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61" r:id="rId5"/>
    <p:sldId id="262" r:id="rId6"/>
  </p:sldIdLst>
  <p:sldSz cx="7562850" cy="10688638"/>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0" d="100"/>
          <a:sy n="130" d="100"/>
        </p:scale>
        <p:origin x="-1328" y="4312"/>
      </p:cViewPr>
      <p:guideLst>
        <p:guide orient="horz" pos="3367"/>
        <p:guide pos="238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214" y="3320407"/>
            <a:ext cx="6428423" cy="229112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44313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271633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535084" y="668040"/>
            <a:ext cx="1407530" cy="142144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12493" y="668040"/>
            <a:ext cx="4096544" cy="142144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109542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372217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413" y="6868441"/>
            <a:ext cx="6428423" cy="212288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92905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350721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8041"/>
            <a:ext cx="6806565" cy="178144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281773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272521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417101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5566"/>
            <a:ext cx="2488126" cy="181113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352748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372" y="7482047"/>
            <a:ext cx="4537710" cy="88329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BE0E1C-5901-684F-963E-A507835B0F34}" type="datetimeFigureOut">
              <a:rPr kumimoji="1" lang="ja-JP" altLang="en-US" smtClean="0"/>
              <a:t>16/04/17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35128278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11BE0E1C-5901-684F-963E-A507835B0F34}" type="datetimeFigureOut">
              <a:rPr kumimoji="1" lang="ja-JP" altLang="en-US" smtClean="0"/>
              <a:t>16/04/17</a:t>
            </a:fld>
            <a:endParaRPr kumimoji="1" lang="ja-JP" altLang="en-US"/>
          </a:p>
        </p:txBody>
      </p:sp>
      <p:sp>
        <p:nvSpPr>
          <p:cNvPr id="5" name="フッター プレースホルダー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ECA5A46D-FC0A-5443-BEFE-7B7DCC8DC09B}" type="slidenum">
              <a:rPr kumimoji="1" lang="ja-JP" altLang="en-US" smtClean="0"/>
              <a:t>‹#›</a:t>
            </a:fld>
            <a:endParaRPr kumimoji="1" lang="ja-JP" altLang="en-US"/>
          </a:p>
        </p:txBody>
      </p:sp>
    </p:spTree>
    <p:extLst>
      <p:ext uri="{BB962C8B-B14F-4D97-AF65-F5344CB8AC3E}">
        <p14:creationId xmlns:p14="http://schemas.microsoft.com/office/powerpoint/2010/main" val="183622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i-seed.co.jp"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xml.rels><?xml version="1.0" encoding="UTF-8" standalone="yes"?>
<Relationships xmlns="http://schemas.openxmlformats.org/package/2006/relationships"><Relationship Id="rId9" Type="http://schemas.openxmlformats.org/officeDocument/2006/relationships/image" Target="../media/image20.png"/><Relationship Id="rId20" Type="http://schemas.openxmlformats.org/officeDocument/2006/relationships/image" Target="../media/image29.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7.png"/><Relationship Id="rId15" Type="http://schemas.openxmlformats.org/officeDocument/2006/relationships/image" Target="../media/image25.png"/><Relationship Id="rId16" Type="http://schemas.openxmlformats.org/officeDocument/2006/relationships/image" Target="../media/image14.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3.png"/><Relationship Id="rId7" Type="http://schemas.openxmlformats.org/officeDocument/2006/relationships/image" Target="../media/image2.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正方形/長方形 5"/>
          <p:cNvSpPr>
            <a:spLocks noChangeArrowheads="1"/>
          </p:cNvSpPr>
          <p:nvPr/>
        </p:nvSpPr>
        <p:spPr bwMode="auto">
          <a:xfrm>
            <a:off x="0" y="373842"/>
            <a:ext cx="7587656" cy="36268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a:solidFill>
                <a:srgbClr val="FFFFFF"/>
              </a:solidFill>
              <a:latin typeface="ＭＳ Ｐゴシック" charset="0"/>
              <a:sym typeface="ＭＳ Ｐゴシック" charset="0"/>
            </a:endParaRPr>
          </a:p>
        </p:txBody>
      </p:sp>
      <p:sp>
        <p:nvSpPr>
          <p:cNvPr id="184" name="テキスト ボックス 3"/>
          <p:cNvSpPr>
            <a:spLocks noChangeArrowheads="1"/>
          </p:cNvSpPr>
          <p:nvPr/>
        </p:nvSpPr>
        <p:spPr bwMode="auto">
          <a:xfrm>
            <a:off x="678253" y="3270642"/>
            <a:ext cx="650793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100" dirty="0">
                <a:latin typeface="ヒラギノ角ゴ Pro W3"/>
                <a:ea typeface="ヒラギノ角ゴ Pro W3"/>
                <a:cs typeface="ヒラギノ角ゴ Pro W3"/>
              </a:rPr>
              <a:t>株式会社 </a:t>
            </a:r>
            <a:r>
              <a:rPr lang="en-US" altLang="ja-JP" sz="1100" dirty="0" err="1">
                <a:latin typeface="ヒラギノ角ゴ Pro W3"/>
                <a:ea typeface="ヒラギノ角ゴ Pro W3"/>
                <a:cs typeface="ヒラギノ角ゴ Pro W3"/>
              </a:rPr>
              <a:t>iSEED</a:t>
            </a:r>
            <a:r>
              <a:rPr lang="ja-JP" altLang="en-US" sz="1100" dirty="0">
                <a:latin typeface="ヒラギノ角ゴ Pro W3"/>
                <a:ea typeface="ヒラギノ角ゴ Pro W3"/>
                <a:cs typeface="ヒラギノ角ゴ Pro W3"/>
              </a:rPr>
              <a:t>アイシード</a:t>
            </a:r>
            <a:r>
              <a:rPr lang="en-US" altLang="ja-JP" sz="1100" dirty="0">
                <a:latin typeface="ヒラギノ角ゴ Pro W3"/>
                <a:ea typeface="ヒラギノ角ゴ Pro W3"/>
                <a:cs typeface="ヒラギノ角ゴ Pro W3"/>
              </a:rPr>
              <a:t>(</a:t>
            </a:r>
            <a:r>
              <a:rPr lang="ja-JP" altLang="en-US" sz="1100" dirty="0">
                <a:latin typeface="ヒラギノ角ゴ Pro W3"/>
                <a:ea typeface="ヒラギノ角ゴ Pro W3"/>
                <a:cs typeface="ヒラギノ角ゴ Pro W3"/>
              </a:rPr>
              <a:t>静岡県沼津市 代表 井澤庄次</a:t>
            </a:r>
            <a:r>
              <a:rPr lang="en-US" altLang="ja-JP" sz="1100" dirty="0">
                <a:latin typeface="ヒラギノ角ゴ Pro W3"/>
                <a:ea typeface="ヒラギノ角ゴ Pro W3"/>
                <a:cs typeface="ヒラギノ角ゴ Pro W3"/>
              </a:rPr>
              <a:t>)</a:t>
            </a:r>
            <a:r>
              <a:rPr lang="ja-JP" altLang="en-US" sz="1100" dirty="0">
                <a:latin typeface="ヒラギノ角ゴ Pro W3"/>
                <a:ea typeface="ヒラギノ角ゴ Pro W3"/>
                <a:cs typeface="ヒラギノ角ゴ Pro W3"/>
              </a:rPr>
              <a:t>は、離床センサーやマットセンサーなど の高齢者の動作を感知するセンサーの変化を、インターネットを通じてスマホやタブレットに通知す るシステム “パルモケアシステム”を</a:t>
            </a:r>
            <a:r>
              <a:rPr lang="en-US" altLang="ja-JP" sz="1100" dirty="0">
                <a:latin typeface="ヒラギノ角ゴ Pro W3"/>
                <a:ea typeface="ヒラギノ角ゴ Pro W3"/>
                <a:cs typeface="ヒラギノ角ゴ Pro W3"/>
              </a:rPr>
              <a:t>4</a:t>
            </a:r>
            <a:r>
              <a:rPr lang="ja-JP" altLang="en-US" sz="1100" dirty="0">
                <a:latin typeface="ヒラギノ角ゴ Pro W3"/>
                <a:ea typeface="ヒラギノ角ゴ Pro W3"/>
                <a:cs typeface="ヒラギノ角ゴ Pro W3"/>
              </a:rPr>
              <a:t>月</a:t>
            </a:r>
            <a:r>
              <a:rPr lang="en-US" altLang="ja-JP" sz="1100" dirty="0">
                <a:latin typeface="ヒラギノ角ゴ Pro W3"/>
                <a:ea typeface="ヒラギノ角ゴ Pro W3"/>
                <a:cs typeface="ヒラギノ角ゴ Pro W3"/>
              </a:rPr>
              <a:t>18</a:t>
            </a:r>
            <a:r>
              <a:rPr lang="ja-JP" altLang="en-US" sz="1100" dirty="0">
                <a:latin typeface="ヒラギノ角ゴ Pro W3"/>
                <a:ea typeface="ヒラギノ角ゴ Pro W3"/>
                <a:cs typeface="ヒラギノ角ゴ Pro W3"/>
              </a:rPr>
              <a:t>日発売開始いたしました。通知するだけでなく、即座に 遠隔でカメラを起動し、カメラ映像を確認でき、カメラの回転と音声の声かけが可能な、業界初の見 守りシステムです。</a:t>
            </a:r>
            <a:r>
              <a:rPr lang="en-US" altLang="ja-JP" sz="1100" dirty="0">
                <a:latin typeface="ヒラギノ角ゴ Pro W3"/>
                <a:ea typeface="ヒラギノ角ゴ Pro W3"/>
                <a:cs typeface="ヒラギノ角ゴ Pro W3"/>
              </a:rPr>
              <a:t>2015</a:t>
            </a:r>
            <a:r>
              <a:rPr lang="ja-JP" altLang="en-US" sz="1100" dirty="0">
                <a:latin typeface="ヒラギノ角ゴ Pro W3"/>
                <a:ea typeface="ヒラギノ角ゴ Pro W3"/>
                <a:cs typeface="ヒラギノ角ゴ Pro W3"/>
              </a:rPr>
              <a:t>年、痴呆性徘徊検知器機で、スマホなど外部へ通知するものの福祉用具貸与 マークの取得が可能な制度変更がありました。</a:t>
            </a:r>
            <a:r>
              <a:rPr lang="en-US" altLang="ja-JP" sz="1100" dirty="0" err="1">
                <a:latin typeface="ヒラギノ角ゴ Pro W3"/>
                <a:ea typeface="ヒラギノ角ゴ Pro W3"/>
                <a:cs typeface="ヒラギノ角ゴ Pro W3"/>
              </a:rPr>
              <a:t>iSEED</a:t>
            </a:r>
            <a:r>
              <a:rPr lang="ja-JP" altLang="en-US" sz="1100" dirty="0">
                <a:latin typeface="ヒラギノ角ゴ Pro W3"/>
                <a:ea typeface="ヒラギノ角ゴ Pro W3"/>
                <a:cs typeface="ヒラギノ角ゴ Pro W3"/>
              </a:rPr>
              <a:t>では、これに呼応して“パルモケア システム”を開発し、今回全国発売に至りました。介護負担が増加し、人手不足が社会問題化しています。パル モケアシステムによって、介護現場の負担軽減に貢献していきたいと考えます。 </a:t>
            </a:r>
            <a:endParaRPr lang="en-US" altLang="ja-JP" sz="1100" dirty="0">
              <a:latin typeface="ヒラギノ角ゴ ProN W3" charset="0"/>
              <a:ea typeface="ヒラギノ角ゴ ProN W3" charset="0"/>
              <a:cs typeface="ヒラギノ角ゴ ProN W3" charset="0"/>
              <a:sym typeface="ヒラギノ角ゴ ProN W3" charset="0"/>
            </a:endParaRPr>
          </a:p>
        </p:txBody>
      </p:sp>
      <p:sp>
        <p:nvSpPr>
          <p:cNvPr id="185" name="正方形/長方形 6"/>
          <p:cNvSpPr>
            <a:spLocks noChangeArrowheads="1"/>
          </p:cNvSpPr>
          <p:nvPr/>
        </p:nvSpPr>
        <p:spPr bwMode="auto">
          <a:xfrm>
            <a:off x="458618" y="3270642"/>
            <a:ext cx="184711" cy="1446550"/>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a:solidFill>
                <a:srgbClr val="FFFFFF"/>
              </a:solidFill>
              <a:latin typeface="ＭＳ Ｐゴシック" charset="0"/>
              <a:sym typeface="ＭＳ Ｐゴシック" charset="0"/>
            </a:endParaRPr>
          </a:p>
        </p:txBody>
      </p:sp>
      <p:sp>
        <p:nvSpPr>
          <p:cNvPr id="186" name="テキスト ボックス 18"/>
          <p:cNvSpPr>
            <a:spLocks noChangeArrowheads="1"/>
          </p:cNvSpPr>
          <p:nvPr/>
        </p:nvSpPr>
        <p:spPr bwMode="auto">
          <a:xfrm>
            <a:off x="244562" y="376758"/>
            <a:ext cx="2770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dirty="0">
                <a:latin typeface="ヒラギノ角ゴ ProN W3" charset="0"/>
                <a:ea typeface="ヒラギノ角ゴ ProN W3" charset="0"/>
                <a:cs typeface="ヒラギノ角ゴ ProN W3" charset="0"/>
                <a:sym typeface="ヒラギノ角ゴ ProN W3" charset="0"/>
              </a:rPr>
              <a:t>プレスリリース</a:t>
            </a:r>
            <a:endParaRPr lang="en-US" dirty="0"/>
          </a:p>
        </p:txBody>
      </p:sp>
      <p:sp>
        <p:nvSpPr>
          <p:cNvPr id="187" name="テキスト ボックス 20"/>
          <p:cNvSpPr>
            <a:spLocks noChangeArrowheads="1"/>
          </p:cNvSpPr>
          <p:nvPr/>
        </p:nvSpPr>
        <p:spPr bwMode="auto">
          <a:xfrm>
            <a:off x="624124" y="2318330"/>
            <a:ext cx="67267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200" dirty="0">
                <a:solidFill>
                  <a:srgbClr val="163D10"/>
                </a:solidFill>
                <a:latin typeface="ヒラギノ角ゴ ProN W3" charset="0"/>
                <a:ea typeface="ヒラギノ角ゴ ProN W3" charset="0"/>
                <a:cs typeface="ヒラギノ角ゴ ProN W3" charset="0"/>
                <a:sym typeface="ヒラギノ角ゴ ProN W3" charset="0"/>
              </a:rPr>
              <a:t>◆</a:t>
            </a:r>
            <a:r>
              <a:rPr lang="ja-JP" altLang="en-US" sz="1200" dirty="0">
                <a:solidFill>
                  <a:srgbClr val="163D10"/>
                </a:solidFill>
                <a:latin typeface="ヒラギノ角ゴ ProN W3" charset="0"/>
                <a:ea typeface="ヒラギノ角ゴ ProN W3" charset="0"/>
                <a:cs typeface="ヒラギノ角ゴ ProN W3" charset="0"/>
                <a:sym typeface="ヒラギノ角ゴ ProN W3" charset="0"/>
              </a:rPr>
              <a:t>　静岡県から発信</a:t>
            </a:r>
            <a:r>
              <a:rPr lang="ja-JP" altLang="en-US" sz="1200" dirty="0" smtClean="0">
                <a:solidFill>
                  <a:srgbClr val="163D10"/>
                </a:solidFill>
                <a:latin typeface="ヒラギノ角ゴ ProN W3" charset="0"/>
                <a:ea typeface="ヒラギノ角ゴ ProN W3" charset="0"/>
                <a:cs typeface="ヒラギノ角ゴ ProN W3" charset="0"/>
                <a:sym typeface="ヒラギノ角ゴ ProN W3" charset="0"/>
              </a:rPr>
              <a:t>！業界初の介護の負担を軽減できる高齢者見守りシステムが登場！</a:t>
            </a:r>
            <a:endPar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endParaRPr>
          </a:p>
          <a:p>
            <a:r>
              <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rPr>
              <a:t>◆</a:t>
            </a:r>
            <a:r>
              <a:rPr lang="ja-JP" altLang="en-US" sz="1200" dirty="0" smtClean="0">
                <a:solidFill>
                  <a:srgbClr val="163D10"/>
                </a:solidFill>
                <a:latin typeface="ヒラギノ角ゴ ProN W3" charset="0"/>
                <a:ea typeface="ヒラギノ角ゴ ProN W3" charset="0"/>
                <a:cs typeface="ヒラギノ角ゴ ProN W3" charset="0"/>
                <a:sym typeface="ヒラギノ角ゴ ProN W3" charset="0"/>
              </a:rPr>
              <a:t>　離床センサーなどの見守りセンサーの変化をスマホに通知します。それだけでなく・・</a:t>
            </a:r>
            <a:endPar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endParaRPr>
          </a:p>
          <a:p>
            <a:r>
              <a:rPr lang="ja-JP" altLang="ja-JP" sz="1200" dirty="0">
                <a:solidFill>
                  <a:srgbClr val="163D10"/>
                </a:solidFill>
                <a:latin typeface="ヒラギノ角ゴ ProN W3" charset="0"/>
                <a:ea typeface="ヒラギノ角ゴ ProN W3" charset="0"/>
                <a:cs typeface="ヒラギノ角ゴ ProN W3" charset="0"/>
                <a:sym typeface="ヒラギノ角ゴ ProN W3" charset="0"/>
              </a:rPr>
              <a:t>　</a:t>
            </a:r>
            <a:r>
              <a:rPr lang="ja-JP" altLang="en-US" sz="1200" dirty="0">
                <a:solidFill>
                  <a:srgbClr val="163D10"/>
                </a:solidFill>
                <a:latin typeface="ヒラギノ角ゴ ProN W3" charset="0"/>
                <a:ea typeface="ヒラギノ角ゴ ProN W3" charset="0"/>
                <a:cs typeface="ヒラギノ角ゴ ProN W3" charset="0"/>
                <a:sym typeface="ヒラギノ角ゴ ProN W3" charset="0"/>
              </a:rPr>
              <a:t>　</a:t>
            </a:r>
            <a:r>
              <a:rPr lang="ja-JP" altLang="en-US" sz="1200" dirty="0" smtClean="0">
                <a:solidFill>
                  <a:srgbClr val="163D10"/>
                </a:solidFill>
                <a:latin typeface="ヒラギノ角ゴ ProN W3" charset="0"/>
                <a:ea typeface="ヒラギノ角ゴ ProN W3" charset="0"/>
                <a:cs typeface="ヒラギノ角ゴ ProN W3" charset="0"/>
                <a:sym typeface="ヒラギノ角ゴ ProN W3" charset="0"/>
              </a:rPr>
              <a:t>スマホから即座にカメラを起動し、動画映像で確認でき、声かけができます！</a:t>
            </a:r>
            <a:endPar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endParaRPr>
          </a:p>
          <a:p>
            <a:r>
              <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rPr>
              <a:t>◆</a:t>
            </a:r>
            <a:r>
              <a:rPr lang="ja-JP" altLang="en-US" sz="1200" dirty="0" smtClean="0">
                <a:solidFill>
                  <a:srgbClr val="163D10"/>
                </a:solidFill>
                <a:latin typeface="ヒラギノ角ゴ ProN W3" charset="0"/>
                <a:ea typeface="ヒラギノ角ゴ ProN W3" charset="0"/>
                <a:cs typeface="ヒラギノ角ゴ ProN W3" charset="0"/>
                <a:sym typeface="ヒラギノ角ゴ ProN W3" charset="0"/>
              </a:rPr>
              <a:t>　離れていても、見守れる　見守りホットライン　“パルモケアシステム”　</a:t>
            </a:r>
            <a:endPar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endParaRPr>
          </a:p>
          <a:p>
            <a:r>
              <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rPr>
              <a:t>◆</a:t>
            </a:r>
            <a:r>
              <a:rPr lang="ja-JP" altLang="en-US" sz="1200" dirty="0">
                <a:solidFill>
                  <a:srgbClr val="163D10"/>
                </a:solidFill>
                <a:latin typeface="ヒラギノ角ゴ ProN W3" charset="0"/>
                <a:ea typeface="ヒラギノ角ゴ ProN W3" charset="0"/>
                <a:cs typeface="ヒラギノ角ゴ ProN W3" charset="0"/>
                <a:sym typeface="ヒラギノ角ゴ ProN W3" charset="0"/>
              </a:rPr>
              <a:t>　</a:t>
            </a:r>
            <a:r>
              <a:rPr lang="ja-JP" altLang="en-US" sz="1200" dirty="0" smtClean="0">
                <a:solidFill>
                  <a:srgbClr val="163D10"/>
                </a:solidFill>
                <a:latin typeface="ヒラギノ角ゴ ProN W3" charset="0"/>
                <a:ea typeface="ヒラギノ角ゴ ProN W3" charset="0"/>
                <a:cs typeface="ヒラギノ角ゴ ProN W3" charset="0"/>
                <a:sym typeface="ヒラギノ角ゴ ProN W3" charset="0"/>
              </a:rPr>
              <a:t>福祉用具貸与マーク取得申請中（</a:t>
            </a:r>
            <a:r>
              <a:rPr lang="en-US" altLang="ja-JP" sz="1200" dirty="0" smtClean="0">
                <a:solidFill>
                  <a:srgbClr val="163D10"/>
                </a:solidFill>
                <a:latin typeface="ヒラギノ角ゴ ProN W3" charset="0"/>
                <a:ea typeface="ヒラギノ角ゴ ProN W3" charset="0"/>
                <a:cs typeface="ヒラギノ角ゴ ProN W3" charset="0"/>
                <a:sym typeface="ヒラギノ角ゴ ProN W3" charset="0"/>
              </a:rPr>
              <a:t>2015</a:t>
            </a:r>
            <a:r>
              <a:rPr lang="ja-JP" altLang="en-US" sz="1200" dirty="0" smtClean="0">
                <a:solidFill>
                  <a:srgbClr val="163D10"/>
                </a:solidFill>
                <a:latin typeface="ヒラギノ角ゴ ProN W3" charset="0"/>
                <a:ea typeface="ヒラギノ角ゴ ProN W3" charset="0"/>
                <a:cs typeface="ヒラギノ角ゴ ProN W3" charset="0"/>
                <a:sym typeface="ヒラギノ角ゴ ProN W3" charset="0"/>
              </a:rPr>
              <a:t>年福祉用具貸与マーク認定機器の変更に呼応）</a:t>
            </a:r>
            <a:endParaRPr lang="ja-JP" altLang="en-US" sz="1200" dirty="0">
              <a:solidFill>
                <a:srgbClr val="163D10"/>
              </a:solidFill>
            </a:endParaRPr>
          </a:p>
        </p:txBody>
      </p:sp>
      <p:sp>
        <p:nvSpPr>
          <p:cNvPr id="188" name="テキスト ボックス 21"/>
          <p:cNvSpPr>
            <a:spLocks noChangeArrowheads="1"/>
          </p:cNvSpPr>
          <p:nvPr/>
        </p:nvSpPr>
        <p:spPr bwMode="auto">
          <a:xfrm>
            <a:off x="3522041" y="403986"/>
            <a:ext cx="3344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400" dirty="0">
                <a:latin typeface="ヒラギノ角ゴ ProN W3" charset="0"/>
                <a:ea typeface="ヒラギノ角ゴ ProN W3" charset="0"/>
                <a:cs typeface="ヒラギノ角ゴ ProN W3" charset="0"/>
                <a:sym typeface="ヒラギノ角ゴ ProN W3" charset="0"/>
              </a:rPr>
              <a:t>　　　</a:t>
            </a:r>
            <a:r>
              <a:rPr lang="ja-JP" altLang="en-US" sz="1400" dirty="0" smtClean="0">
                <a:latin typeface="ヒラギノ角ゴ ProN W3" charset="0"/>
                <a:ea typeface="ヒラギノ角ゴ ProN W3" charset="0"/>
                <a:cs typeface="ヒラギノ角ゴ ProN W3" charset="0"/>
                <a:sym typeface="ヒラギノ角ゴ ProN W3" charset="0"/>
              </a:rPr>
              <a:t>201６年４月</a:t>
            </a:r>
            <a:r>
              <a:rPr lang="en-US" altLang="ja-JP" sz="1400" dirty="0" smtClean="0">
                <a:latin typeface="ヒラギノ角ゴ ProN W3" charset="0"/>
                <a:ea typeface="ヒラギノ角ゴ ProN W3" charset="0"/>
                <a:cs typeface="ヒラギノ角ゴ ProN W3" charset="0"/>
                <a:sym typeface="ヒラギノ角ゴ ProN W3" charset="0"/>
              </a:rPr>
              <a:t>1</a:t>
            </a:r>
            <a:r>
              <a:rPr lang="ja-JP" altLang="en-US" sz="1400" dirty="0" smtClean="0">
                <a:latin typeface="ヒラギノ角ゴ ProN W3" charset="0"/>
                <a:ea typeface="ヒラギノ角ゴ ProN W3" charset="0"/>
                <a:cs typeface="ヒラギノ角ゴ ProN W3" charset="0"/>
                <a:sym typeface="ヒラギノ角ゴ ProN W3" charset="0"/>
              </a:rPr>
              <a:t>８</a:t>
            </a:r>
            <a:r>
              <a:rPr lang="ja-JP" altLang="en-US" sz="1400" dirty="0" smtClean="0">
                <a:latin typeface="ヒラギノ角ゴ ProN W3" charset="0"/>
                <a:ea typeface="ヒラギノ角ゴ ProN W3" charset="0"/>
                <a:cs typeface="ヒラギノ角ゴ ProN W3" charset="0"/>
                <a:sym typeface="ヒラギノ角ゴ ProN W3" charset="0"/>
              </a:rPr>
              <a:t>日</a:t>
            </a:r>
            <a:r>
              <a:rPr lang="ja-JP" altLang="en-US" sz="1400" dirty="0">
                <a:latin typeface="ヒラギノ角ゴ ProN W3" charset="0"/>
                <a:ea typeface="ヒラギノ角ゴ ProN W3" charset="0"/>
                <a:cs typeface="ヒラギノ角ゴ ProN W3" charset="0"/>
                <a:sym typeface="ヒラギノ角ゴ ProN W3" charset="0"/>
              </a:rPr>
              <a:t>　株式会社　</a:t>
            </a:r>
            <a:endParaRPr lang="en-US" sz="1400" dirty="0"/>
          </a:p>
        </p:txBody>
      </p:sp>
      <p:pic>
        <p:nvPicPr>
          <p:cNvPr id="189" name="図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838" y="476812"/>
            <a:ext cx="5762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 name="テキスト ボックス 40"/>
          <p:cNvSpPr>
            <a:spLocks noChangeArrowheads="1"/>
          </p:cNvSpPr>
          <p:nvPr/>
        </p:nvSpPr>
        <p:spPr bwMode="auto">
          <a:xfrm>
            <a:off x="2273603" y="9874778"/>
            <a:ext cx="525015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00" dirty="0" smtClean="0">
                <a:solidFill>
                  <a:srgbClr val="1D4D15"/>
                </a:solidFill>
                <a:latin typeface="ヒラギノ角ゴ ProN W3" charset="0"/>
                <a:ea typeface="ヒラギノ角ゴ ProN W3" charset="0"/>
                <a:cs typeface="ヒラギノ角ゴ ProN W3" charset="0"/>
                <a:sym typeface="ヒラギノ角ゴ ProN W3" charset="0"/>
              </a:rPr>
              <a:t>ホームページ　</a:t>
            </a:r>
            <a:r>
              <a:rPr lang="en-US" altLang="ja-JP" sz="1100" dirty="0" smtClean="0">
                <a:solidFill>
                  <a:srgbClr val="1D4D15"/>
                </a:solidFill>
                <a:latin typeface="ヒラギノ角ゴ ProN W3" charset="0"/>
                <a:ea typeface="ヒラギノ角ゴ ProN W3" charset="0"/>
                <a:cs typeface="ヒラギノ角ゴ ProN W3" charset="0"/>
                <a:sym typeface="ヒラギノ角ゴ ProN W3" charset="0"/>
                <a:hlinkClick r:id="rId3"/>
              </a:rPr>
              <a:t>http://i-seed.co.jp</a:t>
            </a:r>
            <a:endParaRPr lang="en-US" altLang="ja-JP" sz="1100" dirty="0" smtClean="0">
              <a:solidFill>
                <a:srgbClr val="1D4D15"/>
              </a:solidFill>
              <a:latin typeface="ヒラギノ角ゴ ProN W3" charset="0"/>
              <a:ea typeface="ヒラギノ角ゴ ProN W3" charset="0"/>
              <a:cs typeface="ヒラギノ角ゴ ProN W3" charset="0"/>
              <a:sym typeface="ヒラギノ角ゴ ProN W3" charset="0"/>
            </a:endParaRPr>
          </a:p>
          <a:p>
            <a:r>
              <a:rPr lang="ja-JP" altLang="en-US" sz="1100" dirty="0" smtClean="0">
                <a:solidFill>
                  <a:srgbClr val="1D4D15"/>
                </a:solidFill>
                <a:latin typeface="ヒラギノ角ゴ ProN W3" charset="0"/>
                <a:ea typeface="ヒラギノ角ゴ ProN W3" charset="0"/>
                <a:cs typeface="ヒラギノ角ゴ ProN W3" charset="0"/>
                <a:sym typeface="ヒラギノ角ゴ ProN W3" charset="0"/>
              </a:rPr>
              <a:t>株式</a:t>
            </a:r>
            <a:r>
              <a:rPr lang="ja-JP" altLang="en-US" sz="1100" dirty="0">
                <a:solidFill>
                  <a:srgbClr val="1D4D15"/>
                </a:solidFill>
                <a:latin typeface="ヒラギノ角ゴ ProN W3" charset="0"/>
                <a:ea typeface="ヒラギノ角ゴ ProN W3" charset="0"/>
                <a:cs typeface="ヒラギノ角ゴ ProN W3" charset="0"/>
                <a:sym typeface="ヒラギノ角ゴ ProN W3" charset="0"/>
              </a:rPr>
              <a:t>会社</a:t>
            </a:r>
            <a:r>
              <a:rPr lang="en-US" altLang="ja-JP" sz="1100" dirty="0">
                <a:solidFill>
                  <a:srgbClr val="1D4D15"/>
                </a:solidFill>
                <a:latin typeface="ヒラギノ角ゴ ProN W3" charset="0"/>
                <a:ea typeface="ヒラギノ角ゴ ProN W3" charset="0"/>
                <a:cs typeface="ヒラギノ角ゴ ProN W3" charset="0"/>
                <a:sym typeface="ヒラギノ角ゴ ProN W3" charset="0"/>
              </a:rPr>
              <a:t> </a:t>
            </a:r>
            <a:r>
              <a:rPr lang="en-US" altLang="ja-JP" sz="1100" dirty="0" err="1">
                <a:solidFill>
                  <a:srgbClr val="1D4D15"/>
                </a:solidFill>
                <a:latin typeface="ヒラギノ角ゴ ProN W3" charset="0"/>
                <a:ea typeface="ヒラギノ角ゴ ProN W3" charset="0"/>
                <a:cs typeface="ヒラギノ角ゴ ProN W3" charset="0"/>
                <a:sym typeface="ヒラギノ角ゴ ProN W3" charset="0"/>
              </a:rPr>
              <a:t>iSEED</a:t>
            </a:r>
            <a:r>
              <a:rPr lang="en-US" altLang="ja-JP" sz="1100" dirty="0">
                <a:solidFill>
                  <a:srgbClr val="1D4D15"/>
                </a:solidFill>
                <a:latin typeface="ヒラギノ角ゴ ProN W3" charset="0"/>
                <a:ea typeface="ヒラギノ角ゴ ProN W3" charset="0"/>
                <a:cs typeface="ヒラギノ角ゴ ProN W3" charset="0"/>
                <a:sym typeface="ヒラギノ角ゴ ProN W3" charset="0"/>
              </a:rPr>
              <a:t> (</a:t>
            </a:r>
            <a:r>
              <a:rPr lang="ja-JP" altLang="en-US" sz="1100" dirty="0">
                <a:solidFill>
                  <a:srgbClr val="1D4D15"/>
                </a:solidFill>
                <a:latin typeface="ヒラギノ角ゴ ProN W3" charset="0"/>
                <a:ea typeface="ヒラギノ角ゴ ProN W3" charset="0"/>
                <a:cs typeface="ヒラギノ角ゴ ProN W3" charset="0"/>
                <a:sym typeface="ヒラギノ角ゴ ProN W3" charset="0"/>
              </a:rPr>
              <a:t>アイシード</a:t>
            </a:r>
            <a:r>
              <a:rPr lang="en-US" altLang="ja-JP" sz="1100" dirty="0">
                <a:solidFill>
                  <a:srgbClr val="1D4D15"/>
                </a:solidFill>
                <a:latin typeface="ヒラギノ角ゴ ProN W3" charset="0"/>
                <a:ea typeface="ヒラギノ角ゴ ProN W3" charset="0"/>
                <a:cs typeface="ヒラギノ角ゴ ProN W3" charset="0"/>
                <a:sym typeface="ヒラギノ角ゴ ProN W3" charset="0"/>
              </a:rPr>
              <a:t>)  </a:t>
            </a:r>
            <a:r>
              <a:rPr lang="en-US" altLang="ja-JP" sz="1100" dirty="0" smtClean="0">
                <a:solidFill>
                  <a:srgbClr val="1D4D15"/>
                </a:solidFill>
                <a:latin typeface="ヒラギノ角ゴ ProN W3" charset="0"/>
                <a:ea typeface="ヒラギノ角ゴ ProN W3" charset="0"/>
                <a:cs typeface="ヒラギノ角ゴ ProN W3" charset="0"/>
                <a:sym typeface="ヒラギノ角ゴ ProN W3" charset="0"/>
              </a:rPr>
              <a:t>☎</a:t>
            </a:r>
            <a:r>
              <a:rPr lang="en-US" altLang="ja-JP" sz="1100" dirty="0" smtClean="0">
                <a:solidFill>
                  <a:srgbClr val="1D4D15"/>
                </a:solidFill>
                <a:latin typeface="ヒラギノ角ゴ ProN W3" charset="0"/>
                <a:ea typeface="ヒラギノ角ゴ ProN W3" charset="0"/>
                <a:cs typeface="ヒラギノ角ゴ ProN W3" charset="0"/>
                <a:sym typeface="ヒラギノ角ゴ ProN W3" charset="0"/>
              </a:rPr>
              <a:t>055</a:t>
            </a:r>
            <a:r>
              <a:rPr lang="en-US" altLang="ja-JP" sz="1100" dirty="0">
                <a:solidFill>
                  <a:srgbClr val="1D4D15"/>
                </a:solidFill>
                <a:latin typeface="ヒラギノ角ゴ ProN W3" charset="0"/>
                <a:ea typeface="ヒラギノ角ゴ ProN W3" charset="0"/>
                <a:cs typeface="ヒラギノ角ゴ ProN W3" charset="0"/>
                <a:sym typeface="ヒラギノ角ゴ ProN W3" charset="0"/>
              </a:rPr>
              <a:t>-900-</a:t>
            </a:r>
            <a:r>
              <a:rPr lang="en-US" altLang="ja-JP" sz="1100" dirty="0" smtClean="0">
                <a:solidFill>
                  <a:srgbClr val="1D4D15"/>
                </a:solidFill>
                <a:latin typeface="ヒラギノ角ゴ ProN W3" charset="0"/>
                <a:ea typeface="ヒラギノ角ゴ ProN W3" charset="0"/>
                <a:cs typeface="ヒラギノ角ゴ ProN W3" charset="0"/>
                <a:sym typeface="ヒラギノ角ゴ ProN W3" charset="0"/>
              </a:rPr>
              <a:t>1003 </a:t>
            </a:r>
            <a:r>
              <a:rPr lang="ja-JP" altLang="en-US" sz="1100" dirty="0" smtClean="0">
                <a:solidFill>
                  <a:srgbClr val="1D4D15"/>
                </a:solidFill>
                <a:latin typeface="ヒラギノ角ゴ ProN W3" charset="0"/>
                <a:ea typeface="ヒラギノ角ゴ ProN W3" charset="0"/>
                <a:cs typeface="ヒラギノ角ゴ ProN W3" charset="0"/>
                <a:sym typeface="ヒラギノ角ゴ ProN W3" charset="0"/>
              </a:rPr>
              <a:t>　📩メール</a:t>
            </a:r>
            <a:r>
              <a:rPr lang="en-US" altLang="ja-JP" sz="1100" dirty="0" err="1" smtClean="0">
                <a:solidFill>
                  <a:srgbClr val="1D4D15"/>
                </a:solidFill>
                <a:latin typeface="ヒラギノ角ゴ ProN W3" charset="0"/>
                <a:ea typeface="ヒラギノ角ゴ ProN W3" charset="0"/>
                <a:cs typeface="ヒラギノ角ゴ ProN W3" charset="0"/>
                <a:sym typeface="ヒラギノ角ゴ ProN W3" charset="0"/>
              </a:rPr>
              <a:t>info@i-seed.co.jp</a:t>
            </a:r>
            <a:endParaRPr lang="ja-JP" altLang="en-US" sz="1100" dirty="0">
              <a:solidFill>
                <a:srgbClr val="1D4D15"/>
              </a:solidFill>
              <a:latin typeface="ヒラギノ角ゴ ProN W3" charset="0"/>
              <a:ea typeface="ヒラギノ角ゴ ProN W3" charset="0"/>
              <a:cs typeface="ヒラギノ角ゴ ProN W3" charset="0"/>
              <a:sym typeface="ヒラギノ角ゴ ProN W3" charset="0"/>
            </a:endParaRPr>
          </a:p>
          <a:p>
            <a:r>
              <a:rPr lang="ja-JP" altLang="en-US" sz="1100" dirty="0">
                <a:solidFill>
                  <a:srgbClr val="1D4D15"/>
                </a:solidFill>
                <a:latin typeface="ヒラギノ角ゴ ProN W3" charset="0"/>
                <a:ea typeface="ヒラギノ角ゴ ProN W3" charset="0"/>
                <a:cs typeface="ヒラギノ角ゴ ProN W3" charset="0"/>
                <a:sym typeface="ヒラギノ角ゴ ProN W3" charset="0"/>
              </a:rPr>
              <a:t>静岡県沼津市岡一色</a:t>
            </a:r>
            <a:r>
              <a:rPr lang="en-US" altLang="ja-JP" sz="1100" dirty="0">
                <a:solidFill>
                  <a:srgbClr val="1D4D15"/>
                </a:solidFill>
                <a:latin typeface="ヒラギノ角ゴ ProN W3" charset="0"/>
                <a:ea typeface="ヒラギノ角ゴ ProN W3" charset="0"/>
                <a:cs typeface="ヒラギノ角ゴ ProN W3" charset="0"/>
                <a:sym typeface="ヒラギノ角ゴ ProN W3" charset="0"/>
              </a:rPr>
              <a:t>725-1 </a:t>
            </a:r>
            <a:r>
              <a:rPr lang="ja-JP" altLang="en-US" sz="1100" dirty="0">
                <a:solidFill>
                  <a:srgbClr val="1D4D15"/>
                </a:solidFill>
                <a:latin typeface="ヒラギノ角ゴ ProN W3" charset="0"/>
                <a:ea typeface="ヒラギノ角ゴ ProN W3" charset="0"/>
                <a:cs typeface="ヒラギノ角ゴ ProN W3" charset="0"/>
                <a:sym typeface="ヒラギノ角ゴ ProN W3" charset="0"/>
              </a:rPr>
              <a:t>沼津インキュベートセンター</a:t>
            </a:r>
            <a:r>
              <a:rPr lang="en-US" altLang="ja-JP" sz="1100" dirty="0">
                <a:solidFill>
                  <a:srgbClr val="1D4D15"/>
                </a:solidFill>
                <a:latin typeface="ヒラギノ角ゴ ProN W3" charset="0"/>
                <a:ea typeface="ヒラギノ角ゴ ProN W3" charset="0"/>
                <a:cs typeface="ヒラギノ角ゴ ProN W3" charset="0"/>
                <a:sym typeface="ヒラギノ角ゴ ProN W3" charset="0"/>
              </a:rPr>
              <a:t>A-4</a:t>
            </a:r>
            <a:endParaRPr lang="en-US" altLang="ja-JP" sz="1100" dirty="0">
              <a:solidFill>
                <a:srgbClr val="1D4D15"/>
              </a:solidFill>
            </a:endParaRPr>
          </a:p>
        </p:txBody>
      </p:sp>
      <p:sp>
        <p:nvSpPr>
          <p:cNvPr id="191" name="テキスト ボックス 41"/>
          <p:cNvSpPr>
            <a:spLocks noChangeArrowheads="1"/>
          </p:cNvSpPr>
          <p:nvPr/>
        </p:nvSpPr>
        <p:spPr bwMode="auto">
          <a:xfrm>
            <a:off x="558130" y="1451099"/>
            <a:ext cx="6572839" cy="890292"/>
          </a:xfrm>
          <a:prstGeom prst="rect">
            <a:avLst/>
          </a:prstGeom>
          <a:solidFill>
            <a:srgbClr val="D7E4BD"/>
          </a:solidFill>
          <a:ln w="19050">
            <a:solidFill>
              <a:srgbClr val="1D4D15"/>
            </a:solidFill>
            <a:miter lim="800000"/>
            <a:headEnd/>
            <a:tailEnd/>
          </a:ln>
        </p:spPr>
        <p:txBody>
          <a:bodyPr anchor="ctr"/>
          <a:lstStyle/>
          <a:p>
            <a:pPr algn="ctr"/>
            <a:r>
              <a:rPr lang="ja-JP" altLang="en-US" sz="2000" b="1" dirty="0" smtClean="0">
                <a:solidFill>
                  <a:srgbClr val="FF6600"/>
                </a:solidFill>
                <a:latin typeface="ヒラギノ角ゴ ProN W3" charset="0"/>
                <a:ea typeface="ヒラギノ角ゴ ProN W3" charset="0"/>
                <a:cs typeface="ヒラギノ角ゴ ProN W3" charset="0"/>
                <a:sym typeface="ヒラギノ角ゴ ProN W3" charset="0"/>
              </a:rPr>
              <a:t>業界初！高齢者が動くだけ</a:t>
            </a:r>
            <a:r>
              <a:rPr lang="ja-JP" altLang="en-US" sz="2000" b="1" dirty="0" smtClean="0">
                <a:solidFill>
                  <a:srgbClr val="FF6600"/>
                </a:solidFill>
                <a:latin typeface="ヒラギノ角ゴ ProN W3" charset="0"/>
                <a:ea typeface="ヒラギノ角ゴ ProN W3" charset="0"/>
                <a:cs typeface="ヒラギノ角ゴ ProN W3" charset="0"/>
                <a:sym typeface="ヒラギノ角ゴ ProN W3" charset="0"/>
              </a:rPr>
              <a:t>で</a:t>
            </a:r>
            <a:r>
              <a:rPr lang="ja-JP" altLang="en-US" sz="2000" b="1" dirty="0" smtClean="0">
                <a:solidFill>
                  <a:srgbClr val="FF6600"/>
                </a:solidFill>
                <a:latin typeface="ヒラギノ角ゴ ProN W3" charset="0"/>
                <a:ea typeface="ヒラギノ角ゴ ProN W3" charset="0"/>
                <a:cs typeface="ヒラギノ角ゴ ProN W3" charset="0"/>
                <a:sym typeface="ヒラギノ角ゴ ProN W3" charset="0"/>
              </a:rPr>
              <a:t>スマホで見守り</a:t>
            </a:r>
            <a:endParaRPr lang="ja-JP" altLang="en-US" sz="2000" b="1" dirty="0">
              <a:solidFill>
                <a:srgbClr val="FF6600"/>
              </a:solidFill>
              <a:latin typeface="ヒラギノ角ゴ ProN W3" charset="0"/>
              <a:ea typeface="ヒラギノ角ゴ ProN W3" charset="0"/>
              <a:cs typeface="ヒラギノ角ゴ ProN W3" charset="0"/>
              <a:sym typeface="ヒラギノ角ゴ ProN W3" charset="0"/>
            </a:endParaRPr>
          </a:p>
          <a:p>
            <a:pPr algn="ctr"/>
            <a:r>
              <a:rPr lang="ja-JP" altLang="en-US" sz="1200" b="1" dirty="0">
                <a:latin typeface="ヒラギノ角ゴ ProN W3" charset="0"/>
                <a:ea typeface="ヒラギノ角ゴ ProN W3" charset="0"/>
                <a:cs typeface="ヒラギノ角ゴ ProN W3" charset="0"/>
                <a:sym typeface="ヒラギノ角ゴ ProN W3" charset="0"/>
              </a:rPr>
              <a:t>～センサーの変化をスマホに通知</a:t>
            </a:r>
            <a:r>
              <a:rPr lang="ja-JP" altLang="en-US" sz="1200" b="1" dirty="0" smtClean="0">
                <a:latin typeface="ヒラギノ角ゴ ProN W3" charset="0"/>
                <a:ea typeface="ヒラギノ角ゴ ProN W3" charset="0"/>
                <a:cs typeface="ヒラギノ角ゴ ProN W3" charset="0"/>
                <a:sym typeface="ヒラギノ角ゴ ProN W3" charset="0"/>
              </a:rPr>
              <a:t>、即座</a:t>
            </a:r>
            <a:r>
              <a:rPr lang="ja-JP" altLang="en-US" sz="1200" b="1" dirty="0">
                <a:latin typeface="ヒラギノ角ゴ ProN W3" charset="0"/>
                <a:ea typeface="ヒラギノ角ゴ ProN W3" charset="0"/>
                <a:cs typeface="ヒラギノ角ゴ ProN W3" charset="0"/>
                <a:sym typeface="ヒラギノ角ゴ ProN W3" charset="0"/>
              </a:rPr>
              <a:t>に映像と音声で見守る</a:t>
            </a:r>
            <a:r>
              <a:rPr lang="ja-JP" altLang="en-US" sz="1200" b="1" dirty="0" smtClean="0">
                <a:latin typeface="ヒラギノ角ゴ ProN W3" charset="0"/>
                <a:ea typeface="ヒラギノ角ゴ ProN W3" charset="0"/>
                <a:cs typeface="ヒラギノ角ゴ ProN W3" charset="0"/>
                <a:sym typeface="ヒラギノ角ゴ ProN W3" charset="0"/>
              </a:rPr>
              <a:t>、</a:t>
            </a:r>
            <a:endParaRPr lang="en-US" altLang="ja-JP" sz="1200" b="1" dirty="0" smtClean="0">
              <a:latin typeface="ヒラギノ角ゴ ProN W3" charset="0"/>
              <a:ea typeface="ヒラギノ角ゴ ProN W3" charset="0"/>
              <a:cs typeface="ヒラギノ角ゴ ProN W3" charset="0"/>
              <a:sym typeface="ヒラギノ角ゴ ProN W3" charset="0"/>
            </a:endParaRPr>
          </a:p>
          <a:p>
            <a:pPr algn="ctr"/>
            <a:r>
              <a:rPr lang="ja-JP" altLang="en-US" sz="1200" b="1" dirty="0" smtClean="0">
                <a:latin typeface="ヒラギノ角ゴ ProN W3" charset="0"/>
                <a:ea typeface="ヒラギノ角ゴ ProN W3" charset="0"/>
                <a:cs typeface="ヒラギノ角ゴ ProN W3" charset="0"/>
                <a:sym typeface="ヒラギノ角ゴ ProN W3" charset="0"/>
              </a:rPr>
              <a:t>新た</a:t>
            </a:r>
            <a:r>
              <a:rPr lang="ja-JP" altLang="en-US" sz="1200" b="1" dirty="0">
                <a:latin typeface="ヒラギノ角ゴ ProN W3" charset="0"/>
                <a:ea typeface="ヒラギノ角ゴ ProN W3" charset="0"/>
                <a:cs typeface="ヒラギノ角ゴ ProN W3" charset="0"/>
                <a:sym typeface="ヒラギノ角ゴ ProN W3" charset="0"/>
              </a:rPr>
              <a:t>なシステムが登場しました</a:t>
            </a:r>
            <a:r>
              <a:rPr lang="ja-JP" altLang="en-US" sz="1200" b="1" dirty="0" smtClean="0">
                <a:latin typeface="ヒラギノ角ゴ ProN W3" charset="0"/>
                <a:ea typeface="ヒラギノ角ゴ ProN W3" charset="0"/>
                <a:cs typeface="ヒラギノ角ゴ ProN W3" charset="0"/>
                <a:sym typeface="ヒラギノ角ゴ ProN W3" charset="0"/>
              </a:rPr>
              <a:t>！</a:t>
            </a:r>
            <a:r>
              <a:rPr lang="ja-JP" altLang="en-US" sz="1200" b="1" dirty="0" smtClean="0">
                <a:latin typeface="ヒラギノ角ゴ ProN W3" charset="0"/>
                <a:ea typeface="ヒラギノ角ゴ ProN W3" charset="0"/>
                <a:cs typeface="ヒラギノ角ゴ ProN W3" charset="0"/>
                <a:sym typeface="ヒラギノ角ゴ ProN W3" charset="0"/>
              </a:rPr>
              <a:t>　</a:t>
            </a:r>
            <a:r>
              <a:rPr lang="ja-JP" altLang="en-US" sz="1200" b="1" dirty="0" smtClean="0">
                <a:latin typeface="ヒラギノ角ゴ ProN W3" charset="0"/>
                <a:ea typeface="ヒラギノ角ゴ ProN W3" charset="0"/>
                <a:cs typeface="ヒラギノ角ゴ ProN W3" charset="0"/>
                <a:sym typeface="ヒラギノ角ゴ ProN W3" charset="0"/>
              </a:rPr>
              <a:t>介護</a:t>
            </a:r>
            <a:r>
              <a:rPr lang="ja-JP" altLang="en-US" sz="1200" b="1" dirty="0">
                <a:latin typeface="ヒラギノ角ゴ ProN W3" charset="0"/>
                <a:ea typeface="ヒラギノ角ゴ ProN W3" charset="0"/>
                <a:cs typeface="ヒラギノ角ゴ ProN W3" charset="0"/>
                <a:sym typeface="ヒラギノ角ゴ ProN W3" charset="0"/>
              </a:rPr>
              <a:t>の現場が</a:t>
            </a:r>
            <a:r>
              <a:rPr lang="ja-JP" altLang="en-US" sz="1200" b="1" dirty="0" smtClean="0">
                <a:latin typeface="ヒラギノ角ゴ ProN W3" charset="0"/>
                <a:ea typeface="ヒラギノ角ゴ ProN W3" charset="0"/>
                <a:cs typeface="ヒラギノ角ゴ ProN W3" charset="0"/>
                <a:sym typeface="ヒラギノ角ゴ ProN W3" charset="0"/>
              </a:rPr>
              <a:t>変ります</a:t>
            </a:r>
            <a:r>
              <a:rPr lang="ja-JP" altLang="en-US" sz="1200" b="1" dirty="0" smtClean="0">
                <a:latin typeface="ヒラギノ角ゴ ProN W3" charset="0"/>
                <a:ea typeface="ヒラギノ角ゴ ProN W3" charset="0"/>
                <a:cs typeface="ヒラギノ角ゴ ProN W3" charset="0"/>
                <a:sym typeface="ヒラギノ角ゴ ProN W3" charset="0"/>
              </a:rPr>
              <a:t>～</a:t>
            </a:r>
            <a:endParaRPr lang="en-US" sz="1200" dirty="0"/>
          </a:p>
        </p:txBody>
      </p:sp>
      <p:sp>
        <p:nvSpPr>
          <p:cNvPr id="192" name="正方形/長方形 191"/>
          <p:cNvSpPr/>
          <p:nvPr/>
        </p:nvSpPr>
        <p:spPr>
          <a:xfrm>
            <a:off x="354972" y="9107857"/>
            <a:ext cx="6977562" cy="2635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sp>
        <p:nvSpPr>
          <p:cNvPr id="193" name="テキスト ボックス 192"/>
          <p:cNvSpPr txBox="1"/>
          <p:nvPr/>
        </p:nvSpPr>
        <p:spPr>
          <a:xfrm>
            <a:off x="384287" y="9106055"/>
            <a:ext cx="7267305" cy="261610"/>
          </a:xfrm>
          <a:prstGeom prst="rect">
            <a:avLst/>
          </a:prstGeom>
          <a:noFill/>
        </p:spPr>
        <p:txBody>
          <a:bodyPr wrap="square">
            <a:spAutoFit/>
          </a:bodyPr>
          <a:lstStyle/>
          <a:p>
            <a:pPr>
              <a:defRPr/>
            </a:pPr>
            <a:r>
              <a:rPr lang="en-US" altLang="ja-JP" sz="1100" b="1" dirty="0" smtClean="0">
                <a:solidFill>
                  <a:srgbClr val="000090"/>
                </a:solidFill>
                <a:latin typeface="ヒラギノ角ゴ ProN W3"/>
                <a:ea typeface="ヒラギノ角ゴ ProN W3"/>
                <a:cs typeface="ヒラギノ角ゴ ProN W3"/>
              </a:rPr>
              <a:t>【</a:t>
            </a:r>
            <a:r>
              <a:rPr lang="ja-JP" altLang="en-US" sz="1100" b="1" dirty="0" smtClean="0">
                <a:solidFill>
                  <a:srgbClr val="000090"/>
                </a:solidFill>
                <a:latin typeface="ヒラギノ角ゴ ProN W3"/>
                <a:ea typeface="ヒラギノ角ゴ ProN W3"/>
                <a:cs typeface="ヒラギノ角ゴ ProN W3"/>
              </a:rPr>
              <a:t>販売ルート</a:t>
            </a:r>
            <a:r>
              <a:rPr lang="en-US" altLang="ja-JP" sz="1100" b="1" dirty="0" smtClean="0">
                <a:solidFill>
                  <a:srgbClr val="000090"/>
                </a:solidFill>
                <a:latin typeface="ヒラギノ角ゴ ProN W3"/>
                <a:ea typeface="ヒラギノ角ゴ ProN W3"/>
                <a:cs typeface="ヒラギノ角ゴ ProN W3"/>
              </a:rPr>
              <a:t>】</a:t>
            </a:r>
            <a:r>
              <a:rPr lang="ja-JP" altLang="en-US" sz="1100" dirty="0">
                <a:latin typeface="ヒラギノ角ゴ ProN W3" charset="0"/>
                <a:ea typeface="ヒラギノ角ゴ ProN W3" charset="0"/>
                <a:cs typeface="ヒラギノ角ゴ ProN W3" charset="0"/>
                <a:sym typeface="ヒラギノ角ゴ ProN W3" charset="0"/>
              </a:rPr>
              <a:t>介護福祉用品や医療用品の販売会社様経由で、日本全国で販売を進めて</a:t>
            </a:r>
            <a:r>
              <a:rPr lang="ja-JP" altLang="en-US" sz="1100" dirty="0" smtClean="0">
                <a:latin typeface="ヒラギノ角ゴ ProN W3" charset="0"/>
                <a:ea typeface="ヒラギノ角ゴ ProN W3" charset="0"/>
                <a:cs typeface="ヒラギノ角ゴ ProN W3" charset="0"/>
                <a:sym typeface="ヒラギノ角ゴ ProN W3" charset="0"/>
              </a:rPr>
              <a:t>いきます</a:t>
            </a:r>
            <a:endParaRPr lang="en-US" altLang="ja-JP" sz="1100" dirty="0">
              <a:solidFill>
                <a:srgbClr val="0000FF"/>
              </a:solidFill>
              <a:latin typeface="ヒラギノ角ゴ ProN W3"/>
              <a:ea typeface="ヒラギノ角ゴ ProN W3"/>
              <a:cs typeface="ヒラギノ角ゴ ProN W3"/>
            </a:endParaRPr>
          </a:p>
        </p:txBody>
      </p:sp>
      <p:sp>
        <p:nvSpPr>
          <p:cNvPr id="194" name="テキスト ボックス 31"/>
          <p:cNvSpPr txBox="1">
            <a:spLocks noChangeArrowheads="1"/>
          </p:cNvSpPr>
          <p:nvPr/>
        </p:nvSpPr>
        <p:spPr bwMode="auto">
          <a:xfrm>
            <a:off x="587561" y="9387806"/>
            <a:ext cx="70000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100" dirty="0">
                <a:latin typeface="ヒラギノ角ゴ ProN W3" charset="0"/>
                <a:ea typeface="ヒラギノ角ゴ ProN W3" charset="0"/>
                <a:cs typeface="ヒラギノ角ゴ ProN W3" charset="0"/>
                <a:sym typeface="ヒラギノ角ゴ ProN W3" charset="0"/>
              </a:rPr>
              <a:t>またインターネットショップでの販売も開始します。価格は基本のパルモケア</a:t>
            </a:r>
            <a:r>
              <a:rPr lang="en-US" altLang="ja-JP" sz="1100" dirty="0">
                <a:latin typeface="ヒラギノ角ゴ ProN W3" charset="0"/>
                <a:ea typeface="ヒラギノ角ゴ ProN W3" charset="0"/>
                <a:cs typeface="ヒラギノ角ゴ ProN W3" charset="0"/>
                <a:sym typeface="ヒラギノ角ゴ ProN W3" charset="0"/>
              </a:rPr>
              <a:t>Safety Finder</a:t>
            </a:r>
            <a:r>
              <a:rPr lang="ja-JP" altLang="en-US" sz="1100" dirty="0">
                <a:latin typeface="ヒラギノ角ゴ ProN W3" charset="0"/>
                <a:ea typeface="ヒラギノ角ゴ ProN W3" charset="0"/>
                <a:cs typeface="ヒラギノ角ゴ ProN W3" charset="0"/>
                <a:sym typeface="ヒラギノ角ゴ ProN W3" charset="0"/>
              </a:rPr>
              <a:t>（</a:t>
            </a:r>
            <a:r>
              <a:rPr lang="en-US" altLang="ja-JP" sz="1100" dirty="0">
                <a:latin typeface="ヒラギノ角ゴ ProN W3" charset="0"/>
                <a:ea typeface="ヒラギノ角ゴ ProN W3" charset="0"/>
                <a:cs typeface="ヒラギノ角ゴ ProN W3" charset="0"/>
                <a:sym typeface="ヒラギノ角ゴ ProN W3" charset="0"/>
              </a:rPr>
              <a:t>iSS-120</a:t>
            </a:r>
            <a:r>
              <a:rPr lang="ja-JP" altLang="en-US" sz="1100" dirty="0">
                <a:latin typeface="ヒラギノ角ゴ ProN W3" charset="0"/>
                <a:ea typeface="ヒラギノ角ゴ ProN W3" charset="0"/>
                <a:cs typeface="ヒラギノ角ゴ ProN W3" charset="0"/>
                <a:sym typeface="ヒラギノ角ゴ ProN W3" charset="0"/>
              </a:rPr>
              <a:t>）</a:t>
            </a:r>
            <a:r>
              <a:rPr lang="en-US" altLang="ja-JP" sz="1100" dirty="0">
                <a:latin typeface="ヒラギノ角ゴ ProN W3" charset="0"/>
                <a:ea typeface="ヒラギノ角ゴ ProN W3" charset="0"/>
                <a:cs typeface="ヒラギノ角ゴ ProN W3" charset="0"/>
                <a:sym typeface="ヒラギノ角ゴ ProN W3" charset="0"/>
              </a:rPr>
              <a:t>70,000</a:t>
            </a:r>
            <a:r>
              <a:rPr lang="ja-JP" altLang="en-US" sz="1100" dirty="0">
                <a:latin typeface="ヒラギノ角ゴ ProN W3" charset="0"/>
                <a:ea typeface="ヒラギノ角ゴ ProN W3" charset="0"/>
                <a:cs typeface="ヒラギノ角ゴ ProN W3" charset="0"/>
                <a:sym typeface="ヒラギノ角ゴ ProN W3" charset="0"/>
              </a:rPr>
              <a:t>円</a:t>
            </a:r>
            <a:r>
              <a:rPr lang="ja-JP" altLang="en-US" sz="1100" dirty="0" smtClean="0">
                <a:latin typeface="ヒラギノ角ゴ ProN W3" charset="0"/>
                <a:ea typeface="ヒラギノ角ゴ ProN W3" charset="0"/>
                <a:cs typeface="ヒラギノ角ゴ ProN W3" charset="0"/>
                <a:sym typeface="ヒラギノ角ゴ ProN W3" charset="0"/>
              </a:rPr>
              <a:t>、各種</a:t>
            </a:r>
            <a:r>
              <a:rPr lang="ja-JP" altLang="en-US" sz="1100" dirty="0">
                <a:latin typeface="ヒラギノ角ゴ ProN W3" charset="0"/>
                <a:ea typeface="ヒラギノ角ゴ ProN W3" charset="0"/>
                <a:cs typeface="ヒラギノ角ゴ ProN W3" charset="0"/>
                <a:sym typeface="ヒラギノ角ゴ ProN W3" charset="0"/>
              </a:rPr>
              <a:t>センサーとの組合せ販売となります</a:t>
            </a:r>
            <a:r>
              <a:rPr lang="ja-JP" altLang="en-US" sz="1100" dirty="0" smtClean="0">
                <a:latin typeface="ヒラギノ角ゴ ProN W3" charset="0"/>
                <a:ea typeface="ヒラギノ角ゴ ProN W3" charset="0"/>
                <a:cs typeface="ヒラギノ角ゴ ProN W3" charset="0"/>
                <a:sym typeface="ヒラギノ角ゴ ProN W3" charset="0"/>
              </a:rPr>
              <a:t>。</a:t>
            </a:r>
            <a:r>
              <a:rPr lang="ja-JP" altLang="en-US" sz="1100" dirty="0" smtClean="0">
                <a:latin typeface="ヒラギノ角ゴ ProN W3" charset="0"/>
                <a:ea typeface="ヒラギノ角ゴ ProN W3" charset="0"/>
                <a:cs typeface="ヒラギノ角ゴ ProN W3" charset="0"/>
                <a:sym typeface="ヒラギノ角ゴ ProN W3" charset="0"/>
              </a:rPr>
              <a:t>詳しくは、以下をチェック、またはご連絡下さい。</a:t>
            </a:r>
            <a:endParaRPr lang="en-US" altLang="ja-JP" sz="1100" b="1" dirty="0">
              <a:solidFill>
                <a:srgbClr val="000090"/>
              </a:solidFill>
              <a:latin typeface="ヒラギノ角ゴ ProN W3" charset="0"/>
              <a:ea typeface="ヒラギノ角ゴ ProN W3" charset="0"/>
              <a:cs typeface="ヒラギノ角ゴ ProN W3" charset="0"/>
            </a:endParaRPr>
          </a:p>
        </p:txBody>
      </p:sp>
      <p:sp>
        <p:nvSpPr>
          <p:cNvPr id="195" name="テキスト ボックス 32"/>
          <p:cNvSpPr txBox="1">
            <a:spLocks noChangeArrowheads="1"/>
          </p:cNvSpPr>
          <p:nvPr/>
        </p:nvSpPr>
        <p:spPr bwMode="auto">
          <a:xfrm>
            <a:off x="1300808" y="711763"/>
            <a:ext cx="47884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4400" i="1" dirty="0" smtClean="0">
                <a:solidFill>
                  <a:srgbClr val="DA5700"/>
                </a:solidFill>
                <a:latin typeface="ＤＦＰ太丸ゴシック体" charset="0"/>
                <a:ea typeface="ＤＦＰ太丸ゴシック体" charset="0"/>
                <a:cs typeface="ＤＦＰ太丸ゴシック体" charset="0"/>
              </a:rPr>
              <a:t>パ</a:t>
            </a:r>
            <a:r>
              <a:rPr lang="ja-JP" altLang="en-US" sz="4400" i="1" dirty="0" smtClean="0">
                <a:solidFill>
                  <a:srgbClr val="008000"/>
                </a:solidFill>
                <a:latin typeface="ＤＦＰ太丸ゴシック体" charset="0"/>
                <a:ea typeface="ＤＦＰ太丸ゴシック体" charset="0"/>
                <a:cs typeface="ＤＦＰ太丸ゴシック体" charset="0"/>
              </a:rPr>
              <a:t>ル</a:t>
            </a:r>
            <a:r>
              <a:rPr lang="ja-JP" altLang="en-US" sz="4400" i="1" dirty="0" smtClean="0">
                <a:solidFill>
                  <a:srgbClr val="0000FF"/>
                </a:solidFill>
                <a:latin typeface="ＤＦＰ太丸ゴシック体" charset="0"/>
                <a:ea typeface="ＤＦＰ太丸ゴシック体" charset="0"/>
                <a:cs typeface="ＤＦＰ太丸ゴシック体" charset="0"/>
              </a:rPr>
              <a:t>モ</a:t>
            </a:r>
            <a:r>
              <a:rPr lang="ja-JP" altLang="en-US" sz="3600" i="1" dirty="0" smtClean="0">
                <a:solidFill>
                  <a:srgbClr val="DA5700"/>
                </a:solidFill>
                <a:latin typeface="ＤＦＰ太丸ゴシック体" charset="0"/>
                <a:ea typeface="ＤＦＰ太丸ゴシック体" charset="0"/>
                <a:cs typeface="ＤＦＰ太丸ゴシック体" charset="0"/>
              </a:rPr>
              <a:t>ケア</a:t>
            </a:r>
            <a:r>
              <a:rPr lang="ja-JP" altLang="en-US" sz="3600" i="1" dirty="0" smtClean="0">
                <a:solidFill>
                  <a:srgbClr val="0000FF"/>
                </a:solidFill>
                <a:latin typeface="ＤＦＰ太丸ゴシック体" charset="0"/>
                <a:ea typeface="ＤＦＰ太丸ゴシック体" charset="0"/>
                <a:cs typeface="ＤＦＰ太丸ゴシック体" charset="0"/>
              </a:rPr>
              <a:t>システム</a:t>
            </a:r>
            <a:endParaRPr lang="ja-JP" altLang="en-US" sz="3600" i="1" dirty="0">
              <a:solidFill>
                <a:srgbClr val="0000FF"/>
              </a:solidFill>
              <a:latin typeface="ＤＦＰ太丸ゴシック体" charset="0"/>
              <a:ea typeface="ＤＦＰ太丸ゴシック体" charset="0"/>
              <a:cs typeface="ＤＦＰ太丸ゴシック体" charset="0"/>
            </a:endParaRPr>
          </a:p>
        </p:txBody>
      </p:sp>
      <p:sp>
        <p:nvSpPr>
          <p:cNvPr id="196" name="正方形/長方形 99"/>
          <p:cNvSpPr>
            <a:spLocks noChangeArrowheads="1"/>
          </p:cNvSpPr>
          <p:nvPr/>
        </p:nvSpPr>
        <p:spPr bwMode="auto">
          <a:xfrm>
            <a:off x="419198" y="5112475"/>
            <a:ext cx="6905127" cy="1861384"/>
          </a:xfrm>
          <a:prstGeom prst="rect">
            <a:avLst/>
          </a:prstGeom>
          <a:solidFill>
            <a:srgbClr val="E7FF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ja-JP" altLang="en-US" dirty="0">
              <a:solidFill>
                <a:srgbClr val="FFFFFF"/>
              </a:solidFill>
              <a:latin typeface="ＭＳ Ｐゴシック" charset="0"/>
              <a:sym typeface="ＭＳ Ｐゴシック" charset="0"/>
            </a:endParaRPr>
          </a:p>
        </p:txBody>
      </p:sp>
      <p:sp>
        <p:nvSpPr>
          <p:cNvPr id="197" name="テキスト ボックス 12"/>
          <p:cNvSpPr txBox="1">
            <a:spLocks noChangeArrowheads="1"/>
          </p:cNvSpPr>
          <p:nvPr/>
        </p:nvSpPr>
        <p:spPr bwMode="auto">
          <a:xfrm>
            <a:off x="781744" y="4706536"/>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endParaRPr lang="ja-JP" altLang="en-US"/>
          </a:p>
        </p:txBody>
      </p:sp>
      <p:sp>
        <p:nvSpPr>
          <p:cNvPr id="198" name="角丸四角形 6"/>
          <p:cNvSpPr>
            <a:spLocks noChangeArrowheads="1"/>
          </p:cNvSpPr>
          <p:nvPr/>
        </p:nvSpPr>
        <p:spPr bwMode="auto">
          <a:xfrm>
            <a:off x="422968" y="4755518"/>
            <a:ext cx="5944533" cy="309563"/>
          </a:xfrm>
          <a:prstGeom prst="roundRect">
            <a:avLst>
              <a:gd name="adj" fmla="val 16667"/>
            </a:avLst>
          </a:prstGeom>
          <a:solidFill>
            <a:srgbClr val="294B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ja-JP" altLang="en-US" sz="1200">
              <a:solidFill>
                <a:srgbClr val="FFFFFF"/>
              </a:solidFill>
              <a:latin typeface="ＭＳ Ｐゴシック" charset="0"/>
              <a:sym typeface="ＭＳ Ｐゴシック" charset="0"/>
            </a:endParaRPr>
          </a:p>
        </p:txBody>
      </p:sp>
      <p:sp>
        <p:nvSpPr>
          <p:cNvPr id="199" name="直線コネクタ 24"/>
          <p:cNvSpPr>
            <a:spLocks noChangeShapeType="1"/>
          </p:cNvSpPr>
          <p:nvPr/>
        </p:nvSpPr>
        <p:spPr bwMode="auto">
          <a:xfrm>
            <a:off x="2017772" y="5042143"/>
            <a:ext cx="5269443" cy="22937"/>
          </a:xfrm>
          <a:prstGeom prst="line">
            <a:avLst/>
          </a:prstGeom>
          <a:noFill/>
          <a:ln w="25400">
            <a:solidFill>
              <a:srgbClr val="294B2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 name="テキスト ボックス 85"/>
          <p:cNvSpPr>
            <a:spLocks noChangeArrowheads="1"/>
          </p:cNvSpPr>
          <p:nvPr/>
        </p:nvSpPr>
        <p:spPr bwMode="auto">
          <a:xfrm>
            <a:off x="395967" y="4772712"/>
            <a:ext cx="55500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ja-JP" sz="1200" i="1" dirty="0" smtClean="0">
                <a:solidFill>
                  <a:srgbClr val="FFFFFF"/>
                </a:solidFill>
                <a:latin typeface="HG丸ｺﾞｼｯｸM-PRO" charset="0"/>
                <a:ea typeface="HG丸ｺﾞｼｯｸM-PRO" charset="0"/>
                <a:cs typeface="HG丸ｺﾞｼｯｸM-PRO" charset="0"/>
                <a:sym typeface="HG丸ｺﾞｼｯｸM-PRO" charset="0"/>
              </a:rPr>
              <a:t>◆</a:t>
            </a:r>
            <a:r>
              <a:rPr lang="ja-JP" altLang="en-US" sz="1200" i="1" dirty="0" smtClean="0">
                <a:solidFill>
                  <a:srgbClr val="FFFFFF"/>
                </a:solidFill>
                <a:latin typeface="HG丸ｺﾞｼｯｸM-PRO" charset="0"/>
                <a:ea typeface="HG丸ｺﾞｼｯｸM-PRO" charset="0"/>
                <a:cs typeface="HG丸ｺﾞｼｯｸM-PRO" charset="0"/>
                <a:sym typeface="HG丸ｺﾞｼｯｸM-PRO" charset="0"/>
              </a:rPr>
              <a:t>センサーの変化をスマホ</a:t>
            </a:r>
            <a:r>
              <a:rPr lang="ja-JP" altLang="en-US" sz="1200" i="1" dirty="0">
                <a:solidFill>
                  <a:srgbClr val="FFFFFF"/>
                </a:solidFill>
                <a:latin typeface="HG丸ｺﾞｼｯｸM-PRO" charset="0"/>
                <a:ea typeface="HG丸ｺﾞｼｯｸM-PRO" charset="0"/>
                <a:cs typeface="HG丸ｺﾞｼｯｸM-PRO" charset="0"/>
                <a:sym typeface="HG丸ｺﾞｼｯｸM-PRO" charset="0"/>
              </a:rPr>
              <a:t>へ、スマホ</a:t>
            </a:r>
            <a:r>
              <a:rPr lang="ja-JP" altLang="en-US" sz="1200" i="1" dirty="0" smtClean="0">
                <a:solidFill>
                  <a:srgbClr val="FFFFFF"/>
                </a:solidFill>
                <a:latin typeface="HG丸ｺﾞｼｯｸM-PRO" charset="0"/>
                <a:ea typeface="HG丸ｺﾞｼｯｸM-PRO" charset="0"/>
                <a:cs typeface="HG丸ｺﾞｼｯｸM-PRO" charset="0"/>
                <a:sym typeface="HG丸ｺﾞｼｯｸM-PRO" charset="0"/>
              </a:rPr>
              <a:t>から即座に映像で状況</a:t>
            </a:r>
            <a:r>
              <a:rPr lang="ja-JP" altLang="en-US" sz="1200" i="1" dirty="0">
                <a:solidFill>
                  <a:srgbClr val="FFFFFF"/>
                </a:solidFill>
                <a:latin typeface="HG丸ｺﾞｼｯｸM-PRO" charset="0"/>
                <a:ea typeface="HG丸ｺﾞｼｯｸM-PRO" charset="0"/>
                <a:cs typeface="HG丸ｺﾞｼｯｸM-PRO" charset="0"/>
                <a:sym typeface="HG丸ｺﾞｼｯｸM-PRO" charset="0"/>
              </a:rPr>
              <a:t>把握ができます</a:t>
            </a:r>
            <a:endParaRPr lang="ja-JP" altLang="en-US" sz="1200" i="1" dirty="0"/>
          </a:p>
        </p:txBody>
      </p:sp>
      <p:pic>
        <p:nvPicPr>
          <p:cNvPr id="201" name="図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549" y="5164055"/>
            <a:ext cx="3714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図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836" y="6022387"/>
            <a:ext cx="5032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図 75" descr="DSC_155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9828751">
            <a:off x="2545066" y="5273749"/>
            <a:ext cx="7921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図 2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0222519" flipH="1">
            <a:off x="1542606" y="6471511"/>
            <a:ext cx="792338" cy="33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828473">
            <a:off x="2692703" y="5224536"/>
            <a:ext cx="75882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206" name="直線コネクタ 205"/>
          <p:cNvCxnSpPr/>
          <p:nvPr/>
        </p:nvCxnSpPr>
        <p:spPr>
          <a:xfrm flipV="1">
            <a:off x="2387903" y="5868941"/>
            <a:ext cx="287338" cy="288925"/>
          </a:xfrm>
          <a:prstGeom prst="line">
            <a:avLst/>
          </a:prstGeom>
          <a:ln w="28575" cmpd="sng">
            <a:solidFill>
              <a:srgbClr val="13599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7" name="直線コネクタ 206"/>
          <p:cNvCxnSpPr/>
          <p:nvPr/>
        </p:nvCxnSpPr>
        <p:spPr>
          <a:xfrm>
            <a:off x="3322332" y="5726066"/>
            <a:ext cx="503237" cy="0"/>
          </a:xfrm>
          <a:prstGeom prst="line">
            <a:avLst/>
          </a:prstGeom>
          <a:ln w="28575" cmpd="sng">
            <a:solidFill>
              <a:srgbClr val="13599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8" name="直線コネクタ 207"/>
          <p:cNvCxnSpPr/>
          <p:nvPr/>
        </p:nvCxnSpPr>
        <p:spPr>
          <a:xfrm>
            <a:off x="4607779" y="5724930"/>
            <a:ext cx="792162" cy="0"/>
          </a:xfrm>
          <a:prstGeom prst="line">
            <a:avLst/>
          </a:prstGeom>
          <a:ln w="28575" cmpd="sng">
            <a:solidFill>
              <a:srgbClr val="13599D"/>
            </a:solidFill>
            <a:prstDash val="sysDash"/>
          </a:ln>
          <a:effectLst/>
        </p:spPr>
        <p:style>
          <a:lnRef idx="2">
            <a:schemeClr val="accent1"/>
          </a:lnRef>
          <a:fillRef idx="0">
            <a:schemeClr val="accent1"/>
          </a:fillRef>
          <a:effectRef idx="1">
            <a:schemeClr val="accent1"/>
          </a:effectRef>
          <a:fontRef idx="minor">
            <a:schemeClr val="tx1"/>
          </a:fontRef>
        </p:style>
      </p:cxnSp>
      <p:pic>
        <p:nvPicPr>
          <p:cNvPr id="20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9357" y="6411865"/>
            <a:ext cx="465137"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 name="図 26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82671">
            <a:off x="677519" y="5812442"/>
            <a:ext cx="1582085" cy="105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図 270" descr="スクリーンショット 2016-02-18 17.39.18.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15374" y="5245017"/>
            <a:ext cx="10795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右矢印 211"/>
          <p:cNvSpPr/>
          <p:nvPr/>
        </p:nvSpPr>
        <p:spPr>
          <a:xfrm>
            <a:off x="6807537" y="5605380"/>
            <a:ext cx="142875" cy="7778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13" name="右矢印 212"/>
          <p:cNvSpPr/>
          <p:nvPr/>
        </p:nvSpPr>
        <p:spPr>
          <a:xfrm flipH="1">
            <a:off x="6518612" y="5605380"/>
            <a:ext cx="144462" cy="7778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14" name="右矢印 213"/>
          <p:cNvSpPr/>
          <p:nvPr/>
        </p:nvSpPr>
        <p:spPr>
          <a:xfrm rot="5554161">
            <a:off x="6690856" y="5666498"/>
            <a:ext cx="101600" cy="68263"/>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15" name="右矢印 214"/>
          <p:cNvSpPr/>
          <p:nvPr/>
        </p:nvSpPr>
        <p:spPr>
          <a:xfrm rot="5400000" flipH="1">
            <a:off x="6688475" y="5483142"/>
            <a:ext cx="114300" cy="73025"/>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216" name="図 27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flipH="1">
            <a:off x="6734512" y="5678405"/>
            <a:ext cx="3603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図 277" descr="スクリーンショット 2016-02-18 17.39.18.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86845" y="6411866"/>
            <a:ext cx="941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8" name="直線コネクタ 217"/>
          <p:cNvCxnSpPr>
            <a:stCxn id="233" idx="0"/>
          </p:cNvCxnSpPr>
          <p:nvPr/>
        </p:nvCxnSpPr>
        <p:spPr>
          <a:xfrm>
            <a:off x="4493074" y="5946422"/>
            <a:ext cx="466658" cy="377590"/>
          </a:xfrm>
          <a:prstGeom prst="line">
            <a:avLst/>
          </a:prstGeom>
          <a:ln w="28575" cmpd="sng">
            <a:solidFill>
              <a:srgbClr val="13599D"/>
            </a:solidFill>
            <a:prstDash val="sysDash"/>
          </a:ln>
          <a:effectLst/>
        </p:spPr>
        <p:style>
          <a:lnRef idx="2">
            <a:schemeClr val="accent1"/>
          </a:lnRef>
          <a:fillRef idx="0">
            <a:schemeClr val="accent1"/>
          </a:fillRef>
          <a:effectRef idx="1">
            <a:schemeClr val="accent1"/>
          </a:effectRef>
          <a:fontRef idx="minor">
            <a:schemeClr val="tx1"/>
          </a:fontRef>
        </p:style>
      </p:cxnSp>
      <p:sp>
        <p:nvSpPr>
          <p:cNvPr id="219" name="正方形/長方形 218"/>
          <p:cNvSpPr/>
          <p:nvPr/>
        </p:nvSpPr>
        <p:spPr>
          <a:xfrm>
            <a:off x="4334545" y="6578554"/>
            <a:ext cx="149225" cy="285750"/>
          </a:xfrm>
          <a:prstGeom prst="rect">
            <a:avLst/>
          </a:prstGeom>
          <a:solidFill>
            <a:srgbClr val="FFFF00"/>
          </a:solidFill>
          <a:ln>
            <a:solidFill>
              <a:srgbClr val="00009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pic>
        <p:nvPicPr>
          <p:cNvPr id="220" name="図 26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59945" y="6619829"/>
            <a:ext cx="936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図 26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flipH="1">
            <a:off x="4405983" y="6640466"/>
            <a:ext cx="2889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角丸四角形吹き出し 221"/>
          <p:cNvSpPr/>
          <p:nvPr/>
        </p:nvSpPr>
        <p:spPr>
          <a:xfrm flipH="1">
            <a:off x="5821271" y="6518228"/>
            <a:ext cx="863600" cy="373063"/>
          </a:xfrm>
          <a:prstGeom prst="wedgeRoundRectCallout">
            <a:avLst>
              <a:gd name="adj1" fmla="val 126996"/>
              <a:gd name="adj2" fmla="val 16597"/>
              <a:gd name="adj3" fmla="val 16667"/>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700" dirty="0">
                <a:solidFill>
                  <a:srgbClr val="000000"/>
                </a:solidFill>
              </a:rPr>
              <a:t>お父さん</a:t>
            </a:r>
            <a:endParaRPr lang="en-US" altLang="ja-JP" sz="700" dirty="0">
              <a:solidFill>
                <a:srgbClr val="000000"/>
              </a:solidFill>
            </a:endParaRPr>
          </a:p>
          <a:p>
            <a:pPr algn="ctr">
              <a:defRPr/>
            </a:pPr>
            <a:r>
              <a:rPr lang="ja-JP" altLang="en-US" sz="700" dirty="0">
                <a:solidFill>
                  <a:srgbClr val="000000"/>
                </a:solidFill>
              </a:rPr>
              <a:t>外に出ないでね</a:t>
            </a:r>
            <a:endParaRPr lang="en-US" altLang="ja-JP" sz="700" dirty="0">
              <a:solidFill>
                <a:srgbClr val="000000"/>
              </a:solidFill>
            </a:endParaRPr>
          </a:p>
          <a:p>
            <a:pPr algn="ctr">
              <a:defRPr/>
            </a:pPr>
            <a:r>
              <a:rPr lang="ja-JP" altLang="en-US" sz="700" dirty="0">
                <a:solidFill>
                  <a:srgbClr val="000000"/>
                </a:solidFill>
              </a:rPr>
              <a:t>すぐに行くから</a:t>
            </a:r>
          </a:p>
        </p:txBody>
      </p:sp>
      <p:sp>
        <p:nvSpPr>
          <p:cNvPr id="223" name="角丸四角形吹き出し 222"/>
          <p:cNvSpPr/>
          <p:nvPr/>
        </p:nvSpPr>
        <p:spPr>
          <a:xfrm flipH="1">
            <a:off x="1667178" y="5221241"/>
            <a:ext cx="863600" cy="373062"/>
          </a:xfrm>
          <a:prstGeom prst="wedgeRoundRectCallout">
            <a:avLst>
              <a:gd name="adj1" fmla="val -66637"/>
              <a:gd name="adj2" fmla="val 23108"/>
              <a:gd name="adj3" fmla="val 16667"/>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700" dirty="0">
                <a:solidFill>
                  <a:srgbClr val="000000"/>
                </a:solidFill>
              </a:rPr>
              <a:t>お父さん</a:t>
            </a:r>
            <a:endParaRPr lang="en-US" altLang="ja-JP" sz="700" dirty="0">
              <a:solidFill>
                <a:srgbClr val="000000"/>
              </a:solidFill>
            </a:endParaRPr>
          </a:p>
          <a:p>
            <a:pPr algn="ctr">
              <a:defRPr/>
            </a:pPr>
            <a:r>
              <a:rPr lang="ja-JP" altLang="en-US" sz="700" dirty="0">
                <a:solidFill>
                  <a:srgbClr val="000000"/>
                </a:solidFill>
              </a:rPr>
              <a:t>外に出ないでね</a:t>
            </a:r>
            <a:endParaRPr lang="en-US" altLang="ja-JP" sz="700" dirty="0">
              <a:solidFill>
                <a:srgbClr val="000000"/>
              </a:solidFill>
            </a:endParaRPr>
          </a:p>
          <a:p>
            <a:pPr algn="ctr">
              <a:defRPr/>
            </a:pPr>
            <a:r>
              <a:rPr lang="ja-JP" altLang="en-US" sz="700" dirty="0">
                <a:solidFill>
                  <a:srgbClr val="000000"/>
                </a:solidFill>
              </a:rPr>
              <a:t>すぐに行くから</a:t>
            </a:r>
          </a:p>
        </p:txBody>
      </p:sp>
      <p:sp>
        <p:nvSpPr>
          <p:cNvPr id="224" name="テキスト ボックス 286"/>
          <p:cNvSpPr txBox="1">
            <a:spLocks noChangeArrowheads="1"/>
          </p:cNvSpPr>
          <p:nvPr/>
        </p:nvSpPr>
        <p:spPr bwMode="auto">
          <a:xfrm>
            <a:off x="1765801" y="6726096"/>
            <a:ext cx="10054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900" b="1" dirty="0" smtClean="0">
                <a:latin typeface="ヒラギノ角ゴ ProN W3" charset="0"/>
                <a:ea typeface="ヒラギノ角ゴ ProN W3" charset="0"/>
                <a:cs typeface="ヒラギノ角ゴ ProN W3" charset="0"/>
              </a:rPr>
              <a:t>マットセンサー</a:t>
            </a:r>
            <a:endParaRPr lang="en-US" altLang="ja-JP" sz="900" b="1" dirty="0">
              <a:latin typeface="ヒラギノ角ゴ ProN W3" charset="0"/>
              <a:ea typeface="ヒラギノ角ゴ ProN W3" charset="0"/>
              <a:cs typeface="ヒラギノ角ゴ ProN W3" charset="0"/>
            </a:endParaRPr>
          </a:p>
        </p:txBody>
      </p:sp>
      <p:sp>
        <p:nvSpPr>
          <p:cNvPr id="225" name="テキスト ボックス 287"/>
          <p:cNvSpPr txBox="1">
            <a:spLocks noChangeArrowheads="1"/>
          </p:cNvSpPr>
          <p:nvPr/>
        </p:nvSpPr>
        <p:spPr bwMode="auto">
          <a:xfrm>
            <a:off x="5799474" y="5821280"/>
            <a:ext cx="1135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en-US" altLang="ja-JP" sz="800">
                <a:latin typeface="ヒラギノ角ゴ ProN W3" charset="0"/>
                <a:ea typeface="ヒラギノ角ゴ ProN W3" charset="0"/>
                <a:cs typeface="ヒラギノ角ゴ ProN W3" charset="0"/>
              </a:rPr>
              <a:t>360°</a:t>
            </a:r>
            <a:r>
              <a:rPr lang="ja-JP" altLang="en-US" sz="800">
                <a:latin typeface="ヒラギノ角ゴ ProN W3" charset="0"/>
                <a:ea typeface="ヒラギノ角ゴ ProN W3" charset="0"/>
                <a:cs typeface="ヒラギノ角ゴ ProN W3" charset="0"/>
              </a:rPr>
              <a:t>回転で隅々まで　</a:t>
            </a:r>
            <a:endParaRPr lang="en-US" altLang="ja-JP" sz="800">
              <a:latin typeface="ヒラギノ角ゴ ProN W3" charset="0"/>
              <a:ea typeface="ヒラギノ角ゴ ProN W3" charset="0"/>
              <a:cs typeface="ヒラギノ角ゴ ProN W3" charset="0"/>
            </a:endParaRPr>
          </a:p>
        </p:txBody>
      </p:sp>
      <p:sp>
        <p:nvSpPr>
          <p:cNvPr id="226" name="テキスト ボックス 288"/>
          <p:cNvSpPr txBox="1">
            <a:spLocks noChangeArrowheads="1"/>
          </p:cNvSpPr>
          <p:nvPr/>
        </p:nvSpPr>
        <p:spPr bwMode="auto">
          <a:xfrm>
            <a:off x="4817383" y="5730119"/>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800" dirty="0">
                <a:latin typeface="ヒラギノ角ゴ ProN W3" charset="0"/>
                <a:ea typeface="ヒラギノ角ゴ ProN W3" charset="0"/>
                <a:cs typeface="ヒラギノ角ゴ ProN W3" charset="0"/>
              </a:rPr>
              <a:t>状況に応じ</a:t>
            </a:r>
            <a:r>
              <a:rPr lang="ja-JP" altLang="en-US" sz="800" dirty="0" smtClean="0">
                <a:latin typeface="ヒラギノ角ゴ ProN W3" charset="0"/>
                <a:ea typeface="ヒラギノ角ゴ ProN W3" charset="0"/>
                <a:cs typeface="ヒラギノ角ゴ ProN W3" charset="0"/>
              </a:rPr>
              <a:t>、</a:t>
            </a:r>
            <a:endParaRPr lang="en-US" altLang="ja-JP" sz="800" dirty="0" smtClean="0">
              <a:latin typeface="ヒラギノ角ゴ ProN W3" charset="0"/>
              <a:ea typeface="ヒラギノ角ゴ ProN W3" charset="0"/>
              <a:cs typeface="ヒラギノ角ゴ ProN W3" charset="0"/>
            </a:endParaRPr>
          </a:p>
          <a:p>
            <a:r>
              <a:rPr lang="ja-JP" altLang="en-US" sz="800" dirty="0" smtClean="0">
                <a:latin typeface="ヒラギノ角ゴ ProN W3" charset="0"/>
                <a:ea typeface="ヒラギノ角ゴ ProN W3" charset="0"/>
                <a:cs typeface="ヒラギノ角ゴ ProN W3" charset="0"/>
              </a:rPr>
              <a:t>即時</a:t>
            </a:r>
            <a:r>
              <a:rPr lang="ja-JP" altLang="en-US" sz="800" dirty="0">
                <a:latin typeface="ヒラギノ角ゴ ProN W3" charset="0"/>
                <a:ea typeface="ヒラギノ角ゴ ProN W3" charset="0"/>
                <a:cs typeface="ヒラギノ角ゴ ProN W3" charset="0"/>
              </a:rPr>
              <a:t>対応　</a:t>
            </a:r>
            <a:endParaRPr lang="en-US" altLang="ja-JP" sz="800" dirty="0">
              <a:latin typeface="ヒラギノ角ゴ ProN W3" charset="0"/>
              <a:ea typeface="ヒラギノ角ゴ ProN W3" charset="0"/>
              <a:cs typeface="ヒラギノ角ゴ ProN W3" charset="0"/>
            </a:endParaRPr>
          </a:p>
        </p:txBody>
      </p:sp>
      <p:sp>
        <p:nvSpPr>
          <p:cNvPr id="227" name="テキスト ボックス 289"/>
          <p:cNvSpPr txBox="1">
            <a:spLocks noChangeArrowheads="1"/>
          </p:cNvSpPr>
          <p:nvPr/>
        </p:nvSpPr>
        <p:spPr bwMode="auto">
          <a:xfrm>
            <a:off x="5129164" y="6385679"/>
            <a:ext cx="698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800" dirty="0">
                <a:latin typeface="ヒラギノ角ゴ ProN W3" charset="0"/>
                <a:ea typeface="ヒラギノ角ゴ ProN W3" charset="0"/>
                <a:cs typeface="ヒラギノ角ゴ ProN W3" charset="0"/>
              </a:rPr>
              <a:t>映像を見な</a:t>
            </a:r>
            <a:endParaRPr lang="en-US" altLang="ja-JP" sz="800" dirty="0">
              <a:latin typeface="ヒラギノ角ゴ ProN W3" charset="0"/>
              <a:ea typeface="ヒラギノ角ゴ ProN W3" charset="0"/>
              <a:cs typeface="ヒラギノ角ゴ ProN W3" charset="0"/>
            </a:endParaRPr>
          </a:p>
          <a:p>
            <a:r>
              <a:rPr lang="ja-JP" altLang="en-US" sz="800" dirty="0">
                <a:latin typeface="ヒラギノ角ゴ ProN W3" charset="0"/>
                <a:ea typeface="ヒラギノ角ゴ ProN W3" charset="0"/>
                <a:cs typeface="ヒラギノ角ゴ ProN W3" charset="0"/>
              </a:rPr>
              <a:t>がら声かけ　</a:t>
            </a:r>
            <a:endParaRPr lang="en-US" altLang="ja-JP" sz="800" dirty="0">
              <a:latin typeface="ヒラギノ角ゴ ProN W3" charset="0"/>
              <a:ea typeface="ヒラギノ角ゴ ProN W3" charset="0"/>
              <a:cs typeface="ヒラギノ角ゴ ProN W3" charset="0"/>
            </a:endParaRPr>
          </a:p>
        </p:txBody>
      </p:sp>
      <p:pic>
        <p:nvPicPr>
          <p:cNvPr id="228" name="図 188" descr="画像7.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273603" y="6331696"/>
            <a:ext cx="22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 name="テキスト ボックス 95"/>
          <p:cNvSpPr>
            <a:spLocks noChangeArrowheads="1"/>
          </p:cNvSpPr>
          <p:nvPr/>
        </p:nvSpPr>
        <p:spPr bwMode="auto">
          <a:xfrm>
            <a:off x="2591092" y="5975491"/>
            <a:ext cx="936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i="1" dirty="0">
                <a:solidFill>
                  <a:srgbClr val="DA5700"/>
                </a:solidFill>
                <a:latin typeface="ＤＦＰ太丸ゴシック体" charset="0"/>
                <a:ea typeface="ＤＦＰ太丸ゴシック体" charset="0"/>
                <a:cs typeface="ＤＦＰ太丸ゴシック体" charset="0"/>
                <a:sym typeface="ヒラギノ角ゴ ProN W3" charset="0"/>
              </a:rPr>
              <a:t>パ</a:t>
            </a:r>
            <a:r>
              <a:rPr lang="ja-JP" altLang="en-US" sz="1000" i="1" dirty="0">
                <a:solidFill>
                  <a:srgbClr val="008000"/>
                </a:solidFill>
                <a:latin typeface="ＤＦＰ太丸ゴシック体" charset="0"/>
                <a:ea typeface="ＤＦＰ太丸ゴシック体" charset="0"/>
                <a:cs typeface="ＤＦＰ太丸ゴシック体" charset="0"/>
                <a:sym typeface="ヒラギノ角ゴ ProN W3" charset="0"/>
              </a:rPr>
              <a:t>ル</a:t>
            </a:r>
            <a:r>
              <a:rPr lang="ja-JP" altLang="en-US" sz="1000" i="1" dirty="0">
                <a:solidFill>
                  <a:srgbClr val="0000FF"/>
                </a:solidFill>
                <a:latin typeface="ＤＦＰ太丸ゴシック体" charset="0"/>
                <a:ea typeface="ＤＦＰ太丸ゴシック体" charset="0"/>
                <a:cs typeface="ＤＦＰ太丸ゴシック体" charset="0"/>
                <a:sym typeface="ヒラギノ角ゴ ProN W3" charset="0"/>
              </a:rPr>
              <a:t>モ</a:t>
            </a:r>
            <a:r>
              <a:rPr lang="ja-JP" altLang="en-US" sz="1000" i="1" dirty="0">
                <a:solidFill>
                  <a:srgbClr val="DA5700"/>
                </a:solidFill>
                <a:latin typeface="ＤＦＰ太丸ゴシック体" charset="0"/>
                <a:ea typeface="ＤＦＰ太丸ゴシック体" charset="0"/>
                <a:cs typeface="ＤＦＰ太丸ゴシック体" charset="0"/>
                <a:sym typeface="ヒラギノ角ゴ ProN W3" charset="0"/>
              </a:rPr>
              <a:t>ケア</a:t>
            </a:r>
            <a:endParaRPr lang="en-US" altLang="ja-JP" sz="1000" dirty="0">
              <a:latin typeface="ヒラギノ角ゴ ProN W3" charset="0"/>
              <a:ea typeface="ヒラギノ角ゴ ProN W3" charset="0"/>
              <a:cs typeface="ヒラギノ角ゴ ProN W3" charset="0"/>
              <a:sym typeface="ヒラギノ角ゴ ProN W3" charset="0"/>
            </a:endParaRPr>
          </a:p>
        </p:txBody>
      </p:sp>
      <p:grpSp>
        <p:nvGrpSpPr>
          <p:cNvPr id="230" name="図形グループ 18"/>
          <p:cNvGrpSpPr>
            <a:grpSpLocks/>
          </p:cNvGrpSpPr>
          <p:nvPr/>
        </p:nvGrpSpPr>
        <p:grpSpPr bwMode="auto">
          <a:xfrm>
            <a:off x="3825569" y="5245017"/>
            <a:ext cx="770260" cy="902150"/>
            <a:chOff x="1491757" y="3136522"/>
            <a:chExt cx="1461922" cy="1433513"/>
          </a:xfrm>
        </p:grpSpPr>
        <p:pic>
          <p:nvPicPr>
            <p:cNvPr id="231" name="図 1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3556" y="3409462"/>
              <a:ext cx="928248" cy="95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円/楕円 94"/>
            <p:cNvSpPr>
              <a:spLocks noChangeArrowheads="1"/>
            </p:cNvSpPr>
            <p:nvPr/>
          </p:nvSpPr>
          <p:spPr bwMode="auto">
            <a:xfrm rot="-2829294">
              <a:off x="1526183" y="3398263"/>
              <a:ext cx="1433513" cy="910032"/>
            </a:xfrm>
            <a:prstGeom prst="ellipse">
              <a:avLst/>
            </a:prstGeom>
            <a:noFill/>
            <a:ln w="9525">
              <a:solidFill>
                <a:srgbClr val="25406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ja-JP" altLang="en-US">
                <a:solidFill>
                  <a:srgbClr val="FFFFFF"/>
                </a:solidFill>
                <a:latin typeface="ＭＳ Ｐゴシック" charset="0"/>
                <a:sym typeface="ＭＳ Ｐゴシック" charset="0"/>
              </a:endParaRPr>
            </a:p>
          </p:txBody>
        </p:sp>
        <p:sp>
          <p:nvSpPr>
            <p:cNvPr id="233" name="円/楕円 123"/>
            <p:cNvSpPr>
              <a:spLocks noChangeArrowheads="1"/>
            </p:cNvSpPr>
            <p:nvPr/>
          </p:nvSpPr>
          <p:spPr bwMode="auto">
            <a:xfrm rot="18770705" flipV="1">
              <a:off x="1790124" y="3103941"/>
              <a:ext cx="865188" cy="1461922"/>
            </a:xfrm>
            <a:prstGeom prst="ellipse">
              <a:avLst/>
            </a:prstGeom>
            <a:noFill/>
            <a:ln w="9525">
              <a:solidFill>
                <a:srgbClr val="25406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ja-JP" altLang="en-US">
                <a:solidFill>
                  <a:srgbClr val="FFFFFF"/>
                </a:solidFill>
                <a:latin typeface="ＭＳ Ｐゴシック" charset="0"/>
                <a:sym typeface="ＭＳ Ｐゴシック" charset="0"/>
              </a:endParaRPr>
            </a:p>
          </p:txBody>
        </p:sp>
      </p:grpSp>
      <p:sp>
        <p:nvSpPr>
          <p:cNvPr id="234" name="正方形/長方形 22"/>
          <p:cNvSpPr>
            <a:spLocks noChangeArrowheads="1"/>
          </p:cNvSpPr>
          <p:nvPr/>
        </p:nvSpPr>
        <p:spPr bwMode="auto">
          <a:xfrm>
            <a:off x="354972" y="7014329"/>
            <a:ext cx="6940451" cy="293687"/>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a:solidFill>
                <a:srgbClr val="FFFFFF"/>
              </a:solidFill>
              <a:latin typeface="ＭＳ Ｐゴシック" charset="0"/>
              <a:sym typeface="ＭＳ Ｐゴシック" charset="0"/>
            </a:endParaRPr>
          </a:p>
        </p:txBody>
      </p:sp>
      <p:sp>
        <p:nvSpPr>
          <p:cNvPr id="235" name="テキスト ボックス 23"/>
          <p:cNvSpPr>
            <a:spLocks noChangeArrowheads="1"/>
          </p:cNvSpPr>
          <p:nvPr/>
        </p:nvSpPr>
        <p:spPr bwMode="auto">
          <a:xfrm>
            <a:off x="368670" y="7014329"/>
            <a:ext cx="68175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100" b="1" dirty="0">
                <a:solidFill>
                  <a:srgbClr val="000090"/>
                </a:solidFill>
                <a:latin typeface="ヒラギノ角ゴ ProN W3" charset="0"/>
                <a:ea typeface="ヒラギノ角ゴ ProN W3" charset="0"/>
                <a:cs typeface="ヒラギノ角ゴ ProN W3" charset="0"/>
                <a:sym typeface="ヒラギノ角ゴ ProN W3" charset="0"/>
              </a:rPr>
              <a:t>【</a:t>
            </a:r>
            <a:r>
              <a:rPr lang="ja-JP" altLang="en-US" sz="1100" b="1" dirty="0">
                <a:solidFill>
                  <a:srgbClr val="000090"/>
                </a:solidFill>
                <a:latin typeface="ヒラギノ角ゴ ProN W3" charset="0"/>
                <a:ea typeface="ヒラギノ角ゴ ProN W3" charset="0"/>
                <a:cs typeface="ヒラギノ角ゴ ProN W3" charset="0"/>
                <a:sym typeface="ヒラギノ角ゴ ProN W3" charset="0"/>
              </a:rPr>
              <a:t>他にない</a:t>
            </a:r>
            <a:r>
              <a:rPr lang="ja-JP" altLang="en-US" sz="1100" b="1" dirty="0" smtClean="0">
                <a:solidFill>
                  <a:srgbClr val="000090"/>
                </a:solidFill>
                <a:latin typeface="ヒラギノ角ゴ ProN W3" charset="0"/>
                <a:ea typeface="ヒラギノ角ゴ ProN W3" charset="0"/>
                <a:cs typeface="ヒラギノ角ゴ ProN W3" charset="0"/>
                <a:sym typeface="ヒラギノ角ゴ ProN W3" charset="0"/>
              </a:rPr>
              <a:t>特徴</a:t>
            </a:r>
            <a:r>
              <a:rPr lang="en-US" altLang="ja-JP" sz="1100" b="1" dirty="0" smtClean="0">
                <a:solidFill>
                  <a:srgbClr val="000090"/>
                </a:solidFill>
                <a:latin typeface="ヒラギノ角ゴ ProN W3" charset="0"/>
                <a:ea typeface="ヒラギノ角ゴ ProN W3" charset="0"/>
                <a:cs typeface="ヒラギノ角ゴ ProN W3" charset="0"/>
                <a:sym typeface="ヒラギノ角ゴ ProN W3" charset="0"/>
              </a:rPr>
              <a:t>】</a:t>
            </a:r>
            <a:r>
              <a:rPr lang="ja-JP" altLang="en-US" sz="1100" dirty="0" smtClean="0">
                <a:latin typeface="ヒラギノ角ゴ ProN W3" charset="0"/>
                <a:ea typeface="ヒラギノ角ゴ ProN W3" charset="0"/>
                <a:cs typeface="ヒラギノ角ゴ ProN W3" charset="0"/>
                <a:sym typeface="ヒラギノ角ゴ ProN W3" charset="0"/>
              </a:rPr>
              <a:t>センサーの変化をスマホに通知＋即座にカメラを起動、３６０度回転、声かけ可能</a:t>
            </a:r>
            <a:endParaRPr lang="en-US" altLang="ja-JP" sz="1100" dirty="0">
              <a:solidFill>
                <a:srgbClr val="163D10"/>
              </a:solidFill>
            </a:endParaRPr>
          </a:p>
        </p:txBody>
      </p:sp>
      <p:sp>
        <p:nvSpPr>
          <p:cNvPr id="236" name="テキスト ボックス 3"/>
          <p:cNvSpPr>
            <a:spLocks noChangeArrowheads="1"/>
          </p:cNvSpPr>
          <p:nvPr/>
        </p:nvSpPr>
        <p:spPr bwMode="auto">
          <a:xfrm>
            <a:off x="482282" y="7308016"/>
            <a:ext cx="6648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000" dirty="0" smtClean="0">
                <a:latin typeface="ヒラギノ角ゴ ProN W3" charset="0"/>
                <a:ea typeface="ヒラギノ角ゴ ProN W3" charset="0"/>
                <a:cs typeface="ヒラギノ角ゴ ProN W3" charset="0"/>
                <a:sym typeface="ヒラギノ角ゴ ProN W3" charset="0"/>
              </a:rPr>
              <a:t>離床センサーやマットセンサー等の変化をインターネット経由でスマホにお知らせします。それだけでなく、その通知画面を操作すると即座に映像で確認ができる業界初の見守りシステムです。さらにスマホのアプリから、カメラを３６０度回転し、倒れていないかなどの確認ができ、またスマホから声をかけることが可能です。</a:t>
            </a:r>
            <a:endParaRPr lang="en-US" altLang="ja-JP" sz="1000" dirty="0"/>
          </a:p>
        </p:txBody>
      </p:sp>
      <p:sp>
        <p:nvSpPr>
          <p:cNvPr id="237" name="正方形/長方形 236"/>
          <p:cNvSpPr>
            <a:spLocks noChangeArrowheads="1"/>
          </p:cNvSpPr>
          <p:nvPr/>
        </p:nvSpPr>
        <p:spPr bwMode="auto">
          <a:xfrm>
            <a:off x="389600" y="7862014"/>
            <a:ext cx="6942934" cy="309502"/>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ja-JP" altLang="en-US" sz="1100" dirty="0">
              <a:solidFill>
                <a:srgbClr val="FFFFFF"/>
              </a:solidFill>
              <a:latin typeface="ＭＳ Ｐゴシック" charset="0"/>
              <a:sym typeface="ＭＳ Ｐゴシック" charset="0"/>
            </a:endParaRPr>
          </a:p>
        </p:txBody>
      </p:sp>
      <p:sp>
        <p:nvSpPr>
          <p:cNvPr id="238" name="テキスト ボックス 19"/>
          <p:cNvSpPr>
            <a:spLocks noChangeArrowheads="1"/>
          </p:cNvSpPr>
          <p:nvPr/>
        </p:nvSpPr>
        <p:spPr bwMode="auto">
          <a:xfrm>
            <a:off x="533770" y="8166866"/>
            <a:ext cx="66524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100" dirty="0">
                <a:latin typeface="ヒラギノ角ゴ ProN W3" charset="0"/>
                <a:ea typeface="ヒラギノ角ゴ ProN W3" charset="0"/>
                <a:cs typeface="ヒラギノ角ゴ ProN W3" charset="0"/>
                <a:sym typeface="ヒラギノ角ゴ ProN W3" charset="0"/>
              </a:rPr>
              <a:t>超高齢化社会，大介護時代が進行しています。高齢者ご本人とともに、支える家族、介護事業者、自治体の負担が増大しています。このような時代に、</a:t>
            </a:r>
            <a:r>
              <a:rPr lang="ja-JP" altLang="en-US" sz="1100" dirty="0">
                <a:latin typeface="ヒラギノ角ゴ Pro W3"/>
                <a:ea typeface="ヒラギノ角ゴ Pro W3"/>
                <a:cs typeface="ヒラギノ角ゴ Pro W3"/>
                <a:sym typeface="ヒラギノ角ゴ ProN W3" charset="0"/>
              </a:rPr>
              <a:t>インターネット経由の見守りシステム（介護ロボット）が厚労省、経産省で推進されています。介護保健制度の変更により、「地域包括ケアシステムの構築」、</a:t>
            </a:r>
            <a:r>
              <a:rPr lang="en-US" altLang="ja-JP" sz="1100" dirty="0">
                <a:latin typeface="ヒラギノ角ゴ Pro W3"/>
                <a:ea typeface="ヒラギノ角ゴ Pro W3"/>
                <a:cs typeface="ヒラギノ角ゴ Pro W3"/>
              </a:rPr>
              <a:t>24</a:t>
            </a:r>
            <a:r>
              <a:rPr lang="ja-JP" altLang="en-US" sz="1100" dirty="0">
                <a:latin typeface="ヒラギノ角ゴ Pro W3"/>
                <a:ea typeface="ヒラギノ角ゴ Pro W3"/>
                <a:cs typeface="ヒラギノ角ゴ Pro W3"/>
              </a:rPr>
              <a:t>時間対応の「定期巡回・随時対応型訪問介護看護サービス」の推進されます。パルモケアシステムはこのサービスにおいて、機能を最大に発揮できるものと考えます。</a:t>
            </a:r>
            <a:endParaRPr lang="en-US" altLang="ja-JP" sz="1100" dirty="0">
              <a:latin typeface="ヒラギノ角ゴ Pro W3"/>
              <a:ea typeface="ヒラギノ角ゴ Pro W3"/>
              <a:cs typeface="ヒラギノ角ゴ Pro W3"/>
            </a:endParaRPr>
          </a:p>
          <a:p>
            <a:endParaRPr lang="en-US" sz="1100" dirty="0">
              <a:latin typeface="ヒラギノ角ゴ Pro W3"/>
              <a:ea typeface="ヒラギノ角ゴ Pro W3"/>
              <a:cs typeface="ヒラギノ角ゴ Pro W3"/>
            </a:endParaRPr>
          </a:p>
        </p:txBody>
      </p:sp>
      <p:sp>
        <p:nvSpPr>
          <p:cNvPr id="239" name="テキスト ボックス 36"/>
          <p:cNvSpPr>
            <a:spLocks noChangeArrowheads="1"/>
          </p:cNvSpPr>
          <p:nvPr/>
        </p:nvSpPr>
        <p:spPr bwMode="auto">
          <a:xfrm>
            <a:off x="374597" y="7886242"/>
            <a:ext cx="67031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100" b="1" dirty="0">
                <a:solidFill>
                  <a:srgbClr val="000090"/>
                </a:solidFill>
                <a:latin typeface="ヒラギノ角ゴ ProN W3" charset="0"/>
                <a:ea typeface="ヒラギノ角ゴ ProN W3" charset="0"/>
                <a:cs typeface="ヒラギノ角ゴ ProN W3" charset="0"/>
                <a:sym typeface="ヒラギノ角ゴ ProN W3" charset="0"/>
              </a:rPr>
              <a:t>【</a:t>
            </a:r>
            <a:r>
              <a:rPr lang="ja-JP" altLang="en-US" sz="1100" b="1" dirty="0">
                <a:solidFill>
                  <a:srgbClr val="000090"/>
                </a:solidFill>
                <a:latin typeface="ヒラギノ角ゴ ProN W3" charset="0"/>
                <a:ea typeface="ヒラギノ角ゴ ProN W3" charset="0"/>
                <a:cs typeface="ヒラギノ角ゴ ProN W3" charset="0"/>
                <a:sym typeface="ヒラギノ角ゴ ProN W3" charset="0"/>
              </a:rPr>
              <a:t>背景と今後の展開</a:t>
            </a:r>
            <a:r>
              <a:rPr lang="en-US" altLang="ja-JP" sz="1100" b="1" dirty="0">
                <a:solidFill>
                  <a:srgbClr val="000090"/>
                </a:solidFill>
                <a:latin typeface="ヒラギノ角ゴ ProN W3" charset="0"/>
                <a:ea typeface="ヒラギノ角ゴ ProN W3" charset="0"/>
                <a:cs typeface="ヒラギノ角ゴ ProN W3" charset="0"/>
                <a:sym typeface="ヒラギノ角ゴ ProN W3" charset="0"/>
              </a:rPr>
              <a:t>】</a:t>
            </a:r>
            <a:r>
              <a:rPr lang="ja-JP" altLang="en-US" sz="1100" dirty="0">
                <a:solidFill>
                  <a:srgbClr val="163D10"/>
                </a:solidFill>
                <a:latin typeface="ヒラギノ角ゴ ProN W3" charset="0"/>
                <a:ea typeface="ヒラギノ角ゴ ProN W3" charset="0"/>
                <a:cs typeface="ヒラギノ角ゴ ProN W3" charset="0"/>
                <a:sym typeface="ヒラギノ角ゴ ProN W3" charset="0"/>
              </a:rPr>
              <a:t>超高齢化社会の一つの解決</a:t>
            </a:r>
            <a:r>
              <a:rPr lang="ja-JP" altLang="en-US" sz="1100" dirty="0" smtClean="0">
                <a:solidFill>
                  <a:srgbClr val="163D10"/>
                </a:solidFill>
                <a:latin typeface="ヒラギノ角ゴ ProN W3" charset="0"/>
                <a:ea typeface="ヒラギノ角ゴ ProN W3" charset="0"/>
                <a:cs typeface="ヒラギノ角ゴ ProN W3" charset="0"/>
                <a:sym typeface="ヒラギノ角ゴ ProN W3" charset="0"/>
              </a:rPr>
              <a:t>策。厚労省、経産省主導の介護ロボットの推進に呼応</a:t>
            </a:r>
            <a:r>
              <a:rPr lang="ja-JP" altLang="en-US" sz="1100" dirty="0">
                <a:solidFill>
                  <a:srgbClr val="163D10"/>
                </a:solidFill>
                <a:latin typeface="ヒラギノ角ゴ ProN W3" charset="0"/>
                <a:ea typeface="ヒラギノ角ゴ ProN W3" charset="0"/>
                <a:cs typeface="ヒラギノ角ゴ ProN W3" charset="0"/>
                <a:sym typeface="ヒラギノ角ゴ ProN W3" charset="0"/>
              </a:rPr>
              <a:t>　</a:t>
            </a:r>
            <a:endParaRPr lang="en-US" altLang="ja-JP" sz="1100" dirty="0">
              <a:solidFill>
                <a:srgbClr val="163D10"/>
              </a:solidFill>
            </a:endParaRPr>
          </a:p>
        </p:txBody>
      </p:sp>
      <p:pic>
        <p:nvPicPr>
          <p:cNvPr id="240" name="図 44" descr="画像6-1.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9353" y="5252093"/>
            <a:ext cx="939659" cy="31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 name="テキスト ボックス 286"/>
          <p:cNvSpPr txBox="1">
            <a:spLocks noChangeArrowheads="1"/>
          </p:cNvSpPr>
          <p:nvPr/>
        </p:nvSpPr>
        <p:spPr bwMode="auto">
          <a:xfrm>
            <a:off x="629025" y="5495234"/>
            <a:ext cx="8899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900" b="1" dirty="0" smtClean="0">
                <a:latin typeface="ヒラギノ角ゴ ProN W3" charset="0"/>
                <a:ea typeface="ヒラギノ角ゴ ProN W3" charset="0"/>
                <a:cs typeface="ヒラギノ角ゴ ProN W3" charset="0"/>
              </a:rPr>
              <a:t>離床センサー</a:t>
            </a:r>
            <a:endParaRPr lang="en-US" altLang="ja-JP" sz="900" b="1" dirty="0">
              <a:latin typeface="ヒラギノ角ゴ ProN W3" charset="0"/>
              <a:ea typeface="ヒラギノ角ゴ ProN W3" charset="0"/>
              <a:cs typeface="ヒラギノ角ゴ ProN W3" charset="0"/>
            </a:endParaRPr>
          </a:p>
        </p:txBody>
      </p:sp>
      <p:sp>
        <p:nvSpPr>
          <p:cNvPr id="242" name="テキスト ボックス 286"/>
          <p:cNvSpPr txBox="1">
            <a:spLocks noChangeArrowheads="1"/>
          </p:cNvSpPr>
          <p:nvPr/>
        </p:nvSpPr>
        <p:spPr bwMode="auto">
          <a:xfrm>
            <a:off x="2112049" y="5653041"/>
            <a:ext cx="6591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900" b="1" dirty="0" smtClean="0">
                <a:latin typeface="ヒラギノ角ゴ ProN W3" charset="0"/>
                <a:ea typeface="ヒラギノ角ゴ ProN W3" charset="0"/>
                <a:cs typeface="ヒラギノ角ゴ ProN W3" charset="0"/>
              </a:rPr>
              <a:t>微弱無線</a:t>
            </a:r>
            <a:endParaRPr lang="en-US" altLang="ja-JP" sz="900" b="1" dirty="0">
              <a:latin typeface="ヒラギノ角ゴ ProN W3" charset="0"/>
              <a:ea typeface="ヒラギノ角ゴ ProN W3" charset="0"/>
              <a:cs typeface="ヒラギノ角ゴ ProN W3" charset="0"/>
            </a:endParaRPr>
          </a:p>
        </p:txBody>
      </p:sp>
      <p:sp>
        <p:nvSpPr>
          <p:cNvPr id="243" name="テキスト ボックス 286"/>
          <p:cNvSpPr txBox="1">
            <a:spLocks noChangeArrowheads="1"/>
          </p:cNvSpPr>
          <p:nvPr/>
        </p:nvSpPr>
        <p:spPr bwMode="auto">
          <a:xfrm>
            <a:off x="3421371" y="5168255"/>
            <a:ext cx="10054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900" b="1" dirty="0" smtClean="0">
                <a:latin typeface="ヒラギノ角ゴ ProN W3" charset="0"/>
                <a:ea typeface="ヒラギノ角ゴ ProN W3" charset="0"/>
                <a:cs typeface="ヒラギノ角ゴ ProN W3" charset="0"/>
              </a:rPr>
              <a:t>インターネット</a:t>
            </a:r>
            <a:endParaRPr lang="en-US" altLang="ja-JP" sz="900" b="1" dirty="0">
              <a:latin typeface="ヒラギノ角ゴ ProN W3" charset="0"/>
              <a:ea typeface="ヒラギノ角ゴ ProN W3" charset="0"/>
              <a:cs typeface="ヒラギノ角ゴ ProN W3" charset="0"/>
            </a:endParaRPr>
          </a:p>
        </p:txBody>
      </p:sp>
      <p:sp>
        <p:nvSpPr>
          <p:cNvPr id="244" name="テキスト ボックス 289"/>
          <p:cNvSpPr txBox="1">
            <a:spLocks noChangeArrowheads="1"/>
          </p:cNvSpPr>
          <p:nvPr/>
        </p:nvSpPr>
        <p:spPr bwMode="auto">
          <a:xfrm>
            <a:off x="4822261" y="6123361"/>
            <a:ext cx="10054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800" dirty="0" smtClean="0">
                <a:latin typeface="ヒラギノ角ゴ ProN W3" charset="0"/>
                <a:ea typeface="ヒラギノ角ゴ ProN W3" charset="0"/>
                <a:cs typeface="ヒラギノ角ゴ ProN W3" charset="0"/>
              </a:rPr>
              <a:t>複数に通知が可能</a:t>
            </a:r>
            <a:endParaRPr lang="en-US" altLang="ja-JP" sz="800" dirty="0" smtClean="0">
              <a:latin typeface="ヒラギノ角ゴ ProN W3" charset="0"/>
              <a:ea typeface="ヒラギノ角ゴ ProN W3" charset="0"/>
              <a:cs typeface="ヒラギノ角ゴ ProN W3" charset="0"/>
            </a:endParaRPr>
          </a:p>
        </p:txBody>
      </p:sp>
      <p:sp>
        <p:nvSpPr>
          <p:cNvPr id="245" name="テキスト ボックス 3"/>
          <p:cNvSpPr txBox="1">
            <a:spLocks noChangeArrowheads="1"/>
          </p:cNvSpPr>
          <p:nvPr/>
        </p:nvSpPr>
        <p:spPr bwMode="auto">
          <a:xfrm>
            <a:off x="2618578" y="6243028"/>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en-US" altLang="ja-JP" sz="1000" dirty="0"/>
              <a:t>iSS-120</a:t>
            </a:r>
            <a:endParaRPr lang="ja-JP" altLang="en-US" sz="1000" dirty="0"/>
          </a:p>
        </p:txBody>
      </p:sp>
      <p:sp>
        <p:nvSpPr>
          <p:cNvPr id="246" name="テキスト ボックス 245"/>
          <p:cNvSpPr txBox="1">
            <a:spLocks noChangeArrowheads="1"/>
          </p:cNvSpPr>
          <p:nvPr/>
        </p:nvSpPr>
        <p:spPr bwMode="auto">
          <a:xfrm>
            <a:off x="2580471" y="6113040"/>
            <a:ext cx="10671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en-US" altLang="ja-JP" sz="1000" i="1" dirty="0">
                <a:solidFill>
                  <a:srgbClr val="005200"/>
                </a:solidFill>
                <a:latin typeface="Charcoal CY" charset="0"/>
                <a:cs typeface="Charcoal CY" charset="0"/>
              </a:rPr>
              <a:t>Safety Finder</a:t>
            </a:r>
            <a:endParaRPr lang="ja-JP" altLang="en-US" sz="1000" i="1" dirty="0">
              <a:solidFill>
                <a:srgbClr val="005200"/>
              </a:solidFill>
              <a:latin typeface="Charcoal CY" charset="0"/>
              <a:cs typeface="Charcoal CY" charset="0"/>
            </a:endParaRPr>
          </a:p>
        </p:txBody>
      </p:sp>
      <p:pic>
        <p:nvPicPr>
          <p:cNvPr id="247" name="図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806" y="10546957"/>
            <a:ext cx="7742863" cy="15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図 2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7562850"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図 248" descr="iSEEDロゴ高解像度_背景透明.psd"/>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9198" y="9818694"/>
            <a:ext cx="1736829" cy="631734"/>
          </a:xfrm>
          <a:prstGeom prst="rect">
            <a:avLst/>
          </a:prstGeom>
        </p:spPr>
      </p:pic>
    </p:spTree>
    <p:extLst>
      <p:ext uri="{BB962C8B-B14F-4D97-AF65-F5344CB8AC3E}">
        <p14:creationId xmlns:p14="http://schemas.microsoft.com/office/powerpoint/2010/main" val="802945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円/楕円 47"/>
          <p:cNvSpPr/>
          <p:nvPr/>
        </p:nvSpPr>
        <p:spPr>
          <a:xfrm>
            <a:off x="1286760" y="3779661"/>
            <a:ext cx="5183187" cy="5111750"/>
          </a:xfrm>
          <a:prstGeom prst="ellipse">
            <a:avLst/>
          </a:prstGeom>
          <a:gradFill>
            <a:gsLst>
              <a:gs pos="0">
                <a:srgbClr val="F0D4FA"/>
              </a:gs>
              <a:gs pos="100000">
                <a:srgbClr val="C6AEC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pic>
        <p:nvPicPr>
          <p:cNvPr id="49" name="図 48" descr="パルモケア本機SafetyFind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577" y="4651922"/>
            <a:ext cx="2501953" cy="2969489"/>
          </a:xfrm>
          <a:prstGeom prst="rect">
            <a:avLst/>
          </a:prstGeom>
        </p:spPr>
      </p:pic>
      <p:pic>
        <p:nvPicPr>
          <p:cNvPr id="50" name="図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9" y="-16122"/>
            <a:ext cx="7632848" cy="7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217" y="96709"/>
            <a:ext cx="1773128" cy="60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7" y="10525162"/>
            <a:ext cx="7731753" cy="29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図 46" descr="パルモ君イラスト_カラ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3981" y="1451549"/>
            <a:ext cx="402509" cy="4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図形グループ 26"/>
          <p:cNvGrpSpPr>
            <a:grpSpLocks/>
          </p:cNvGrpSpPr>
          <p:nvPr/>
        </p:nvGrpSpPr>
        <p:grpSpPr bwMode="auto">
          <a:xfrm>
            <a:off x="2871085" y="3241499"/>
            <a:ext cx="1728787" cy="1649412"/>
            <a:chOff x="1491757" y="3136522"/>
            <a:chExt cx="1461922" cy="1433513"/>
          </a:xfrm>
        </p:grpSpPr>
        <p:pic>
          <p:nvPicPr>
            <p:cNvPr id="57" name="図 1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556" y="3409462"/>
              <a:ext cx="928248" cy="95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円/楕円 94"/>
            <p:cNvSpPr>
              <a:spLocks noChangeArrowheads="1"/>
            </p:cNvSpPr>
            <p:nvPr/>
          </p:nvSpPr>
          <p:spPr bwMode="auto">
            <a:xfrm rot="-2829294">
              <a:off x="1526183" y="3398263"/>
              <a:ext cx="1433513" cy="910032"/>
            </a:xfrm>
            <a:prstGeom prst="ellipse">
              <a:avLst/>
            </a:prstGeom>
            <a:noFill/>
            <a:ln w="9525">
              <a:solidFill>
                <a:srgbClr val="25406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ja-JP" altLang="en-US">
                <a:solidFill>
                  <a:srgbClr val="FFFFFF"/>
                </a:solidFill>
                <a:latin typeface="ＭＳ Ｐゴシック" charset="0"/>
                <a:sym typeface="ＭＳ Ｐゴシック" charset="0"/>
              </a:endParaRPr>
            </a:p>
          </p:txBody>
        </p:sp>
        <p:sp>
          <p:nvSpPr>
            <p:cNvPr id="59" name="円/楕円 123"/>
            <p:cNvSpPr>
              <a:spLocks noChangeArrowheads="1"/>
            </p:cNvSpPr>
            <p:nvPr/>
          </p:nvSpPr>
          <p:spPr bwMode="auto">
            <a:xfrm rot="18770705" flipV="1">
              <a:off x="1790124" y="3103941"/>
              <a:ext cx="865188" cy="1461922"/>
            </a:xfrm>
            <a:prstGeom prst="ellipse">
              <a:avLst/>
            </a:prstGeom>
            <a:noFill/>
            <a:ln w="9525">
              <a:solidFill>
                <a:srgbClr val="25406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ja-JP" altLang="en-US">
                <a:solidFill>
                  <a:srgbClr val="FFFFFF"/>
                </a:solidFill>
                <a:latin typeface="ＭＳ Ｐゴシック" charset="0"/>
                <a:sym typeface="ＭＳ Ｐゴシック" charset="0"/>
              </a:endParaRPr>
            </a:p>
          </p:txBody>
        </p:sp>
      </p:grpSp>
      <p:sp>
        <p:nvSpPr>
          <p:cNvPr id="60" name="テキスト ボックス 10"/>
          <p:cNvSpPr txBox="1">
            <a:spLocks noChangeArrowheads="1"/>
          </p:cNvSpPr>
          <p:nvPr/>
        </p:nvSpPr>
        <p:spPr bwMode="auto">
          <a:xfrm>
            <a:off x="5702438" y="6343965"/>
            <a:ext cx="1111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200"/>
              <a:t>マットセンサー</a:t>
            </a:r>
          </a:p>
        </p:txBody>
      </p:sp>
      <p:sp>
        <p:nvSpPr>
          <p:cNvPr id="61" name="テキスト ボックス 66"/>
          <p:cNvSpPr txBox="1">
            <a:spLocks noChangeArrowheads="1"/>
          </p:cNvSpPr>
          <p:nvPr/>
        </p:nvSpPr>
        <p:spPr bwMode="auto">
          <a:xfrm>
            <a:off x="350135" y="5257624"/>
            <a:ext cx="143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200"/>
              <a:t>ベッド離床センサー</a:t>
            </a:r>
          </a:p>
        </p:txBody>
      </p:sp>
      <p:sp>
        <p:nvSpPr>
          <p:cNvPr id="62" name="テキスト ボックス 68"/>
          <p:cNvSpPr txBox="1">
            <a:spLocks noChangeArrowheads="1"/>
          </p:cNvSpPr>
          <p:nvPr/>
        </p:nvSpPr>
        <p:spPr bwMode="auto">
          <a:xfrm>
            <a:off x="1245582" y="7935857"/>
            <a:ext cx="1517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200" dirty="0"/>
              <a:t>ベッドサイドセンサー</a:t>
            </a:r>
            <a:endParaRPr lang="en-US" altLang="ja-JP" sz="1200" dirty="0"/>
          </a:p>
        </p:txBody>
      </p:sp>
      <p:sp>
        <p:nvSpPr>
          <p:cNvPr id="63" name="テキスト ボックス 69"/>
          <p:cNvSpPr txBox="1">
            <a:spLocks noChangeArrowheads="1"/>
          </p:cNvSpPr>
          <p:nvPr/>
        </p:nvSpPr>
        <p:spPr bwMode="auto">
          <a:xfrm>
            <a:off x="639060" y="7129286"/>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200"/>
              <a:t>移動センサー</a:t>
            </a:r>
            <a:endParaRPr lang="en-US" altLang="ja-JP" sz="1200"/>
          </a:p>
        </p:txBody>
      </p:sp>
      <p:pic>
        <p:nvPicPr>
          <p:cNvPr id="64" name="図 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1718" y="3100231"/>
            <a:ext cx="64452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9041" y="3779661"/>
            <a:ext cx="769264" cy="45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図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9124" y="897098"/>
            <a:ext cx="1800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図 1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5479" y="5213174"/>
            <a:ext cx="2125663"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図 3" descr="スクリーンショット 2016-02-17 16.03.48.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03813" y="1086865"/>
            <a:ext cx="590168" cy="84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テキスト ボックス 32"/>
          <p:cNvSpPr txBox="1">
            <a:spLocks noChangeArrowheads="1"/>
          </p:cNvSpPr>
          <p:nvPr/>
        </p:nvSpPr>
        <p:spPr bwMode="auto">
          <a:xfrm>
            <a:off x="55437" y="928848"/>
            <a:ext cx="63209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6600" i="1" dirty="0" smtClean="0">
                <a:solidFill>
                  <a:srgbClr val="DA5700"/>
                </a:solidFill>
                <a:latin typeface="ＤＦＰ太丸ゴシック体" charset="0"/>
                <a:ea typeface="ＤＦＰ太丸ゴシック体" charset="0"/>
                <a:cs typeface="ＤＦＰ太丸ゴシック体" charset="0"/>
              </a:rPr>
              <a:t>パ</a:t>
            </a:r>
            <a:r>
              <a:rPr lang="ja-JP" altLang="en-US" sz="6600" i="1" dirty="0" smtClean="0">
                <a:solidFill>
                  <a:srgbClr val="008000"/>
                </a:solidFill>
                <a:latin typeface="ＤＦＰ太丸ゴシック体" charset="0"/>
                <a:ea typeface="ＤＦＰ太丸ゴシック体" charset="0"/>
                <a:cs typeface="ＤＦＰ太丸ゴシック体" charset="0"/>
              </a:rPr>
              <a:t>ル</a:t>
            </a:r>
            <a:r>
              <a:rPr lang="ja-JP" altLang="en-US" sz="6600" i="1" dirty="0" smtClean="0">
                <a:solidFill>
                  <a:srgbClr val="0000FF"/>
                </a:solidFill>
                <a:latin typeface="ＤＦＰ太丸ゴシック体" charset="0"/>
                <a:ea typeface="ＤＦＰ太丸ゴシック体" charset="0"/>
                <a:cs typeface="ＤＦＰ太丸ゴシック体" charset="0"/>
              </a:rPr>
              <a:t>モ</a:t>
            </a:r>
            <a:r>
              <a:rPr lang="ja-JP" altLang="en-US" sz="4400" i="1" dirty="0" smtClean="0">
                <a:solidFill>
                  <a:srgbClr val="DA5700"/>
                </a:solidFill>
                <a:latin typeface="ＤＦＰ太丸ゴシック体" charset="0"/>
                <a:ea typeface="ＤＦＰ太丸ゴシック体" charset="0"/>
                <a:cs typeface="ＤＦＰ太丸ゴシック体" charset="0"/>
              </a:rPr>
              <a:t>ケア</a:t>
            </a:r>
            <a:r>
              <a:rPr lang="ja-JP" altLang="en-US" sz="4400" i="1" dirty="0" smtClean="0">
                <a:solidFill>
                  <a:srgbClr val="0000FF"/>
                </a:solidFill>
                <a:latin typeface="ＤＦＰ太丸ゴシック体" charset="0"/>
                <a:ea typeface="ＤＦＰ太丸ゴシック体" charset="0"/>
                <a:cs typeface="ＤＦＰ太丸ゴシック体" charset="0"/>
              </a:rPr>
              <a:t>システム</a:t>
            </a:r>
            <a:endParaRPr lang="ja-JP" altLang="en-US" sz="4400" i="1" dirty="0">
              <a:solidFill>
                <a:srgbClr val="0000FF"/>
              </a:solidFill>
              <a:latin typeface="ＤＦＰ太丸ゴシック体" charset="0"/>
              <a:ea typeface="ＤＦＰ太丸ゴシック体" charset="0"/>
              <a:cs typeface="ＤＦＰ太丸ゴシック体" charset="0"/>
            </a:endParaRPr>
          </a:p>
        </p:txBody>
      </p:sp>
      <p:pic>
        <p:nvPicPr>
          <p:cNvPr id="70" name="図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16278" y="3642085"/>
            <a:ext cx="13684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図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584759" y="6766519"/>
            <a:ext cx="1270047" cy="105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テキスト ボックス 67"/>
          <p:cNvSpPr txBox="1">
            <a:spLocks noChangeArrowheads="1"/>
          </p:cNvSpPr>
          <p:nvPr/>
        </p:nvSpPr>
        <p:spPr bwMode="auto">
          <a:xfrm>
            <a:off x="5665124" y="7628080"/>
            <a:ext cx="13160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200" dirty="0"/>
              <a:t>微力呼出しボタン</a:t>
            </a:r>
            <a:endParaRPr lang="en-US" altLang="ja-JP" sz="1200" dirty="0"/>
          </a:p>
        </p:txBody>
      </p:sp>
      <p:sp>
        <p:nvSpPr>
          <p:cNvPr id="74" name="テキスト ボックス 3"/>
          <p:cNvSpPr txBox="1">
            <a:spLocks noChangeArrowheads="1"/>
          </p:cNvSpPr>
          <p:nvPr/>
        </p:nvSpPr>
        <p:spPr bwMode="auto">
          <a:xfrm>
            <a:off x="3158422" y="5009974"/>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200" dirty="0" smtClean="0"/>
              <a:t>カメラ</a:t>
            </a:r>
            <a:endParaRPr lang="en-US" altLang="ja-JP" sz="1200" dirty="0" smtClean="0"/>
          </a:p>
          <a:p>
            <a:r>
              <a:rPr lang="ja-JP" altLang="en-US" sz="1200" dirty="0" smtClean="0"/>
              <a:t>動体</a:t>
            </a:r>
            <a:r>
              <a:rPr lang="ja-JP" altLang="en-US" sz="1200" dirty="0"/>
              <a:t>検知</a:t>
            </a:r>
          </a:p>
        </p:txBody>
      </p:sp>
      <p:pic>
        <p:nvPicPr>
          <p:cNvPr id="76"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1310" y="2993849"/>
            <a:ext cx="833437" cy="83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図 43" descr="画像1_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557976" y="5518465"/>
            <a:ext cx="17573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図 44" descr="画像6-1.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05672" y="4649611"/>
            <a:ext cx="22320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図 45" descr="画像8.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53372" y="5802136"/>
            <a:ext cx="7604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図 46" descr="画像9.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rot="385317">
            <a:off x="358930" y="7739022"/>
            <a:ext cx="29511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テキスト ボックス 3"/>
          <p:cNvSpPr txBox="1">
            <a:spLocks noChangeArrowheads="1"/>
          </p:cNvSpPr>
          <p:nvPr/>
        </p:nvSpPr>
        <p:spPr bwMode="auto">
          <a:xfrm>
            <a:off x="4310947" y="7823675"/>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en-US" altLang="ja-JP" sz="1400" dirty="0"/>
              <a:t>iSS-120</a:t>
            </a:r>
            <a:endParaRPr lang="ja-JP" altLang="en-US" sz="1400" dirty="0"/>
          </a:p>
        </p:txBody>
      </p:sp>
      <p:sp>
        <p:nvSpPr>
          <p:cNvPr id="88" name="テキスト ボックス 32"/>
          <p:cNvSpPr txBox="1">
            <a:spLocks noChangeArrowheads="1"/>
          </p:cNvSpPr>
          <p:nvPr/>
        </p:nvSpPr>
        <p:spPr bwMode="auto">
          <a:xfrm>
            <a:off x="3754528" y="221804"/>
            <a:ext cx="1979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600" i="1" dirty="0">
                <a:solidFill>
                  <a:srgbClr val="DA5700"/>
                </a:solidFill>
                <a:latin typeface="ＤＦＰ太丸ゴシック体" charset="0"/>
                <a:ea typeface="ＤＦＰ太丸ゴシック体" charset="0"/>
                <a:cs typeface="ＤＦＰ太丸ゴシック体" charset="0"/>
              </a:rPr>
              <a:t>パ</a:t>
            </a:r>
            <a:r>
              <a:rPr lang="ja-JP" altLang="en-US" sz="1600" i="1" dirty="0">
                <a:solidFill>
                  <a:srgbClr val="C3FFB0"/>
                </a:solidFill>
                <a:latin typeface="ＤＦＰ太丸ゴシック体" charset="0"/>
                <a:ea typeface="ＤＦＰ太丸ゴシック体" charset="0"/>
                <a:cs typeface="ＤＦＰ太丸ゴシック体" charset="0"/>
              </a:rPr>
              <a:t>ル</a:t>
            </a:r>
            <a:r>
              <a:rPr lang="ja-JP" altLang="en-US" sz="1600" i="1" dirty="0">
                <a:solidFill>
                  <a:srgbClr val="4E85FF"/>
                </a:solidFill>
                <a:latin typeface="ＤＦＰ太丸ゴシック体" charset="0"/>
                <a:ea typeface="ＤＦＰ太丸ゴシック体" charset="0"/>
                <a:cs typeface="ＤＦＰ太丸ゴシック体" charset="0"/>
              </a:rPr>
              <a:t>モ</a:t>
            </a:r>
            <a:r>
              <a:rPr lang="ja-JP" altLang="en-US" sz="1600" i="1" dirty="0">
                <a:solidFill>
                  <a:srgbClr val="DA5700"/>
                </a:solidFill>
                <a:latin typeface="ＤＦＰ太丸ゴシック体" charset="0"/>
                <a:ea typeface="ＤＦＰ太丸ゴシック体" charset="0"/>
                <a:cs typeface="ＤＦＰ太丸ゴシック体" charset="0"/>
              </a:rPr>
              <a:t>ケア</a:t>
            </a:r>
            <a:r>
              <a:rPr lang="ja-JP" altLang="en-US" sz="1400" i="1" dirty="0">
                <a:solidFill>
                  <a:srgbClr val="4E85FF"/>
                </a:solidFill>
                <a:latin typeface="ＤＦＰ太丸ゴシック体" charset="0"/>
                <a:ea typeface="ＤＦＰ太丸ゴシック体" charset="0"/>
                <a:cs typeface="ＤＦＰ太丸ゴシック体" charset="0"/>
              </a:rPr>
              <a:t>システム</a:t>
            </a:r>
          </a:p>
        </p:txBody>
      </p:sp>
      <p:sp>
        <p:nvSpPr>
          <p:cNvPr id="89" name="テキスト ボックス 2"/>
          <p:cNvSpPr txBox="1">
            <a:spLocks noChangeArrowheads="1"/>
          </p:cNvSpPr>
          <p:nvPr/>
        </p:nvSpPr>
        <p:spPr bwMode="auto">
          <a:xfrm>
            <a:off x="639060" y="185087"/>
            <a:ext cx="300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2000" dirty="0">
                <a:solidFill>
                  <a:schemeClr val="bg1"/>
                </a:solidFill>
                <a:latin typeface="ヒラギノ角ゴ ProN W6" charset="0"/>
                <a:ea typeface="ヒラギノ角ゴ ProN W6" charset="0"/>
                <a:cs typeface="ヒラギノ角ゴ ProN W6" charset="0"/>
              </a:rPr>
              <a:t>認知症老人徘徊感知機器</a:t>
            </a:r>
          </a:p>
        </p:txBody>
      </p:sp>
      <p:sp>
        <p:nvSpPr>
          <p:cNvPr id="90" name="テキスト ボックス 89"/>
          <p:cNvSpPr txBox="1">
            <a:spLocks noChangeArrowheads="1"/>
          </p:cNvSpPr>
          <p:nvPr/>
        </p:nvSpPr>
        <p:spPr bwMode="auto">
          <a:xfrm>
            <a:off x="4298247" y="7628080"/>
            <a:ext cx="14227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en-US" altLang="ja-JP" sz="1400" i="1" dirty="0">
                <a:solidFill>
                  <a:srgbClr val="005200"/>
                </a:solidFill>
                <a:latin typeface="Charcoal CY" charset="0"/>
                <a:cs typeface="Charcoal CY" charset="0"/>
              </a:rPr>
              <a:t>Safety Finder</a:t>
            </a:r>
            <a:endParaRPr lang="ja-JP" altLang="en-US" sz="1400" i="1" dirty="0">
              <a:solidFill>
                <a:srgbClr val="005200"/>
              </a:solidFill>
              <a:latin typeface="Charcoal CY" charset="0"/>
              <a:cs typeface="Charcoal CY" charset="0"/>
            </a:endParaRPr>
          </a:p>
        </p:txBody>
      </p:sp>
      <p:sp>
        <p:nvSpPr>
          <p:cNvPr id="91" name="テキスト ボックス 32"/>
          <p:cNvSpPr txBox="1">
            <a:spLocks noChangeArrowheads="1"/>
          </p:cNvSpPr>
          <p:nvPr/>
        </p:nvSpPr>
        <p:spPr bwMode="auto">
          <a:xfrm>
            <a:off x="4277610" y="7427538"/>
            <a:ext cx="1127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400" i="1">
                <a:solidFill>
                  <a:srgbClr val="DA5700"/>
                </a:solidFill>
                <a:latin typeface="ＤＦＰ太丸ゴシック体" charset="0"/>
                <a:ea typeface="ＤＦＰ太丸ゴシック体" charset="0"/>
                <a:cs typeface="ＤＦＰ太丸ゴシック体" charset="0"/>
              </a:rPr>
              <a:t>パ</a:t>
            </a:r>
            <a:r>
              <a:rPr lang="ja-JP" altLang="en-US" sz="1400" i="1">
                <a:solidFill>
                  <a:srgbClr val="008000"/>
                </a:solidFill>
                <a:latin typeface="ＤＦＰ太丸ゴシック体" charset="0"/>
                <a:ea typeface="ＤＦＰ太丸ゴシック体" charset="0"/>
                <a:cs typeface="ＤＦＰ太丸ゴシック体" charset="0"/>
              </a:rPr>
              <a:t>ル</a:t>
            </a:r>
            <a:r>
              <a:rPr lang="ja-JP" altLang="en-US" sz="1400" i="1">
                <a:solidFill>
                  <a:srgbClr val="0000FF"/>
                </a:solidFill>
                <a:latin typeface="ＤＦＰ太丸ゴシック体" charset="0"/>
                <a:ea typeface="ＤＦＰ太丸ゴシック体" charset="0"/>
                <a:cs typeface="ＤＦＰ太丸ゴシック体" charset="0"/>
              </a:rPr>
              <a:t>モ</a:t>
            </a:r>
            <a:r>
              <a:rPr lang="ja-JP" altLang="en-US" sz="1400" i="1">
                <a:solidFill>
                  <a:srgbClr val="DA5700"/>
                </a:solidFill>
                <a:latin typeface="ＤＦＰ太丸ゴシック体" charset="0"/>
                <a:ea typeface="ＤＦＰ太丸ゴシック体" charset="0"/>
                <a:cs typeface="ＤＦＰ太丸ゴシック体" charset="0"/>
              </a:rPr>
              <a:t>ケア</a:t>
            </a:r>
            <a:endParaRPr lang="ja-JP" altLang="en-US" sz="1400" i="1">
              <a:solidFill>
                <a:srgbClr val="0000FF"/>
              </a:solidFill>
              <a:latin typeface="ＤＦＰ太丸ゴシック体" charset="0"/>
              <a:ea typeface="ＤＦＰ太丸ゴシック体" charset="0"/>
              <a:cs typeface="ＤＦＰ太丸ゴシック体" charset="0"/>
            </a:endParaRPr>
          </a:p>
        </p:txBody>
      </p:sp>
      <p:sp>
        <p:nvSpPr>
          <p:cNvPr id="92" name="テキスト ボックス 13"/>
          <p:cNvSpPr>
            <a:spLocks noChangeArrowheads="1"/>
          </p:cNvSpPr>
          <p:nvPr/>
        </p:nvSpPr>
        <p:spPr bwMode="auto">
          <a:xfrm>
            <a:off x="226506" y="1935322"/>
            <a:ext cx="622023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kern="1200" dirty="0">
                <a:solidFill>
                  <a:srgbClr val="004A00"/>
                </a:solidFill>
                <a:latin typeface="ヒラギノ角ゴ ProN W3" charset="0"/>
                <a:ea typeface="ヒラギノ角ゴ ProN W3" charset="0"/>
                <a:cs typeface="ヒラギノ角ゴ ProN W3" charset="0"/>
                <a:sym typeface="Palatino" charset="0"/>
              </a:rPr>
              <a:t>業界初の新しい見守りシステムが登場しました！</a:t>
            </a:r>
            <a:endParaRPr lang="en-US" altLang="ja-JP" kern="1200" dirty="0">
              <a:solidFill>
                <a:srgbClr val="004A00"/>
              </a:solidFill>
              <a:latin typeface="ヒラギノ角ゴ ProN W3" charset="0"/>
              <a:ea typeface="ヒラギノ角ゴ ProN W3" charset="0"/>
              <a:cs typeface="ヒラギノ角ゴ ProN W3" charset="0"/>
              <a:sym typeface="Palatino" charset="0"/>
            </a:endParaRPr>
          </a:p>
          <a:p>
            <a:r>
              <a:rPr lang="ja-JP" altLang="en-US" kern="1200" dirty="0">
                <a:solidFill>
                  <a:srgbClr val="004A00"/>
                </a:solidFill>
                <a:latin typeface="ヒラギノ角ゴ ProN W3" charset="0"/>
                <a:ea typeface="ヒラギノ角ゴ ProN W3" charset="0"/>
                <a:cs typeface="ヒラギノ角ゴ ProN W3" charset="0"/>
                <a:sym typeface="Palatino" charset="0"/>
              </a:rPr>
              <a:t>各種センサーの変化をスマホに連絡！</a:t>
            </a:r>
            <a:endParaRPr lang="en-US" altLang="ja-JP" kern="1200" dirty="0">
              <a:solidFill>
                <a:srgbClr val="004A00"/>
              </a:solidFill>
              <a:latin typeface="ヒラギノ角ゴ ProN W3" charset="0"/>
              <a:ea typeface="ヒラギノ角ゴ ProN W3" charset="0"/>
              <a:cs typeface="ヒラギノ角ゴ ProN W3" charset="0"/>
              <a:sym typeface="Palatino" charset="0"/>
            </a:endParaRPr>
          </a:p>
          <a:p>
            <a:r>
              <a:rPr lang="ja-JP" altLang="en-US" kern="1200" dirty="0">
                <a:solidFill>
                  <a:srgbClr val="004A00"/>
                </a:solidFill>
                <a:latin typeface="ヒラギノ角ゴ ProN W3" charset="0"/>
                <a:ea typeface="ヒラギノ角ゴ ProN W3" charset="0"/>
                <a:cs typeface="ヒラギノ角ゴ ProN W3" charset="0"/>
                <a:sym typeface="Palatino" charset="0"/>
              </a:rPr>
              <a:t>即座に映像で確認</a:t>
            </a:r>
            <a:r>
              <a:rPr lang="ja-JP" altLang="en-US" kern="1200" dirty="0" smtClean="0">
                <a:solidFill>
                  <a:srgbClr val="004A00"/>
                </a:solidFill>
                <a:latin typeface="ヒラギノ角ゴ ProN W3" charset="0"/>
                <a:ea typeface="ヒラギノ角ゴ ProN W3" charset="0"/>
                <a:cs typeface="ヒラギノ角ゴ ProN W3" charset="0"/>
                <a:sym typeface="Palatino" charset="0"/>
              </a:rPr>
              <a:t>できる、声かけができる</a:t>
            </a:r>
            <a:r>
              <a:rPr lang="ja-JP" altLang="en-US" kern="1200" dirty="0">
                <a:solidFill>
                  <a:srgbClr val="004A00"/>
                </a:solidFill>
                <a:latin typeface="ヒラギノ角ゴ ProN W3" charset="0"/>
                <a:ea typeface="ヒラギノ角ゴ ProN W3" charset="0"/>
                <a:cs typeface="ヒラギノ角ゴ ProN W3" charset="0"/>
                <a:sym typeface="Palatino" charset="0"/>
              </a:rPr>
              <a:t>　</a:t>
            </a:r>
            <a:endParaRPr lang="en-US" altLang="ja-JP" kern="1200" dirty="0">
              <a:solidFill>
                <a:srgbClr val="004A00"/>
              </a:solidFill>
              <a:latin typeface="ヒラギノ角ゴ ProN W3" charset="0"/>
              <a:ea typeface="ヒラギノ角ゴ ProN W3" charset="0"/>
              <a:cs typeface="ヒラギノ角ゴ ProN W3" charset="0"/>
              <a:sym typeface="Palatino" charset="0"/>
            </a:endParaRPr>
          </a:p>
          <a:p>
            <a:r>
              <a:rPr lang="ja-JP" altLang="en-US" kern="1200" dirty="0" smtClean="0">
                <a:solidFill>
                  <a:srgbClr val="004A00"/>
                </a:solidFill>
                <a:latin typeface="ヒラギノ角ゴ ProN W3" charset="0"/>
                <a:ea typeface="ヒラギノ角ゴ ProN W3" charset="0"/>
                <a:cs typeface="ヒラギノ角ゴ ProN W3" charset="0"/>
                <a:sym typeface="Palatino" charset="0"/>
              </a:rPr>
              <a:t>見守りホットライン！</a:t>
            </a:r>
            <a:r>
              <a:rPr lang="ja-JP" altLang="en-US" i="1" dirty="0" smtClean="0">
                <a:solidFill>
                  <a:srgbClr val="DA5700"/>
                </a:solidFill>
                <a:latin typeface="ＤＦＰ太丸ゴシック体" charset="0"/>
                <a:ea typeface="ＤＦＰ太丸ゴシック体" charset="0"/>
                <a:cs typeface="ＤＦＰ太丸ゴシック体" charset="0"/>
              </a:rPr>
              <a:t>パ</a:t>
            </a:r>
            <a:r>
              <a:rPr lang="ja-JP" altLang="en-US" i="1" dirty="0" smtClean="0">
                <a:solidFill>
                  <a:srgbClr val="008000"/>
                </a:solidFill>
                <a:latin typeface="ＤＦＰ太丸ゴシック体" charset="0"/>
                <a:ea typeface="ＤＦＰ太丸ゴシック体" charset="0"/>
                <a:cs typeface="ＤＦＰ太丸ゴシック体" charset="0"/>
              </a:rPr>
              <a:t>ル</a:t>
            </a:r>
            <a:r>
              <a:rPr lang="ja-JP" altLang="en-US" i="1" dirty="0" smtClean="0">
                <a:solidFill>
                  <a:srgbClr val="0000FF"/>
                </a:solidFill>
                <a:latin typeface="ＤＦＰ太丸ゴシック体" charset="0"/>
                <a:ea typeface="ＤＦＰ太丸ゴシック体" charset="0"/>
                <a:cs typeface="ＤＦＰ太丸ゴシック体" charset="0"/>
              </a:rPr>
              <a:t>モ</a:t>
            </a:r>
            <a:r>
              <a:rPr lang="ja-JP" altLang="en-US" i="1" dirty="0" smtClean="0">
                <a:solidFill>
                  <a:srgbClr val="DA5700"/>
                </a:solidFill>
                <a:latin typeface="ＤＦＰ太丸ゴシック体" charset="0"/>
                <a:ea typeface="ＤＦＰ太丸ゴシック体" charset="0"/>
                <a:cs typeface="ＤＦＰ太丸ゴシック体" charset="0"/>
              </a:rPr>
              <a:t>ケア</a:t>
            </a:r>
            <a:r>
              <a:rPr lang="ja-JP" altLang="en-US" i="1" dirty="0" smtClean="0">
                <a:solidFill>
                  <a:srgbClr val="0000FF"/>
                </a:solidFill>
                <a:latin typeface="ＤＦＰ太丸ゴシック体" charset="0"/>
                <a:ea typeface="ＤＦＰ太丸ゴシック体" charset="0"/>
                <a:cs typeface="ＤＦＰ太丸ゴシック体" charset="0"/>
              </a:rPr>
              <a:t>システム</a:t>
            </a:r>
            <a:endParaRPr lang="en-US" altLang="ja-JP" kern="1200" dirty="0">
              <a:solidFill>
                <a:srgbClr val="0000FF"/>
              </a:solidFill>
              <a:latin typeface="ヒラギノ角ゴ ProN W3" charset="0"/>
              <a:ea typeface="ヒラギノ角ゴ ProN W3" charset="0"/>
              <a:cs typeface="ヒラギノ角ゴ ProN W3" charset="0"/>
              <a:sym typeface="Palatino" charset="0"/>
            </a:endParaRPr>
          </a:p>
          <a:p>
            <a:endParaRPr lang="en-US" altLang="ja-JP" kern="1200" dirty="0">
              <a:solidFill>
                <a:srgbClr val="004A00"/>
              </a:solidFill>
              <a:latin typeface="ヒラギノ角ゴ ProN W3" charset="0"/>
              <a:ea typeface="ヒラギノ角ゴ ProN W3" charset="0"/>
              <a:cs typeface="ヒラギノ角ゴ ProN W3" charset="0"/>
              <a:sym typeface="Palatino" charset="0"/>
            </a:endParaRPr>
          </a:p>
        </p:txBody>
      </p:sp>
      <p:pic>
        <p:nvPicPr>
          <p:cNvPr id="94" name="図 1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794384">
            <a:off x="5869270" y="2578831"/>
            <a:ext cx="446463" cy="55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図 92"/>
          <p:cNvPicPr>
            <a:picLocks noChangeAspect="1"/>
          </p:cNvPicPr>
          <p:nvPr/>
        </p:nvPicPr>
        <p:blipFill>
          <a:blip r:embed="rId19"/>
          <a:stretch>
            <a:fillRect/>
          </a:stretch>
        </p:blipFill>
        <p:spPr>
          <a:xfrm rot="15143144">
            <a:off x="5696358" y="2142439"/>
            <a:ext cx="729827" cy="1463499"/>
          </a:xfrm>
          <a:prstGeom prst="rect">
            <a:avLst/>
          </a:prstGeom>
        </p:spPr>
      </p:pic>
      <p:sp>
        <p:nvSpPr>
          <p:cNvPr id="95" name="テキスト ボックス 71"/>
          <p:cNvSpPr txBox="1">
            <a:spLocks noChangeArrowheads="1"/>
          </p:cNvSpPr>
          <p:nvPr/>
        </p:nvSpPr>
        <p:spPr bwMode="auto">
          <a:xfrm>
            <a:off x="825033" y="4179697"/>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200" dirty="0"/>
              <a:t>持運び</a:t>
            </a:r>
            <a:r>
              <a:rPr lang="ja-JP" altLang="en-US" sz="1200" dirty="0" smtClean="0"/>
              <a:t>ボタン</a:t>
            </a:r>
            <a:endParaRPr lang="en-US" altLang="ja-JP" sz="1200" dirty="0" smtClean="0"/>
          </a:p>
          <a:p>
            <a:r>
              <a:rPr lang="ja-JP" altLang="en-US" sz="1200" dirty="0" smtClean="0"/>
              <a:t>（小電力無線）</a:t>
            </a:r>
            <a:r>
              <a:rPr lang="ja-JP" altLang="en-US" sz="1200" dirty="0"/>
              <a:t>　</a:t>
            </a:r>
            <a:endParaRPr lang="en-US" altLang="ja-JP" sz="1200" dirty="0"/>
          </a:p>
        </p:txBody>
      </p:sp>
      <p:pic>
        <p:nvPicPr>
          <p:cNvPr id="96" name="図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44795" y="9779190"/>
            <a:ext cx="1010443" cy="36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角丸四角形 96"/>
          <p:cNvSpPr/>
          <p:nvPr/>
        </p:nvSpPr>
        <p:spPr>
          <a:xfrm>
            <a:off x="205672" y="8966224"/>
            <a:ext cx="3102905" cy="1377783"/>
          </a:xfrm>
          <a:prstGeom prst="roundRect">
            <a:avLst>
              <a:gd name="adj" fmla="val 13149"/>
            </a:avLst>
          </a:prstGeom>
          <a:noFill/>
          <a:ln w="12700" cmpd="sng">
            <a:solidFill>
              <a:srgbClr val="0058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8" name="角丸四角形 97"/>
          <p:cNvSpPr/>
          <p:nvPr/>
        </p:nvSpPr>
        <p:spPr>
          <a:xfrm>
            <a:off x="226506" y="8774102"/>
            <a:ext cx="1152525" cy="262247"/>
          </a:xfrm>
          <a:prstGeom prst="roundRect">
            <a:avLst/>
          </a:prstGeom>
          <a:solidFill>
            <a:srgbClr val="0058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400" dirty="0" smtClean="0"/>
              <a:t>特徴機能</a:t>
            </a:r>
            <a:endParaRPr lang="ja-JP" altLang="en-US" sz="1400" dirty="0"/>
          </a:p>
        </p:txBody>
      </p:sp>
      <p:sp>
        <p:nvSpPr>
          <p:cNvPr id="99" name="テキスト ボックス 96"/>
          <p:cNvSpPr txBox="1">
            <a:spLocks noChangeArrowheads="1"/>
          </p:cNvSpPr>
          <p:nvPr/>
        </p:nvSpPr>
        <p:spPr bwMode="auto">
          <a:xfrm>
            <a:off x="295599" y="9021234"/>
            <a:ext cx="301297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ja-JP" altLang="en-US" sz="1100" dirty="0" smtClean="0">
                <a:latin typeface="ヒラギノ角ゴ Pro W3" charset="0"/>
                <a:ea typeface="ヒラギノ角ゴ Pro W3" charset="0"/>
                <a:cs typeface="ヒラギノ角ゴ Pro W3" charset="0"/>
              </a:rPr>
              <a:t>どこにいても安全に見守りたいというご要望に応え、外部</a:t>
            </a:r>
            <a:r>
              <a:rPr lang="ja-JP" altLang="en-US" sz="1100" dirty="0">
                <a:latin typeface="ヒラギノ角ゴ Pro W3" charset="0"/>
                <a:ea typeface="ヒラギノ角ゴ Pro W3" charset="0"/>
                <a:cs typeface="ヒラギノ角ゴ Pro W3" charset="0"/>
              </a:rPr>
              <a:t>のスマホやタブレットに通知する機能を装備しました。遠隔から、即座に</a:t>
            </a:r>
            <a:r>
              <a:rPr lang="ja-JP" altLang="en-US" sz="1100" dirty="0" smtClean="0">
                <a:latin typeface="ヒラギノ角ゴ Pro W3" charset="0"/>
                <a:ea typeface="ヒラギノ角ゴ Pro W3" charset="0"/>
                <a:cs typeface="ヒラギノ角ゴ Pro W3" charset="0"/>
              </a:rPr>
              <a:t>、カメラを起動し、映像で</a:t>
            </a:r>
            <a:r>
              <a:rPr lang="ja-JP" altLang="en-US" sz="1100" dirty="0">
                <a:latin typeface="ヒラギノ角ゴ Pro W3" charset="0"/>
                <a:ea typeface="ヒラギノ角ゴ Pro W3" charset="0"/>
                <a:cs typeface="ヒラギノ角ゴ Pro W3" charset="0"/>
              </a:rPr>
              <a:t>状況を把握</a:t>
            </a:r>
            <a:r>
              <a:rPr lang="ja-JP" altLang="en-US" sz="1100" dirty="0" smtClean="0">
                <a:latin typeface="ヒラギノ角ゴ Pro W3" charset="0"/>
                <a:ea typeface="ヒラギノ角ゴ Pro W3" charset="0"/>
                <a:cs typeface="ヒラギノ角ゴ Pro W3" charset="0"/>
              </a:rPr>
              <a:t>でき、また遠隔から声かけができます。どこにいても安心のホットラインです。通知機能には、インターネットの接続が必要です。</a:t>
            </a:r>
            <a:endParaRPr lang="ja-JP" altLang="en-US" sz="1100" dirty="0">
              <a:latin typeface="ヒラギノ角ゴ Pro W3" charset="0"/>
              <a:ea typeface="ヒラギノ角ゴ Pro W3" charset="0"/>
              <a:cs typeface="ヒラギノ角ゴ Pro W3" charset="0"/>
            </a:endParaRPr>
          </a:p>
        </p:txBody>
      </p:sp>
      <p:sp>
        <p:nvSpPr>
          <p:cNvPr id="100" name="角丸四角形 99"/>
          <p:cNvSpPr/>
          <p:nvPr/>
        </p:nvSpPr>
        <p:spPr>
          <a:xfrm>
            <a:off x="4411678" y="8929028"/>
            <a:ext cx="3012477" cy="1414979"/>
          </a:xfrm>
          <a:prstGeom prst="roundRect">
            <a:avLst>
              <a:gd name="adj" fmla="val 13149"/>
            </a:avLst>
          </a:prstGeom>
          <a:noFill/>
          <a:ln w="12700" cmpd="sng">
            <a:solidFill>
              <a:srgbClr val="0058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 name="角丸四角形 100"/>
          <p:cNvSpPr/>
          <p:nvPr/>
        </p:nvSpPr>
        <p:spPr>
          <a:xfrm>
            <a:off x="4574442" y="8795849"/>
            <a:ext cx="1535998" cy="262247"/>
          </a:xfrm>
          <a:prstGeom prst="roundRect">
            <a:avLst/>
          </a:prstGeom>
          <a:solidFill>
            <a:srgbClr val="0058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ja-JP" altLang="en-US" sz="1400" dirty="0" smtClean="0"/>
              <a:t>豊富な機能</a:t>
            </a:r>
            <a:endParaRPr lang="ja-JP" altLang="en-US" sz="1400" dirty="0"/>
          </a:p>
        </p:txBody>
      </p:sp>
      <p:sp>
        <p:nvSpPr>
          <p:cNvPr id="102" name="テキスト ボックス 96"/>
          <p:cNvSpPr txBox="1">
            <a:spLocks noChangeArrowheads="1"/>
          </p:cNvSpPr>
          <p:nvPr/>
        </p:nvSpPr>
        <p:spPr bwMode="auto">
          <a:xfrm>
            <a:off x="4532085" y="9029662"/>
            <a:ext cx="3081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100">
                <a:solidFill>
                  <a:schemeClr val="tx1"/>
                </a:solidFill>
                <a:latin typeface="Calibri" charset="0"/>
                <a:ea typeface="ＭＳ Ｐゴシック" charset="0"/>
                <a:cs typeface="ＭＳ Ｐゴシック" charset="0"/>
              </a:defRPr>
            </a:lvl1pPr>
            <a:lvl2pPr marL="742950" indent="-285750">
              <a:defRPr kumimoji="1" sz="2100">
                <a:solidFill>
                  <a:schemeClr val="tx1"/>
                </a:solidFill>
                <a:latin typeface="Calibri" charset="0"/>
                <a:ea typeface="ＭＳ Ｐゴシック" charset="0"/>
              </a:defRPr>
            </a:lvl2pPr>
            <a:lvl3pPr marL="1143000" indent="-228600">
              <a:defRPr kumimoji="1" sz="2100">
                <a:solidFill>
                  <a:schemeClr val="tx1"/>
                </a:solidFill>
                <a:latin typeface="Calibri" charset="0"/>
                <a:ea typeface="ＭＳ Ｐゴシック" charset="0"/>
              </a:defRPr>
            </a:lvl3pPr>
            <a:lvl4pPr marL="1600200" indent="-228600">
              <a:defRPr kumimoji="1" sz="2100">
                <a:solidFill>
                  <a:schemeClr val="tx1"/>
                </a:solidFill>
                <a:latin typeface="Calibri" charset="0"/>
                <a:ea typeface="ＭＳ Ｐゴシック" charset="0"/>
              </a:defRPr>
            </a:lvl4pPr>
            <a:lvl5pPr marL="2057400" indent="-228600">
              <a:defRPr kumimoji="1" sz="2100">
                <a:solidFill>
                  <a:schemeClr val="tx1"/>
                </a:solidFill>
                <a:latin typeface="Calibri" charset="0"/>
                <a:ea typeface="ＭＳ Ｐゴシック" charset="0"/>
              </a:defRPr>
            </a:lvl5pPr>
            <a:lvl6pPr marL="2514600" indent="-228600" defTabSz="1071563" eaLnBrk="0" fontAlgn="base" hangingPunct="0">
              <a:spcBef>
                <a:spcPct val="0"/>
              </a:spcBef>
              <a:spcAft>
                <a:spcPct val="0"/>
              </a:spcAft>
              <a:defRPr kumimoji="1" sz="2100">
                <a:solidFill>
                  <a:schemeClr val="tx1"/>
                </a:solidFill>
                <a:latin typeface="Calibri" charset="0"/>
                <a:ea typeface="ＭＳ Ｐゴシック" charset="0"/>
              </a:defRPr>
            </a:lvl6pPr>
            <a:lvl7pPr marL="2971800" indent="-228600" defTabSz="1071563" eaLnBrk="0" fontAlgn="base" hangingPunct="0">
              <a:spcBef>
                <a:spcPct val="0"/>
              </a:spcBef>
              <a:spcAft>
                <a:spcPct val="0"/>
              </a:spcAft>
              <a:defRPr kumimoji="1" sz="2100">
                <a:solidFill>
                  <a:schemeClr val="tx1"/>
                </a:solidFill>
                <a:latin typeface="Calibri" charset="0"/>
                <a:ea typeface="ＭＳ Ｐゴシック" charset="0"/>
              </a:defRPr>
            </a:lvl7pPr>
            <a:lvl8pPr marL="3429000" indent="-228600" defTabSz="1071563" eaLnBrk="0" fontAlgn="base" hangingPunct="0">
              <a:spcBef>
                <a:spcPct val="0"/>
              </a:spcBef>
              <a:spcAft>
                <a:spcPct val="0"/>
              </a:spcAft>
              <a:defRPr kumimoji="1" sz="2100">
                <a:solidFill>
                  <a:schemeClr val="tx1"/>
                </a:solidFill>
                <a:latin typeface="Calibri" charset="0"/>
                <a:ea typeface="ＭＳ Ｐゴシック" charset="0"/>
              </a:defRPr>
            </a:lvl8pPr>
            <a:lvl9pPr marL="3886200" indent="-228600" defTabSz="1071563" eaLnBrk="0" fontAlgn="base" hangingPunct="0">
              <a:spcBef>
                <a:spcPct val="0"/>
              </a:spcBef>
              <a:spcAft>
                <a:spcPct val="0"/>
              </a:spcAft>
              <a:defRPr kumimoji="1" sz="2100">
                <a:solidFill>
                  <a:schemeClr val="tx1"/>
                </a:solidFill>
                <a:latin typeface="Calibri" charset="0"/>
                <a:ea typeface="ＭＳ Ｐゴシック" charset="0"/>
              </a:defRPr>
            </a:lvl9pPr>
          </a:lstStyle>
          <a:p>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カメラ動体検知機能</a:t>
            </a:r>
            <a:endParaRPr lang="en-US" altLang="ja-JP" sz="1100" dirty="0" smtClean="0">
              <a:latin typeface="ヒラギノ角ゴ Pro W3" charset="0"/>
              <a:ea typeface="ヒラギノ角ゴ Pro W3" charset="0"/>
              <a:cs typeface="ヒラギノ角ゴ Pro W3" charset="0"/>
            </a:endParaRPr>
          </a:p>
          <a:p>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カメラ横３６０</a:t>
            </a:r>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，縦９０</a:t>
            </a:r>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　遠隔操作</a:t>
            </a:r>
            <a:endParaRPr lang="en-US" altLang="ja-JP" sz="1100" dirty="0" smtClean="0">
              <a:latin typeface="ヒラギノ角ゴ Pro W3" charset="0"/>
              <a:ea typeface="ヒラギノ角ゴ Pro W3" charset="0"/>
              <a:cs typeface="ヒラギノ角ゴ Pro W3" charset="0"/>
            </a:endParaRPr>
          </a:p>
          <a:p>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赤外線</a:t>
            </a:r>
            <a:r>
              <a:rPr lang="en-US" altLang="ja-JP" sz="1100" dirty="0" smtClean="0">
                <a:latin typeface="ヒラギノ角ゴ Pro W3" charset="0"/>
                <a:ea typeface="ヒラギノ角ゴ Pro W3" charset="0"/>
                <a:cs typeface="ヒラギノ角ゴ Pro W3" charset="0"/>
              </a:rPr>
              <a:t>LED</a:t>
            </a:r>
            <a:r>
              <a:rPr lang="ja-JP" altLang="en-US" sz="1100" dirty="0" smtClean="0">
                <a:latin typeface="ヒラギノ角ゴ Pro W3" charset="0"/>
                <a:ea typeface="ヒラギノ角ゴ Pro W3" charset="0"/>
                <a:cs typeface="ヒラギノ角ゴ Pro W3" charset="0"/>
              </a:rPr>
              <a:t>による自動夜間照明</a:t>
            </a:r>
            <a:endParaRPr lang="en-US" altLang="ja-JP" sz="1100" dirty="0" smtClean="0">
              <a:latin typeface="ヒラギノ角ゴ Pro W3" charset="0"/>
              <a:ea typeface="ヒラギノ角ゴ Pro W3" charset="0"/>
              <a:cs typeface="ヒラギノ角ゴ Pro W3" charset="0"/>
            </a:endParaRPr>
          </a:p>
          <a:p>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天井、壁設置可能</a:t>
            </a:r>
            <a:endParaRPr lang="en-US" altLang="ja-JP" sz="1100" dirty="0" smtClean="0">
              <a:latin typeface="ヒラギノ角ゴ Pro W3" charset="0"/>
              <a:ea typeface="ヒラギノ角ゴ Pro W3" charset="0"/>
              <a:cs typeface="ヒラギノ角ゴ Pro W3" charset="0"/>
            </a:endParaRPr>
          </a:p>
          <a:p>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録画機能（オプション）</a:t>
            </a:r>
            <a:endParaRPr lang="en-US" altLang="ja-JP" sz="1100" dirty="0" smtClean="0">
              <a:latin typeface="ヒラギノ角ゴ Pro W3" charset="0"/>
              <a:ea typeface="ヒラギノ角ゴ Pro W3" charset="0"/>
              <a:cs typeface="ヒラギノ角ゴ Pro W3" charset="0"/>
            </a:endParaRPr>
          </a:p>
          <a:p>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持運びボタンは小電力無線で長距離</a:t>
            </a:r>
            <a:endParaRPr lang="en-US" altLang="ja-JP" sz="1100" dirty="0" smtClean="0">
              <a:latin typeface="ヒラギノ角ゴ Pro W3" charset="0"/>
              <a:ea typeface="ヒラギノ角ゴ Pro W3" charset="0"/>
              <a:cs typeface="ヒラギノ角ゴ Pro W3" charset="0"/>
            </a:endParaRPr>
          </a:p>
          <a:p>
            <a:r>
              <a:rPr lang="en-US" altLang="ja-JP" sz="1100" dirty="0" smtClean="0">
                <a:latin typeface="ヒラギノ角ゴ Pro W3" charset="0"/>
                <a:ea typeface="ヒラギノ角ゴ Pro W3" charset="0"/>
                <a:cs typeface="ヒラギノ角ゴ Pro W3" charset="0"/>
              </a:rPr>
              <a:t>◆</a:t>
            </a:r>
            <a:r>
              <a:rPr lang="ja-JP" altLang="en-US" sz="1100" dirty="0" smtClean="0">
                <a:latin typeface="ヒラギノ角ゴ Pro W3" charset="0"/>
                <a:ea typeface="ヒラギノ角ゴ Pro W3" charset="0"/>
                <a:cs typeface="ヒラギノ角ゴ Pro W3" charset="0"/>
              </a:rPr>
              <a:t>ナースコール接続との併用に分配器準備</a:t>
            </a:r>
            <a:endParaRPr lang="en-US" altLang="ja-JP" sz="1100" dirty="0" smtClean="0">
              <a:latin typeface="ヒラギノ角ゴ Pro W3" charset="0"/>
              <a:ea typeface="ヒラギノ角ゴ Pro W3" charset="0"/>
              <a:cs typeface="ヒラギノ角ゴ Pro W3" charset="0"/>
            </a:endParaRPr>
          </a:p>
          <a:p>
            <a:endParaRPr lang="ja-JP" altLang="en-US" sz="1100" dirty="0">
              <a:latin typeface="ヒラギノ角ゴ Pro W3" charset="0"/>
              <a:ea typeface="ヒラギノ角ゴ Pro W3" charset="0"/>
              <a:cs typeface="ヒラギノ角ゴ Pro W3" charset="0"/>
            </a:endParaRPr>
          </a:p>
        </p:txBody>
      </p:sp>
    </p:spTree>
    <p:extLst>
      <p:ext uri="{BB962C8B-B14F-4D97-AF65-F5344CB8AC3E}">
        <p14:creationId xmlns:p14="http://schemas.microsoft.com/office/powerpoint/2010/main" val="2734286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6" y="10546957"/>
            <a:ext cx="7742863" cy="15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62850"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descr="スクリーンショット 2016-04-11 10.29.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67" y="424806"/>
            <a:ext cx="6898497" cy="5360816"/>
          </a:xfrm>
          <a:prstGeom prst="rect">
            <a:avLst/>
          </a:prstGeom>
        </p:spPr>
      </p:pic>
      <p:pic>
        <p:nvPicPr>
          <p:cNvPr id="5" name="図 4" descr="スクリーンショット 2016-04-11 10.30.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67" y="5959062"/>
            <a:ext cx="6898497" cy="4256966"/>
          </a:xfrm>
          <a:prstGeom prst="rect">
            <a:avLst/>
          </a:prstGeom>
        </p:spPr>
      </p:pic>
    </p:spTree>
    <p:extLst>
      <p:ext uri="{BB962C8B-B14F-4D97-AF65-F5344CB8AC3E}">
        <p14:creationId xmlns:p14="http://schemas.microsoft.com/office/powerpoint/2010/main" val="3510503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6" y="10546957"/>
            <a:ext cx="7742863" cy="15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62850"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スクリーンショット 2016-04-11 10.30.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67" y="5286591"/>
            <a:ext cx="6913392" cy="4266158"/>
          </a:xfrm>
          <a:prstGeom prst="rect">
            <a:avLst/>
          </a:prstGeom>
        </p:spPr>
      </p:pic>
      <p:pic>
        <p:nvPicPr>
          <p:cNvPr id="8" name="図 7" descr="スクリーンショット 2016-04-11 14.09.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15" y="637590"/>
            <a:ext cx="6919544" cy="4249674"/>
          </a:xfrm>
          <a:prstGeom prst="rect">
            <a:avLst/>
          </a:prstGeom>
        </p:spPr>
      </p:pic>
    </p:spTree>
    <p:extLst>
      <p:ext uri="{BB962C8B-B14F-4D97-AF65-F5344CB8AC3E}">
        <p14:creationId xmlns:p14="http://schemas.microsoft.com/office/powerpoint/2010/main" val="20308941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6" y="10546957"/>
            <a:ext cx="7742863" cy="15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62850" cy="2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descr="スクリーンショット 2016-04-11 10.30.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81" y="796632"/>
            <a:ext cx="6913302" cy="4257582"/>
          </a:xfrm>
          <a:prstGeom prst="rect">
            <a:avLst/>
          </a:prstGeom>
        </p:spPr>
      </p:pic>
      <p:pic>
        <p:nvPicPr>
          <p:cNvPr id="6" name="図 5" descr="スクリーンショット 2016-04-11 14.50.0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81" y="5470130"/>
            <a:ext cx="6913302" cy="4262851"/>
          </a:xfrm>
          <a:prstGeom prst="rect">
            <a:avLst/>
          </a:prstGeom>
        </p:spPr>
      </p:pic>
    </p:spTree>
    <p:extLst>
      <p:ext uri="{BB962C8B-B14F-4D97-AF65-F5344CB8AC3E}">
        <p14:creationId xmlns:p14="http://schemas.microsoft.com/office/powerpoint/2010/main" val="22770336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301</TotalTime>
  <Words>753</Words>
  <Application>Microsoft Macintosh PowerPoint</Application>
  <PresentationFormat>ユーザー設定</PresentationFormat>
  <Paragraphs>70</Paragraphs>
  <Slides>5</Slides>
  <Notes>0</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Mac User</dc:creator>
  <cp:lastModifiedBy>Mac User</cp:lastModifiedBy>
  <cp:revision>22</cp:revision>
  <dcterms:created xsi:type="dcterms:W3CDTF">2016-03-15T12:15:19Z</dcterms:created>
  <dcterms:modified xsi:type="dcterms:W3CDTF">2016-04-17T07:51:43Z</dcterms:modified>
</cp:coreProperties>
</file>