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272" autoAdjust="0"/>
  </p:normalViewPr>
  <p:slideViewPr>
    <p:cSldViewPr>
      <p:cViewPr>
        <p:scale>
          <a:sx n="80" d="100"/>
          <a:sy n="80" d="100"/>
        </p:scale>
        <p:origin x="1686" y="-106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2C5BE-F558-4F12-B273-AC04F9758D97}" type="datetimeFigureOut">
              <a:rPr kumimoji="1" lang="ja-JP" altLang="en-US" smtClean="0"/>
              <a:t>2017/3/24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407E0-4A43-40C4-87FD-81C280DC8B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1754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2C5BE-F558-4F12-B273-AC04F9758D97}" type="datetimeFigureOut">
              <a:rPr kumimoji="1" lang="ja-JP" altLang="en-US" smtClean="0"/>
              <a:t>2017/3/24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407E0-4A43-40C4-87FD-81C280DC8B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9713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2C5BE-F558-4F12-B273-AC04F9758D97}" type="datetimeFigureOut">
              <a:rPr kumimoji="1" lang="ja-JP" altLang="en-US" smtClean="0"/>
              <a:t>2017/3/24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407E0-4A43-40C4-87FD-81C280DC8B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7049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2C5BE-F558-4F12-B273-AC04F9758D97}" type="datetimeFigureOut">
              <a:rPr kumimoji="1" lang="ja-JP" altLang="en-US" smtClean="0"/>
              <a:t>2017/3/24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407E0-4A43-40C4-87FD-81C280DC8B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1147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2C5BE-F558-4F12-B273-AC04F9758D97}" type="datetimeFigureOut">
              <a:rPr kumimoji="1" lang="ja-JP" altLang="en-US" smtClean="0"/>
              <a:t>2017/3/24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407E0-4A43-40C4-87FD-81C280DC8B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469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2C5BE-F558-4F12-B273-AC04F9758D97}" type="datetimeFigureOut">
              <a:rPr kumimoji="1" lang="ja-JP" altLang="en-US" smtClean="0"/>
              <a:t>2017/3/24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407E0-4A43-40C4-87FD-81C280DC8B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968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2C5BE-F558-4F12-B273-AC04F9758D97}" type="datetimeFigureOut">
              <a:rPr kumimoji="1" lang="ja-JP" altLang="en-US" smtClean="0"/>
              <a:t>2017/3/24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407E0-4A43-40C4-87FD-81C280DC8B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83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2C5BE-F558-4F12-B273-AC04F9758D97}" type="datetimeFigureOut">
              <a:rPr kumimoji="1" lang="ja-JP" altLang="en-US" smtClean="0"/>
              <a:t>2017/3/24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407E0-4A43-40C4-87FD-81C280DC8B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3073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2C5BE-F558-4F12-B273-AC04F9758D97}" type="datetimeFigureOut">
              <a:rPr kumimoji="1" lang="ja-JP" altLang="en-US" smtClean="0"/>
              <a:t>2017/3/24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407E0-4A43-40C4-87FD-81C280DC8B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6656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2C5BE-F558-4F12-B273-AC04F9758D97}" type="datetimeFigureOut">
              <a:rPr kumimoji="1" lang="ja-JP" altLang="en-US" smtClean="0"/>
              <a:t>2017/3/24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407E0-4A43-40C4-87FD-81C280DC8B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6882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2C5BE-F558-4F12-B273-AC04F9758D97}" type="datetimeFigureOut">
              <a:rPr kumimoji="1" lang="ja-JP" altLang="en-US" smtClean="0"/>
              <a:t>2017/3/24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407E0-4A43-40C4-87FD-81C280DC8B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825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12C5BE-F558-4F12-B273-AC04F9758D97}" type="datetimeFigureOut">
              <a:rPr kumimoji="1" lang="ja-JP" altLang="en-US" smtClean="0"/>
              <a:t>2017/3/24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B407E0-4A43-40C4-87FD-81C280DC8B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044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love49.org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角丸四角形 27"/>
          <p:cNvSpPr/>
          <p:nvPr/>
        </p:nvSpPr>
        <p:spPr>
          <a:xfrm>
            <a:off x="207300" y="6588224"/>
            <a:ext cx="6474957" cy="224478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/>
          <p:cNvSpPr/>
          <p:nvPr/>
        </p:nvSpPr>
        <p:spPr>
          <a:xfrm>
            <a:off x="548680" y="755576"/>
            <a:ext cx="6075708" cy="88067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4935" y="3838128"/>
            <a:ext cx="1847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altLang="ja-JP" dirty="0"/>
          </a:p>
          <a:p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14935" y="3222574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14" name="Text Box 3"/>
          <p:cNvSpPr txBox="1">
            <a:spLocks noChangeArrowheads="1"/>
          </p:cNvSpPr>
          <p:nvPr/>
        </p:nvSpPr>
        <p:spPr bwMode="auto">
          <a:xfrm>
            <a:off x="409575" y="594982"/>
            <a:ext cx="6038850" cy="93387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ja-JP" sz="1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" pitchFamily="18" charset="0"/>
              <a:ea typeface="ＭＳ 明朝" pitchFamily="17" charset="-128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1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ea typeface="ＭＳ 明朝" pitchFamily="17" charset="-128"/>
                <a:cs typeface="Times New Roman" pitchFamily="18" charset="0"/>
              </a:rPr>
              <a:t>日本の子宮頸がん検診率</a:t>
            </a:r>
            <a:r>
              <a:rPr kumimoji="1" lang="en-US" altLang="ja-JP" sz="1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ea typeface="ＭＳ 明朝" pitchFamily="17" charset="-128"/>
                <a:cs typeface="Times New Roman" pitchFamily="18" charset="0"/>
              </a:rPr>
              <a:t>37.7</a:t>
            </a:r>
            <a:r>
              <a:rPr kumimoji="1" lang="ja-JP" altLang="en-US" sz="1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ea typeface="ＭＳ 明朝" pitchFamily="17" charset="-128"/>
                <a:cs typeface="Times New Roman" pitchFamily="18" charset="0"/>
              </a:rPr>
              <a:t>％。これは主要先進国と比較して最下位レベルです</a:t>
            </a:r>
            <a:endParaRPr kumimoji="1" lang="en-US" altLang="ja-JP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" pitchFamily="18" charset="0"/>
              <a:ea typeface="ＭＳ 明朝" pitchFamily="17" charset="-128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ea typeface="ＭＳ 明朝" pitchFamily="17" charset="-128"/>
                <a:cs typeface="Times New Roman" pitchFamily="18" charset="0"/>
              </a:rPr>
              <a:t>４月９日（子宮の日）子宮頸がん予防・啓発アクション</a:t>
            </a:r>
            <a:endParaRPr kumimoji="1" lang="ja-JP" alt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ea typeface="ＭＳ 明朝" pitchFamily="17" charset="-128"/>
                <a:cs typeface="Times New Roman" pitchFamily="18" charset="0"/>
              </a:rPr>
              <a:t>全国街頭キャンペーン取材のお願い</a:t>
            </a:r>
            <a:endParaRPr kumimoji="1" lang="ja-JP" alt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6" name="Rectangle 7"/>
          <p:cNvSpPr>
            <a:spLocks noChangeArrowheads="1"/>
          </p:cNvSpPr>
          <p:nvPr/>
        </p:nvSpPr>
        <p:spPr bwMode="auto">
          <a:xfrm>
            <a:off x="409575" y="225650"/>
            <a:ext cx="203132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報道関係の皆様へ</a:t>
            </a:r>
            <a:endParaRPr kumimoji="1" lang="ja-JP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4665" y="1763688"/>
            <a:ext cx="6657592" cy="43704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i="1" dirty="0"/>
              <a:t> </a:t>
            </a:r>
            <a:r>
              <a:rPr lang="en-US" altLang="ja-JP" sz="1100" u="sng" dirty="0" smtClean="0"/>
              <a:t>20</a:t>
            </a:r>
            <a:r>
              <a:rPr lang="ja-JP" altLang="ja-JP" sz="1100" u="sng" dirty="0"/>
              <a:t>代から増え始め、</a:t>
            </a:r>
            <a:r>
              <a:rPr lang="en-US" altLang="ja-JP" sz="1100" u="sng" dirty="0"/>
              <a:t>30</a:t>
            </a:r>
            <a:r>
              <a:rPr lang="ja-JP" altLang="ja-JP" sz="1100" u="sng" dirty="0"/>
              <a:t>代で発症のピークになる子宮頸がん</a:t>
            </a:r>
            <a:r>
              <a:rPr lang="ja-JP" altLang="ja-JP" sz="1100" dirty="0"/>
              <a:t>。</a:t>
            </a:r>
          </a:p>
          <a:p>
            <a:r>
              <a:rPr lang="ja-JP" altLang="ja-JP" sz="1100" u="sng" dirty="0"/>
              <a:t>女性の</a:t>
            </a:r>
            <a:r>
              <a:rPr lang="en-US" altLang="ja-JP" sz="1100" u="sng" dirty="0"/>
              <a:t>80</a:t>
            </a:r>
            <a:r>
              <a:rPr lang="ja-JP" altLang="ja-JP" sz="1100" u="sng" dirty="0"/>
              <a:t>％が一生に一度は原因となるウイルスに感染</a:t>
            </a:r>
            <a:r>
              <a:rPr lang="ja-JP" altLang="ja-JP" sz="1100" dirty="0"/>
              <a:t>する病気ですが</a:t>
            </a:r>
            <a:r>
              <a:rPr lang="ja-JP" altLang="ja-JP" sz="1100" dirty="0" smtClean="0"/>
              <a:t>、</a:t>
            </a:r>
            <a:endParaRPr lang="en-US" altLang="ja-JP" sz="1100" dirty="0" smtClean="0"/>
          </a:p>
          <a:p>
            <a:r>
              <a:rPr lang="ja-JP" altLang="ja-JP" sz="1100" dirty="0" smtClean="0"/>
              <a:t>日本</a:t>
            </a:r>
            <a:r>
              <a:rPr lang="ja-JP" altLang="ja-JP" sz="1100" dirty="0"/>
              <a:t>の検診率は</a:t>
            </a:r>
            <a:r>
              <a:rPr lang="en-US" altLang="ja-JP" sz="1100" dirty="0"/>
              <a:t>37.7</a:t>
            </a:r>
            <a:r>
              <a:rPr lang="ja-JP" altLang="ja-JP" sz="1100" dirty="0"/>
              <a:t>％。アメリカ</a:t>
            </a:r>
            <a:r>
              <a:rPr lang="en-US" altLang="ja-JP" sz="1100" dirty="0"/>
              <a:t>85.0</a:t>
            </a:r>
            <a:r>
              <a:rPr lang="ja-JP" altLang="ja-JP" sz="1100" dirty="0"/>
              <a:t>％</a:t>
            </a:r>
            <a:r>
              <a:rPr lang="ja-JP" altLang="ja-JP" sz="1100" dirty="0" smtClean="0"/>
              <a:t>、イギリス</a:t>
            </a:r>
            <a:r>
              <a:rPr lang="en-US" altLang="ja-JP" sz="1100" dirty="0"/>
              <a:t>68.5</a:t>
            </a:r>
            <a:r>
              <a:rPr lang="ja-JP" altLang="ja-JP" sz="1100" dirty="0"/>
              <a:t>％、韓国</a:t>
            </a:r>
            <a:r>
              <a:rPr lang="en-US" altLang="ja-JP" sz="1100" dirty="0"/>
              <a:t>68.7%</a:t>
            </a:r>
            <a:r>
              <a:rPr lang="ja-JP" altLang="ja-JP" sz="1100" dirty="0"/>
              <a:t>などと比較しても非常に低い検診率</a:t>
            </a:r>
            <a:r>
              <a:rPr lang="ja-JP" altLang="ja-JP" sz="1100" dirty="0" smtClean="0"/>
              <a:t>です</a:t>
            </a:r>
            <a:r>
              <a:rPr lang="ja-JP" altLang="en-US" sz="1100" dirty="0" smtClean="0"/>
              <a:t>。</a:t>
            </a:r>
            <a:endParaRPr lang="en-US" altLang="ja-JP" sz="1100" dirty="0" smtClean="0"/>
          </a:p>
          <a:p>
            <a:r>
              <a:rPr lang="ja-JP" altLang="ja-JP" sz="1100" dirty="0" smtClean="0"/>
              <a:t>（</a:t>
            </a:r>
            <a:r>
              <a:rPr lang="ja-JP" altLang="ja-JP" sz="1100" dirty="0"/>
              <a:t>出典：</a:t>
            </a:r>
            <a:r>
              <a:rPr lang="en-US" altLang="ja-JP" sz="1100" dirty="0"/>
              <a:t>OECD, OECD Health Date 2013, June 2013</a:t>
            </a:r>
            <a:r>
              <a:rPr lang="ja-JP" altLang="ja-JP" sz="1100" dirty="0" smtClean="0"/>
              <a:t>）</a:t>
            </a:r>
            <a:endParaRPr lang="en-US" altLang="ja-JP" sz="1100" dirty="0" smtClean="0"/>
          </a:p>
          <a:p>
            <a:endParaRPr lang="ja-JP" altLang="ja-JP" sz="1100" dirty="0"/>
          </a:p>
          <a:p>
            <a:r>
              <a:rPr lang="ja-JP" altLang="ja-JP" sz="1100" u="sng" dirty="0"/>
              <a:t>日本最大級規模で全国</a:t>
            </a:r>
            <a:r>
              <a:rPr lang="en-US" altLang="ja-JP" sz="1100" u="sng" dirty="0"/>
              <a:t>47</a:t>
            </a:r>
            <a:r>
              <a:rPr lang="ja-JP" altLang="ja-JP" sz="1100" u="sng" dirty="0"/>
              <a:t>都道府県で実施</a:t>
            </a:r>
            <a:r>
              <a:rPr lang="ja-JP" altLang="ja-JP" sz="1100" dirty="0"/>
              <a:t>する一斉街頭キャンペーンでは</a:t>
            </a:r>
            <a:r>
              <a:rPr lang="ja-JP" altLang="ja-JP" sz="1100" dirty="0" smtClean="0"/>
              <a:t>、</a:t>
            </a:r>
            <a:endParaRPr lang="en-US" altLang="ja-JP" sz="1100" dirty="0" smtClean="0"/>
          </a:p>
          <a:p>
            <a:r>
              <a:rPr lang="ja-JP" altLang="ja-JP" sz="1100" u="sng" dirty="0" smtClean="0"/>
              <a:t>４月</a:t>
            </a:r>
            <a:r>
              <a:rPr lang="ja-JP" altLang="ja-JP" sz="1100" u="sng" dirty="0"/>
              <a:t>９日（土）の「子宮頸がんを予防する日（子宮の日）」を中心</a:t>
            </a:r>
            <a:r>
              <a:rPr lang="ja-JP" altLang="ja-JP" sz="1100" dirty="0"/>
              <a:t>に、病院や検査機関で</a:t>
            </a:r>
            <a:r>
              <a:rPr lang="ja-JP" altLang="ja-JP" sz="1100" dirty="0" smtClean="0"/>
              <a:t>働く</a:t>
            </a:r>
            <a:endParaRPr lang="en-US" altLang="ja-JP" sz="1100" dirty="0" smtClean="0"/>
          </a:p>
          <a:p>
            <a:r>
              <a:rPr lang="ja-JP" altLang="ja-JP" sz="1100" u="sng" dirty="0" smtClean="0"/>
              <a:t>がん</a:t>
            </a:r>
            <a:r>
              <a:rPr lang="ja-JP" altLang="ja-JP" sz="1100" u="sng" dirty="0"/>
              <a:t>発見のスペシャリスト</a:t>
            </a:r>
            <a:r>
              <a:rPr lang="ja-JP" altLang="ja-JP" sz="1100" dirty="0"/>
              <a:t>たちが</a:t>
            </a:r>
            <a:r>
              <a:rPr lang="ja-JP" altLang="ja-JP" sz="1100" dirty="0" smtClean="0"/>
              <a:t>、現場</a:t>
            </a:r>
            <a:r>
              <a:rPr lang="ja-JP" altLang="ja-JP" sz="1100" dirty="0"/>
              <a:t>を飛び出し街頭やイベント会場で無料の</a:t>
            </a:r>
            <a:r>
              <a:rPr lang="ja-JP" altLang="ja-JP" sz="1100" dirty="0" smtClean="0"/>
              <a:t>ニュースレター</a:t>
            </a:r>
            <a:r>
              <a:rPr lang="ja-JP" altLang="en-US" sz="1100" dirty="0" smtClean="0"/>
              <a:t>「まもること」</a:t>
            </a:r>
            <a:r>
              <a:rPr lang="ja-JP" altLang="ja-JP" sz="1100" dirty="0" smtClean="0"/>
              <a:t>他</a:t>
            </a:r>
            <a:endParaRPr lang="en-US" altLang="ja-JP" sz="1100" dirty="0" smtClean="0"/>
          </a:p>
          <a:p>
            <a:r>
              <a:rPr lang="ja-JP" altLang="ja-JP" sz="1100" dirty="0" smtClean="0"/>
              <a:t>啓発</a:t>
            </a:r>
            <a:r>
              <a:rPr lang="ja-JP" altLang="ja-JP" sz="1100" dirty="0"/>
              <a:t>素材を配ります</a:t>
            </a:r>
            <a:r>
              <a:rPr lang="ja-JP" altLang="ja-JP" sz="1100" dirty="0" smtClean="0"/>
              <a:t>。</a:t>
            </a:r>
            <a:endParaRPr lang="en-US" altLang="ja-JP" sz="1100" dirty="0" smtClean="0"/>
          </a:p>
          <a:p>
            <a:r>
              <a:rPr lang="ja-JP" altLang="ja-JP" sz="1100" dirty="0" smtClean="0"/>
              <a:t>｢</a:t>
            </a:r>
            <a:r>
              <a:rPr lang="ja-JP" altLang="ja-JP" sz="1100" dirty="0"/>
              <a:t>定期検診で防ぐことが出来るがんです｣｢検査はすぐに終わって、痛くないですよ」</a:t>
            </a:r>
          </a:p>
          <a:p>
            <a:r>
              <a:rPr lang="ja-JP" altLang="ja-JP" sz="1100" dirty="0"/>
              <a:t>そんな声が響く様子を、ぜひメディア等でご取材、報道いただければ幸いです。</a:t>
            </a:r>
          </a:p>
          <a:p>
            <a:r>
              <a:rPr lang="en-US" altLang="ja-JP" sz="1100" dirty="0"/>
              <a:t> </a:t>
            </a:r>
            <a:endParaRPr lang="ja-JP" altLang="ja-JP" dirty="0"/>
          </a:p>
          <a:p>
            <a:r>
              <a:rPr lang="ja-JP" altLang="ja-JP" sz="1200" b="1" dirty="0"/>
              <a:t>【</a:t>
            </a:r>
            <a:r>
              <a:rPr lang="ja-JP" altLang="ja-JP" sz="1200" b="1" dirty="0" smtClean="0"/>
              <a:t>実施</a:t>
            </a:r>
            <a:r>
              <a:rPr lang="ja-JP" altLang="en-US" sz="1200" b="1" dirty="0" smtClean="0"/>
              <a:t>時期</a:t>
            </a:r>
            <a:r>
              <a:rPr lang="ja-JP" altLang="ja-JP" sz="1200" b="1" dirty="0" smtClean="0"/>
              <a:t>】</a:t>
            </a:r>
            <a:r>
              <a:rPr lang="ja-JP" altLang="ja-JP" sz="1200" b="1" dirty="0"/>
              <a:t>　</a:t>
            </a:r>
            <a:endParaRPr lang="en-US" altLang="ja-JP" sz="1200" b="1" dirty="0" smtClean="0"/>
          </a:p>
          <a:p>
            <a:r>
              <a:rPr lang="en-US" altLang="ja-JP" sz="1200" b="1" dirty="0" smtClean="0"/>
              <a:t>2017</a:t>
            </a:r>
            <a:r>
              <a:rPr lang="ja-JP" altLang="en-US" sz="1200" b="1" dirty="0" smtClean="0"/>
              <a:t>年</a:t>
            </a:r>
            <a:r>
              <a:rPr lang="en-US" altLang="ja-JP" sz="1200" dirty="0" smtClean="0"/>
              <a:t>4</a:t>
            </a:r>
            <a:r>
              <a:rPr lang="ja-JP" altLang="en-US" sz="1200" dirty="0" smtClean="0"/>
              <a:t>月</a:t>
            </a:r>
            <a:r>
              <a:rPr lang="en-US" altLang="ja-JP" sz="1200" dirty="0" smtClean="0"/>
              <a:t>9</a:t>
            </a:r>
            <a:r>
              <a:rPr lang="ja-JP" altLang="en-US" sz="1200" dirty="0" smtClean="0"/>
              <a:t>日</a:t>
            </a:r>
            <a:r>
              <a:rPr lang="ja-JP" altLang="en-US" sz="1200" dirty="0" smtClean="0"/>
              <a:t>　</a:t>
            </a:r>
            <a:r>
              <a:rPr lang="ja-JP" altLang="en-US" sz="1200" dirty="0" smtClean="0"/>
              <a:t>子宮</a:t>
            </a:r>
            <a:r>
              <a:rPr lang="ja-JP" altLang="en-US" sz="1200" dirty="0"/>
              <a:t>頸</a:t>
            </a:r>
            <a:r>
              <a:rPr lang="ja-JP" altLang="en-US" sz="1200" dirty="0" smtClean="0"/>
              <a:t>がんを</a:t>
            </a:r>
            <a:r>
              <a:rPr lang="ja-JP" altLang="en-US" sz="1200" dirty="0"/>
              <a:t>予防</a:t>
            </a:r>
            <a:r>
              <a:rPr lang="ja-JP" altLang="en-US" sz="1200" dirty="0" smtClean="0"/>
              <a:t>する日中心</a:t>
            </a:r>
            <a:endParaRPr lang="ja-JP" altLang="ja-JP" sz="1200" dirty="0"/>
          </a:p>
          <a:p>
            <a:r>
              <a:rPr lang="ja-JP" altLang="ja-JP" sz="1200" b="1" dirty="0"/>
              <a:t>【場所】　</a:t>
            </a:r>
            <a:endParaRPr lang="en-US" altLang="ja-JP" sz="1200" b="1" dirty="0" smtClean="0"/>
          </a:p>
          <a:p>
            <a:r>
              <a:rPr lang="ja-JP" altLang="en-US" sz="1200" dirty="0" smtClean="0"/>
              <a:t>全国</a:t>
            </a:r>
            <a:r>
              <a:rPr lang="en-US" altLang="ja-JP" sz="1200" dirty="0" smtClean="0"/>
              <a:t>47</a:t>
            </a:r>
            <a:r>
              <a:rPr lang="ja-JP" altLang="en-US" sz="1200" dirty="0" smtClean="0"/>
              <a:t>都道府県</a:t>
            </a:r>
            <a:endParaRPr lang="ja-JP" altLang="ja-JP" sz="1200" dirty="0"/>
          </a:p>
          <a:p>
            <a:r>
              <a:rPr lang="ja-JP" altLang="ja-JP" sz="1200" dirty="0"/>
              <a:t>各地の開催情報　</a:t>
            </a:r>
            <a:r>
              <a:rPr lang="en-US" altLang="ja-JP" sz="1200" dirty="0"/>
              <a:t>http://love49.org/japan2016.html</a:t>
            </a:r>
            <a:endParaRPr lang="ja-JP" altLang="ja-JP" sz="1200" dirty="0"/>
          </a:p>
          <a:p>
            <a:r>
              <a:rPr lang="ja-JP" altLang="ja-JP" sz="1200" b="1" dirty="0"/>
              <a:t>【内容】　</a:t>
            </a:r>
            <a:r>
              <a:rPr lang="ja-JP" altLang="ja-JP" sz="1200" dirty="0"/>
              <a:t>細胞検査士などがん細胞発見のために現場で</a:t>
            </a:r>
            <a:r>
              <a:rPr lang="ja-JP" altLang="ja-JP" sz="1200" dirty="0" smtClean="0"/>
              <a:t>働く</a:t>
            </a:r>
            <a:endParaRPr lang="en-US" altLang="ja-JP" sz="1200" dirty="0" smtClean="0"/>
          </a:p>
          <a:p>
            <a:r>
              <a:rPr lang="ja-JP" altLang="ja-JP" sz="1200" dirty="0" smtClean="0"/>
              <a:t>医療</a:t>
            </a:r>
            <a:r>
              <a:rPr lang="ja-JP" altLang="ja-JP" sz="1200" dirty="0"/>
              <a:t>従事者が</a:t>
            </a:r>
            <a:r>
              <a:rPr lang="ja-JP" altLang="ja-JP" sz="1200" dirty="0" smtClean="0"/>
              <a:t>、ニュースレター</a:t>
            </a:r>
            <a:r>
              <a:rPr lang="ja-JP" altLang="en-US" sz="1200" dirty="0" smtClean="0"/>
              <a:t>「まもること」</a:t>
            </a:r>
            <a:r>
              <a:rPr lang="ja-JP" altLang="ja-JP" sz="1200" dirty="0" smtClean="0"/>
              <a:t>他</a:t>
            </a:r>
            <a:r>
              <a:rPr lang="ja-JP" altLang="ja-JP" sz="1200" dirty="0"/>
              <a:t>啓発素材を通行人などに</a:t>
            </a:r>
            <a:r>
              <a:rPr lang="ja-JP" altLang="ja-JP" sz="1200" dirty="0" smtClean="0"/>
              <a:t>配布</a:t>
            </a:r>
            <a:r>
              <a:rPr lang="ja-JP" altLang="en-US" sz="1200" dirty="0" smtClean="0"/>
              <a:t>。</a:t>
            </a:r>
            <a:endParaRPr lang="en-US" altLang="ja-JP" sz="1200" dirty="0" smtClean="0"/>
          </a:p>
          <a:p>
            <a:r>
              <a:rPr lang="ja-JP" altLang="en-US" sz="1200" dirty="0" smtClean="0"/>
              <a:t>地域ごとの派生イベントも行われます</a:t>
            </a:r>
            <a:r>
              <a:rPr lang="ja-JP" altLang="en-US" sz="1200" dirty="0"/>
              <a:t>。</a:t>
            </a:r>
            <a:endParaRPr lang="ja-JP" altLang="ja-JP" sz="1200" dirty="0"/>
          </a:p>
          <a:p>
            <a:r>
              <a:rPr lang="ja-JP" altLang="ja-JP" sz="1200" b="1" dirty="0"/>
              <a:t>【共催】　</a:t>
            </a:r>
            <a:r>
              <a:rPr lang="ja-JP" altLang="ja-JP" sz="1200" dirty="0"/>
              <a:t>細胞検査士会</a:t>
            </a:r>
          </a:p>
          <a:p>
            <a:r>
              <a:rPr lang="ja-JP" altLang="ja-JP" sz="1200" b="1" dirty="0"/>
              <a:t>【後援】　</a:t>
            </a:r>
            <a:r>
              <a:rPr lang="ja-JP" altLang="ja-JP" sz="1200" dirty="0"/>
              <a:t>厚生</a:t>
            </a:r>
            <a:r>
              <a:rPr lang="ja-JP" altLang="ja-JP" sz="1200" dirty="0" smtClean="0"/>
              <a:t>労働省</a:t>
            </a:r>
            <a:endParaRPr lang="en-US" altLang="ja-JP" sz="1200" dirty="0" smtClean="0"/>
          </a:p>
          <a:p>
            <a:endParaRPr lang="en-US" altLang="ja-JP" sz="1200" dirty="0" smtClean="0"/>
          </a:p>
          <a:p>
            <a:r>
              <a:rPr lang="en-US" altLang="ja-JP" sz="1400" b="1" dirty="0" smtClean="0"/>
              <a:t>※</a:t>
            </a:r>
            <a:r>
              <a:rPr lang="ja-JP" altLang="en-US" sz="1400" b="1" dirty="0" smtClean="0"/>
              <a:t>混乱を避けるためにも事前の申し込みをお願いしています。</a:t>
            </a:r>
            <a:endParaRPr lang="ja-JP" altLang="ja-JP" sz="1400" b="1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5085184" y="71762"/>
            <a:ext cx="15359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 smtClean="0"/>
              <a:t>平成</a:t>
            </a:r>
            <a:r>
              <a:rPr kumimoji="1" lang="en-US" altLang="ja-JP" sz="1400" dirty="0" smtClean="0"/>
              <a:t>29</a:t>
            </a:r>
            <a:r>
              <a:rPr kumimoji="1" lang="ja-JP" altLang="en-US" sz="1400" dirty="0" smtClean="0"/>
              <a:t>年</a:t>
            </a:r>
            <a:r>
              <a:rPr kumimoji="1" lang="en-US" altLang="ja-JP" sz="1400" dirty="0" smtClean="0"/>
              <a:t>3</a:t>
            </a:r>
            <a:r>
              <a:rPr kumimoji="1" lang="ja-JP" altLang="en-US" sz="1400" dirty="0" smtClean="0"/>
              <a:t>月</a:t>
            </a:r>
            <a:r>
              <a:rPr lang="ja-JP" altLang="en-US" sz="1400" dirty="0"/>
              <a:t>〇</a:t>
            </a:r>
            <a:r>
              <a:rPr kumimoji="1" lang="ja-JP" altLang="en-US" sz="1400" dirty="0" smtClean="0"/>
              <a:t>日</a:t>
            </a:r>
            <a:endParaRPr kumimoji="1" lang="ja-JP" altLang="en-US" sz="1400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3604971" y="5998374"/>
            <a:ext cx="31069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ja-JP" altLang="ja-JP" sz="1000" dirty="0" smtClean="0"/>
              <a:t>ニュースレター</a:t>
            </a:r>
            <a:r>
              <a:rPr lang="ja-JP" altLang="en-US" sz="1000" dirty="0" smtClean="0"/>
              <a:t>「まもるこ</a:t>
            </a:r>
            <a:r>
              <a:rPr lang="ja-JP" altLang="en-US" sz="1000" dirty="0"/>
              <a:t>と</a:t>
            </a:r>
            <a:r>
              <a:rPr lang="ja-JP" altLang="ja-JP" sz="1000" dirty="0" smtClean="0"/>
              <a:t>」は</a:t>
            </a:r>
          </a:p>
          <a:p>
            <a:pPr algn="r"/>
            <a:r>
              <a:rPr lang="en-US" altLang="ja-JP" sz="1000" dirty="0" smtClean="0"/>
              <a:t>LOVE49</a:t>
            </a:r>
            <a:r>
              <a:rPr lang="ja-JP" altLang="en-US" sz="1000" dirty="0" smtClean="0"/>
              <a:t>ホームページにて、</a:t>
            </a:r>
            <a:r>
              <a:rPr lang="en-US" altLang="ja-JP" sz="1000" dirty="0" smtClean="0"/>
              <a:t>PDF</a:t>
            </a:r>
            <a:r>
              <a:rPr lang="ja-JP" altLang="en-US" sz="1000" dirty="0" smtClean="0"/>
              <a:t>でご覧</a:t>
            </a:r>
            <a:r>
              <a:rPr lang="ja-JP" altLang="en-US" sz="1000" dirty="0" smtClean="0"/>
              <a:t>いただけます。</a:t>
            </a:r>
            <a:endParaRPr lang="ja-JP" altLang="ja-JP" sz="1000" dirty="0"/>
          </a:p>
        </p:txBody>
      </p:sp>
      <p:sp>
        <p:nvSpPr>
          <p:cNvPr id="23" name="正方形/長方形 22"/>
          <p:cNvSpPr/>
          <p:nvPr/>
        </p:nvSpPr>
        <p:spPr>
          <a:xfrm>
            <a:off x="114935" y="6816824"/>
            <a:ext cx="3429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ja-JP" altLang="ja-JP" b="1" dirty="0"/>
              <a:t>＜取材に関するお問い合わせ＞　</a:t>
            </a:r>
            <a:endParaRPr lang="en-US" altLang="ja-JP" sz="1200" b="1" dirty="0" smtClean="0"/>
          </a:p>
        </p:txBody>
      </p:sp>
      <p:sp>
        <p:nvSpPr>
          <p:cNvPr id="24" name="正方形/長方形 23"/>
          <p:cNvSpPr/>
          <p:nvPr/>
        </p:nvSpPr>
        <p:spPr>
          <a:xfrm>
            <a:off x="3019425" y="6804248"/>
            <a:ext cx="3429000" cy="1615827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latinLnBrk="1"/>
            <a:endParaRPr lang="en-US" altLang="ja-JP" sz="1100" dirty="0" smtClean="0"/>
          </a:p>
          <a:p>
            <a:pPr algn="r" latinLnBrk="1"/>
            <a:endParaRPr lang="en-US" altLang="ja-JP" sz="1100" dirty="0"/>
          </a:p>
          <a:p>
            <a:pPr algn="r" latinLnBrk="1"/>
            <a:endParaRPr lang="en-US" altLang="ja-JP" sz="1100" dirty="0" smtClean="0"/>
          </a:p>
          <a:p>
            <a:pPr algn="r" latinLnBrk="1"/>
            <a:endParaRPr lang="en-US" altLang="ja-JP" sz="1100" dirty="0"/>
          </a:p>
          <a:p>
            <a:pPr algn="r"/>
            <a:r>
              <a:rPr lang="ja-JP" altLang="en-US" sz="1100" dirty="0" smtClean="0"/>
              <a:t>全体</a:t>
            </a:r>
            <a:r>
              <a:rPr lang="ja-JP" altLang="en-US" sz="1100" dirty="0"/>
              <a:t>概要については</a:t>
            </a:r>
            <a:r>
              <a:rPr lang="en-US" altLang="ja-JP" sz="1100" dirty="0"/>
              <a:t> </a:t>
            </a:r>
            <a:endParaRPr lang="ja-JP" altLang="ja-JP" sz="1100" dirty="0"/>
          </a:p>
          <a:p>
            <a:pPr algn="r"/>
            <a:endParaRPr lang="en-US" altLang="ja-JP" sz="1100" dirty="0" smtClean="0"/>
          </a:p>
          <a:p>
            <a:pPr algn="r"/>
            <a:r>
              <a:rPr lang="en-US" altLang="ja-JP" sz="1100" dirty="0" smtClean="0"/>
              <a:t>080-1213-9537</a:t>
            </a:r>
            <a:r>
              <a:rPr lang="ja-JP" altLang="en-US" sz="1100" dirty="0" smtClean="0"/>
              <a:t>（担当：ワタナベ）</a:t>
            </a:r>
            <a:endParaRPr lang="en-US" altLang="ja-JP" sz="1100" dirty="0"/>
          </a:p>
          <a:p>
            <a:pPr algn="r"/>
            <a:r>
              <a:rPr lang="en-US" altLang="ja-JP" sz="1100" dirty="0" smtClean="0">
                <a:hlinkClick r:id="rId2"/>
              </a:rPr>
              <a:t>http</a:t>
            </a:r>
            <a:r>
              <a:rPr lang="en-US" altLang="ja-JP" sz="1100" dirty="0">
                <a:hlinkClick r:id="rId2"/>
              </a:rPr>
              <a:t>://love49.org</a:t>
            </a:r>
            <a:r>
              <a:rPr lang="en-US" altLang="ja-JP" sz="1100" dirty="0" smtClean="0">
                <a:hlinkClick r:id="rId2"/>
              </a:rPr>
              <a:t>/</a:t>
            </a:r>
            <a:endParaRPr lang="en-US" altLang="ja-JP" sz="1100" dirty="0" smtClean="0"/>
          </a:p>
          <a:p>
            <a:pPr algn="r"/>
            <a:r>
              <a:rPr lang="en-US" altLang="ja-JP" sz="1100" smtClean="0"/>
              <a:t>watanabe@orangeclover.org</a:t>
            </a:r>
            <a:endParaRPr lang="ja-JP" altLang="ja-JP" sz="1100" dirty="0"/>
          </a:p>
        </p:txBody>
      </p:sp>
      <p:sp>
        <p:nvSpPr>
          <p:cNvPr id="25" name="正方形/長方形 24"/>
          <p:cNvSpPr/>
          <p:nvPr/>
        </p:nvSpPr>
        <p:spPr>
          <a:xfrm>
            <a:off x="3189446" y="7164288"/>
            <a:ext cx="3429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ja-JP" altLang="ja-JP" sz="1200" b="1" dirty="0" smtClean="0"/>
              <a:t>認定ＮＰＯ法人 子宮頸がんを考える市民の会</a:t>
            </a:r>
            <a:endParaRPr lang="ja-JP" altLang="ja-JP" sz="1200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1221828" y="8702207"/>
            <a:ext cx="4076757" cy="261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sz="1100" dirty="0" smtClean="0"/>
              <a:t>FB</a:t>
            </a:r>
            <a:r>
              <a:rPr kumimoji="1" lang="ja-JP" altLang="en-US" sz="1100" dirty="0" smtClean="0"/>
              <a:t>やツイッターでもキャンペーンを展開中。詳しくは問い合わせを。</a:t>
            </a:r>
            <a:endParaRPr kumimoji="1" lang="ja-JP" altLang="en-US" sz="1100" dirty="0"/>
          </a:p>
        </p:txBody>
      </p:sp>
      <p:pic>
        <p:nvPicPr>
          <p:cNvPr id="1035" name="Picture 11" descr="LOVE491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426" y="7519686"/>
            <a:ext cx="2769294" cy="731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06269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8856</TotalTime>
  <Words>98</Words>
  <Application>Microsoft Office PowerPoint</Application>
  <PresentationFormat>画面に合わせる (4:3)</PresentationFormat>
  <Paragraphs>45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ＭＳ Ｐゴシック</vt:lpstr>
      <vt:lpstr>ＭＳ 明朝</vt:lpstr>
      <vt:lpstr>Arial</vt:lpstr>
      <vt:lpstr>Calibri</vt:lpstr>
      <vt:lpstr>Century</vt:lpstr>
      <vt:lpstr>Times New Roman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Administrator</dc:creator>
  <cp:lastModifiedBy>渡部享宏</cp:lastModifiedBy>
  <cp:revision>13</cp:revision>
  <cp:lastPrinted>2016-03-17T05:14:46Z</cp:lastPrinted>
  <dcterms:created xsi:type="dcterms:W3CDTF">2016-03-17T02:41:00Z</dcterms:created>
  <dcterms:modified xsi:type="dcterms:W3CDTF">2017-03-24T06:13:46Z</dcterms:modified>
</cp:coreProperties>
</file>