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7556500" cy="10680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/>
          <p:nvPr>
            <p:ph type="title"/>
          </p:nvPr>
        </p:nvSpPr>
        <p:spPr>
          <a:xfrm>
            <a:off x="566976" y="1749793"/>
            <a:ext cx="6425725" cy="3722337"/>
          </a:xfrm>
          <a:prstGeom prst="rect">
            <a:avLst/>
          </a:prstGeom>
        </p:spPr>
        <p:txBody>
          <a:bodyPr anchor="b"/>
          <a:lstStyle>
            <a:lvl1pPr algn="ctr">
              <a:defRPr sz="49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12" name="本文レベル1…"/>
          <p:cNvSpPr txBox="1"/>
          <p:nvPr>
            <p:ph type="body" sz="quarter" idx="1"/>
          </p:nvPr>
        </p:nvSpPr>
        <p:spPr>
          <a:xfrm>
            <a:off x="944958" y="5615678"/>
            <a:ext cx="5669759" cy="258138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900"/>
            </a:lvl1pPr>
            <a:lvl2pPr marL="0" indent="0" algn="ctr">
              <a:buSzTx/>
              <a:buFontTx/>
              <a:buNone/>
              <a:defRPr sz="1900"/>
            </a:lvl2pPr>
            <a:lvl3pPr marL="0" indent="0" algn="ctr">
              <a:buSzTx/>
              <a:buFontTx/>
              <a:buNone/>
              <a:defRPr sz="1900"/>
            </a:lvl3pPr>
            <a:lvl4pPr marL="0" indent="0" algn="ctr">
              <a:buSzTx/>
              <a:buFontTx/>
              <a:buNone/>
              <a:defRPr sz="1900"/>
            </a:lvl4pPr>
            <a:lvl5pPr marL="0" indent="0" algn="ctr">
              <a:buSzTx/>
              <a:buFontTx/>
              <a:buNone/>
              <a:defRPr sz="19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93" name="本文レベル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4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テキスト"/>
          <p:cNvSpPr txBox="1"/>
          <p:nvPr>
            <p:ph type="title"/>
          </p:nvPr>
        </p:nvSpPr>
        <p:spPr>
          <a:xfrm>
            <a:off x="5409893" y="569240"/>
            <a:ext cx="1630056" cy="9060817"/>
          </a:xfrm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102" name="本文レベル1…"/>
          <p:cNvSpPr txBox="1"/>
          <p:nvPr>
            <p:ph type="body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3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21" name="本文レベル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/>
          <p:nvPr>
            <p:ph type="title"/>
          </p:nvPr>
        </p:nvSpPr>
        <p:spPr>
          <a:xfrm>
            <a:off x="515789" y="2665532"/>
            <a:ext cx="6520222" cy="4447498"/>
          </a:xfrm>
          <a:prstGeom prst="rect">
            <a:avLst/>
          </a:prstGeom>
        </p:spPr>
        <p:txBody>
          <a:bodyPr anchor="b"/>
          <a:lstStyle>
            <a:lvl1pPr>
              <a:defRPr sz="49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30" name="本文レベル1…"/>
          <p:cNvSpPr txBox="1"/>
          <p:nvPr>
            <p:ph type="body" sz="quarter" idx="1"/>
          </p:nvPr>
        </p:nvSpPr>
        <p:spPr>
          <a:xfrm>
            <a:off x="515789" y="7155102"/>
            <a:ext cx="6520222" cy="233883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900"/>
            </a:lvl1pPr>
            <a:lvl2pPr marL="0" indent="0">
              <a:buSzTx/>
              <a:buFontTx/>
              <a:buNone/>
              <a:defRPr sz="1900"/>
            </a:lvl2pPr>
            <a:lvl3pPr marL="0" indent="0">
              <a:buSzTx/>
              <a:buFontTx/>
              <a:buNone/>
              <a:defRPr sz="1900"/>
            </a:lvl3pPr>
            <a:lvl4pPr marL="0" indent="0">
              <a:buSzTx/>
              <a:buFontTx/>
              <a:buNone/>
              <a:defRPr sz="1900"/>
            </a:lvl4pPr>
            <a:lvl5pPr marL="0" indent="0">
              <a:buSzTx/>
              <a:buFontTx/>
              <a:buNone/>
              <a:defRPr sz="19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39" name="本文レベル1…"/>
          <p:cNvSpPr txBox="1"/>
          <p:nvPr>
            <p:ph type="body" sz="half" idx="1"/>
          </p:nvPr>
        </p:nvSpPr>
        <p:spPr>
          <a:xfrm>
            <a:off x="519728" y="2846198"/>
            <a:ext cx="3212864" cy="6783860"/>
          </a:xfrm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0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テキスト"/>
          <p:cNvSpPr txBox="1"/>
          <p:nvPr>
            <p:ph type="title"/>
          </p:nvPr>
        </p:nvSpPr>
        <p:spPr>
          <a:xfrm>
            <a:off x="520712" y="569240"/>
            <a:ext cx="6520220" cy="2066592"/>
          </a:xfrm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48" name="本文レベル1…"/>
          <p:cNvSpPr txBox="1"/>
          <p:nvPr>
            <p:ph type="body" sz="quarter" idx="1"/>
          </p:nvPr>
        </p:nvSpPr>
        <p:spPr>
          <a:xfrm>
            <a:off x="520712" y="2620978"/>
            <a:ext cx="3198099" cy="128450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1900"/>
            </a:lvl1pPr>
            <a:lvl2pPr marL="0" indent="0">
              <a:buSzTx/>
              <a:buFontTx/>
              <a:buNone/>
              <a:defRPr b="1" sz="1900"/>
            </a:lvl2pPr>
            <a:lvl3pPr marL="0" indent="0">
              <a:buSzTx/>
              <a:buFontTx/>
              <a:buNone/>
              <a:defRPr b="1" sz="1900"/>
            </a:lvl3pPr>
            <a:lvl4pPr marL="0" indent="0">
              <a:buSzTx/>
              <a:buFontTx/>
              <a:buNone/>
              <a:defRPr b="1" sz="1900"/>
            </a:lvl4pPr>
            <a:lvl5pPr marL="0" indent="0">
              <a:buSzTx/>
              <a:buFontTx/>
              <a:buNone/>
              <a:defRPr b="1" sz="19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3827086" y="2620978"/>
            <a:ext cx="3213849" cy="128450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58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タイトルテキスト"/>
          <p:cNvSpPr txBox="1"/>
          <p:nvPr>
            <p:ph type="title"/>
          </p:nvPr>
        </p:nvSpPr>
        <p:spPr>
          <a:xfrm>
            <a:off x="520712" y="712787"/>
            <a:ext cx="2438194" cy="2494759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73" name="本文レベル1…"/>
          <p:cNvSpPr txBox="1"/>
          <p:nvPr>
            <p:ph type="body" sz="half" idx="1"/>
          </p:nvPr>
        </p:nvSpPr>
        <p:spPr>
          <a:xfrm>
            <a:off x="3213847" y="1539425"/>
            <a:ext cx="3827087" cy="7598117"/>
          </a:xfrm>
          <a:prstGeom prst="rect">
            <a:avLst/>
          </a:prstGeom>
        </p:spPr>
        <p:txBody>
          <a:bodyPr/>
          <a:lstStyle>
            <a:lvl1pPr marL="188983" indent="-188983">
              <a:defRPr sz="2600"/>
            </a:lvl1pPr>
            <a:lvl2pPr marL="591601" indent="-213634">
              <a:defRPr sz="2600"/>
            </a:lvl2pPr>
            <a:lvl3pPr marL="1014543" indent="-258609">
              <a:defRPr sz="2600"/>
            </a:lvl3pPr>
            <a:lvl4pPr marL="1441000" indent="-307098">
              <a:defRPr sz="2600"/>
            </a:lvl4pPr>
            <a:lvl5pPr marL="1818968" indent="-307098">
              <a:defRPr sz="26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520710" y="3207542"/>
            <a:ext cx="2438196" cy="594237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タイトルテキスト"/>
          <p:cNvSpPr txBox="1"/>
          <p:nvPr>
            <p:ph type="title"/>
          </p:nvPr>
        </p:nvSpPr>
        <p:spPr>
          <a:xfrm>
            <a:off x="520712" y="712787"/>
            <a:ext cx="2438194" cy="2494759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3213847" y="1539425"/>
            <a:ext cx="3827087" cy="75981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本文レベル1…"/>
          <p:cNvSpPr txBox="1"/>
          <p:nvPr>
            <p:ph type="body" sz="quarter" idx="1"/>
          </p:nvPr>
        </p:nvSpPr>
        <p:spPr>
          <a:xfrm>
            <a:off x="520712" y="3207542"/>
            <a:ext cx="2438194" cy="594237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00"/>
            </a:lvl1pPr>
            <a:lvl2pPr marL="0" indent="0">
              <a:buSzTx/>
              <a:buFontTx/>
              <a:buNone/>
              <a:defRPr sz="1300"/>
            </a:lvl2pPr>
            <a:lvl3pPr marL="0" indent="0">
              <a:buSzTx/>
              <a:buFontTx/>
              <a:buNone/>
              <a:defRPr sz="1300"/>
            </a:lvl3pPr>
            <a:lvl4pPr marL="0" indent="0">
              <a:buSzTx/>
              <a:buFontTx/>
              <a:buNone/>
              <a:defRPr sz="1300"/>
            </a:lvl4pPr>
            <a:lvl5pPr marL="0" indent="0">
              <a:buSzTx/>
              <a:buFontTx/>
              <a:buNone/>
              <a:defRPr sz="13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5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/>
          <p:nvPr>
            <p:ph type="title"/>
          </p:nvPr>
        </p:nvSpPr>
        <p:spPr>
          <a:xfrm>
            <a:off x="519728" y="569240"/>
            <a:ext cx="6520220" cy="20665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タイトルテキスト</a:t>
            </a:r>
          </a:p>
        </p:txBody>
      </p:sp>
      <p:sp>
        <p:nvSpPr>
          <p:cNvPr id="3" name="本文レベル1…"/>
          <p:cNvSpPr txBox="1"/>
          <p:nvPr>
            <p:ph type="body" idx="1"/>
          </p:nvPr>
        </p:nvSpPr>
        <p:spPr>
          <a:xfrm>
            <a:off x="519728" y="2846198"/>
            <a:ext cx="6520220" cy="6783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/>
          <p:nvPr>
            <p:ph type="sldNum" sz="quarter" idx="2"/>
          </p:nvPr>
        </p:nvSpPr>
        <p:spPr>
          <a:xfrm>
            <a:off x="6815927" y="10085130"/>
            <a:ext cx="224021" cy="2184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9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88984" marR="0" indent="-188984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606736" marR="0" indent="-228769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027598" marR="0" indent="-27166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444374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822342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200308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578275" marR="0" indent="-310472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956243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334210" marR="0" indent="-310472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hyperlink" Target="mailto:mail@noma-film.com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1.jpeg"/><Relationship Id="rId7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正方形/長方形 4"/>
          <p:cNvSpPr/>
          <p:nvPr/>
        </p:nvSpPr>
        <p:spPr>
          <a:xfrm>
            <a:off x="0" y="0"/>
            <a:ext cx="7559675" cy="170777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pc="300" sz="3200">
                <a:solidFill>
                  <a:srgbClr val="FFFFFF"/>
                </a:solidFill>
                <a:latin typeface="HelveticaNeueLT Pro 65 Md"/>
                <a:ea typeface="HelveticaNeueLT Pro 65 Md"/>
                <a:cs typeface="HelveticaNeueLT Pro 65 Md"/>
                <a:sym typeface="HelveticaNeueLT Pro 65 Md"/>
              </a:defRPr>
            </a:pPr>
          </a:p>
        </p:txBody>
      </p:sp>
      <p:sp>
        <p:nvSpPr>
          <p:cNvPr id="113" name="直線コネクタ 19"/>
          <p:cNvSpPr/>
          <p:nvPr/>
        </p:nvSpPr>
        <p:spPr>
          <a:xfrm>
            <a:off x="-45721" y="1661160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4" name="正方形/長方形 15"/>
          <p:cNvSpPr/>
          <p:nvPr/>
        </p:nvSpPr>
        <p:spPr>
          <a:xfrm>
            <a:off x="0" y="9852124"/>
            <a:ext cx="7584221" cy="841217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pc="300" sz="3200">
                <a:solidFill>
                  <a:srgbClr val="FFFFFF"/>
                </a:solidFill>
                <a:latin typeface="HelveticaNeueLT Pro 65 Md"/>
                <a:ea typeface="HelveticaNeueLT Pro 65 Md"/>
                <a:cs typeface="HelveticaNeueLT Pro 65 Md"/>
                <a:sym typeface="HelveticaNeueLT Pro 65 Md"/>
              </a:defRPr>
            </a:pPr>
          </a:p>
        </p:txBody>
      </p:sp>
      <p:sp>
        <p:nvSpPr>
          <p:cNvPr id="115" name="テキスト ボックス 5"/>
          <p:cNvSpPr txBox="1"/>
          <p:nvPr/>
        </p:nvSpPr>
        <p:spPr>
          <a:xfrm>
            <a:off x="220209" y="201703"/>
            <a:ext cx="6807506" cy="764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pc="300" sz="4400">
                <a:solidFill>
                  <a:srgbClr val="FFFFFF"/>
                </a:solidFill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t>―</a:t>
            </a:r>
            <a:r>
              <a:rPr>
                <a:latin typeface="HelveticaNeueLT Pro 65 Md"/>
                <a:ea typeface="HelveticaNeueLT Pro 65 Md"/>
                <a:cs typeface="HelveticaNeueLT Pro 65 Md"/>
                <a:sym typeface="HelveticaNeueLT Pro 65 Md"/>
              </a:rPr>
              <a:t> PRESS RELEASE </a:t>
            </a:r>
            <a:r>
              <a:t>―</a:t>
            </a:r>
          </a:p>
        </p:txBody>
      </p:sp>
      <p:sp>
        <p:nvSpPr>
          <p:cNvPr id="116" name="楕円 6"/>
          <p:cNvSpPr/>
          <p:nvPr/>
        </p:nvSpPr>
        <p:spPr>
          <a:xfrm>
            <a:off x="3326277" y="1203445"/>
            <a:ext cx="1032007" cy="1032007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7" name="テキスト ボックス 9"/>
          <p:cNvSpPr txBox="1"/>
          <p:nvPr/>
        </p:nvSpPr>
        <p:spPr>
          <a:xfrm>
            <a:off x="4954104" y="946536"/>
            <a:ext cx="2507694" cy="650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[</a:t>
            </a:r>
            <a:r>
              <a:rPr sz="600"/>
              <a:t> </a:t>
            </a:r>
            <a:r>
              <a:t>EDLEAD-japan- inc.]</a:t>
            </a:r>
          </a:p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Level 11 Aoyama Palacio Tower</a:t>
            </a:r>
          </a:p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3-6-7 Kita Aoyama Minato-ku</a:t>
            </a:r>
          </a:p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Tokyo, Japan 107-0061</a:t>
            </a:r>
          </a:p>
        </p:txBody>
      </p:sp>
      <p:sp>
        <p:nvSpPr>
          <p:cNvPr id="118" name="テキスト ボックス 10"/>
          <p:cNvSpPr txBox="1"/>
          <p:nvPr/>
        </p:nvSpPr>
        <p:spPr>
          <a:xfrm>
            <a:off x="95173" y="936219"/>
            <a:ext cx="1933187" cy="650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NOMA</a:t>
            </a:r>
          </a:p>
          <a:p>
            <a:pPr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Since 08,Apr. 2016</a:t>
            </a:r>
          </a:p>
          <a:p>
            <a:pPr>
              <a:defRPr spc="200" u="sng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noma-film.com</a:t>
            </a:r>
          </a:p>
        </p:txBody>
      </p:sp>
      <p:pic>
        <p:nvPicPr>
          <p:cNvPr id="119" name="図 18" descr="図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0784" y="9865397"/>
            <a:ext cx="1726931" cy="83009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正方形/長方形 1"/>
          <p:cNvSpPr txBox="1"/>
          <p:nvPr/>
        </p:nvSpPr>
        <p:spPr>
          <a:xfrm>
            <a:off x="482169" y="3323771"/>
            <a:ext cx="6704983" cy="3767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lnSpc>
                <a:spcPct val="30000"/>
              </a:lnSpc>
              <a:defRPr sz="1900">
                <a:latin typeface="小塚ゴシック Pr6N M"/>
                <a:ea typeface="小塚ゴシック Pr6N M"/>
                <a:cs typeface="小塚ゴシック Pr6N M"/>
                <a:sym typeface="小塚ゴシック Pr6N M"/>
              </a:defRPr>
            </a:pPr>
            <a:r>
              <a:t>国際映像製作スタジオ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NOMA</a:t>
            </a:r>
          </a:p>
        </p:txBody>
      </p:sp>
      <p:sp>
        <p:nvSpPr>
          <p:cNvPr id="121" name="直線コネクタ 11"/>
          <p:cNvSpPr/>
          <p:nvPr/>
        </p:nvSpPr>
        <p:spPr>
          <a:xfrm>
            <a:off x="-53341" y="83819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2" name="直線コネクタ 21"/>
          <p:cNvSpPr/>
          <p:nvPr/>
        </p:nvSpPr>
        <p:spPr>
          <a:xfrm>
            <a:off x="-60961" y="10607040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3" name="直線コネクタ 22"/>
          <p:cNvSpPr/>
          <p:nvPr/>
        </p:nvSpPr>
        <p:spPr>
          <a:xfrm>
            <a:off x="-91441" y="9890759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4" name="正方形/長方形 24"/>
          <p:cNvSpPr/>
          <p:nvPr/>
        </p:nvSpPr>
        <p:spPr>
          <a:xfrm>
            <a:off x="261282" y="8110007"/>
            <a:ext cx="7131517" cy="630744"/>
          </a:xfrm>
          <a:prstGeom prst="rect">
            <a:avLst/>
          </a:prstGeom>
          <a:ln>
            <a:solidFill>
              <a:srgbClr val="80808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355600">
              <a:defRPr sz="1100">
                <a:solidFill>
                  <a:srgbClr val="454545"/>
                </a:solidFill>
              </a:defRPr>
            </a:pPr>
            <a:r>
              <a:t>【太一「諦めるほど大人じゃない」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360°VR</a:t>
            </a:r>
            <a:r>
              <a:t>動画】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defTabSz="355600">
              <a:defRPr sz="1100">
                <a:solidFill>
                  <a:srgbClr val="454545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http://www.sankei.com/photo/theta360/news/170913/tta1709130001-n1.html</a:t>
            </a:r>
          </a:p>
          <a:p>
            <a:pPr defTabSz="355600">
              <a:defRPr sz="1100">
                <a:solidFill>
                  <a:srgbClr val="454545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http://www.sankei.com/photo/theta360/news/170920/tta1709200001-n1.html</a:t>
            </a:r>
          </a:p>
        </p:txBody>
      </p:sp>
      <p:sp>
        <p:nvSpPr>
          <p:cNvPr id="125" name="正方形/長方形 26"/>
          <p:cNvSpPr txBox="1"/>
          <p:nvPr/>
        </p:nvSpPr>
        <p:spPr>
          <a:xfrm>
            <a:off x="147673" y="9750421"/>
            <a:ext cx="7261154" cy="878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5" indent="2286000">
              <a:defRPr sz="1200">
                <a:latin typeface="Arial"/>
                <a:ea typeface="Arial"/>
                <a:cs typeface="Arial"/>
                <a:sym typeface="Arial"/>
              </a:defRPr>
            </a:pPr>
          </a:p>
          <a:p>
            <a:pPr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algn="r"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[株式会社EDLEAD-japan-] phone：03-5778-5304</a:t>
            </a:r>
          </a:p>
          <a:p>
            <a:pPr algn="r"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〒107-0061 東京都港区北青山3-6-7 青山パラシオタワー 11F</a:t>
            </a:r>
          </a:p>
        </p:txBody>
      </p:sp>
      <p:pic>
        <p:nvPicPr>
          <p:cNvPr id="126" name="図 28" descr="図 28"/>
          <p:cNvPicPr>
            <a:picLocks noChangeAspect="1"/>
          </p:cNvPicPr>
          <p:nvPr/>
        </p:nvPicPr>
        <p:blipFill>
          <a:blip r:embed="rId3">
            <a:extLst/>
          </a:blip>
          <a:srcRect l="0" t="435" r="172" b="17945"/>
          <a:stretch>
            <a:fillRect/>
          </a:stretch>
        </p:blipFill>
        <p:spPr>
          <a:xfrm>
            <a:off x="3317730" y="1148001"/>
            <a:ext cx="1033795" cy="1026246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テキスト ボックス 33"/>
          <p:cNvSpPr txBox="1"/>
          <p:nvPr/>
        </p:nvSpPr>
        <p:spPr>
          <a:xfrm>
            <a:off x="310962" y="1768211"/>
            <a:ext cx="930197" cy="231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pc="200" sz="900">
                <a:latin typeface="HelveticaNeueLT Std"/>
                <a:ea typeface="HelveticaNeueLT Std"/>
                <a:cs typeface="HelveticaNeueLT Std"/>
                <a:sym typeface="HelveticaNeueLT Std"/>
              </a:defRPr>
            </a:lvl1pPr>
          </a:lstStyle>
          <a:p>
            <a:pPr/>
            <a:r>
              <a:t>2017/10/02</a:t>
            </a:r>
          </a:p>
        </p:txBody>
      </p:sp>
      <p:grpSp>
        <p:nvGrpSpPr>
          <p:cNvPr id="130" name="グループ化 7"/>
          <p:cNvGrpSpPr/>
          <p:nvPr/>
        </p:nvGrpSpPr>
        <p:grpSpPr>
          <a:xfrm>
            <a:off x="212501" y="8810798"/>
            <a:ext cx="6251423" cy="1539774"/>
            <a:chOff x="-1" y="-167346"/>
            <a:chExt cx="6251421" cy="1539772"/>
          </a:xfrm>
        </p:grpSpPr>
        <p:sp>
          <p:nvSpPr>
            <p:cNvPr id="128" name="正方形/長方形 34"/>
            <p:cNvSpPr txBox="1"/>
            <p:nvPr/>
          </p:nvSpPr>
          <p:spPr>
            <a:xfrm>
              <a:off x="-2" y="7413"/>
              <a:ext cx="4973246" cy="11902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lnSpc>
                  <a:spcPct val="30000"/>
                </a:lnSpc>
                <a:defRPr sz="1200">
                  <a:latin typeface="小塚ゴシック Pr6N M"/>
                  <a:ea typeface="小塚ゴシック Pr6N M"/>
                  <a:cs typeface="小塚ゴシック Pr6N M"/>
                  <a:sym typeface="小塚ゴシック Pr6N M"/>
                </a:defRPr>
              </a:pPr>
              <a:r>
                <a:t>お問い合わせ ※ </a:t>
              </a:r>
              <a:r>
                <a:rPr u="sng"/>
                <a:t>写真・動画素材 ございます</a:t>
              </a:r>
              <a:endParaRPr u="sng"/>
            </a:p>
            <a:p>
              <a:pPr>
                <a:lnSpc>
                  <a:spcPct val="30000"/>
                </a:lnSpc>
                <a:defRPr spc="180" sz="1200">
                  <a:latin typeface="小塚ゴシック Pr6N M"/>
                  <a:ea typeface="小塚ゴシック Pr6N M"/>
                  <a:cs typeface="小塚ゴシック Pr6N M"/>
                  <a:sym typeface="小塚ゴシック Pr6N M"/>
                </a:defRPr>
              </a:pPr>
              <a:r>
                <a:t>090-7855-4371</a:t>
              </a:r>
              <a:br/>
              <a:r>
                <a:rPr u="sng">
                  <a:solidFill>
                    <a:srgbClr val="0000FF"/>
                  </a:solidFill>
                  <a:uFill>
                    <a:solidFill>
                      <a:srgbClr val="0000FF"/>
                    </a:solidFill>
                  </a:uFill>
                  <a:hlinkClick r:id="rId4" invalidUrl="" action="" tgtFrame="" tooltip="" history="1" highlightClick="0" endSnd="0"/>
                </a:rPr>
                <a:t>mail@noma-film.com</a:t>
              </a:r>
              <a:endParaRPr spc="300" sz="1600"/>
            </a:p>
            <a:p>
              <a:pPr>
                <a:lnSpc>
                  <a:spcPct val="30000"/>
                </a:lnSpc>
                <a:defRPr sz="1100">
                  <a:latin typeface="小塚ゴシック Pr6N M"/>
                  <a:ea typeface="小塚ゴシック Pr6N M"/>
                  <a:cs typeface="小塚ゴシック Pr6N M"/>
                  <a:sym typeface="小塚ゴシック Pr6N M"/>
                </a:defRPr>
              </a:pPr>
              <a:r>
                <a:t>恵水 流生 (えみ りゅうせい）/ </a:t>
              </a:r>
              <a:r>
                <a:rPr spc="275"/>
                <a:t>NOMA</a:t>
              </a:r>
              <a:r>
                <a:t> 代表プロデューサー</a:t>
              </a:r>
            </a:p>
          </p:txBody>
        </p:sp>
        <p:pic>
          <p:nvPicPr>
            <p:cNvPr id="129" name="図 35" descr="図 35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661032" y="-167347"/>
              <a:ext cx="2590389" cy="15397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1" name="直線コネクタ 37"/>
          <p:cNvSpPr/>
          <p:nvPr/>
        </p:nvSpPr>
        <p:spPr>
          <a:xfrm>
            <a:off x="214249" y="3732052"/>
            <a:ext cx="7128002" cy="1"/>
          </a:xfrm>
          <a:prstGeom prst="line">
            <a:avLst/>
          </a:prstGeom>
          <a:ln w="19050">
            <a:solidFill>
              <a:srgbClr val="000000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2" name="国際映像製作スタジオNOMAの監督・太一が、ワンショットで360°の全天球イメージを撮影できるカメラ「RICOH THETA」を用いて撮影し、「産経ニュース」内のコンテンツ「産経フォト」で全12回にわたり連載する360°VR動画です。"/>
          <p:cNvSpPr txBox="1"/>
          <p:nvPr/>
        </p:nvSpPr>
        <p:spPr>
          <a:xfrm>
            <a:off x="202437" y="4121760"/>
            <a:ext cx="3681562" cy="1450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355600">
              <a:defRPr b="1" sz="1400">
                <a:solidFill>
                  <a:srgbClr val="454545"/>
                </a:solidFill>
              </a:defRPr>
            </a:lvl1pPr>
          </a:lstStyle>
          <a:p>
            <a:pPr/>
            <a:r>
              <a:t>国際映像製作スタジオNOMAを創設した太一がRICOH全天球デジタルカメラ「THETA」を用いて撮影しました。「産経フォト」にて全１２回にわたる360°VR動画の連載を開始しています。</a:t>
            </a:r>
          </a:p>
        </p:txBody>
      </p:sp>
      <p:sp>
        <p:nvSpPr>
          <p:cNvPr id="133" name="直線コネクタ 37"/>
          <p:cNvSpPr/>
          <p:nvPr/>
        </p:nvSpPr>
        <p:spPr>
          <a:xfrm>
            <a:off x="228109" y="5837730"/>
            <a:ext cx="7128003" cy="1"/>
          </a:xfrm>
          <a:prstGeom prst="line">
            <a:avLst/>
          </a:prstGeom>
          <a:ln w="19050">
            <a:solidFill>
              <a:srgbClr val="000000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134" name="S__59047984.jpg" descr="S__59047984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980112" y="3833159"/>
            <a:ext cx="3383656" cy="1902357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【太一「諦めるほど大人じゃない」360°VR動画】は、国際映像製作スタジオNOMAの監督・太一が、ワンショットで360°の全天球イメージを撮影できるカメラ「RICOH THETA」を用いて撮影し、「産経ニュース」内の写真でニュースを伝えるコンテンツ・「産経フォト」で全12回にわたり連載する360°VR動画です。…"/>
          <p:cNvSpPr txBox="1"/>
          <p:nvPr/>
        </p:nvSpPr>
        <p:spPr>
          <a:xfrm>
            <a:off x="189482" y="5958541"/>
            <a:ext cx="7177535" cy="182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355600">
              <a:defRPr b="1" sz="1200">
                <a:solidFill>
                  <a:srgbClr val="454545"/>
                </a:solidFill>
              </a:defRPr>
            </a:pPr>
            <a:r>
              <a:t>【太一「諦めるほど大人じゃない」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360°VR</a:t>
            </a:r>
            <a:r>
              <a:t>動画】は、「産経ニュース」内の写真でニュースを伝えるコンテンツ・「産経フォト」で全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12</a:t>
            </a:r>
            <a:r>
              <a:t>回にわたり連載する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360°VR</a:t>
            </a:r>
            <a:r>
              <a:t>動画です。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defTabSz="355600">
              <a:defRPr b="1" sz="1200">
                <a:solidFill>
                  <a:srgbClr val="454545"/>
                </a:solidFill>
              </a:defRPr>
            </a:pPr>
            <a:r>
              <a:t>国際映像製作スタジオ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NOMA</a:t>
            </a:r>
            <a:r>
              <a:t>の監督・太一が、ワンショットで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360°</a:t>
            </a:r>
            <a:r>
              <a:t>の全天球イメージを撮影できるカメラ「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RICOH THETA</a:t>
            </a:r>
            <a:r>
              <a:t>」を用いて撮影しており、プロデューサー・コンポーザーなど、映画を製作している側、いわゆる「中の人」に焦点を当ててつくられています。</a:t>
            </a:r>
            <a:br/>
            <a:r>
              <a:t>この連載は9月から開始され、10月に開催されるVRイベントとも連動するなどVRの認知拡大を狙っており、VRにおけるプロモーションの新たな試みとなっています。</a:t>
            </a:r>
          </a:p>
        </p:txBody>
      </p:sp>
      <p:pic>
        <p:nvPicPr>
          <p:cNvPr id="136" name="vr_000.png" descr="vr_000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941314" y="2159950"/>
            <a:ext cx="5673871" cy="118394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テーマ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テーマ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