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7556500" cy="10680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/>
          <p:nvPr>
            <p:ph type="title"/>
          </p:nvPr>
        </p:nvSpPr>
        <p:spPr>
          <a:xfrm>
            <a:off x="566976" y="1749793"/>
            <a:ext cx="6425725" cy="3722338"/>
          </a:xfrm>
          <a:prstGeom prst="rect">
            <a:avLst/>
          </a:prstGeom>
        </p:spPr>
        <p:txBody>
          <a:bodyPr anchor="b"/>
          <a:lstStyle>
            <a:lvl1pPr algn="ctr">
              <a:defRPr sz="4900"/>
            </a:lvl1pPr>
          </a:lstStyle>
          <a:p>
            <a:pPr/>
            <a:r>
              <a:t>タイトルテキスト</a:t>
            </a:r>
          </a:p>
        </p:txBody>
      </p:sp>
      <p:sp>
        <p:nvSpPr>
          <p:cNvPr id="12" name="本文レベル1…"/>
          <p:cNvSpPr txBox="1"/>
          <p:nvPr>
            <p:ph type="body" sz="quarter" idx="1"/>
          </p:nvPr>
        </p:nvSpPr>
        <p:spPr>
          <a:xfrm>
            <a:off x="944958" y="5615678"/>
            <a:ext cx="5669759" cy="258138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900"/>
            </a:lvl1pPr>
            <a:lvl2pPr marL="0" indent="0" algn="ctr">
              <a:buSzTx/>
              <a:buFontTx/>
              <a:buNone/>
              <a:defRPr sz="1900"/>
            </a:lvl2pPr>
            <a:lvl3pPr marL="0" indent="0" algn="ctr">
              <a:buSzTx/>
              <a:buFontTx/>
              <a:buNone/>
              <a:defRPr sz="1900"/>
            </a:lvl3pPr>
            <a:lvl4pPr marL="0" indent="0" algn="ctr">
              <a:buSzTx/>
              <a:buFontTx/>
              <a:buNone/>
              <a:defRPr sz="1900"/>
            </a:lvl4pPr>
            <a:lvl5pPr marL="0" indent="0" algn="ctr">
              <a:buSzTx/>
              <a:buFontTx/>
              <a:buNone/>
              <a:defRPr sz="19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タイトルテキスト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93" name="本文レベル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94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タイトルテキスト"/>
          <p:cNvSpPr txBox="1"/>
          <p:nvPr>
            <p:ph type="title"/>
          </p:nvPr>
        </p:nvSpPr>
        <p:spPr>
          <a:xfrm>
            <a:off x="5409893" y="569240"/>
            <a:ext cx="1630056" cy="9060817"/>
          </a:xfrm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102" name="本文レベル1…"/>
          <p:cNvSpPr txBox="1"/>
          <p:nvPr>
            <p:ph type="body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/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03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テキスト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21" name="本文レベル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2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テキスト"/>
          <p:cNvSpPr txBox="1"/>
          <p:nvPr>
            <p:ph type="title"/>
          </p:nvPr>
        </p:nvSpPr>
        <p:spPr>
          <a:xfrm>
            <a:off x="515789" y="2665532"/>
            <a:ext cx="6520223" cy="4447498"/>
          </a:xfrm>
          <a:prstGeom prst="rect">
            <a:avLst/>
          </a:prstGeom>
        </p:spPr>
        <p:txBody>
          <a:bodyPr anchor="b"/>
          <a:lstStyle>
            <a:lvl1pPr>
              <a:defRPr sz="4900"/>
            </a:lvl1pPr>
          </a:lstStyle>
          <a:p>
            <a:pPr/>
            <a:r>
              <a:t>タイトルテキスト</a:t>
            </a:r>
          </a:p>
        </p:txBody>
      </p:sp>
      <p:sp>
        <p:nvSpPr>
          <p:cNvPr id="30" name="本文レベル1…"/>
          <p:cNvSpPr txBox="1"/>
          <p:nvPr>
            <p:ph type="body" sz="quarter" idx="1"/>
          </p:nvPr>
        </p:nvSpPr>
        <p:spPr>
          <a:xfrm>
            <a:off x="515789" y="7155102"/>
            <a:ext cx="6520223" cy="233883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900"/>
            </a:lvl1pPr>
            <a:lvl2pPr marL="0" indent="0">
              <a:buSzTx/>
              <a:buFontTx/>
              <a:buNone/>
              <a:defRPr sz="1900"/>
            </a:lvl2pPr>
            <a:lvl3pPr marL="0" indent="0">
              <a:buSzTx/>
              <a:buFontTx/>
              <a:buNone/>
              <a:defRPr sz="1900"/>
            </a:lvl3pPr>
            <a:lvl4pPr marL="0" indent="0">
              <a:buSzTx/>
              <a:buFontTx/>
              <a:buNone/>
              <a:defRPr sz="1900"/>
            </a:lvl4pPr>
            <a:lvl5pPr marL="0" indent="0">
              <a:buSzTx/>
              <a:buFontTx/>
              <a:buNone/>
              <a:defRPr sz="19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1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タイトルテキスト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39" name="本文レベル1…"/>
          <p:cNvSpPr txBox="1"/>
          <p:nvPr>
            <p:ph type="body" sz="half" idx="1"/>
          </p:nvPr>
        </p:nvSpPr>
        <p:spPr>
          <a:xfrm>
            <a:off x="519728" y="2846197"/>
            <a:ext cx="3212864" cy="6783862"/>
          </a:xfrm>
          <a:prstGeom prst="rect">
            <a:avLst/>
          </a:prstGeom>
        </p:spPr>
        <p:txBody>
          <a:bodyPr/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0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タイトルテキスト"/>
          <p:cNvSpPr txBox="1"/>
          <p:nvPr>
            <p:ph type="title"/>
          </p:nvPr>
        </p:nvSpPr>
        <p:spPr>
          <a:xfrm>
            <a:off x="520712" y="569240"/>
            <a:ext cx="6520220" cy="2066593"/>
          </a:xfrm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48" name="本文レベル1…"/>
          <p:cNvSpPr txBox="1"/>
          <p:nvPr>
            <p:ph type="body" sz="quarter" idx="1"/>
          </p:nvPr>
        </p:nvSpPr>
        <p:spPr>
          <a:xfrm>
            <a:off x="520712" y="2620978"/>
            <a:ext cx="3198099" cy="128450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1900"/>
            </a:lvl1pPr>
            <a:lvl2pPr marL="0" indent="0">
              <a:buSzTx/>
              <a:buFontTx/>
              <a:buNone/>
              <a:defRPr b="1" sz="1900"/>
            </a:lvl2pPr>
            <a:lvl3pPr marL="0" indent="0">
              <a:buSzTx/>
              <a:buFontTx/>
              <a:buNone/>
              <a:defRPr b="1" sz="1900"/>
            </a:lvl3pPr>
            <a:lvl4pPr marL="0" indent="0">
              <a:buSzTx/>
              <a:buFontTx/>
              <a:buNone/>
              <a:defRPr b="1" sz="1900"/>
            </a:lvl4pPr>
            <a:lvl5pPr marL="0" indent="0">
              <a:buSzTx/>
              <a:buFontTx/>
              <a:buNone/>
              <a:defRPr b="1" sz="19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3827086" y="2620978"/>
            <a:ext cx="3213850" cy="1284505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タイトルテキスト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タイトルテキスト</a:t>
            </a:r>
          </a:p>
        </p:txBody>
      </p:sp>
      <p:sp>
        <p:nvSpPr>
          <p:cNvPr id="58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タイトルテキスト"/>
          <p:cNvSpPr txBox="1"/>
          <p:nvPr>
            <p:ph type="title"/>
          </p:nvPr>
        </p:nvSpPr>
        <p:spPr>
          <a:xfrm>
            <a:off x="520712" y="712787"/>
            <a:ext cx="2438195" cy="2494759"/>
          </a:xfrm>
          <a:prstGeom prst="rect">
            <a:avLst/>
          </a:prstGeom>
        </p:spPr>
        <p:txBody>
          <a:bodyPr anchor="b"/>
          <a:lstStyle>
            <a:lvl1pPr>
              <a:defRPr sz="2600"/>
            </a:lvl1pPr>
          </a:lstStyle>
          <a:p>
            <a:pPr/>
            <a:r>
              <a:t>タイトルテキスト</a:t>
            </a:r>
          </a:p>
        </p:txBody>
      </p:sp>
      <p:sp>
        <p:nvSpPr>
          <p:cNvPr id="73" name="本文レベル1…"/>
          <p:cNvSpPr txBox="1"/>
          <p:nvPr>
            <p:ph type="body" sz="half" idx="1"/>
          </p:nvPr>
        </p:nvSpPr>
        <p:spPr>
          <a:xfrm>
            <a:off x="3213847" y="1539425"/>
            <a:ext cx="3827087" cy="7598117"/>
          </a:xfrm>
          <a:prstGeom prst="rect">
            <a:avLst/>
          </a:prstGeom>
        </p:spPr>
        <p:txBody>
          <a:bodyPr/>
          <a:lstStyle>
            <a:lvl1pPr marL="188983" indent="-188983">
              <a:defRPr sz="2600"/>
            </a:lvl1pPr>
            <a:lvl2pPr marL="591601" indent="-213634">
              <a:defRPr sz="2600"/>
            </a:lvl2pPr>
            <a:lvl3pPr marL="1014543" indent="-258609">
              <a:defRPr sz="2600"/>
            </a:lvl3pPr>
            <a:lvl4pPr marL="1441000" indent="-307098">
              <a:defRPr sz="2600"/>
            </a:lvl4pPr>
            <a:lvl5pPr marL="1818968" indent="-307098">
              <a:defRPr sz="26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520710" y="3207542"/>
            <a:ext cx="2438196" cy="5942377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タイトルテキスト"/>
          <p:cNvSpPr txBox="1"/>
          <p:nvPr>
            <p:ph type="title"/>
          </p:nvPr>
        </p:nvSpPr>
        <p:spPr>
          <a:xfrm>
            <a:off x="520712" y="712787"/>
            <a:ext cx="2438195" cy="2494759"/>
          </a:xfrm>
          <a:prstGeom prst="rect">
            <a:avLst/>
          </a:prstGeom>
        </p:spPr>
        <p:txBody>
          <a:bodyPr anchor="b"/>
          <a:lstStyle>
            <a:lvl1pPr>
              <a:defRPr sz="2600"/>
            </a:lvl1pPr>
          </a:lstStyle>
          <a:p>
            <a:pPr/>
            <a:r>
              <a:t>タイトルテキスト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3213847" y="1539425"/>
            <a:ext cx="3827087" cy="759811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本文レベル1…"/>
          <p:cNvSpPr txBox="1"/>
          <p:nvPr>
            <p:ph type="body" sz="quarter" idx="1"/>
          </p:nvPr>
        </p:nvSpPr>
        <p:spPr>
          <a:xfrm>
            <a:off x="520712" y="3207542"/>
            <a:ext cx="2438195" cy="594237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00"/>
            </a:lvl1pPr>
            <a:lvl2pPr marL="0" indent="0">
              <a:buSzTx/>
              <a:buFontTx/>
              <a:buNone/>
              <a:defRPr sz="1300"/>
            </a:lvl2pPr>
            <a:lvl3pPr marL="0" indent="0">
              <a:buSzTx/>
              <a:buFontTx/>
              <a:buNone/>
              <a:defRPr sz="1300"/>
            </a:lvl3pPr>
            <a:lvl4pPr marL="0" indent="0">
              <a:buSzTx/>
              <a:buFontTx/>
              <a:buNone/>
              <a:defRPr sz="1300"/>
            </a:lvl4pPr>
            <a:lvl5pPr marL="0" indent="0">
              <a:buSzTx/>
              <a:buFontTx/>
              <a:buNone/>
              <a:defRPr sz="1300"/>
            </a:lvl5pPr>
          </a:lstStyle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85" name="スライド番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/>
          <p:nvPr>
            <p:ph type="title"/>
          </p:nvPr>
        </p:nvSpPr>
        <p:spPr>
          <a:xfrm>
            <a:off x="519728" y="569240"/>
            <a:ext cx="6520220" cy="20665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タイトルテキスト</a:t>
            </a:r>
          </a:p>
        </p:txBody>
      </p:sp>
      <p:sp>
        <p:nvSpPr>
          <p:cNvPr id="3" name="本文レベル1…"/>
          <p:cNvSpPr txBox="1"/>
          <p:nvPr>
            <p:ph type="body" idx="1"/>
          </p:nvPr>
        </p:nvSpPr>
        <p:spPr>
          <a:xfrm>
            <a:off x="519728" y="2846197"/>
            <a:ext cx="6520220" cy="6783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/>
          <p:nvPr>
            <p:ph type="sldNum" sz="quarter" idx="2"/>
          </p:nvPr>
        </p:nvSpPr>
        <p:spPr>
          <a:xfrm>
            <a:off x="6815931" y="10085131"/>
            <a:ext cx="224018" cy="2184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9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88984" marR="0" indent="-188984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606735" marR="0" indent="-228769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027598" marR="0" indent="-271662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444374" marR="0" indent="-310473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1822342" marR="0" indent="-310473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200307" marR="0" indent="-310472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2578274" marR="0" indent="-310471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2956243" marR="0" indent="-310473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3334210" marR="0" indent="-310471" algn="l" defTabSz="755932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hyperlink" Target="mailto:mail@noma-film.com" TargetMode="Externa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正方形/長方形 4"/>
          <p:cNvSpPr/>
          <p:nvPr/>
        </p:nvSpPr>
        <p:spPr>
          <a:xfrm>
            <a:off x="0" y="0"/>
            <a:ext cx="7559675" cy="170777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pc="300" sz="3200">
                <a:solidFill>
                  <a:srgbClr val="FFFFFF"/>
                </a:solidFill>
                <a:latin typeface="HelveticaNeueLT Pro 65 Md"/>
                <a:ea typeface="HelveticaNeueLT Pro 65 Md"/>
                <a:cs typeface="HelveticaNeueLT Pro 65 Md"/>
                <a:sym typeface="HelveticaNeueLT Pro 65 Md"/>
              </a:defRPr>
            </a:pPr>
          </a:p>
        </p:txBody>
      </p:sp>
      <p:sp>
        <p:nvSpPr>
          <p:cNvPr id="113" name="直線コネクタ 19"/>
          <p:cNvSpPr/>
          <p:nvPr/>
        </p:nvSpPr>
        <p:spPr>
          <a:xfrm>
            <a:off x="-45721" y="1661160"/>
            <a:ext cx="7776003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14" name="正方形/長方形 15"/>
          <p:cNvSpPr/>
          <p:nvPr/>
        </p:nvSpPr>
        <p:spPr>
          <a:xfrm>
            <a:off x="0" y="9852124"/>
            <a:ext cx="7584221" cy="841217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pc="300" sz="3200">
                <a:solidFill>
                  <a:srgbClr val="FFFFFF"/>
                </a:solidFill>
                <a:latin typeface="HelveticaNeueLT Pro 65 Md"/>
                <a:ea typeface="HelveticaNeueLT Pro 65 Md"/>
                <a:cs typeface="HelveticaNeueLT Pro 65 Md"/>
                <a:sym typeface="HelveticaNeueLT Pro 65 Md"/>
              </a:defRPr>
            </a:pPr>
          </a:p>
        </p:txBody>
      </p:sp>
      <p:sp>
        <p:nvSpPr>
          <p:cNvPr id="115" name="テキスト ボックス 5"/>
          <p:cNvSpPr txBox="1"/>
          <p:nvPr/>
        </p:nvSpPr>
        <p:spPr>
          <a:xfrm>
            <a:off x="220208" y="201702"/>
            <a:ext cx="6807505" cy="764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pc="300" sz="4400">
                <a:solidFill>
                  <a:srgbClr val="FFFFFF"/>
                </a:solidFill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t>―</a:t>
            </a:r>
            <a:r>
              <a:rPr>
                <a:latin typeface="HelveticaNeueLT Pro 65 Md"/>
                <a:ea typeface="HelveticaNeueLT Pro 65 Md"/>
                <a:cs typeface="HelveticaNeueLT Pro 65 Md"/>
                <a:sym typeface="HelveticaNeueLT Pro 65 Md"/>
              </a:rPr>
              <a:t> PRESS RELEASE </a:t>
            </a:r>
            <a:r>
              <a:t>―</a:t>
            </a:r>
          </a:p>
        </p:txBody>
      </p:sp>
      <p:sp>
        <p:nvSpPr>
          <p:cNvPr id="116" name="楕円 6"/>
          <p:cNvSpPr/>
          <p:nvPr/>
        </p:nvSpPr>
        <p:spPr>
          <a:xfrm>
            <a:off x="3326276" y="1203444"/>
            <a:ext cx="1032007" cy="1032007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117" name="テキスト ボックス 9"/>
          <p:cNvSpPr txBox="1"/>
          <p:nvPr/>
        </p:nvSpPr>
        <p:spPr>
          <a:xfrm>
            <a:off x="4954104" y="946536"/>
            <a:ext cx="2507692" cy="650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algn="r"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[</a:t>
            </a:r>
            <a:r>
              <a:rPr sz="600"/>
              <a:t> </a:t>
            </a:r>
            <a:r>
              <a:t>EDLEAD-japan- inc.]</a:t>
            </a:r>
          </a:p>
          <a:p>
            <a:pPr algn="r"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Level 11 Aoyama Palacio Tower</a:t>
            </a:r>
          </a:p>
          <a:p>
            <a:pPr algn="r"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3-6-7 Kita Aoyama Minato-ku</a:t>
            </a:r>
          </a:p>
          <a:p>
            <a:pPr algn="r"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Tokyo, Japan 107-0061</a:t>
            </a:r>
          </a:p>
        </p:txBody>
      </p:sp>
      <p:sp>
        <p:nvSpPr>
          <p:cNvPr id="118" name="テキスト ボックス 10"/>
          <p:cNvSpPr txBox="1"/>
          <p:nvPr/>
        </p:nvSpPr>
        <p:spPr>
          <a:xfrm>
            <a:off x="95172" y="936219"/>
            <a:ext cx="1933186" cy="650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NOMA</a:t>
            </a:r>
          </a:p>
          <a:p>
            <a:pPr>
              <a:defRPr spc="200" sz="900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Since 08,Apr. 2016</a:t>
            </a:r>
          </a:p>
          <a:p>
            <a:pPr>
              <a:defRPr spc="200" u="sng">
                <a:solidFill>
                  <a:srgbClr val="FFFFFF"/>
                </a:solidFill>
                <a:latin typeface="HelveticaNeueLT Std"/>
                <a:ea typeface="HelveticaNeueLT Std"/>
                <a:cs typeface="HelveticaNeueLT Std"/>
                <a:sym typeface="HelveticaNeueLT Std"/>
              </a:defRPr>
            </a:pPr>
            <a:r>
              <a:t>noma-film.com</a:t>
            </a:r>
          </a:p>
        </p:txBody>
      </p:sp>
      <p:pic>
        <p:nvPicPr>
          <p:cNvPr id="119" name="図 18" descr="図 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0784" y="9865397"/>
            <a:ext cx="1726932" cy="830097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正方形/長方形 1"/>
          <p:cNvSpPr txBox="1"/>
          <p:nvPr/>
        </p:nvSpPr>
        <p:spPr>
          <a:xfrm>
            <a:off x="141421" y="3382817"/>
            <a:ext cx="7719017" cy="46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lnSpc>
                <a:spcPct val="30000"/>
              </a:lnSpc>
              <a:defRPr sz="2500">
                <a:latin typeface="小塚ゴシック Pr6N B"/>
                <a:ea typeface="小塚ゴシック Pr6N B"/>
                <a:cs typeface="小塚ゴシック Pr6N B"/>
                <a:sym typeface="小塚ゴシック Pr6N B"/>
              </a:defRPr>
            </a:pPr>
            <a:r>
              <a:t>近未来のスタンダードフェス【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ADVANCE </a:t>
            </a:r>
            <a:r>
              <a:t>】誕生！！</a:t>
            </a:r>
          </a:p>
        </p:txBody>
      </p:sp>
      <p:sp>
        <p:nvSpPr>
          <p:cNvPr id="121" name="直線コネクタ 11"/>
          <p:cNvSpPr/>
          <p:nvPr/>
        </p:nvSpPr>
        <p:spPr>
          <a:xfrm>
            <a:off x="-53341" y="83819"/>
            <a:ext cx="7776003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2" name="直線コネクタ 21"/>
          <p:cNvSpPr/>
          <p:nvPr/>
        </p:nvSpPr>
        <p:spPr>
          <a:xfrm>
            <a:off x="-60961" y="10607040"/>
            <a:ext cx="7776003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3" name="直線コネクタ 22"/>
          <p:cNvSpPr/>
          <p:nvPr/>
        </p:nvSpPr>
        <p:spPr>
          <a:xfrm>
            <a:off x="-91441" y="9890759"/>
            <a:ext cx="7776003" cy="1"/>
          </a:xfrm>
          <a:prstGeom prst="line">
            <a:avLst/>
          </a:prstGeom>
          <a:ln w="190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4" name="正方形/長方形 26"/>
          <p:cNvSpPr txBox="1"/>
          <p:nvPr/>
        </p:nvSpPr>
        <p:spPr>
          <a:xfrm>
            <a:off x="147673" y="9750421"/>
            <a:ext cx="7261153" cy="878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5" indent="2286000">
              <a:defRPr sz="1200">
                <a:latin typeface="Arial"/>
                <a:ea typeface="Arial"/>
                <a:cs typeface="Arial"/>
                <a:sym typeface="Arial"/>
              </a:defRPr>
            </a:pPr>
          </a:p>
          <a:p>
            <a:pPr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algn="r">
              <a:defRPr sz="12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r>
              <a:t>[株式会社EDLEAD-japan-] phone：03-5778-5304</a:t>
            </a:r>
          </a:p>
          <a:p>
            <a:pPr algn="r">
              <a:defRPr sz="12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r>
              <a:t>〒107-0061 東京都港区北青山3-6-7 青山パラシオタワー 11F</a:t>
            </a:r>
          </a:p>
        </p:txBody>
      </p:sp>
      <p:pic>
        <p:nvPicPr>
          <p:cNvPr id="125" name="図 28" descr="図 28"/>
          <p:cNvPicPr>
            <a:picLocks noChangeAspect="1"/>
          </p:cNvPicPr>
          <p:nvPr/>
        </p:nvPicPr>
        <p:blipFill>
          <a:blip r:embed="rId3">
            <a:extLst/>
          </a:blip>
          <a:srcRect l="0" t="435" r="171" b="17945"/>
          <a:stretch>
            <a:fillRect/>
          </a:stretch>
        </p:blipFill>
        <p:spPr>
          <a:xfrm>
            <a:off x="3317730" y="1148000"/>
            <a:ext cx="1033796" cy="1026247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テキスト ボックス 33"/>
          <p:cNvSpPr txBox="1"/>
          <p:nvPr/>
        </p:nvSpPr>
        <p:spPr>
          <a:xfrm>
            <a:off x="310962" y="1768211"/>
            <a:ext cx="930195" cy="231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r">
              <a:defRPr spc="200" sz="900">
                <a:latin typeface="HelveticaNeueLT Std"/>
                <a:ea typeface="HelveticaNeueLT Std"/>
                <a:cs typeface="HelveticaNeueLT Std"/>
                <a:sym typeface="HelveticaNeueLT Std"/>
              </a:defRPr>
            </a:lvl1pPr>
          </a:lstStyle>
          <a:p>
            <a:pPr/>
            <a:r>
              <a:t>2017/10/09</a:t>
            </a:r>
          </a:p>
        </p:txBody>
      </p:sp>
      <p:grpSp>
        <p:nvGrpSpPr>
          <p:cNvPr id="129" name="グループ化 7"/>
          <p:cNvGrpSpPr/>
          <p:nvPr/>
        </p:nvGrpSpPr>
        <p:grpSpPr>
          <a:xfrm>
            <a:off x="212499" y="8810796"/>
            <a:ext cx="6251427" cy="1539777"/>
            <a:chOff x="-1" y="0"/>
            <a:chExt cx="6251425" cy="1539775"/>
          </a:xfrm>
        </p:grpSpPr>
        <p:sp>
          <p:nvSpPr>
            <p:cNvPr id="127" name="正方形/長方形 34"/>
            <p:cNvSpPr txBox="1"/>
            <p:nvPr/>
          </p:nvSpPr>
          <p:spPr>
            <a:xfrm>
              <a:off x="-2" y="174759"/>
              <a:ext cx="4973249" cy="8228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lnSpc>
                  <a:spcPct val="30000"/>
                </a:lnSpc>
                <a:defRPr sz="1200">
                  <a:latin typeface="小塚ゴシック Pr6N M"/>
                  <a:ea typeface="小塚ゴシック Pr6N M"/>
                  <a:cs typeface="小塚ゴシック Pr6N M"/>
                  <a:sym typeface="小塚ゴシック Pr6N M"/>
                </a:defRPr>
              </a:pPr>
              <a:r>
                <a:t>お問い合わせ ※ </a:t>
              </a:r>
              <a:r>
                <a:rPr u="sng"/>
                <a:t>写真・動画素材 ございます</a:t>
              </a:r>
              <a:endParaRPr u="sng"/>
            </a:p>
            <a:p>
              <a:pPr>
                <a:lnSpc>
                  <a:spcPct val="30000"/>
                </a:lnSpc>
                <a:defRPr spc="180" sz="1200">
                  <a:latin typeface="小塚ゴシック Pr6N M"/>
                  <a:ea typeface="小塚ゴシック Pr6N M"/>
                  <a:cs typeface="小塚ゴシック Pr6N M"/>
                  <a:sym typeface="小塚ゴシック Pr6N M"/>
                </a:defRPr>
              </a:pPr>
              <a:r>
                <a:t>090-7855-4371</a:t>
              </a:r>
              <a:br/>
              <a:r>
                <a:rPr u="sng">
                  <a:solidFill>
                    <a:srgbClr val="0000FF"/>
                  </a:solidFill>
                  <a:uFill>
                    <a:solidFill>
                      <a:srgbClr val="0000FF"/>
                    </a:solidFill>
                  </a:uFill>
                  <a:hlinkClick r:id="rId4" invalidUrl="" action="" tgtFrame="" tooltip="" history="1" highlightClick="0" endSnd="0"/>
                </a:rPr>
                <a:t>mail@noma-film.com</a:t>
              </a:r>
              <a:endParaRPr spc="300" sz="1600"/>
            </a:p>
            <a:p>
              <a:pPr>
                <a:lnSpc>
                  <a:spcPct val="30000"/>
                </a:lnSpc>
                <a:defRPr sz="1100">
                  <a:latin typeface="小塚ゴシック Pr6N M"/>
                  <a:ea typeface="小塚ゴシック Pr6N M"/>
                  <a:cs typeface="小塚ゴシック Pr6N M"/>
                  <a:sym typeface="小塚ゴシック Pr6N M"/>
                </a:defRPr>
              </a:pPr>
              <a:r>
                <a:t>恵水 流生 (えみ りゅうせい）/ </a:t>
              </a:r>
              <a:r>
                <a:rPr spc="275"/>
                <a:t>NOMA</a:t>
              </a:r>
              <a:r>
                <a:t> 代表プロデューサー</a:t>
              </a:r>
            </a:p>
          </p:txBody>
        </p:sp>
        <p:pic>
          <p:nvPicPr>
            <p:cNvPr id="128" name="図 35" descr="図 35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3661034" y="-1"/>
              <a:ext cx="2590391" cy="153977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30" name="直線コネクタ 37"/>
          <p:cNvSpPr/>
          <p:nvPr/>
        </p:nvSpPr>
        <p:spPr>
          <a:xfrm>
            <a:off x="228109" y="4052437"/>
            <a:ext cx="7128003" cy="1"/>
          </a:xfrm>
          <a:prstGeom prst="line">
            <a:avLst/>
          </a:prstGeom>
          <a:ln w="19050">
            <a:solidFill>
              <a:srgbClr val="000000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1" name="国際映像製作スタジオNOMAの監督・太一が、ワンショットで360°の全天球イメージを撮影できるカメラ「RICOH THETA」を用いて撮影し、「産経ニュース」内のコンテンツ「産経フォト」で全12回にわたり連載する360°VR動画です。"/>
          <p:cNvSpPr txBox="1"/>
          <p:nvPr/>
        </p:nvSpPr>
        <p:spPr>
          <a:xfrm>
            <a:off x="151636" y="4204897"/>
            <a:ext cx="3141268" cy="147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355600">
              <a:defRPr b="1" sz="1400">
                <a:solidFill>
                  <a:srgbClr val="454545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製作スタジオNOMAは、</a:t>
            </a:r>
          </a:p>
          <a:p>
            <a:pPr defTabSz="355600">
              <a:defRPr b="1" sz="1400">
                <a:solidFill>
                  <a:srgbClr val="454545"/>
                </a:solidFill>
              </a:defRPr>
            </a:pPr>
            <a:r>
              <a:t>産経フォトにて連載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中の360°VR</a:t>
            </a:r>
            <a:r>
              <a:t>動画と連動した、音楽と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VR</a:t>
            </a:r>
            <a:r>
              <a:t>の融合で最高の没入感を生み出す音楽イベント「</a:t>
            </a:r>
          </a:p>
          <a:p>
            <a:pPr defTabSz="355600">
              <a:defRPr b="1" sz="1400">
                <a:solidFill>
                  <a:srgbClr val="454545"/>
                </a:solidFill>
              </a:defRPr>
            </a:pPr>
            <a:r>
              <a:t>[Advance]を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10</a:t>
            </a:r>
            <a:r>
              <a:t>月20日に開催します。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  <p:sp>
        <p:nvSpPr>
          <p:cNvPr id="132" name="直線コネクタ 37"/>
          <p:cNvSpPr/>
          <p:nvPr/>
        </p:nvSpPr>
        <p:spPr>
          <a:xfrm>
            <a:off x="214247" y="6134100"/>
            <a:ext cx="7128004" cy="1"/>
          </a:xfrm>
          <a:prstGeom prst="line">
            <a:avLst/>
          </a:prstGeom>
          <a:ln w="19050">
            <a:solidFill>
              <a:srgbClr val="000000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3" name="【太一「諦めるほど大人じゃない」360°VR動画】は、国際映像製作スタジオNOMAの監督・太一が、ワンショットで360°の全天球イメージを撮影できるカメラ「RICOH THETA」を用いて撮影し、「産経ニュース」内の写真でニュースを伝えるコンテンツ・「産経フォト」で全12回にわたり連載する360°VR動画です。…"/>
          <p:cNvSpPr txBox="1"/>
          <p:nvPr/>
        </p:nvSpPr>
        <p:spPr>
          <a:xfrm>
            <a:off x="262705" y="6262618"/>
            <a:ext cx="7031089" cy="2301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355600">
              <a:defRPr sz="1200">
                <a:solidFill>
                  <a:srgbClr val="454545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t>「産経フォト」にて連載中の360°VR動画【太一「諦めるほど大人じゃない」】との連動イベントとして、VR技術の最先端と音楽イベントを融合させた新しいジャンルのパーティーを企画しました。 NOMA監修のVRコンテンツ群（VRリラクゼーションマッサージ・VR作品配信等）、RICOH THETA V体験、DJプレイなど、VRの若年層への認知拡大を主な狙いとしています。</a:t>
            </a:r>
            <a:br/>
            <a:r>
              <a:t>また、当日来館されたメディアにはプロデューサーやディレクターが直接インタビューに応じます。</a:t>
            </a:r>
          </a:p>
          <a:p>
            <a:pPr defTabSz="355600">
              <a:defRPr sz="1200">
                <a:solidFill>
                  <a:srgbClr val="454545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t>日時：2017年10月20日 18時から23時</a:t>
            </a:r>
          </a:p>
          <a:p>
            <a:pPr defTabSz="355600">
              <a:defRPr sz="1200">
                <a:solidFill>
                  <a:srgbClr val="454545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t>場所：Dining cafe theater</a:t>
            </a:r>
            <a:br/>
            <a:r>
              <a:t>　　　(住所：東京都渋谷区渋谷2-2-6 青山ホワイトアドビー1F） </a:t>
            </a:r>
          </a:p>
          <a:p>
            <a:pPr defTabSz="355600">
              <a:defRPr sz="1200">
                <a:solidFill>
                  <a:srgbClr val="454545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t>内容：NOMA監修のVRコンテンツ群（VRリラクゼーションマッサージ・VR作品配信等）、RICOH THETA V体験、DJプレイetc</a:t>
            </a:r>
          </a:p>
        </p:txBody>
      </p:sp>
      <p:pic>
        <p:nvPicPr>
          <p:cNvPr id="134" name="S__59015194b.png" descr="S__59015194b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332047" y="4169183"/>
            <a:ext cx="3996102" cy="18440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VR2.png" descr="VR2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406222" y="2265489"/>
            <a:ext cx="4872117" cy="101109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テーマ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テーマ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