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7" r:id="rId2"/>
    <p:sldId id="259" r:id="rId3"/>
    <p:sldId id="258" r:id="rId4"/>
  </p:sldIdLst>
  <p:sldSz cx="6858000" cy="9906000" type="A4"/>
  <p:notesSz cx="6735763" cy="9866313"/>
  <p:defaultTextStyle>
    <a:defPPr>
      <a:defRPr lang="ja-JP"/>
    </a:defPPr>
    <a:lvl1pPr algn="l" rtl="0" fontAlgn="base">
      <a:spcBef>
        <a:spcPct val="0"/>
      </a:spcBef>
      <a:spcAft>
        <a:spcPct val="0"/>
      </a:spcAft>
      <a:defRPr kumimoji="1" sz="10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0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0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0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000" kern="1200">
        <a:solidFill>
          <a:schemeClr val="tx1"/>
        </a:solidFill>
        <a:latin typeface="Arial" charset="0"/>
        <a:ea typeface="ＭＳ Ｐゴシック" pitchFamily="50" charset="-128"/>
        <a:cs typeface="+mn-cs"/>
      </a:defRPr>
    </a:lvl5pPr>
    <a:lvl6pPr marL="2286000" algn="l" defTabSz="914400" rtl="0" eaLnBrk="1" latinLnBrk="0" hangingPunct="1">
      <a:defRPr kumimoji="1" sz="1000" kern="1200">
        <a:solidFill>
          <a:schemeClr val="tx1"/>
        </a:solidFill>
        <a:latin typeface="Arial" charset="0"/>
        <a:ea typeface="ＭＳ Ｐゴシック" pitchFamily="50" charset="-128"/>
        <a:cs typeface="+mn-cs"/>
      </a:defRPr>
    </a:lvl6pPr>
    <a:lvl7pPr marL="2743200" algn="l" defTabSz="914400" rtl="0" eaLnBrk="1" latinLnBrk="0" hangingPunct="1">
      <a:defRPr kumimoji="1" sz="1000" kern="1200">
        <a:solidFill>
          <a:schemeClr val="tx1"/>
        </a:solidFill>
        <a:latin typeface="Arial" charset="0"/>
        <a:ea typeface="ＭＳ Ｐゴシック" pitchFamily="50" charset="-128"/>
        <a:cs typeface="+mn-cs"/>
      </a:defRPr>
    </a:lvl7pPr>
    <a:lvl8pPr marL="3200400" algn="l" defTabSz="914400" rtl="0" eaLnBrk="1" latinLnBrk="0" hangingPunct="1">
      <a:defRPr kumimoji="1" sz="1000" kern="1200">
        <a:solidFill>
          <a:schemeClr val="tx1"/>
        </a:solidFill>
        <a:latin typeface="Arial" charset="0"/>
        <a:ea typeface="ＭＳ Ｐゴシック" pitchFamily="50" charset="-128"/>
        <a:cs typeface="+mn-cs"/>
      </a:defRPr>
    </a:lvl8pPr>
    <a:lvl9pPr marL="3657600" algn="l" defTabSz="914400" rtl="0" eaLnBrk="1" latinLnBrk="0" hangingPunct="1">
      <a:defRPr kumimoji="1" sz="1000"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3" autoAdjust="0"/>
    <p:restoredTop sz="94660"/>
  </p:normalViewPr>
  <p:slideViewPr>
    <p:cSldViewPr>
      <p:cViewPr>
        <p:scale>
          <a:sx n="100" d="100"/>
          <a:sy n="100" d="100"/>
        </p:scale>
        <p:origin x="-408" y="516"/>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C4B83B8-020A-44C1-8FF2-B589343E7202}"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3DCEC92-4474-4E74-8E6C-F3E1EE4A03E2}"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900" y="396875"/>
            <a:ext cx="4476750" cy="84518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EDB64CD-6995-4B50-A17A-1E1807280B3A}"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5A6681A-B426-4B5A-990A-CA5869506910}"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B8E7F65-125A-4FC0-9DAE-23292C4F6081}"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E163B690-B382-4AAF-82AF-1AC09E87A1FD}"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42FD65F1-5ADD-45E1-8ACD-085594FAB76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10F43946-F0D4-4341-A631-194A8DAFED33}"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9C86BE3-5BD4-4753-8D55-7F645AD4F3FF}"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B80F95A-80AE-40C0-93AA-2D751DBD4C3F}"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415A266-49F9-48CE-95E0-9E4893E2A59A}"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900" y="9020175"/>
            <a:ext cx="16002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2343150" y="9020175"/>
            <a:ext cx="21717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4914900" y="9020175"/>
            <a:ext cx="16002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B95BE1E-01DA-4911-A91A-B8D0FB9CFC1F}"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hyperlink" Target="http://www.alphapoint.co.jp/" TargetMode="External"/><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074714"/>
            <a:ext cx="6858000" cy="71558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株式会社アルファポイント</a:t>
            </a:r>
            <a:r>
              <a:rPr kumimoji="1" lang="en-US" altLang="ja-JP"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代表取締役　丸山和之 </a:t>
            </a:r>
            <a:r>
              <a:rPr lang="ja-JP" altLang="en-US" sz="1200" dirty="0" smtClean="0">
                <a:solidFill>
                  <a:srgbClr val="000000"/>
                </a:solidFill>
                <a:latin typeface="Meiryo UI" pitchFamily="50" charset="-128"/>
                <a:ea typeface="Meiryo UI" pitchFamily="50" charset="-128"/>
                <a:cs typeface="Meiryo UI" pitchFamily="50" charset="-128"/>
              </a:rPr>
              <a:t>　本社　名古屋市中区</a:t>
            </a:r>
            <a:r>
              <a:rPr kumimoji="1" lang="en-US" altLang="ja-JP"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rPr>
              <a:t>では、</a:t>
            </a:r>
            <a:r>
              <a:rPr lang="ja-JP" altLang="en-US" sz="1200" dirty="0" smtClean="0">
                <a:latin typeface="Meiryo UI" pitchFamily="50" charset="-128"/>
                <a:ea typeface="Meiryo UI" pitchFamily="50" charset="-128"/>
                <a:cs typeface="Meiryo UI" pitchFamily="50" charset="-128"/>
              </a:rPr>
              <a:t>従業員研修や</a:t>
            </a:r>
          </a:p>
          <a:p>
            <a:pPr marL="0" marR="0" lvl="0" indent="0" algn="l" defTabSz="914400" rtl="0" eaLnBrk="1" fontAlgn="base" latinLnBrk="0" hangingPunct="1">
              <a:lnSpc>
                <a:spcPct val="150000"/>
              </a:lnSpc>
              <a:spcBef>
                <a:spcPct val="0"/>
              </a:spcBef>
              <a:spcAft>
                <a:spcPct val="0"/>
              </a:spcAft>
              <a:buClrTx/>
              <a:buSzTx/>
              <a:buFontTx/>
              <a:buNone/>
              <a:tabLst/>
            </a:pPr>
            <a:r>
              <a:rPr lang="ja-JP" altLang="en-US" sz="1200" dirty="0" smtClean="0">
                <a:latin typeface="Meiryo UI" pitchFamily="50" charset="-128"/>
                <a:ea typeface="Meiryo UI" pitchFamily="50" charset="-128"/>
                <a:cs typeface="Meiryo UI" pitchFamily="50" charset="-128"/>
              </a:rPr>
              <a:t>福利厚生など幅広い目的</a:t>
            </a:r>
            <a:r>
              <a:rPr lang="ja-JP" altLang="en-US" sz="1200" dirty="0" smtClean="0">
                <a:solidFill>
                  <a:srgbClr val="000000"/>
                </a:solidFill>
                <a:latin typeface="Meiryo UI" pitchFamily="50" charset="-128"/>
                <a:ea typeface="Meiryo UI" pitchFamily="50" charset="-128"/>
                <a:cs typeface="Meiryo UI" pitchFamily="50" charset="-128"/>
              </a:rPr>
              <a:t>で、名古屋大須の名刹「亀岳林 万松寺」を会場に、</a:t>
            </a:r>
          </a:p>
          <a:p>
            <a:pPr>
              <a:lnSpc>
                <a:spcPct val="150000"/>
              </a:lnSpc>
            </a:pPr>
            <a:r>
              <a:rPr lang="ja-JP" altLang="en-US" sz="1200" dirty="0" smtClean="0">
                <a:solidFill>
                  <a:srgbClr val="000000"/>
                </a:solidFill>
                <a:latin typeface="Meiryo UI" pitchFamily="50" charset="-128"/>
                <a:ea typeface="Meiryo UI" pitchFamily="50" charset="-128"/>
                <a:cs typeface="Meiryo UI" pitchFamily="50" charset="-128"/>
              </a:rPr>
              <a:t>万松寺の僧侶を講師とした仏教修行を御社の社員研修にお取り入れいただくプログラム</a:t>
            </a:r>
            <a:r>
              <a:rPr lang="ja-JP" altLang="en-US" sz="1200" dirty="0" smtClean="0">
                <a:solidFill>
                  <a:srgbClr val="000000"/>
                </a:solidFill>
                <a:latin typeface="Meiryo UI" pitchFamily="50" charset="-128"/>
                <a:ea typeface="Meiryo UI" pitchFamily="50" charset="-128"/>
                <a:cs typeface="Meiryo UI" pitchFamily="50" charset="-128"/>
              </a:rPr>
              <a:t>を</a:t>
            </a:r>
            <a:r>
              <a:rPr lang="en-US" altLang="ja-JP" sz="1200" dirty="0" smtClean="0">
                <a:solidFill>
                  <a:srgbClr val="000000"/>
                </a:solidFill>
                <a:latin typeface="Meiryo UI" pitchFamily="50" charset="-128"/>
                <a:ea typeface="Meiryo UI" pitchFamily="50" charset="-128"/>
                <a:cs typeface="Meiryo UI" pitchFamily="50" charset="-128"/>
              </a:rPr>
              <a:t>11</a:t>
            </a:r>
            <a:r>
              <a:rPr lang="ja-JP" altLang="en-US" sz="1200" dirty="0" smtClean="0">
                <a:solidFill>
                  <a:srgbClr val="000000"/>
                </a:solidFill>
                <a:latin typeface="Meiryo UI" pitchFamily="50" charset="-128"/>
                <a:ea typeface="Meiryo UI" pitchFamily="50" charset="-128"/>
                <a:cs typeface="Meiryo UI" pitchFamily="50" charset="-128"/>
              </a:rPr>
              <a:t>月</a:t>
            </a:r>
            <a:r>
              <a:rPr lang="en-US" altLang="ja-JP" sz="1200" dirty="0" smtClean="0">
                <a:solidFill>
                  <a:srgbClr val="000000"/>
                </a:solidFill>
                <a:latin typeface="Meiryo UI" pitchFamily="50" charset="-128"/>
                <a:ea typeface="Meiryo UI" pitchFamily="50" charset="-128"/>
                <a:cs typeface="Meiryo UI" pitchFamily="50" charset="-128"/>
              </a:rPr>
              <a:t>1</a:t>
            </a:r>
            <a:r>
              <a:rPr lang="ja-JP" altLang="en-US" sz="1200" dirty="0" smtClean="0">
                <a:solidFill>
                  <a:srgbClr val="000000"/>
                </a:solidFill>
                <a:latin typeface="Meiryo UI" pitchFamily="50" charset="-128"/>
                <a:ea typeface="Meiryo UI" pitchFamily="50" charset="-128"/>
                <a:cs typeface="Meiryo UI" pitchFamily="50" charset="-128"/>
              </a:rPr>
              <a:t>日</a:t>
            </a:r>
          </a:p>
          <a:p>
            <a:pPr>
              <a:lnSpc>
                <a:spcPct val="150000"/>
              </a:lnSpc>
            </a:pPr>
            <a:r>
              <a:rPr lang="ja-JP" altLang="en-US" sz="1200" dirty="0" smtClean="0">
                <a:solidFill>
                  <a:srgbClr val="000000"/>
                </a:solidFill>
                <a:latin typeface="Meiryo UI" pitchFamily="50" charset="-128"/>
                <a:ea typeface="Meiryo UI" pitchFamily="50" charset="-128"/>
                <a:cs typeface="Meiryo UI" pitchFamily="50" charset="-128"/>
              </a:rPr>
              <a:t>開始</a:t>
            </a:r>
            <a:r>
              <a:rPr lang="ja-JP" altLang="en-US" sz="1200" dirty="0" smtClean="0">
                <a:solidFill>
                  <a:srgbClr val="000000"/>
                </a:solidFill>
                <a:latin typeface="Meiryo UI" pitchFamily="50" charset="-128"/>
                <a:ea typeface="Meiryo UI" pitchFamily="50" charset="-128"/>
                <a:cs typeface="Meiryo UI" pitchFamily="50" charset="-128"/>
              </a:rPr>
              <a:t>いたしました。</a:t>
            </a:r>
            <a:endParaRPr kumimoji="1" lang="ja-JP" altLang="en-US" sz="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1" lang="en-US" altLang="ja-JP" sz="1200" b="0"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endParaRPr>
          </a:p>
          <a:p>
            <a:pPr>
              <a:lnSpc>
                <a:spcPct val="150000"/>
              </a:lnSpc>
            </a:pPr>
            <a:r>
              <a:rPr lang="ja-JP" altLang="en-US" sz="1200" dirty="0" smtClean="0">
                <a:latin typeface="Meiryo UI" pitchFamily="50" charset="-128"/>
                <a:ea typeface="Meiryo UI" pitchFamily="50" charset="-128"/>
                <a:cs typeface="Meiryo UI" pitchFamily="50" charset="-128"/>
              </a:rPr>
              <a:t>株式会社アルファポイントは、企業において、グローバル化・</a:t>
            </a:r>
            <a:r>
              <a:rPr lang="en-US" altLang="ja-JP" sz="1200" dirty="0" smtClean="0">
                <a:latin typeface="Meiryo UI" pitchFamily="50" charset="-128"/>
                <a:ea typeface="Meiryo UI" pitchFamily="50" charset="-128"/>
                <a:cs typeface="Meiryo UI" pitchFamily="50" charset="-128"/>
              </a:rPr>
              <a:t>IT </a:t>
            </a:r>
            <a:r>
              <a:rPr lang="ja-JP" altLang="en-US" sz="1200" dirty="0" smtClean="0">
                <a:latin typeface="Meiryo UI" pitchFamily="50" charset="-128"/>
                <a:ea typeface="Meiryo UI" pitchFamily="50" charset="-128"/>
                <a:cs typeface="Meiryo UI" pitchFamily="50" charset="-128"/>
              </a:rPr>
              <a:t>化・専門化の進展に加えて、長時間労働、</a:t>
            </a:r>
          </a:p>
          <a:p>
            <a:pPr>
              <a:lnSpc>
                <a:spcPct val="150000"/>
              </a:lnSpc>
            </a:pPr>
            <a:r>
              <a:rPr lang="ja-JP" altLang="en-US" sz="1200" dirty="0" smtClean="0">
                <a:latin typeface="Meiryo UI" pitchFamily="50" charset="-128"/>
                <a:ea typeface="Meiryo UI" pitchFamily="50" charset="-128"/>
                <a:cs typeface="Meiryo UI" pitchFamily="50" charset="-128"/>
              </a:rPr>
              <a:t>厳しい成果主義などにより、部門間、世代間のコミュニケーション不足、チームワーク力・団結力の低下、</a:t>
            </a:r>
          </a:p>
          <a:p>
            <a:pPr>
              <a:lnSpc>
                <a:spcPct val="150000"/>
              </a:lnSpc>
            </a:pPr>
            <a:r>
              <a:rPr lang="ja-JP" altLang="en-US" sz="1200" dirty="0" smtClean="0">
                <a:latin typeface="Meiryo UI" pitchFamily="50" charset="-128"/>
                <a:ea typeface="Meiryo UI" pitchFamily="50" charset="-128"/>
                <a:cs typeface="Meiryo UI" pitchFamily="50" charset="-128"/>
              </a:rPr>
              <a:t>人材育成の停滞、社員のメンタルヘルス対策や健康管理など様々な課題があると考えており、</a:t>
            </a:r>
          </a:p>
          <a:p>
            <a:pPr>
              <a:lnSpc>
                <a:spcPct val="150000"/>
              </a:lnSpc>
            </a:pPr>
            <a:r>
              <a:rPr lang="ja-JP" altLang="en-US" sz="1200" dirty="0" smtClean="0">
                <a:latin typeface="Meiryo UI" pitchFamily="50" charset="-128"/>
                <a:ea typeface="Meiryo UI" pitchFamily="50" charset="-128"/>
                <a:cs typeface="Meiryo UI" pitchFamily="50" charset="-128"/>
              </a:rPr>
              <a:t>「坐禅」や「写経」など古来からの仏教修行は ストレス社会と呼ばれる昨今、「リラックス効果」や</a:t>
            </a:r>
          </a:p>
          <a:p>
            <a:pPr>
              <a:lnSpc>
                <a:spcPct val="150000"/>
              </a:lnSpc>
            </a:pPr>
            <a:r>
              <a:rPr lang="ja-JP" altLang="en-US" sz="1200" dirty="0" smtClean="0">
                <a:latin typeface="Meiryo UI" pitchFamily="50" charset="-128"/>
                <a:ea typeface="Meiryo UI" pitchFamily="50" charset="-128"/>
                <a:cs typeface="Meiryo UI" pitchFamily="50" charset="-128"/>
              </a:rPr>
              <a:t>「集中力や記憶力を高められる」ことが科学的に認められ注目されています。 </a:t>
            </a:r>
          </a:p>
          <a:p>
            <a:pPr>
              <a:lnSpc>
                <a:spcPct val="150000"/>
              </a:lnSpc>
            </a:pPr>
            <a:endParaRPr lang="ja-JP" altLang="en-US" sz="1200" dirty="0" smtClean="0">
              <a:latin typeface="Meiryo UI" pitchFamily="50" charset="-128"/>
              <a:ea typeface="Meiryo UI" pitchFamily="50" charset="-128"/>
              <a:cs typeface="Meiryo UI" pitchFamily="50" charset="-128"/>
            </a:endParaRPr>
          </a:p>
          <a:p>
            <a:pPr>
              <a:lnSpc>
                <a:spcPct val="150000"/>
              </a:lnSpc>
            </a:pPr>
            <a:r>
              <a:rPr lang="ja-JP" altLang="en-US" sz="1200" dirty="0" smtClean="0">
                <a:latin typeface="Meiryo UI" pitchFamily="50" charset="-128"/>
                <a:ea typeface="Meiryo UI" pitchFamily="50" charset="-128"/>
                <a:cs typeface="Meiryo UI" pitchFamily="50" charset="-128"/>
              </a:rPr>
              <a:t>仏教修行は　まず生活の規律を身につける事から始まります。</a:t>
            </a:r>
          </a:p>
          <a:p>
            <a:pPr>
              <a:lnSpc>
                <a:spcPct val="150000"/>
              </a:lnSpc>
            </a:pPr>
            <a:r>
              <a:rPr lang="ja-JP" altLang="en-US" sz="1200" dirty="0" smtClean="0">
                <a:latin typeface="Meiryo UI" pitchFamily="50" charset="-128"/>
                <a:ea typeface="Meiryo UI" pitchFamily="50" charset="-128"/>
                <a:cs typeface="Meiryo UI" pitchFamily="50" charset="-128"/>
              </a:rPr>
              <a:t>そして落ち着いた心で真理の観察をして、従業員の心身のケアに役立てる有効的な体験です。</a:t>
            </a:r>
          </a:p>
          <a:p>
            <a:pPr>
              <a:lnSpc>
                <a:spcPct val="150000"/>
              </a:lnSpc>
            </a:pPr>
            <a:endParaRPr lang="ja-JP" altLang="en-US" sz="1200" dirty="0" smtClean="0">
              <a:latin typeface="Meiryo UI" pitchFamily="50" charset="-128"/>
              <a:ea typeface="Meiryo UI" pitchFamily="50" charset="-128"/>
              <a:cs typeface="Meiryo UI" pitchFamily="50" charset="-128"/>
            </a:endParaRPr>
          </a:p>
          <a:p>
            <a:pPr>
              <a:lnSpc>
                <a:spcPct val="150000"/>
              </a:lnSpc>
            </a:pPr>
            <a:r>
              <a:rPr lang="ja-JP" altLang="en-US" sz="1200" dirty="0" smtClean="0">
                <a:latin typeface="Meiryo UI" pitchFamily="50" charset="-128"/>
                <a:ea typeface="Meiryo UI" pitchFamily="50" charset="-128"/>
                <a:cs typeface="Meiryo UI" pitchFamily="50" charset="-128"/>
              </a:rPr>
              <a:t>また、仏教の教えを聞く事によって、社員の「気づき」や「やる気」を引き出す効果も十二分に期待できます。</a:t>
            </a:r>
          </a:p>
          <a:p>
            <a:pPr>
              <a:lnSpc>
                <a:spcPct val="150000"/>
              </a:lnSpc>
            </a:pPr>
            <a:r>
              <a:rPr lang="ja-JP" altLang="en-US" sz="1200" dirty="0" smtClean="0">
                <a:latin typeface="Meiryo UI" pitchFamily="50" charset="-128"/>
                <a:ea typeface="Meiryo UI" pitchFamily="50" charset="-128"/>
                <a:cs typeface="Meiryo UI" pitchFamily="50" charset="-128"/>
              </a:rPr>
              <a:t>集中力や記憶力も高め、コミュニケーション能力向上やチームワーク力・団結力の強化、管理者研修での</a:t>
            </a:r>
          </a:p>
          <a:p>
            <a:pPr>
              <a:lnSpc>
                <a:spcPct val="150000"/>
              </a:lnSpc>
            </a:pPr>
            <a:r>
              <a:rPr lang="ja-JP" altLang="en-US" sz="1200" dirty="0" smtClean="0">
                <a:latin typeface="Meiryo UI" pitchFamily="50" charset="-128"/>
                <a:ea typeface="Meiryo UI" pitchFamily="50" charset="-128"/>
                <a:cs typeface="Meiryo UI" pitchFamily="50" charset="-128"/>
              </a:rPr>
              <a:t>リーダーシップの向上、心身のリラックスなどの健康管理面での効果、自社取扱製品の売上げ向上、</a:t>
            </a:r>
          </a:p>
          <a:p>
            <a:pPr>
              <a:lnSpc>
                <a:spcPct val="150000"/>
              </a:lnSpc>
            </a:pPr>
            <a:r>
              <a:rPr lang="ja-JP" altLang="en-US" sz="1200" dirty="0" smtClean="0">
                <a:latin typeface="Meiryo UI" pitchFamily="50" charset="-128"/>
                <a:ea typeface="Meiryo UI" pitchFamily="50" charset="-128"/>
                <a:cs typeface="Meiryo UI" pitchFamily="50" charset="-128"/>
              </a:rPr>
              <a:t>離職率の低下など、企業が仏教修行体験の有用性を</a:t>
            </a:r>
            <a:r>
              <a:rPr lang="ja-JP" altLang="en-US" sz="1200" dirty="0" err="1" smtClean="0">
                <a:latin typeface="Meiryo UI" pitchFamily="50" charset="-128"/>
                <a:ea typeface="Meiryo UI" pitchFamily="50" charset="-128"/>
                <a:cs typeface="Meiryo UI" pitchFamily="50" charset="-128"/>
              </a:rPr>
              <a:t>見い出し、</a:t>
            </a:r>
            <a:r>
              <a:rPr lang="ja-JP" altLang="en-US" sz="1200" dirty="0" smtClean="0">
                <a:latin typeface="Meiryo UI" pitchFamily="50" charset="-128"/>
                <a:ea typeface="Meiryo UI" pitchFamily="50" charset="-128"/>
                <a:cs typeface="Meiryo UI" pitchFamily="50" charset="-128"/>
              </a:rPr>
              <a:t>活用頂けると考えております。</a:t>
            </a:r>
          </a:p>
          <a:p>
            <a:pPr marL="0" marR="0" lvl="0" indent="0" algn="l" defTabSz="914400" rtl="0" eaLnBrk="0" fontAlgn="base" latinLnBrk="0" hangingPunct="0">
              <a:lnSpc>
                <a:spcPct val="150000"/>
              </a:lnSpc>
              <a:spcBef>
                <a:spcPct val="0"/>
              </a:spcBef>
              <a:spcAft>
                <a:spcPct val="0"/>
              </a:spcAft>
              <a:buClrTx/>
              <a:buSzTx/>
              <a:buFontTx/>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lvl="0" eaLnBrk="0" hangingPunct="0">
              <a:lnSpc>
                <a:spcPct val="150000"/>
              </a:lnSpc>
            </a:pPr>
            <a:endParaRPr lang="ja-JP" altLang="en-US" sz="1200" dirty="0" smtClean="0">
              <a:latin typeface="Meiryo UI" pitchFamily="50" charset="-128"/>
              <a:ea typeface="Meiryo UI" pitchFamily="50" charset="-128"/>
              <a:cs typeface="Meiryo UI" pitchFamily="50" charset="-128"/>
            </a:endParaRPr>
          </a:p>
          <a:p>
            <a:pPr lvl="0" eaLnBrk="0" hangingPunct="0">
              <a:lnSpc>
                <a:spcPct val="150000"/>
              </a:lnSpc>
            </a:pPr>
            <a:endParaRPr lang="ja-JP" altLang="en-US" sz="1200" dirty="0" smtClean="0">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5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endParaRPr kumimoji="1" lang="ja-JP" altLang="en-US" sz="1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p:txBody>
      </p:sp>
      <p:sp>
        <p:nvSpPr>
          <p:cNvPr id="34" name="テキスト ボックス 33"/>
          <p:cNvSpPr txBox="1"/>
          <p:nvPr/>
        </p:nvSpPr>
        <p:spPr>
          <a:xfrm>
            <a:off x="188640" y="560512"/>
            <a:ext cx="5987537" cy="1384995"/>
          </a:xfrm>
          <a:prstGeom prst="rect">
            <a:avLst/>
          </a:prstGeom>
          <a:noFill/>
        </p:spPr>
        <p:txBody>
          <a:bodyPr wrap="none" rtlCol="0">
            <a:spAutoFit/>
          </a:bodyPr>
          <a:lstStyle/>
          <a:p>
            <a:pPr>
              <a:lnSpc>
                <a:spcPct val="150000"/>
              </a:lnSpc>
            </a:pPr>
            <a:r>
              <a:rPr lang="ja-JP" altLang="en-US" sz="2800" dirty="0" smtClean="0">
                <a:latin typeface="Meiryo UI" pitchFamily="50" charset="-128"/>
                <a:ea typeface="Meiryo UI" pitchFamily="50" charset="-128"/>
                <a:cs typeface="Meiryo UI" pitchFamily="50" charset="-128"/>
              </a:rPr>
              <a:t>研修や福利厚生など幅広い目的での</a:t>
            </a:r>
          </a:p>
          <a:p>
            <a:pPr>
              <a:lnSpc>
                <a:spcPct val="150000"/>
              </a:lnSpc>
            </a:pPr>
            <a:r>
              <a:rPr lang="ja-JP" altLang="en-US" sz="2800" dirty="0" smtClean="0">
                <a:latin typeface="Meiryo UI" pitchFamily="50" charset="-128"/>
                <a:ea typeface="Meiryo UI" pitchFamily="50" charset="-128"/>
                <a:cs typeface="Meiryo UI" pitchFamily="50" charset="-128"/>
              </a:rPr>
              <a:t>仏教修行体験プログラムを開始しました</a:t>
            </a:r>
            <a:r>
              <a:rPr lang="ja-JP" altLang="en-US" sz="2800" dirty="0" smtClean="0">
                <a:solidFill>
                  <a:srgbClr val="000000"/>
                </a:solidFill>
                <a:latin typeface="Meiryo UI" pitchFamily="50" charset="-128"/>
                <a:ea typeface="Meiryo UI" pitchFamily="50" charset="-128"/>
                <a:cs typeface="Meiryo UI" pitchFamily="50" charset="-128"/>
              </a:rPr>
              <a:t>。</a:t>
            </a:r>
            <a:endParaRPr lang="ja-JP" altLang="en-US" sz="800" dirty="0" smtClean="0">
              <a:latin typeface="Meiryo UI" pitchFamily="50" charset="-128"/>
              <a:ea typeface="Meiryo UI" pitchFamily="50" charset="-128"/>
              <a:cs typeface="Meiryo UI" pitchFamily="50" charset="-128"/>
            </a:endParaRPr>
          </a:p>
        </p:txBody>
      </p:sp>
      <p:sp>
        <p:nvSpPr>
          <p:cNvPr id="35" name="Line 10"/>
          <p:cNvSpPr>
            <a:spLocks noChangeShapeType="1"/>
          </p:cNvSpPr>
          <p:nvPr/>
        </p:nvSpPr>
        <p:spPr bwMode="auto">
          <a:xfrm>
            <a:off x="0" y="504131"/>
            <a:ext cx="6858000" cy="0"/>
          </a:xfrm>
          <a:prstGeom prst="line">
            <a:avLst/>
          </a:prstGeom>
          <a:noFill/>
          <a:ln w="50800" cmpd="thickThin">
            <a:solidFill>
              <a:schemeClr val="tx1"/>
            </a:solidFill>
            <a:round/>
            <a:headEnd/>
            <a:tailEnd/>
          </a:ln>
        </p:spPr>
        <p:txBody>
          <a:bodyPr/>
          <a:lstStyle/>
          <a:p>
            <a:endParaRPr lang="ja-JP" altLang="en-US"/>
          </a:p>
        </p:txBody>
      </p:sp>
      <p:sp>
        <p:nvSpPr>
          <p:cNvPr id="36" name="Text Box 11"/>
          <p:cNvSpPr txBox="1">
            <a:spLocks noChangeArrowheads="1"/>
          </p:cNvSpPr>
          <p:nvPr/>
        </p:nvSpPr>
        <p:spPr bwMode="auto">
          <a:xfrm>
            <a:off x="0" y="143769"/>
            <a:ext cx="2447925" cy="396875"/>
          </a:xfrm>
          <a:prstGeom prst="rect">
            <a:avLst/>
          </a:prstGeom>
          <a:noFill/>
          <a:ln w="9525">
            <a:noFill/>
            <a:miter lim="800000"/>
            <a:headEnd/>
            <a:tailEnd/>
          </a:ln>
        </p:spPr>
        <p:txBody>
          <a:bodyPr>
            <a:spAutoFit/>
          </a:bodyPr>
          <a:lstStyle/>
          <a:p>
            <a:pPr>
              <a:spcBef>
                <a:spcPct val="50000"/>
              </a:spcBef>
            </a:pPr>
            <a:r>
              <a:rPr lang="en-US" altLang="ja-JP" sz="2000" dirty="0">
                <a:latin typeface="HGP創英角ｺﾞｼｯｸUB" pitchFamily="50" charset="-128"/>
                <a:ea typeface="HGP創英角ｺﾞｼｯｸUB" pitchFamily="50" charset="-128"/>
              </a:rPr>
              <a:t>PRESS RELEASE</a:t>
            </a:r>
          </a:p>
        </p:txBody>
      </p:sp>
      <p:pic>
        <p:nvPicPr>
          <p:cNvPr id="37" name="Picture 12"/>
          <p:cNvPicPr>
            <a:picLocks noChangeAspect="1" noChangeArrowheads="1"/>
          </p:cNvPicPr>
          <p:nvPr/>
        </p:nvPicPr>
        <p:blipFill>
          <a:blip r:embed="rId2" cstate="print"/>
          <a:srcRect/>
          <a:stretch>
            <a:fillRect/>
          </a:stretch>
        </p:blipFill>
        <p:spPr bwMode="auto">
          <a:xfrm>
            <a:off x="6342063" y="56456"/>
            <a:ext cx="433387" cy="3841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2132856" y="3793584"/>
            <a:ext cx="2521411" cy="2500978"/>
            <a:chOff x="3661928" y="2750530"/>
            <a:chExt cx="2521411" cy="2500978"/>
          </a:xfrm>
        </p:grpSpPr>
        <p:grpSp>
          <p:nvGrpSpPr>
            <p:cNvPr id="3" name="グループ化 24"/>
            <p:cNvGrpSpPr/>
            <p:nvPr/>
          </p:nvGrpSpPr>
          <p:grpSpPr>
            <a:xfrm>
              <a:off x="3661928" y="2750530"/>
              <a:ext cx="2521411" cy="2500978"/>
              <a:chOff x="3661928" y="2750530"/>
              <a:chExt cx="2521411" cy="2500978"/>
            </a:xfrm>
          </p:grpSpPr>
          <p:grpSp>
            <p:nvGrpSpPr>
              <p:cNvPr id="5" name="グループ化 2">
                <a:extLst>
                  <a:ext uri="{FF2B5EF4-FFF2-40B4-BE49-F238E27FC236}">
                    <a16:creationId xmlns:a16="http://schemas.microsoft.com/office/drawing/2014/main" xmlns="" id="{16E2B30D-AE89-4A6A-9AAC-4B24E0281B8C}"/>
                  </a:ext>
                </a:extLst>
              </p:cNvPr>
              <p:cNvGrpSpPr/>
              <p:nvPr/>
            </p:nvGrpSpPr>
            <p:grpSpPr>
              <a:xfrm>
                <a:off x="3661928" y="2750530"/>
                <a:ext cx="2521411" cy="2500978"/>
                <a:chOff x="3661928" y="2750530"/>
                <a:chExt cx="2521411" cy="2240570"/>
              </a:xfrm>
            </p:grpSpPr>
            <p:sp>
              <p:nvSpPr>
                <p:cNvPr id="8" name="正方形/長方形 7"/>
                <p:cNvSpPr/>
                <p:nvPr/>
              </p:nvSpPr>
              <p:spPr>
                <a:xfrm>
                  <a:off x="3661928" y="2750530"/>
                  <a:ext cx="2521410" cy="2240570"/>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正方形/長方形 8"/>
                <p:cNvSpPr/>
                <p:nvPr/>
              </p:nvSpPr>
              <p:spPr>
                <a:xfrm>
                  <a:off x="3661928" y="2750530"/>
                  <a:ext cx="2521411" cy="344572"/>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
            <p:nvSpPr>
              <p:cNvPr id="6" name="テキスト ボックス 5"/>
              <p:cNvSpPr txBox="1"/>
              <p:nvPr/>
            </p:nvSpPr>
            <p:spPr>
              <a:xfrm>
                <a:off x="4489946" y="2755900"/>
                <a:ext cx="780983" cy="307777"/>
              </a:xfrm>
              <a:prstGeom prst="rect">
                <a:avLst/>
              </a:prstGeom>
              <a:noFill/>
            </p:spPr>
            <p:txBody>
              <a:bodyPr wrap="none" rtlCol="0">
                <a:spAutoFit/>
              </a:bodyPr>
              <a:lstStyle/>
              <a:p>
                <a:r>
                  <a:rPr kumimoji="1" lang="ja-JP" altLang="en-US" sz="1400" b="1" dirty="0">
                    <a:latin typeface="Meiryo UI" pitchFamily="50" charset="-128"/>
                    <a:ea typeface="Meiryo UI" pitchFamily="50" charset="-128"/>
                    <a:cs typeface="Meiryo UI" pitchFamily="50" charset="-128"/>
                  </a:rPr>
                  <a:t>写　経　</a:t>
                </a:r>
              </a:p>
            </p:txBody>
          </p:sp>
          <p:sp>
            <p:nvSpPr>
              <p:cNvPr id="7" name="テキスト ボックス 6"/>
              <p:cNvSpPr txBox="1"/>
              <p:nvPr/>
            </p:nvSpPr>
            <p:spPr>
              <a:xfrm>
                <a:off x="3677084" y="3146097"/>
                <a:ext cx="2109873" cy="1015663"/>
              </a:xfrm>
              <a:prstGeom prst="rect">
                <a:avLst/>
              </a:prstGeom>
              <a:noFill/>
            </p:spPr>
            <p:txBody>
              <a:bodyPr wrap="none" rtlCol="0">
                <a:spAutoFit/>
              </a:bodyPr>
              <a:lstStyle/>
              <a:p>
                <a:r>
                  <a:rPr kumimoji="1" lang="ja-JP" altLang="en-US" sz="1200" dirty="0">
                    <a:latin typeface="Meiryo UI" pitchFamily="50" charset="-128"/>
                    <a:ea typeface="Meiryo UI" pitchFamily="50" charset="-128"/>
                    <a:cs typeface="Meiryo UI" pitchFamily="50" charset="-128"/>
                  </a:rPr>
                  <a:t>心を落ち着かせて仏教の経文を</a:t>
                </a:r>
                <a:endParaRPr kumimoji="1"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自らの手で書き写します。</a:t>
                </a:r>
                <a:endParaRPr lang="en-US" altLang="ja-JP" sz="1200" dirty="0">
                  <a:latin typeface="Meiryo UI" pitchFamily="50" charset="-128"/>
                  <a:ea typeface="Meiryo UI" pitchFamily="50" charset="-128"/>
                  <a:cs typeface="Meiryo UI" pitchFamily="50" charset="-128"/>
                </a:endParaRPr>
              </a:p>
              <a:p>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●講師：万松寺僧侶</a:t>
                </a:r>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●会場：万松寺　白龍館</a:t>
                </a:r>
                <a:r>
                  <a:rPr lang="en-US" altLang="ja-JP" sz="1200" dirty="0">
                    <a:latin typeface="Meiryo UI" pitchFamily="50" charset="-128"/>
                    <a:ea typeface="Meiryo UI" pitchFamily="50" charset="-128"/>
                    <a:cs typeface="Meiryo UI" pitchFamily="50" charset="-128"/>
                  </a:rPr>
                  <a:t>4F</a:t>
                </a:r>
              </a:p>
            </p:txBody>
          </p:sp>
        </p:grpSp>
        <p:pic>
          <p:nvPicPr>
            <p:cNvPr id="4" name="Picture 5"/>
            <p:cNvPicPr>
              <a:picLocks noChangeAspect="1" noChangeArrowheads="1"/>
            </p:cNvPicPr>
            <p:nvPr/>
          </p:nvPicPr>
          <p:blipFill>
            <a:blip r:embed="rId2" cstate="print"/>
            <a:srcRect/>
            <a:stretch>
              <a:fillRect/>
            </a:stretch>
          </p:blipFill>
          <p:spPr bwMode="auto">
            <a:xfrm>
              <a:off x="3812374" y="4244299"/>
              <a:ext cx="2220517" cy="876299"/>
            </a:xfrm>
            <a:prstGeom prst="rect">
              <a:avLst/>
            </a:prstGeom>
            <a:noFill/>
            <a:ln w="9525">
              <a:noFill/>
              <a:miter lim="800000"/>
              <a:headEnd/>
              <a:tailEnd/>
            </a:ln>
          </p:spPr>
        </p:pic>
      </p:grpSp>
      <p:grpSp>
        <p:nvGrpSpPr>
          <p:cNvPr id="10" name="グループ化 9"/>
          <p:cNvGrpSpPr/>
          <p:nvPr/>
        </p:nvGrpSpPr>
        <p:grpSpPr>
          <a:xfrm>
            <a:off x="2132856" y="560512"/>
            <a:ext cx="2528278" cy="2486402"/>
            <a:chOff x="827693" y="2765106"/>
            <a:chExt cx="2528278" cy="2486402"/>
          </a:xfrm>
        </p:grpSpPr>
        <p:sp>
          <p:nvSpPr>
            <p:cNvPr id="11" name="正方形/長方形 10"/>
            <p:cNvSpPr/>
            <p:nvPr/>
          </p:nvSpPr>
          <p:spPr>
            <a:xfrm>
              <a:off x="827693" y="2765106"/>
              <a:ext cx="2525106" cy="2486402"/>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12" name="グループ化 22"/>
            <p:cNvGrpSpPr/>
            <p:nvPr/>
          </p:nvGrpSpPr>
          <p:grpSpPr>
            <a:xfrm>
              <a:off x="827693" y="2765106"/>
              <a:ext cx="2528278" cy="2372509"/>
              <a:chOff x="827693" y="2765106"/>
              <a:chExt cx="2528278" cy="2372509"/>
            </a:xfrm>
          </p:grpSpPr>
          <p:sp>
            <p:nvSpPr>
              <p:cNvPr id="13" name="正方形/長方形 12"/>
              <p:cNvSpPr/>
              <p:nvPr/>
            </p:nvSpPr>
            <p:spPr>
              <a:xfrm>
                <a:off x="827693" y="2765106"/>
                <a:ext cx="2525106" cy="340545"/>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4" name="テキスト ボックス 13"/>
              <p:cNvSpPr txBox="1"/>
              <p:nvPr/>
            </p:nvSpPr>
            <p:spPr>
              <a:xfrm>
                <a:off x="1748839" y="2767980"/>
                <a:ext cx="662361" cy="307777"/>
              </a:xfrm>
              <a:prstGeom prst="rect">
                <a:avLst/>
              </a:prstGeom>
              <a:noFill/>
            </p:spPr>
            <p:txBody>
              <a:bodyPr wrap="none" rtlCol="0">
                <a:spAutoFit/>
              </a:bodyPr>
              <a:lstStyle/>
              <a:p>
                <a:pPr algn="ctr"/>
                <a:r>
                  <a:rPr lang="ja-JP" altLang="en-US" sz="1400" b="1" dirty="0">
                    <a:latin typeface="Meiryo UI" pitchFamily="50" charset="-128"/>
                    <a:ea typeface="Meiryo UI" pitchFamily="50" charset="-128"/>
                    <a:cs typeface="Meiryo UI" pitchFamily="50" charset="-128"/>
                  </a:rPr>
                  <a:t>坐　禅</a:t>
                </a:r>
                <a:endParaRPr kumimoji="1" lang="ja-JP" altLang="en-US" sz="1400" b="1" dirty="0">
                  <a:latin typeface="Meiryo UI" pitchFamily="50" charset="-128"/>
                  <a:ea typeface="Meiryo UI" pitchFamily="50" charset="-128"/>
                  <a:cs typeface="Meiryo UI" pitchFamily="50" charset="-128"/>
                </a:endParaRPr>
              </a:p>
            </p:txBody>
          </p:sp>
          <p:sp>
            <p:nvSpPr>
              <p:cNvPr id="15" name="テキスト ボックス 14"/>
              <p:cNvSpPr txBox="1"/>
              <p:nvPr/>
            </p:nvSpPr>
            <p:spPr>
              <a:xfrm>
                <a:off x="944733" y="3122661"/>
                <a:ext cx="2411238" cy="1015663"/>
              </a:xfrm>
              <a:prstGeom prst="rect">
                <a:avLst/>
              </a:prstGeom>
              <a:noFill/>
            </p:spPr>
            <p:txBody>
              <a:bodyPr wrap="none" rtlCol="0">
                <a:spAutoFit/>
              </a:bodyPr>
              <a:lstStyle/>
              <a:p>
                <a:r>
                  <a:rPr lang="ja-JP" altLang="en-US" sz="1200" dirty="0">
                    <a:latin typeface="Meiryo UI" pitchFamily="50" charset="-128"/>
                    <a:ea typeface="Meiryo UI" pitchFamily="50" charset="-128"/>
                    <a:cs typeface="Meiryo UI" pitchFamily="50" charset="-128"/>
                  </a:rPr>
                  <a:t>姿勢を正して坐った状態で精神統一</a:t>
                </a:r>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を行う禅の基本的な修行です。</a:t>
                </a:r>
                <a:endParaRPr lang="en-US" altLang="ja-JP" sz="1200" dirty="0">
                  <a:latin typeface="Meiryo UI" pitchFamily="50" charset="-128"/>
                  <a:ea typeface="Meiryo UI" pitchFamily="50" charset="-128"/>
                  <a:cs typeface="Meiryo UI" pitchFamily="50" charset="-128"/>
                </a:endParaRPr>
              </a:p>
              <a:p>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●講師：万松寺僧侶</a:t>
                </a:r>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●会場：万松寺　白龍館</a:t>
                </a:r>
                <a:r>
                  <a:rPr lang="en-US" altLang="ja-JP" sz="1200" dirty="0">
                    <a:latin typeface="Meiryo UI" pitchFamily="50" charset="-128"/>
                    <a:ea typeface="Meiryo UI" pitchFamily="50" charset="-128"/>
                    <a:cs typeface="Meiryo UI" pitchFamily="50" charset="-128"/>
                  </a:rPr>
                  <a:t>4F</a:t>
                </a:r>
              </a:p>
            </p:txBody>
          </p:sp>
          <p:pic>
            <p:nvPicPr>
              <p:cNvPr id="16" name="Picture 9"/>
              <p:cNvPicPr>
                <a:picLocks noChangeAspect="1" noChangeArrowheads="1"/>
              </p:cNvPicPr>
              <p:nvPr/>
            </p:nvPicPr>
            <p:blipFill>
              <a:blip r:embed="rId3" cstate="print"/>
              <a:srcRect/>
              <a:stretch>
                <a:fillRect/>
              </a:stretch>
            </p:blipFill>
            <p:spPr bwMode="auto">
              <a:xfrm>
                <a:off x="871184" y="4244299"/>
                <a:ext cx="2446255" cy="893316"/>
              </a:xfrm>
              <a:prstGeom prst="rect">
                <a:avLst/>
              </a:prstGeom>
              <a:noFill/>
              <a:ln w="9525">
                <a:noFill/>
                <a:miter lim="800000"/>
                <a:headEnd/>
                <a:tailEnd/>
              </a:ln>
            </p:spPr>
          </p:pic>
        </p:grpSp>
      </p:grpSp>
      <p:grpSp>
        <p:nvGrpSpPr>
          <p:cNvPr id="17" name="グループ化 16"/>
          <p:cNvGrpSpPr/>
          <p:nvPr/>
        </p:nvGrpSpPr>
        <p:grpSpPr>
          <a:xfrm>
            <a:off x="2132856" y="7041232"/>
            <a:ext cx="2604334" cy="2486146"/>
            <a:chOff x="6666667" y="2765362"/>
            <a:chExt cx="2604334" cy="2486146"/>
          </a:xfrm>
        </p:grpSpPr>
        <p:sp>
          <p:nvSpPr>
            <p:cNvPr id="18" name="正方形/長方形 17"/>
            <p:cNvSpPr/>
            <p:nvPr/>
          </p:nvSpPr>
          <p:spPr>
            <a:xfrm>
              <a:off x="6666667" y="2765362"/>
              <a:ext cx="2604334" cy="248614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正方形/長方形 18"/>
            <p:cNvSpPr/>
            <p:nvPr/>
          </p:nvSpPr>
          <p:spPr>
            <a:xfrm>
              <a:off x="6666667" y="2765362"/>
              <a:ext cx="2604334" cy="344413"/>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0" name="テキスト ボックス 19"/>
            <p:cNvSpPr txBox="1"/>
            <p:nvPr/>
          </p:nvSpPr>
          <p:spPr>
            <a:xfrm>
              <a:off x="7605865" y="2771763"/>
              <a:ext cx="662361" cy="307777"/>
            </a:xfrm>
            <a:prstGeom prst="rect">
              <a:avLst/>
            </a:prstGeom>
            <a:noFill/>
          </p:spPr>
          <p:txBody>
            <a:bodyPr wrap="none" rtlCol="0">
              <a:spAutoFit/>
            </a:bodyPr>
            <a:lstStyle/>
            <a:p>
              <a:r>
                <a:rPr kumimoji="1" lang="ja-JP" altLang="en-US" sz="1400" b="1" dirty="0">
                  <a:latin typeface="Meiryo UI" pitchFamily="50" charset="-128"/>
                  <a:ea typeface="Meiryo UI" pitchFamily="50" charset="-128"/>
                  <a:cs typeface="Meiryo UI" pitchFamily="50" charset="-128"/>
                </a:rPr>
                <a:t>写　仏</a:t>
              </a:r>
            </a:p>
          </p:txBody>
        </p:sp>
        <p:sp>
          <p:nvSpPr>
            <p:cNvPr id="21" name="テキスト ボックス 20"/>
            <p:cNvSpPr txBox="1"/>
            <p:nvPr/>
          </p:nvSpPr>
          <p:spPr>
            <a:xfrm>
              <a:off x="6692901" y="3122709"/>
              <a:ext cx="2552302" cy="1015663"/>
            </a:xfrm>
            <a:prstGeom prst="rect">
              <a:avLst/>
            </a:prstGeom>
            <a:noFill/>
          </p:spPr>
          <p:txBody>
            <a:bodyPr wrap="none" rtlCol="0">
              <a:spAutoFit/>
            </a:bodyPr>
            <a:lstStyle/>
            <a:p>
              <a:r>
                <a:rPr lang="ja-JP" altLang="en-US" sz="1200" dirty="0">
                  <a:latin typeface="Meiryo UI" pitchFamily="50" charset="-128"/>
                  <a:ea typeface="Meiryo UI" pitchFamily="50" charset="-128"/>
                  <a:cs typeface="Meiryo UI" pitchFamily="50" charset="-128"/>
                </a:rPr>
                <a:t>仏様の絵を無心でなぞり書き写します。</a:t>
              </a:r>
              <a:endParaRPr kumimoji="1" lang="en-US" altLang="ja-JP" sz="1200" dirty="0">
                <a:latin typeface="Meiryo UI" pitchFamily="50" charset="-128"/>
                <a:ea typeface="Meiryo UI" pitchFamily="50" charset="-128"/>
                <a:cs typeface="Meiryo UI" pitchFamily="50" charset="-128"/>
              </a:endParaRPr>
            </a:p>
            <a:p>
              <a:endParaRPr lang="en-US" altLang="ja-JP" sz="1200" dirty="0">
                <a:latin typeface="Meiryo UI" pitchFamily="50" charset="-128"/>
                <a:ea typeface="Meiryo UI" pitchFamily="50" charset="-128"/>
                <a:cs typeface="Meiryo UI" pitchFamily="50" charset="-128"/>
              </a:endParaRPr>
            </a:p>
            <a:p>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●講師：万松寺僧侶</a:t>
              </a:r>
              <a:endParaRPr lang="en-US" altLang="ja-JP" sz="1200" dirty="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●会場：万松寺　白龍館</a:t>
              </a:r>
              <a:r>
                <a:rPr lang="en-US" altLang="ja-JP" sz="1200" dirty="0">
                  <a:latin typeface="Meiryo UI" pitchFamily="50" charset="-128"/>
                  <a:ea typeface="Meiryo UI" pitchFamily="50" charset="-128"/>
                  <a:cs typeface="Meiryo UI" pitchFamily="50" charset="-128"/>
                </a:rPr>
                <a:t>4F</a:t>
              </a:r>
            </a:p>
          </p:txBody>
        </p:sp>
        <p:pic>
          <p:nvPicPr>
            <p:cNvPr id="22" name="Picture 8"/>
            <p:cNvPicPr>
              <a:picLocks noChangeAspect="1" noChangeArrowheads="1"/>
            </p:cNvPicPr>
            <p:nvPr/>
          </p:nvPicPr>
          <p:blipFill>
            <a:blip r:embed="rId4" cstate="print"/>
            <a:srcRect/>
            <a:stretch>
              <a:fillRect/>
            </a:stretch>
          </p:blipFill>
          <p:spPr bwMode="auto">
            <a:xfrm>
              <a:off x="6747860" y="4271195"/>
              <a:ext cx="2441947" cy="889702"/>
            </a:xfrm>
            <a:prstGeom prst="rect">
              <a:avLst/>
            </a:prstGeom>
            <a:noFill/>
            <a:ln w="9525">
              <a:noFill/>
              <a:miter lim="800000"/>
              <a:headEnd/>
              <a:tailEnd/>
            </a:ln>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Line 10"/>
          <p:cNvSpPr>
            <a:spLocks noChangeShapeType="1"/>
          </p:cNvSpPr>
          <p:nvPr/>
        </p:nvSpPr>
        <p:spPr bwMode="auto">
          <a:xfrm>
            <a:off x="0" y="704850"/>
            <a:ext cx="6858000" cy="0"/>
          </a:xfrm>
          <a:prstGeom prst="line">
            <a:avLst/>
          </a:prstGeom>
          <a:noFill/>
          <a:ln w="50800" cmpd="thickThin">
            <a:solidFill>
              <a:schemeClr val="tx1"/>
            </a:solidFill>
            <a:round/>
            <a:headEnd/>
            <a:tailEnd/>
          </a:ln>
        </p:spPr>
        <p:txBody>
          <a:bodyPr/>
          <a:lstStyle/>
          <a:p>
            <a:endParaRPr lang="ja-JP" altLang="en-US"/>
          </a:p>
        </p:txBody>
      </p:sp>
      <p:sp>
        <p:nvSpPr>
          <p:cNvPr id="3077" name="Text Box 11"/>
          <p:cNvSpPr txBox="1">
            <a:spLocks noChangeArrowheads="1"/>
          </p:cNvSpPr>
          <p:nvPr/>
        </p:nvSpPr>
        <p:spPr bwMode="auto">
          <a:xfrm>
            <a:off x="0" y="344488"/>
            <a:ext cx="2447925" cy="396875"/>
          </a:xfrm>
          <a:prstGeom prst="rect">
            <a:avLst/>
          </a:prstGeom>
          <a:noFill/>
          <a:ln w="9525">
            <a:noFill/>
            <a:miter lim="800000"/>
            <a:headEnd/>
            <a:tailEnd/>
          </a:ln>
        </p:spPr>
        <p:txBody>
          <a:bodyPr>
            <a:spAutoFit/>
          </a:bodyPr>
          <a:lstStyle/>
          <a:p>
            <a:pPr>
              <a:spcBef>
                <a:spcPct val="50000"/>
              </a:spcBef>
            </a:pPr>
            <a:r>
              <a:rPr lang="en-US" altLang="ja-JP" sz="2000">
                <a:latin typeface="HGP創英角ｺﾞｼｯｸUB" pitchFamily="50" charset="-128"/>
                <a:ea typeface="HGP創英角ｺﾞｼｯｸUB" pitchFamily="50" charset="-128"/>
              </a:rPr>
              <a:t>PRESS RELEASE</a:t>
            </a:r>
          </a:p>
        </p:txBody>
      </p:sp>
      <p:pic>
        <p:nvPicPr>
          <p:cNvPr id="3078" name="Picture 12"/>
          <p:cNvPicPr>
            <a:picLocks noChangeAspect="1" noChangeArrowheads="1"/>
          </p:cNvPicPr>
          <p:nvPr/>
        </p:nvPicPr>
        <p:blipFill>
          <a:blip r:embed="rId2" cstate="print"/>
          <a:srcRect/>
          <a:stretch>
            <a:fillRect/>
          </a:stretch>
        </p:blipFill>
        <p:spPr bwMode="auto">
          <a:xfrm>
            <a:off x="6342063" y="257175"/>
            <a:ext cx="433387" cy="384175"/>
          </a:xfrm>
          <a:prstGeom prst="rect">
            <a:avLst/>
          </a:prstGeom>
          <a:noFill/>
          <a:ln w="9525">
            <a:noFill/>
            <a:miter lim="800000"/>
            <a:headEnd/>
            <a:tailEnd/>
          </a:ln>
        </p:spPr>
      </p:pic>
      <p:sp>
        <p:nvSpPr>
          <p:cNvPr id="3080" name="Text Box 279"/>
          <p:cNvSpPr txBox="1">
            <a:spLocks noChangeArrowheads="1"/>
          </p:cNvSpPr>
          <p:nvPr/>
        </p:nvSpPr>
        <p:spPr bwMode="auto">
          <a:xfrm>
            <a:off x="449262" y="4088904"/>
            <a:ext cx="6408738" cy="246221"/>
          </a:xfrm>
          <a:prstGeom prst="rect">
            <a:avLst/>
          </a:prstGeom>
          <a:noFill/>
          <a:ln w="9525">
            <a:noFill/>
            <a:miter lim="800000"/>
            <a:headEnd/>
            <a:tailEnd/>
          </a:ln>
        </p:spPr>
        <p:txBody>
          <a:bodyPr>
            <a:spAutoFit/>
          </a:bodyPr>
          <a:lstStyle/>
          <a:p>
            <a:pPr>
              <a:spcBef>
                <a:spcPct val="30000"/>
              </a:spcBef>
            </a:pPr>
            <a:r>
              <a:rPr lang="ja-JP" altLang="en-US" dirty="0">
                <a:latin typeface="ＭＳ Ｐゴシック" pitchFamily="50" charset="-128"/>
              </a:rPr>
              <a:t>　　</a:t>
            </a:r>
            <a:endParaRPr lang="en-US" altLang="ja-JP" dirty="0"/>
          </a:p>
        </p:txBody>
      </p:sp>
      <p:sp>
        <p:nvSpPr>
          <p:cNvPr id="15" name="Rectangle 1"/>
          <p:cNvSpPr>
            <a:spLocks noChangeArrowheads="1"/>
          </p:cNvSpPr>
          <p:nvPr/>
        </p:nvSpPr>
        <p:spPr bwMode="auto">
          <a:xfrm>
            <a:off x="0" y="1731223"/>
            <a:ext cx="6858000" cy="48751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Bef>
                <a:spcPct val="30000"/>
              </a:spcBef>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会社概要</a:t>
            </a:r>
            <a:r>
              <a:rPr lang="en-US" altLang="ja-JP" sz="1200" dirty="0" smtClean="0">
                <a:latin typeface="Meiryo UI" pitchFamily="50" charset="-128"/>
                <a:ea typeface="Meiryo UI" pitchFamily="50" charset="-128"/>
                <a:cs typeface="Meiryo UI" pitchFamily="50" charset="-128"/>
              </a:rPr>
              <a:t>】</a:t>
            </a:r>
            <a:endParaRPr lang="ja-JP" altLang="en-US" sz="1200" dirty="0" smtClean="0">
              <a:latin typeface="Meiryo UI" pitchFamily="50" charset="-128"/>
              <a:ea typeface="Meiryo UI" pitchFamily="50" charset="-128"/>
              <a:cs typeface="Meiryo UI" pitchFamily="50" charset="-128"/>
            </a:endParaRPr>
          </a:p>
          <a:p>
            <a:pPr>
              <a:spcBef>
                <a:spcPct val="30000"/>
              </a:spcBef>
            </a:pPr>
            <a:r>
              <a:rPr lang="ja-JP" altLang="en-US" sz="1200" dirty="0" smtClean="0">
                <a:latin typeface="Meiryo UI" pitchFamily="50" charset="-128"/>
                <a:ea typeface="Meiryo UI" pitchFamily="50" charset="-128"/>
                <a:cs typeface="Meiryo UI" pitchFamily="50" charset="-128"/>
              </a:rPr>
              <a:t>    会社名	株式会社アルファポイント	</a:t>
            </a:r>
            <a:r>
              <a:rPr lang="en-US" altLang="ja-JP" sz="1200" dirty="0" smtClean="0">
                <a:latin typeface="Meiryo UI" pitchFamily="50" charset="-128"/>
                <a:ea typeface="Meiryo UI" pitchFamily="50" charset="-128"/>
                <a:cs typeface="Meiryo UI" pitchFamily="50" charset="-128"/>
                <a:hlinkClick r:id="rId3"/>
              </a:rPr>
              <a:t>http://www.alphapoint.co.jp/</a:t>
            </a:r>
            <a:endParaRPr lang="en-US" altLang="ja-JP" sz="1200" dirty="0" smtClean="0">
              <a:latin typeface="Meiryo UI" pitchFamily="50" charset="-128"/>
              <a:ea typeface="Meiryo UI" pitchFamily="50" charset="-128"/>
              <a:cs typeface="Meiryo UI" pitchFamily="50" charset="-128"/>
            </a:endParaRPr>
          </a:p>
          <a:p>
            <a:pPr>
              <a:spcBef>
                <a:spcPct val="30000"/>
              </a:spcBef>
            </a:pPr>
            <a:r>
              <a:rPr lang="ja-JP" altLang="en-US" sz="1200" dirty="0" smtClean="0">
                <a:latin typeface="Meiryo UI" pitchFamily="50" charset="-128"/>
                <a:ea typeface="Meiryo UI" pitchFamily="50" charset="-128"/>
                <a:cs typeface="Meiryo UI" pitchFamily="50" charset="-128"/>
              </a:rPr>
              <a:t>　　代表者	代表取締役　丸山 和之　</a:t>
            </a:r>
          </a:p>
          <a:p>
            <a:pPr>
              <a:spcBef>
                <a:spcPct val="30000"/>
              </a:spcBef>
            </a:pPr>
            <a:r>
              <a:rPr lang="ja-JP" altLang="en-US" sz="1200" dirty="0" smtClean="0">
                <a:latin typeface="Meiryo UI" pitchFamily="50" charset="-128"/>
                <a:ea typeface="Meiryo UI" pitchFamily="50" charset="-128"/>
                <a:cs typeface="Meiryo UI" pitchFamily="50" charset="-128"/>
              </a:rPr>
              <a:t>　　設立	</a:t>
            </a:r>
            <a:r>
              <a:rPr lang="en-US" altLang="ja-JP" sz="1200" dirty="0" smtClean="0">
                <a:latin typeface="Meiryo UI" pitchFamily="50" charset="-128"/>
                <a:ea typeface="Meiryo UI" pitchFamily="50" charset="-128"/>
                <a:cs typeface="Meiryo UI" pitchFamily="50" charset="-128"/>
              </a:rPr>
              <a:t>1984</a:t>
            </a:r>
            <a:r>
              <a:rPr lang="ja-JP" altLang="en-US" sz="1200" dirty="0" smtClean="0">
                <a:latin typeface="Meiryo UI" pitchFamily="50" charset="-128"/>
                <a:ea typeface="Meiryo UI" pitchFamily="50" charset="-128"/>
                <a:cs typeface="Meiryo UI" pitchFamily="50" charset="-128"/>
              </a:rPr>
              <a:t>年 ３月</a:t>
            </a:r>
          </a:p>
          <a:p>
            <a:pPr>
              <a:spcBef>
                <a:spcPct val="30000"/>
              </a:spcBef>
            </a:pPr>
            <a:r>
              <a:rPr lang="ja-JP" altLang="en-US" sz="1200" dirty="0" smtClean="0">
                <a:latin typeface="Meiryo UI" pitchFamily="50" charset="-128"/>
                <a:ea typeface="Meiryo UI" pitchFamily="50" charset="-128"/>
                <a:cs typeface="Meiryo UI" pitchFamily="50" charset="-128"/>
              </a:rPr>
              <a:t>　　事業内容	各企業の販売促進活動やイベント等の企画制作・進行運営管理を主体に、</a:t>
            </a:r>
            <a:endParaRPr lang="en-US" altLang="ja-JP" sz="1200" dirty="0" smtClean="0">
              <a:latin typeface="Meiryo UI" pitchFamily="50" charset="-128"/>
              <a:ea typeface="Meiryo UI" pitchFamily="50" charset="-128"/>
              <a:cs typeface="Meiryo UI" pitchFamily="50" charset="-128"/>
            </a:endParaRPr>
          </a:p>
          <a:p>
            <a:pPr>
              <a:spcBef>
                <a:spcPct val="30000"/>
              </a:spcBef>
            </a:pPr>
            <a:r>
              <a:rPr lang="en-US" altLang="ja-JP" sz="12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グループ全体として広告代理業務・一般</a:t>
            </a:r>
            <a:r>
              <a:rPr lang="en-US" altLang="ja-JP" sz="1200" dirty="0" smtClean="0">
                <a:latin typeface="Meiryo UI" pitchFamily="50" charset="-128"/>
                <a:ea typeface="Meiryo UI" pitchFamily="50" charset="-128"/>
                <a:cs typeface="Meiryo UI" pitchFamily="50" charset="-128"/>
              </a:rPr>
              <a:t>PR</a:t>
            </a:r>
            <a:r>
              <a:rPr lang="ja-JP" altLang="en-US" sz="1200" dirty="0" smtClean="0">
                <a:latin typeface="Meiryo UI" pitchFamily="50" charset="-128"/>
                <a:ea typeface="Meiryo UI" pitchFamily="50" charset="-128"/>
                <a:cs typeface="Meiryo UI" pitchFamily="50" charset="-128"/>
              </a:rPr>
              <a:t>業務からコンピュータのネットワーク構築まで</a:t>
            </a:r>
            <a:endParaRPr lang="en-US" altLang="ja-JP" sz="1200" dirty="0" smtClean="0">
              <a:latin typeface="Meiryo UI" pitchFamily="50" charset="-128"/>
              <a:ea typeface="Meiryo UI" pitchFamily="50" charset="-128"/>
              <a:cs typeface="Meiryo UI" pitchFamily="50" charset="-128"/>
            </a:endParaRPr>
          </a:p>
          <a:p>
            <a:pPr>
              <a:spcBef>
                <a:spcPct val="30000"/>
              </a:spcBef>
            </a:pPr>
            <a:r>
              <a:rPr lang="ja-JP" altLang="en-US" sz="1200" dirty="0" smtClean="0">
                <a:latin typeface="Meiryo UI" pitchFamily="50" charset="-128"/>
                <a:ea typeface="Meiryo UI" pitchFamily="50" charset="-128"/>
                <a:cs typeface="Meiryo UI" pitchFamily="50" charset="-128"/>
              </a:rPr>
              <a:t>                  デジタル・アナログまで幅広く、コミュニケーション活動の制作を行なっています。 </a:t>
            </a:r>
          </a:p>
          <a:p>
            <a:pPr>
              <a:spcBef>
                <a:spcPct val="30000"/>
              </a:spcBef>
            </a:pPr>
            <a:r>
              <a:rPr lang="ja-JP" altLang="en-US" sz="1200" dirty="0" smtClean="0">
                <a:latin typeface="Meiryo UI" pitchFamily="50" charset="-128"/>
                <a:ea typeface="Meiryo UI" pitchFamily="50" charset="-128"/>
                <a:cs typeface="Meiryo UI" pitchFamily="50" charset="-128"/>
              </a:rPr>
              <a:t>　　資本金	</a:t>
            </a:r>
            <a:r>
              <a:rPr lang="en-US" altLang="ja-JP" sz="1200" dirty="0" smtClean="0">
                <a:latin typeface="Meiryo UI" pitchFamily="50" charset="-128"/>
                <a:ea typeface="Meiryo UI" pitchFamily="50" charset="-128"/>
                <a:cs typeface="Meiryo UI" pitchFamily="50" charset="-128"/>
              </a:rPr>
              <a:t>2.000</a:t>
            </a:r>
            <a:r>
              <a:rPr lang="ja-JP" altLang="en-US" sz="1200" dirty="0" smtClean="0">
                <a:latin typeface="Meiryo UI" pitchFamily="50" charset="-128"/>
                <a:ea typeface="Meiryo UI" pitchFamily="50" charset="-128"/>
                <a:cs typeface="Meiryo UI" pitchFamily="50" charset="-128"/>
              </a:rPr>
              <a:t>万円</a:t>
            </a:r>
          </a:p>
          <a:p>
            <a:pPr>
              <a:spcBef>
                <a:spcPct val="30000"/>
              </a:spcBef>
            </a:pPr>
            <a:r>
              <a:rPr lang="ja-JP" altLang="en-US" sz="1200" dirty="0" smtClean="0">
                <a:latin typeface="Meiryo UI" pitchFamily="50" charset="-128"/>
                <a:ea typeface="Meiryo UI" pitchFamily="50" charset="-128"/>
                <a:cs typeface="Meiryo UI" pitchFamily="50" charset="-128"/>
              </a:rPr>
              <a:t>　　所在地	〒</a:t>
            </a:r>
            <a:r>
              <a:rPr lang="en-US" altLang="ja-JP" sz="1200" dirty="0" smtClean="0">
                <a:latin typeface="Meiryo UI" pitchFamily="50" charset="-128"/>
                <a:ea typeface="Meiryo UI" pitchFamily="50" charset="-128"/>
                <a:cs typeface="Meiryo UI" pitchFamily="50" charset="-128"/>
              </a:rPr>
              <a:t>460-0011</a:t>
            </a:r>
            <a:r>
              <a:rPr lang="ja-JP" altLang="en-US" sz="1200" dirty="0" smtClean="0">
                <a:latin typeface="Meiryo UI" pitchFamily="50" charset="-128"/>
                <a:ea typeface="Meiryo UI" pitchFamily="50" charset="-128"/>
                <a:cs typeface="Meiryo UI" pitchFamily="50" charset="-128"/>
              </a:rPr>
              <a:t>　名古屋市中区大須三丁目</a:t>
            </a:r>
            <a:r>
              <a:rPr lang="en-US" altLang="ja-JP" sz="1200" dirty="0" smtClean="0">
                <a:latin typeface="Meiryo UI" pitchFamily="50" charset="-128"/>
                <a:ea typeface="Meiryo UI" pitchFamily="50" charset="-128"/>
                <a:cs typeface="Meiryo UI" pitchFamily="50" charset="-128"/>
              </a:rPr>
              <a:t>30</a:t>
            </a:r>
            <a:r>
              <a:rPr lang="ja-JP" altLang="en-US" sz="1200" dirty="0" smtClean="0">
                <a:latin typeface="Meiryo UI" pitchFamily="50" charset="-128"/>
                <a:ea typeface="Meiryo UI" pitchFamily="50" charset="-128"/>
                <a:cs typeface="Meiryo UI" pitchFamily="50" charset="-128"/>
              </a:rPr>
              <a:t>番</a:t>
            </a:r>
            <a:r>
              <a:rPr lang="en-US" altLang="ja-JP" sz="1200" dirty="0" smtClean="0">
                <a:latin typeface="Meiryo UI" pitchFamily="50" charset="-128"/>
                <a:ea typeface="Meiryo UI" pitchFamily="50" charset="-128"/>
                <a:cs typeface="Meiryo UI" pitchFamily="50" charset="-128"/>
              </a:rPr>
              <a:t>40</a:t>
            </a:r>
            <a:r>
              <a:rPr lang="ja-JP" altLang="en-US" sz="1200" dirty="0" smtClean="0">
                <a:latin typeface="Meiryo UI" pitchFamily="50" charset="-128"/>
                <a:ea typeface="Meiryo UI" pitchFamily="50" charset="-128"/>
                <a:cs typeface="Meiryo UI" pitchFamily="50" charset="-128"/>
              </a:rPr>
              <a:t>号 万松寺ビル９</a:t>
            </a:r>
            <a:r>
              <a:rPr lang="en-US" altLang="ja-JP" sz="1200" dirty="0" smtClean="0">
                <a:latin typeface="Meiryo UI" pitchFamily="50" charset="-128"/>
                <a:ea typeface="Meiryo UI" pitchFamily="50" charset="-128"/>
                <a:cs typeface="Meiryo UI" pitchFamily="50" charset="-128"/>
              </a:rPr>
              <a:t>F</a:t>
            </a: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ja-JP" sz="1200" dirty="0" smtClean="0">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lvl="0" eaLnBrk="0" hangingPunct="0"/>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本件に関するお問い合わせ</a:t>
            </a:r>
            <a:r>
              <a:rPr lang="en-US" altLang="ja-JP" sz="1200" dirty="0" smtClean="0">
                <a:latin typeface="Meiryo UI" pitchFamily="50" charset="-128"/>
                <a:ea typeface="Meiryo UI" pitchFamily="50" charset="-128"/>
                <a:cs typeface="Meiryo UI" pitchFamily="50" charset="-128"/>
              </a:rPr>
              <a:t>】</a:t>
            </a:r>
            <a:br>
              <a:rPr lang="en-US" altLang="ja-JP" sz="1200" dirty="0" smtClean="0">
                <a:latin typeface="Meiryo UI" pitchFamily="50" charset="-128"/>
                <a:ea typeface="Meiryo UI" pitchFamily="50" charset="-128"/>
                <a:cs typeface="Meiryo UI" pitchFamily="50" charset="-128"/>
              </a:rPr>
            </a:br>
            <a:r>
              <a:rPr lang="ja-JP" altLang="en-US" sz="1200" dirty="0" smtClean="0">
                <a:latin typeface="Meiryo UI" pitchFamily="50" charset="-128"/>
                <a:ea typeface="Meiryo UI" pitchFamily="50" charset="-128"/>
                <a:cs typeface="Meiryo UI" pitchFamily="50" charset="-128"/>
              </a:rPr>
              <a:t>　会社名：株式会社アルファポイント</a:t>
            </a:r>
            <a:br>
              <a:rPr lang="ja-JP" altLang="en-US" sz="1200" dirty="0" smtClean="0">
                <a:latin typeface="Meiryo UI" pitchFamily="50" charset="-128"/>
                <a:ea typeface="Meiryo UI" pitchFamily="50" charset="-128"/>
                <a:cs typeface="Meiryo UI" pitchFamily="50" charset="-128"/>
              </a:rPr>
            </a:br>
            <a:r>
              <a:rPr lang="ja-JP" altLang="en-US" sz="1200" dirty="0" smtClean="0">
                <a:latin typeface="Meiryo UI" pitchFamily="50" charset="-128"/>
                <a:ea typeface="Meiryo UI" pitchFamily="50" charset="-128"/>
                <a:cs typeface="Meiryo UI" pitchFamily="50" charset="-128"/>
              </a:rPr>
              <a:t>　担当者：　林・白戸　</a:t>
            </a:r>
            <a:br>
              <a:rPr lang="ja-JP" altLang="en-US" sz="1200" dirty="0" smtClean="0">
                <a:latin typeface="Meiryo UI" pitchFamily="50" charset="-128"/>
                <a:ea typeface="Meiryo UI" pitchFamily="50" charset="-128"/>
                <a:cs typeface="Meiryo UI" pitchFamily="50" charset="-128"/>
              </a:rPr>
            </a:br>
            <a:r>
              <a:rPr lang="ja-JP" altLang="en-US" sz="1200" dirty="0" smtClean="0">
                <a:latin typeface="Meiryo UI" pitchFamily="50" charset="-128"/>
                <a:ea typeface="Meiryo UI" pitchFamily="50" charset="-128"/>
                <a:cs typeface="Meiryo UI" pitchFamily="50" charset="-128"/>
              </a:rPr>
              <a:t>　ＴＥＬ：</a:t>
            </a:r>
            <a:r>
              <a:rPr lang="en-US" altLang="ja-JP" sz="1200" dirty="0" smtClean="0">
                <a:latin typeface="Meiryo UI" pitchFamily="50" charset="-128"/>
                <a:ea typeface="Meiryo UI" pitchFamily="50" charset="-128"/>
                <a:cs typeface="Meiryo UI" pitchFamily="50" charset="-128"/>
              </a:rPr>
              <a:t>052-262-5558</a:t>
            </a:r>
            <a:br>
              <a:rPr lang="en-US" altLang="ja-JP" sz="1200" dirty="0" smtClean="0">
                <a:latin typeface="Meiryo UI" pitchFamily="50" charset="-128"/>
                <a:ea typeface="Meiryo UI" pitchFamily="50" charset="-128"/>
                <a:cs typeface="Meiryo UI" pitchFamily="50" charset="-128"/>
              </a:rPr>
            </a:br>
            <a:r>
              <a:rPr lang="ja-JP" altLang="en-US" sz="1200" dirty="0" smtClean="0">
                <a:latin typeface="Meiryo UI" pitchFamily="50" charset="-128"/>
                <a:ea typeface="Meiryo UI" pitchFamily="50" charset="-128"/>
                <a:cs typeface="Meiryo UI" pitchFamily="50" charset="-128"/>
              </a:rPr>
              <a:t>　</a:t>
            </a:r>
            <a:r>
              <a:rPr lang="en-US" altLang="ja-JP" sz="1200" dirty="0" smtClean="0">
                <a:latin typeface="Meiryo UI" pitchFamily="50" charset="-128"/>
                <a:ea typeface="Meiryo UI" pitchFamily="50" charset="-128"/>
                <a:cs typeface="Meiryo UI" pitchFamily="50" charset="-128"/>
              </a:rPr>
              <a:t>E-Mail</a:t>
            </a:r>
            <a:r>
              <a:rPr lang="ja-JP" altLang="en-US" sz="1200" dirty="0" smtClean="0">
                <a:latin typeface="Meiryo UI" pitchFamily="50" charset="-128"/>
                <a:ea typeface="Meiryo UI" pitchFamily="50" charset="-128"/>
                <a:cs typeface="Meiryo UI" pitchFamily="50" charset="-128"/>
              </a:rPr>
              <a:t>：</a:t>
            </a:r>
            <a:r>
              <a:rPr lang="en-US" altLang="ja-JP" sz="1200" dirty="0" smtClean="0">
                <a:latin typeface="Meiryo UI" pitchFamily="50" charset="-128"/>
                <a:ea typeface="Meiryo UI" pitchFamily="50" charset="-128"/>
                <a:cs typeface="Meiryo UI" pitchFamily="50" charset="-128"/>
              </a:rPr>
              <a:t>info@alphapoint.co.jp</a:t>
            </a:r>
          </a:p>
          <a:p>
            <a:pPr lvl="0" eaLnBrk="0" hangingPunct="0"/>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lvl="0" eaLnBrk="0" hangingPunct="0"/>
            <a:endParaRPr lang="en-US" altLang="ja-JP" sz="1200" dirty="0" smtClean="0">
              <a:latin typeface="Meiryo UI" pitchFamily="50" charset="-128"/>
              <a:ea typeface="Meiryo UI" pitchFamily="50" charset="-128"/>
              <a:cs typeface="Meiryo UI" pitchFamily="50" charset="-128"/>
            </a:endParaRPr>
          </a:p>
          <a:p>
            <a:pPr lvl="0" eaLnBrk="0" hangingPunct="0"/>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lvl="0" eaLnBrk="0" hangingPunct="0"/>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endParaRPr kumimoji="1" lang="ja-JP" altLang="en-US" sz="1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12572</TotalTime>
  <Words>110</Words>
  <Application>Microsoft Office PowerPoint</Application>
  <PresentationFormat>A4 210 x 297 mm</PresentationFormat>
  <Paragraphs>64</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標準デザイン</vt:lpstr>
      <vt:lpstr>スライド 1</vt:lpstr>
      <vt:lpstr>スライド 2</vt:lpstr>
      <vt:lpstr>スライド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TOSHIBA</dc:creator>
  <cp:lastModifiedBy>shirato</cp:lastModifiedBy>
  <cp:revision>153</cp:revision>
  <dcterms:created xsi:type="dcterms:W3CDTF">2008-08-20T12:18:16Z</dcterms:created>
  <dcterms:modified xsi:type="dcterms:W3CDTF">2017-10-31T08:40:47Z</dcterms:modified>
</cp:coreProperties>
</file>