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5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6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7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70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56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42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42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7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54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52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5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74F4-D651-41A1-8646-00D9E6FA7666}" type="datetimeFigureOut">
              <a:rPr kumimoji="1" lang="ja-JP" altLang="en-US" smtClean="0"/>
              <a:t>2018/1/12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29C3-FF7A-46EB-A0D1-3DCBA72E9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ip.jp/spinel/to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ip.jp/spinel/top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-SHA IN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1" y="70482"/>
            <a:ext cx="1100348" cy="3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624" y="5698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News Release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467544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-27384" y="539552"/>
            <a:ext cx="688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6936" y="633626"/>
            <a:ext cx="6696744" cy="830997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+mn-ea"/>
              </a:rPr>
              <a:t>赤塚不二夫不朽の名作・５５年の時を経て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現代版にリメイク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+mn-ea"/>
              </a:rPr>
              <a:t>！</a:t>
            </a:r>
            <a:endParaRPr kumimoji="1" lang="en-US" altLang="ja-JP" sz="1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「ひみつのアッコちゃん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ea"/>
              </a:rPr>
              <a:t>μ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+mn-ea"/>
              </a:rPr>
              <a:t>（ミュー）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」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巻　</a:t>
            </a:r>
            <a:endParaRPr lang="en-US" altLang="ja-JP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３月１３日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（火）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コミックス発売決定！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9662" y="858766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株式会社</a:t>
            </a:r>
            <a:r>
              <a:rPr lang="ja-JP" altLang="en-US" sz="1000" b="1" dirty="0" smtClean="0"/>
              <a:t>ホーム社（集英社グループ）</a:t>
            </a:r>
            <a:r>
              <a:rPr lang="ja-JP" altLang="en-US" sz="1000" dirty="0" smtClean="0"/>
              <a:t>　　　営業企画室　鮎川 、今村</a:t>
            </a:r>
            <a:endParaRPr lang="ja-JP" altLang="en-US" sz="1000" dirty="0"/>
          </a:p>
          <a:p>
            <a:r>
              <a:rPr lang="ja-JP" altLang="en-US" sz="1000" dirty="0"/>
              <a:t>〒</a:t>
            </a:r>
            <a:r>
              <a:rPr lang="en-US" altLang="ja-JP" sz="1000" dirty="0" smtClean="0"/>
              <a:t>101-0051</a:t>
            </a:r>
            <a:r>
              <a:rPr lang="ja-JP" altLang="en-US" sz="1000" dirty="0" smtClean="0"/>
              <a:t>　東京都</a:t>
            </a:r>
            <a:r>
              <a:rPr lang="ja-JP" altLang="en-US" sz="1000" dirty="0"/>
              <a:t>千代田区神田神保町</a:t>
            </a:r>
            <a:r>
              <a:rPr lang="en-US" altLang="ja-JP" sz="1000" dirty="0"/>
              <a:t>3-29</a:t>
            </a:r>
            <a:r>
              <a:rPr lang="ja-JP" altLang="en-US" sz="1000" dirty="0"/>
              <a:t>　共同ビル</a:t>
            </a:r>
            <a:r>
              <a:rPr lang="en-US" altLang="ja-JP" sz="1000" dirty="0"/>
              <a:t>7F</a:t>
            </a:r>
          </a:p>
          <a:p>
            <a:r>
              <a:rPr lang="en-US" altLang="ja-JP" sz="1000" dirty="0"/>
              <a:t>Tel: 03-5211-2657 Fax: </a:t>
            </a:r>
            <a:r>
              <a:rPr lang="en-US" altLang="ja-JP" sz="1000" dirty="0" smtClean="0"/>
              <a:t>03-5211-2970</a:t>
            </a:r>
            <a:r>
              <a:rPr lang="ja-JP" altLang="en-US" sz="1000" dirty="0" smtClean="0"/>
              <a:t>　</a:t>
            </a:r>
            <a:r>
              <a:rPr lang="en-US" altLang="ja-JP" sz="1000" dirty="0" smtClean="0"/>
              <a:t>Mail</a:t>
            </a:r>
            <a:r>
              <a:rPr lang="en-US" altLang="ja-JP" sz="1000" dirty="0"/>
              <a:t>: </a:t>
            </a:r>
            <a:r>
              <a:rPr lang="en-US" altLang="ja-JP" sz="1000" dirty="0" err="1" smtClean="0"/>
              <a:t>ayukawa@homesha.co.jp,imamura@homesha.co.jp</a:t>
            </a:r>
            <a:endParaRPr lang="en-US" altLang="ja-JP" sz="1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624" y="8604631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＜＜お問い合わせ先＞＞</a:t>
            </a:r>
            <a:endParaRPr kumimoji="1" lang="ja-JP" altLang="en-US" sz="9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-49696" y="8582382"/>
            <a:ext cx="688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"/>
          <p:cNvSpPr>
            <a:spLocks noChangeArrowheads="1"/>
          </p:cNvSpPr>
          <p:nvPr/>
        </p:nvSpPr>
        <p:spPr bwMode="auto">
          <a:xfrm>
            <a:off x="162148" y="1730871"/>
            <a:ext cx="6651228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/>
              <a:t>　</a:t>
            </a:r>
            <a:r>
              <a:rPr lang="zh-TW" altLang="en-US" sz="1100" dirty="0"/>
              <a:t>株式</a:t>
            </a:r>
            <a:r>
              <a:rPr lang="zh-TW" altLang="en-US" sz="1100" dirty="0" smtClean="0"/>
              <a:t>会社</a:t>
            </a:r>
            <a:r>
              <a:rPr lang="ja-JP" altLang="en-US" sz="1100" dirty="0"/>
              <a:t>ホーム社</a:t>
            </a:r>
            <a:r>
              <a:rPr lang="zh-TW" altLang="en-US" sz="1100" dirty="0" smtClean="0"/>
              <a:t>（</a:t>
            </a:r>
            <a:r>
              <a:rPr lang="zh-TW" altLang="en-US" sz="1100" dirty="0"/>
              <a:t>本社：</a:t>
            </a:r>
            <a:r>
              <a:rPr lang="zh-TW" altLang="en-US" sz="1100" dirty="0" smtClean="0"/>
              <a:t>東京都</a:t>
            </a:r>
            <a:r>
              <a:rPr lang="ja-JP" altLang="en-US" sz="1100" dirty="0" smtClean="0"/>
              <a:t>千代田区／</a:t>
            </a:r>
            <a:r>
              <a:rPr lang="zh-TW" altLang="en-US" sz="1100" dirty="0" smtClean="0"/>
              <a:t>代表取締役：</a:t>
            </a:r>
            <a:r>
              <a:rPr lang="ja-JP" altLang="en-US" sz="1100" dirty="0" smtClean="0"/>
              <a:t>吉倉英雄</a:t>
            </a:r>
            <a:r>
              <a:rPr lang="zh-TW" altLang="en-US" sz="1100" dirty="0" smtClean="0"/>
              <a:t>）</a:t>
            </a:r>
            <a:r>
              <a:rPr lang="ja-JP" altLang="en-US" sz="1100" dirty="0"/>
              <a:t>は</a:t>
            </a:r>
            <a:r>
              <a:rPr lang="ja-JP" altLang="en-US" sz="1100" dirty="0" smtClean="0"/>
              <a:t>、</a:t>
            </a:r>
            <a:r>
              <a:rPr lang="ja-JP" altLang="en-US" sz="1100" b="1" dirty="0" smtClean="0"/>
              <a:t>３月</a:t>
            </a:r>
            <a:r>
              <a:rPr lang="en-US" altLang="ja-JP" sz="1100" b="1" dirty="0" smtClean="0"/>
              <a:t>1</a:t>
            </a:r>
            <a:r>
              <a:rPr lang="ja-JP" altLang="en-US" sz="1100" b="1" dirty="0" smtClean="0"/>
              <a:t>３日（火）</a:t>
            </a:r>
            <a:r>
              <a:rPr lang="ja-JP" altLang="en-US" sz="1100" dirty="0"/>
              <a:t>に</a:t>
            </a:r>
            <a:r>
              <a:rPr lang="en-US" altLang="ja-JP" sz="1100" b="1" dirty="0" smtClean="0"/>
              <a:t>『</a:t>
            </a:r>
            <a:r>
              <a:rPr lang="ja-JP" altLang="en-US" sz="1100" b="1" dirty="0" smtClean="0"/>
              <a:t>ひみつのアッコちゃん</a:t>
            </a:r>
            <a:r>
              <a:rPr lang="en-US" altLang="ja-JP" sz="1100" b="1" dirty="0" smtClean="0"/>
              <a:t>μ</a:t>
            </a:r>
            <a:r>
              <a:rPr lang="ja-JP" altLang="en-US" sz="1100" b="1" dirty="0" smtClean="0"/>
              <a:t>（ミュー）</a:t>
            </a:r>
            <a:r>
              <a:rPr lang="en-US" altLang="ja-JP" sz="1100" b="1" dirty="0" smtClean="0"/>
              <a:t>』</a:t>
            </a:r>
            <a:r>
              <a:rPr lang="ja-JP" altLang="en-US" sz="1100" dirty="0"/>
              <a:t>（原作</a:t>
            </a:r>
            <a:r>
              <a:rPr lang="ja-JP" altLang="en-US" sz="1100" dirty="0" smtClean="0"/>
              <a:t>・赤塚不二夫　まんが</a:t>
            </a:r>
            <a:r>
              <a:rPr lang="ja-JP" altLang="en-US" sz="1100" dirty="0"/>
              <a:t>・上北</a:t>
            </a:r>
            <a:r>
              <a:rPr lang="ja-JP" altLang="en-US" sz="1100" dirty="0" smtClean="0"/>
              <a:t>ふたご／シナリオ・井沢ひろし）</a:t>
            </a:r>
            <a:r>
              <a:rPr lang="ja-JP" altLang="en-US" sz="1100" dirty="0"/>
              <a:t>第</a:t>
            </a:r>
            <a:r>
              <a:rPr lang="ja-JP" altLang="en-US" sz="1100" b="1" dirty="0" smtClean="0"/>
              <a:t>１巻</a:t>
            </a:r>
            <a:r>
              <a:rPr lang="ja-JP" altLang="en-US" sz="1100" dirty="0" smtClean="0"/>
              <a:t>を集英社より</a:t>
            </a:r>
            <a:r>
              <a:rPr lang="ja-JP" altLang="en-US" sz="1100" b="1" dirty="0" smtClean="0"/>
              <a:t>発売いたします。</a:t>
            </a:r>
            <a:endParaRPr lang="en-US" altLang="ja-JP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「ひみつのアッコちゃん」は、</a:t>
            </a:r>
            <a:r>
              <a:rPr lang="en-US" altLang="ja-JP" sz="1100" dirty="0" smtClean="0"/>
              <a:t>1962</a:t>
            </a:r>
            <a:r>
              <a:rPr lang="ja-JP" altLang="en-US" sz="1100" dirty="0" smtClean="0"/>
              <a:t>年より集英社「りぼん」にて連載された赤塚不二夫の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少女まんが決定版。東映アニメーションが制作したアニメも大ヒットし、「テクマクマヤコ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ン」「ラミパスラミパスルルルルル」といった呪文とともに、商品化された「変身コンパクト」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が少女たちに絶大な人気を博しました。</a:t>
            </a: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今作は「赤塚不二夫生誕</a:t>
            </a:r>
            <a:r>
              <a:rPr lang="en-US" altLang="ja-JP" sz="1100" dirty="0" smtClean="0"/>
              <a:t>80</a:t>
            </a:r>
            <a:r>
              <a:rPr lang="ja-JP" altLang="en-US" sz="1100" dirty="0" smtClean="0"/>
              <a:t>年記念企画」の一環としてリメイクされたまったく新しいアッコちゃんの物語。変身コンパクトもスマホ＆アプリ機能を備え、主人公・加賀美</a:t>
            </a:r>
            <a:r>
              <a:rPr lang="ja-JP" altLang="en-US" sz="1100" dirty="0" err="1" smtClean="0"/>
              <a:t>あつ</a:t>
            </a:r>
            <a:r>
              <a:rPr lang="ja-JP" altLang="en-US" sz="1100" dirty="0" smtClean="0"/>
              <a:t>子（かがみあつこ）も中学生に成長。大ヒットアニメ「プリキュアシリーズ」のまんがでも人気の上北ふたごと、「デジタルモンスター」シリーズのまんが脚本を担当した井沢ひろしがタッグを組み、アッコと鏡の国の王子様・鏡時生（かがみ・ときお）との恋愛模様をさわやかに描きます。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単行本には、特典として特製ステッカーをとじ込み！ 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スマホに</a:t>
            </a:r>
            <a:r>
              <a:rPr lang="ja-JP" altLang="en-US" sz="1100" dirty="0"/>
              <a:t>貼る</a:t>
            </a:r>
            <a:r>
              <a:rPr lang="ja-JP" altLang="en-US" sz="1100" dirty="0" smtClean="0"/>
              <a:t>とアッコちゃん気分が満喫できます♪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絵師・上北ふたごの描く美麗な描きおろしカバーと共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に、大人のファンも小さなレディも楽しめる充実の内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容を予定しています。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詳細な情報は</a:t>
            </a:r>
            <a:r>
              <a:rPr lang="en-US" altLang="ja-JP" sz="1100" dirty="0" smtClean="0"/>
              <a:t>WEB</a:t>
            </a:r>
            <a:r>
              <a:rPr lang="ja-JP" altLang="en-US" sz="1100" dirty="0" err="1" smtClean="0"/>
              <a:t>での</a:t>
            </a:r>
            <a:r>
              <a:rPr lang="ja-JP" altLang="en-US" sz="1100" dirty="0" smtClean="0"/>
              <a:t>連載媒体となるホーム社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「スピネル」にて随時発表してまいります</a:t>
            </a:r>
            <a:r>
              <a:rPr lang="ja-JP" altLang="en-US" sz="1100" dirty="0"/>
              <a:t>。 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（</a:t>
            </a:r>
            <a:r>
              <a:rPr lang="en-US" altLang="ja-JP" sz="1100" dirty="0">
                <a:hlinkClick r:id="rId3"/>
              </a:rPr>
              <a:t>http://comip.jp/spinel/top.html</a:t>
            </a:r>
            <a:r>
              <a:rPr lang="ja-JP" altLang="en-US" sz="1100" dirty="0"/>
              <a:t>）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３月</a:t>
            </a:r>
            <a:r>
              <a:rPr lang="en-US" altLang="ja-JP" sz="1100" dirty="0" smtClean="0"/>
              <a:t>13</a:t>
            </a:r>
            <a:r>
              <a:rPr lang="ja-JP" altLang="en-US" sz="1100" dirty="0" smtClean="0"/>
              <a:t>日</a:t>
            </a:r>
            <a:r>
              <a:rPr lang="en-US" altLang="ja-JP" sz="1100" dirty="0" smtClean="0"/>
              <a:t>(</a:t>
            </a:r>
            <a:r>
              <a:rPr lang="ja-JP" altLang="en-US" sz="1100" dirty="0" smtClean="0"/>
              <a:t>火）は、同じく上北ふたごが描く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「キラキラ☆プリキュアアラモード」（講談社）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最新２巻も同時発売予定。</a:t>
            </a:r>
            <a:endParaRPr lang="en-US" altLang="ja-JP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/>
              <a:t>併せてご期待ください。</a:t>
            </a:r>
            <a:endParaRPr lang="en-US" altLang="ja-JP" sz="1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8640" y="6732240"/>
            <a:ext cx="2952328" cy="1623521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★★単行本仕様★★</a:t>
            </a:r>
            <a:endParaRPr lang="en-US" altLang="ja-JP" sz="1050" b="1" dirty="0" smtClean="0">
              <a:solidFill>
                <a:schemeClr val="bg1"/>
              </a:solidFill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</a:rPr>
              <a:t>「</a:t>
            </a:r>
            <a:r>
              <a:rPr lang="ja-JP" altLang="en-US" sz="1200" dirty="0">
                <a:solidFill>
                  <a:schemeClr val="bg1"/>
                </a:solidFill>
              </a:rPr>
              <a:t>ひみつのアッコちゃん</a:t>
            </a:r>
            <a:r>
              <a:rPr lang="en-US" altLang="ja-JP" sz="1200" dirty="0">
                <a:solidFill>
                  <a:schemeClr val="bg1"/>
                </a:solidFill>
              </a:rPr>
              <a:t>μ</a:t>
            </a:r>
            <a:r>
              <a:rPr lang="ja-JP" altLang="en-US" sz="1200" dirty="0">
                <a:solidFill>
                  <a:schemeClr val="bg1"/>
                </a:solidFill>
              </a:rPr>
              <a:t>（ミュー）」（１</a:t>
            </a:r>
            <a:r>
              <a:rPr lang="ja-JP" altLang="en-US" sz="1200" dirty="0" smtClean="0">
                <a:solidFill>
                  <a:schemeClr val="bg1"/>
                </a:solidFill>
              </a:rPr>
              <a:t>）</a:t>
            </a:r>
            <a:endParaRPr lang="en-US" altLang="ja-JP" sz="1200" dirty="0" smtClean="0">
              <a:solidFill>
                <a:schemeClr val="bg1"/>
              </a:solidFill>
            </a:endParaRPr>
          </a:p>
          <a:p>
            <a:r>
              <a:rPr lang="en-US" altLang="ja-JP" sz="1100" dirty="0" smtClean="0">
                <a:solidFill>
                  <a:schemeClr val="bg1"/>
                </a:solidFill>
              </a:rPr>
              <a:t>(</a:t>
            </a:r>
            <a:r>
              <a:rPr lang="ja-JP" altLang="en-US" sz="1100" dirty="0">
                <a:solidFill>
                  <a:schemeClr val="bg1"/>
                </a:solidFill>
              </a:rPr>
              <a:t>ホーム社書籍扱コミックス</a:t>
            </a:r>
            <a:r>
              <a:rPr lang="en-US" altLang="ja-JP" sz="11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en-US" altLang="ja-JP" sz="1100" dirty="0">
                <a:solidFill>
                  <a:schemeClr val="bg1"/>
                </a:solidFill>
              </a:rPr>
              <a:t>A</a:t>
            </a:r>
            <a:r>
              <a:rPr lang="ja-JP" altLang="en-US" sz="1100" dirty="0">
                <a:solidFill>
                  <a:schemeClr val="bg1"/>
                </a:solidFill>
              </a:rPr>
              <a:t>５版・ </a:t>
            </a:r>
            <a:r>
              <a:rPr lang="en-US" altLang="ja-JP" sz="1100" dirty="0">
                <a:solidFill>
                  <a:schemeClr val="bg1"/>
                </a:solidFill>
              </a:rPr>
              <a:t>136</a:t>
            </a:r>
            <a:r>
              <a:rPr lang="ja-JP" altLang="en-US" sz="1100" dirty="0">
                <a:solidFill>
                  <a:schemeClr val="bg1"/>
                </a:solidFill>
              </a:rPr>
              <a:t>ページ＋ステッカー付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ＩＳＢＮコード：</a:t>
            </a:r>
            <a:r>
              <a:rPr lang="en-US" altLang="ja-JP" sz="1100" dirty="0">
                <a:solidFill>
                  <a:schemeClr val="bg1"/>
                </a:solidFill>
              </a:rPr>
              <a:t>978-4-8342-8479-9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予価：本体価格</a:t>
            </a:r>
            <a:r>
              <a:rPr lang="en-US" altLang="ja-JP" sz="1100" dirty="0">
                <a:solidFill>
                  <a:schemeClr val="bg1"/>
                </a:solidFill>
              </a:rPr>
              <a:t>920</a:t>
            </a:r>
            <a:r>
              <a:rPr lang="ja-JP" altLang="en-US" sz="1100" dirty="0">
                <a:solidFill>
                  <a:schemeClr val="bg1"/>
                </a:solidFill>
              </a:rPr>
              <a:t>円＋税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発売日： </a:t>
            </a:r>
            <a:r>
              <a:rPr lang="en-US" altLang="ja-JP" sz="1100" dirty="0">
                <a:solidFill>
                  <a:schemeClr val="bg1"/>
                </a:solidFill>
              </a:rPr>
              <a:t>2018/3/13</a:t>
            </a:r>
            <a:r>
              <a:rPr lang="ja-JP" altLang="en-US" sz="1100" dirty="0">
                <a:solidFill>
                  <a:schemeClr val="bg1"/>
                </a:solidFill>
              </a:rPr>
              <a:t>（紙単行本）</a:t>
            </a:r>
          </a:p>
          <a:p>
            <a:r>
              <a:rPr lang="ja-JP" altLang="en-US" sz="1100" dirty="0">
                <a:solidFill>
                  <a:schemeClr val="bg1"/>
                </a:solidFill>
              </a:rPr>
              <a:t>発行：ホーム社 発売</a:t>
            </a:r>
            <a:r>
              <a:rPr lang="en-US" altLang="ja-JP" sz="1100" dirty="0">
                <a:solidFill>
                  <a:schemeClr val="bg1"/>
                </a:solidFill>
              </a:rPr>
              <a:t>: </a:t>
            </a:r>
            <a:r>
              <a:rPr lang="ja-JP" altLang="en-US" sz="1100" dirty="0">
                <a:solidFill>
                  <a:schemeClr val="bg1"/>
                </a:solidFill>
              </a:rPr>
              <a:t>集英社</a:t>
            </a:r>
            <a:endParaRPr lang="en-US" altLang="ja-JP" sz="1400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/>
          <a:stretch/>
        </p:blipFill>
        <p:spPr bwMode="auto">
          <a:xfrm>
            <a:off x="5589240" y="2195736"/>
            <a:ext cx="88659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20170808\Desktop\akkochan1_keyvisu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4011732"/>
            <a:ext cx="3155106" cy="44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624" y="5698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News Release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467544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-27384" y="539552"/>
            <a:ext cx="688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88640" y="633626"/>
            <a:ext cx="6522717" cy="615553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「ひみつのアッコちゃん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ea"/>
              </a:rPr>
              <a:t>μ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+mn-ea"/>
              </a:rPr>
              <a:t>（ミュー）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」　ココがポイント！</a:t>
            </a:r>
            <a:endParaRPr kumimoji="1" lang="en-US" altLang="ja-JP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～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μ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（ミュー）な機能満載・コンパクトのひみつ～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364" y="8733656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＜＜お問い合わせ先＞＞</a:t>
            </a:r>
            <a:endParaRPr kumimoji="1" lang="ja-JP" altLang="en-US" sz="9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-49696" y="8582382"/>
            <a:ext cx="688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" y="2674681"/>
            <a:ext cx="2788636" cy="3129468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32" y="4740913"/>
            <a:ext cx="3218962" cy="2783416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5"/>
          <a:stretch/>
        </p:blipFill>
        <p:spPr bwMode="auto">
          <a:xfrm>
            <a:off x="3140968" y="2691781"/>
            <a:ext cx="1493598" cy="2039521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 descr="C:\Users\20170808\Desktop\akko_p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5305" b="6868"/>
          <a:stretch/>
        </p:blipFill>
        <p:spPr bwMode="auto">
          <a:xfrm>
            <a:off x="4710158" y="2699792"/>
            <a:ext cx="2001199" cy="1898526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88" y="1249179"/>
            <a:ext cx="1436541" cy="13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12990" y="1475656"/>
            <a:ext cx="519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主人公・加賀美</a:t>
            </a:r>
            <a:r>
              <a:rPr lang="ja-JP" altLang="en-US" sz="1000" dirty="0" err="1" smtClean="0"/>
              <a:t>あつ</a:t>
            </a:r>
            <a:r>
              <a:rPr lang="ja-JP" altLang="en-US" sz="1000" dirty="0" smtClean="0"/>
              <a:t>子は</a:t>
            </a:r>
            <a:r>
              <a:rPr lang="ja-JP" altLang="en-US" sz="1000" dirty="0"/>
              <a:t>代々譲り受けてきた</a:t>
            </a:r>
            <a:r>
              <a:rPr lang="ja-JP" altLang="en-US" sz="1000" dirty="0" smtClean="0"/>
              <a:t>鏡を大切にしている女の子。しかしその鏡が、あ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る事件で割れてしまいます。そこで出会うのが鏡の国の女王様。鏡を大切にしてくれたお礼に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と、</a:t>
            </a:r>
            <a:r>
              <a:rPr lang="ja-JP" altLang="en-US" sz="1000" dirty="0" smtClean="0"/>
              <a:t>アッコは女王様から変身</a:t>
            </a:r>
            <a:r>
              <a:rPr lang="ja-JP" altLang="en-US" sz="1000" dirty="0"/>
              <a:t>コンパクト</a:t>
            </a:r>
            <a:r>
              <a:rPr lang="ja-JP" altLang="en-US" sz="1000" dirty="0" smtClean="0"/>
              <a:t>をプレゼントされることに。さらに、人間の世界を学ぶためにお忍びで</a:t>
            </a:r>
            <a:r>
              <a:rPr kumimoji="1" lang="ja-JP" altLang="en-US" sz="1000" dirty="0" smtClean="0"/>
              <a:t>やってくる王子を護衛する役割も請け負うことになります。王子の</a:t>
            </a:r>
            <a:r>
              <a:rPr lang="ja-JP" altLang="en-US" sz="1000" dirty="0" smtClean="0"/>
              <a:t>護衛に</a:t>
            </a:r>
            <a:r>
              <a:rPr lang="ja-JP" altLang="en-US" sz="1000" dirty="0"/>
              <a:t>必要</a:t>
            </a:r>
            <a:r>
              <a:rPr lang="ja-JP" altLang="en-US" sz="1000" dirty="0" smtClean="0"/>
              <a:t>な機能が</a:t>
            </a:r>
            <a:r>
              <a:rPr lang="ja-JP" altLang="en-US" sz="1000" dirty="0"/>
              <a:t>「</a:t>
            </a:r>
            <a:r>
              <a:rPr kumimoji="1" lang="ja-JP" altLang="en-US" sz="1000" dirty="0" smtClean="0"/>
              <a:t>ミューアプリ」。パワーアップしたコンパクトには、様々な「ひみつ」が隠されています。チョウツガイの部分が指輪になっているのも</a:t>
            </a:r>
            <a:r>
              <a:rPr kumimoji="1" lang="en-US" altLang="ja-JP" sz="1000" dirty="0" smtClean="0"/>
              <a:t>…</a:t>
            </a:r>
            <a:r>
              <a:rPr kumimoji="1" lang="ja-JP" altLang="en-US" sz="1000" dirty="0" smtClean="0"/>
              <a:t>気になるポイントのひとつです。</a:t>
            </a:r>
            <a:endParaRPr kumimoji="1" lang="en-US" altLang="ja-JP" sz="1000" dirty="0" smtClean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5958459"/>
            <a:ext cx="3168352" cy="15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2780928" y="5977953"/>
            <a:ext cx="648072" cy="230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作品ロゴ</a:t>
            </a:r>
            <a:endParaRPr kumimoji="1" lang="ja-JP" altLang="en-US" sz="900" dirty="0"/>
          </a:p>
        </p:txBody>
      </p:sp>
      <p:sp>
        <p:nvSpPr>
          <p:cNvPr id="2" name="正方形/長方形 1"/>
          <p:cNvSpPr/>
          <p:nvPr/>
        </p:nvSpPr>
        <p:spPr>
          <a:xfrm>
            <a:off x="188640" y="7632194"/>
            <a:ext cx="6553984" cy="90024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altLang="ja-JP" sz="1050" dirty="0"/>
              <a:t>PR</a:t>
            </a:r>
            <a:r>
              <a:rPr lang="ja-JP" altLang="en-US" sz="1050" dirty="0" smtClean="0"/>
              <a:t>素材、高解像度</a:t>
            </a:r>
            <a:r>
              <a:rPr lang="ja-JP" altLang="en-US" sz="1050" dirty="0"/>
              <a:t>の</a:t>
            </a:r>
            <a:r>
              <a:rPr lang="ja-JP" altLang="en-US" sz="1050" dirty="0" smtClean="0"/>
              <a:t>もの</a:t>
            </a:r>
            <a:r>
              <a:rPr lang="ja-JP" altLang="en-US" sz="1050" dirty="0" smtClean="0"/>
              <a:t>が必要な場合は以下のお問い合わせ先までご連絡ください。</a:t>
            </a:r>
            <a:endParaRPr lang="en-US" altLang="ja-JP" sz="1050" dirty="0"/>
          </a:p>
          <a:p>
            <a:r>
              <a:rPr lang="ja-JP" altLang="en-US" sz="1050" dirty="0"/>
              <a:t>ご使用いただく際には下記（</a:t>
            </a:r>
            <a:r>
              <a:rPr lang="en-US" altLang="ja-JP" sz="1050" dirty="0"/>
              <a:t>C</a:t>
            </a:r>
            <a:r>
              <a:rPr lang="ja-JP" altLang="en-US" sz="1050" dirty="0"/>
              <a:t>）表記をお願い致します。</a:t>
            </a:r>
            <a:endParaRPr lang="en-US" altLang="ja-JP" sz="1050" dirty="0"/>
          </a:p>
          <a:p>
            <a:r>
              <a:rPr lang="ja-JP" altLang="en-US" sz="1050" b="1" dirty="0">
                <a:solidFill>
                  <a:srgbClr val="FF0000"/>
                </a:solidFill>
              </a:rPr>
              <a:t>（</a:t>
            </a:r>
            <a:r>
              <a:rPr lang="en-US" altLang="ja-JP" sz="1050" b="1" dirty="0">
                <a:solidFill>
                  <a:srgbClr val="FF0000"/>
                </a:solidFill>
              </a:rPr>
              <a:t>C</a:t>
            </a:r>
            <a:r>
              <a:rPr lang="ja-JP" altLang="en-US" sz="1050" b="1" dirty="0">
                <a:solidFill>
                  <a:srgbClr val="FF0000"/>
                </a:solidFill>
              </a:rPr>
              <a:t>）赤塚</a:t>
            </a:r>
            <a:r>
              <a:rPr lang="ja-JP" altLang="en-US" sz="1050" b="1" dirty="0" smtClean="0">
                <a:solidFill>
                  <a:srgbClr val="FF0000"/>
                </a:solidFill>
              </a:rPr>
              <a:t>不二夫・上北ふたご・井沢ひろし／ホーム社　</a:t>
            </a:r>
            <a:r>
              <a:rPr lang="ja-JP" altLang="en-US" sz="1050" b="1" dirty="0" smtClean="0"/>
              <a:t>原作カットの場合は</a:t>
            </a:r>
            <a:r>
              <a:rPr lang="en-US" altLang="ja-JP" sz="1050" b="1" dirty="0" smtClean="0">
                <a:solidFill>
                  <a:srgbClr val="FF0000"/>
                </a:solidFill>
              </a:rPr>
              <a:t>(C)</a:t>
            </a:r>
            <a:r>
              <a:rPr lang="ja-JP" altLang="en-US" sz="1050" b="1" dirty="0" smtClean="0">
                <a:solidFill>
                  <a:srgbClr val="FF0000"/>
                </a:solidFill>
              </a:rPr>
              <a:t>赤塚</a:t>
            </a:r>
            <a:r>
              <a:rPr lang="ja-JP" altLang="en-US" sz="1050" b="1" dirty="0">
                <a:solidFill>
                  <a:srgbClr val="FF0000"/>
                </a:solidFill>
              </a:rPr>
              <a:t>不二夫</a:t>
            </a:r>
            <a:endParaRPr lang="en-US" altLang="ja-JP" sz="1050" b="1" dirty="0">
              <a:solidFill>
                <a:srgbClr val="FF0000"/>
              </a:solidFill>
            </a:endParaRPr>
          </a:p>
          <a:p>
            <a:r>
              <a:rPr lang="ja-JP" altLang="en-US" sz="1050" dirty="0"/>
              <a:t>併せて連載中の</a:t>
            </a:r>
            <a:r>
              <a:rPr lang="en-US" altLang="ja-JP" sz="1050" dirty="0"/>
              <a:t>WEB</a:t>
            </a:r>
            <a:r>
              <a:rPr lang="ja-JP" altLang="en-US" sz="1050" dirty="0"/>
              <a:t>サイト・スピネルへの誘導も</a:t>
            </a:r>
            <a:r>
              <a:rPr lang="ja-JP" altLang="en-US" sz="1050" dirty="0" smtClean="0"/>
              <a:t>お願い</a:t>
            </a:r>
            <a:r>
              <a:rPr lang="ja-JP" altLang="en-US" sz="1050" dirty="0"/>
              <a:t>致します</a:t>
            </a:r>
            <a:r>
              <a:rPr lang="ja-JP" altLang="en-US" sz="1050" dirty="0" smtClean="0"/>
              <a:t>。ホーム社</a:t>
            </a:r>
            <a:r>
              <a:rPr lang="ja-JP" altLang="en-US" sz="1050" dirty="0"/>
              <a:t>ウエブコミック　</a:t>
            </a:r>
            <a:r>
              <a:rPr lang="ja-JP" altLang="en-US" sz="1050" dirty="0" smtClean="0"/>
              <a:t>「スピネル」</a:t>
            </a:r>
            <a:endParaRPr lang="en-US" altLang="ja-JP" sz="1050" dirty="0"/>
          </a:p>
          <a:p>
            <a:r>
              <a:rPr lang="ja-JP" altLang="en-US" sz="1050" dirty="0"/>
              <a:t>（</a:t>
            </a:r>
            <a:r>
              <a:rPr lang="en-US" altLang="ja-JP" sz="1050" dirty="0">
                <a:hlinkClick r:id="rId8"/>
              </a:rPr>
              <a:t>http://comip.jp/spinel/top.html</a:t>
            </a:r>
            <a:r>
              <a:rPr lang="ja-JP" altLang="en-US" sz="1050" dirty="0"/>
              <a:t>）</a:t>
            </a:r>
            <a:endParaRPr lang="en-US" altLang="ja-JP" sz="1050" dirty="0"/>
          </a:p>
        </p:txBody>
      </p:sp>
      <p:pic>
        <p:nvPicPr>
          <p:cNvPr id="23" name="Picture 2" descr="HOME-SHA INC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1" y="70482"/>
            <a:ext cx="1100348" cy="3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459662" y="858766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株式会社</a:t>
            </a:r>
            <a:r>
              <a:rPr lang="ja-JP" altLang="en-US" sz="1000" b="1" dirty="0" smtClean="0"/>
              <a:t>ホーム社（集英社グループ）</a:t>
            </a:r>
            <a:r>
              <a:rPr lang="ja-JP" altLang="en-US" sz="1000" dirty="0" smtClean="0"/>
              <a:t>　　　営業企画室　鮎川 、今村</a:t>
            </a:r>
            <a:endParaRPr lang="ja-JP" altLang="en-US" sz="1000" dirty="0"/>
          </a:p>
          <a:p>
            <a:r>
              <a:rPr lang="ja-JP" altLang="en-US" sz="1000" dirty="0"/>
              <a:t>〒</a:t>
            </a:r>
            <a:r>
              <a:rPr lang="en-US" altLang="ja-JP" sz="1000" dirty="0" smtClean="0"/>
              <a:t>101-0051</a:t>
            </a:r>
            <a:r>
              <a:rPr lang="ja-JP" altLang="en-US" sz="1000" dirty="0" smtClean="0"/>
              <a:t>　東京都</a:t>
            </a:r>
            <a:r>
              <a:rPr lang="ja-JP" altLang="en-US" sz="1000" dirty="0"/>
              <a:t>千代田区神田神保町</a:t>
            </a:r>
            <a:r>
              <a:rPr lang="en-US" altLang="ja-JP" sz="1000" dirty="0"/>
              <a:t>3-29</a:t>
            </a:r>
            <a:r>
              <a:rPr lang="ja-JP" altLang="en-US" sz="1000" dirty="0"/>
              <a:t>　共同ビル</a:t>
            </a:r>
            <a:r>
              <a:rPr lang="en-US" altLang="ja-JP" sz="1000" dirty="0"/>
              <a:t>7F</a:t>
            </a:r>
          </a:p>
          <a:p>
            <a:r>
              <a:rPr lang="en-US" altLang="ja-JP" sz="1000" dirty="0"/>
              <a:t>Tel: 03-5211-2657 Fax: </a:t>
            </a:r>
            <a:r>
              <a:rPr lang="en-US" altLang="ja-JP" sz="1000" dirty="0" smtClean="0"/>
              <a:t>03-5211-2970</a:t>
            </a:r>
            <a:r>
              <a:rPr lang="ja-JP" altLang="en-US" sz="1000" dirty="0" smtClean="0"/>
              <a:t>　</a:t>
            </a:r>
            <a:r>
              <a:rPr lang="en-US" altLang="ja-JP" sz="1000" dirty="0" smtClean="0"/>
              <a:t>Mail</a:t>
            </a:r>
            <a:r>
              <a:rPr lang="en-US" altLang="ja-JP" sz="1000" dirty="0"/>
              <a:t>: </a:t>
            </a:r>
            <a:r>
              <a:rPr lang="en-US" altLang="ja-JP" sz="1000" dirty="0" err="1" smtClean="0"/>
              <a:t>ayukawa@homesha.co.jp,imamura@homesha.co.jp</a:t>
            </a:r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452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305</Words>
  <Application>Microsoft Office PowerPoint</Application>
  <PresentationFormat>画面に合わせる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20170808</dc:creator>
  <cp:lastModifiedBy>20170808</cp:lastModifiedBy>
  <cp:revision>30</cp:revision>
  <cp:lastPrinted>2018-01-09T06:24:08Z</cp:lastPrinted>
  <dcterms:created xsi:type="dcterms:W3CDTF">2018-01-04T11:08:58Z</dcterms:created>
  <dcterms:modified xsi:type="dcterms:W3CDTF">2018-01-15T15:39:17Z</dcterms:modified>
</cp:coreProperties>
</file>