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80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3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66976" y="1749793"/>
            <a:ext cx="6425725" cy="3722337"/>
          </a:xfrm>
          <a:prstGeom prst="rect">
            <a:avLst/>
          </a:prstGeom>
        </p:spPr>
        <p:txBody>
          <a:bodyPr anchor="b"/>
          <a:lstStyle>
            <a:lvl1pPr algn="ctr">
              <a:defRPr sz="49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44958" y="5615678"/>
            <a:ext cx="5669759" cy="258138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900"/>
            </a:lvl1pPr>
            <a:lvl2pPr marL="0" indent="0" algn="ctr">
              <a:buSzTx/>
              <a:buFontTx/>
              <a:buNone/>
              <a:defRPr sz="1900"/>
            </a:lvl2pPr>
            <a:lvl3pPr marL="0" indent="0" algn="ctr">
              <a:buSzTx/>
              <a:buFontTx/>
              <a:buNone/>
              <a:defRPr sz="1900"/>
            </a:lvl3pPr>
            <a:lvl4pPr marL="0" indent="0" algn="ctr">
              <a:buSzTx/>
              <a:buFontTx/>
              <a:buNone/>
              <a:defRPr sz="1900"/>
            </a:lvl4pPr>
            <a:lvl5pPr marL="0" indent="0" algn="ctr">
              <a:buSzTx/>
              <a:buFontTx/>
              <a:buNone/>
              <a:defRPr sz="19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93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タイトルテキスト"/>
          <p:cNvSpPr txBox="1">
            <a:spLocks noGrp="1"/>
          </p:cNvSpPr>
          <p:nvPr>
            <p:ph type="title"/>
          </p:nvPr>
        </p:nvSpPr>
        <p:spPr>
          <a:xfrm>
            <a:off x="5409893" y="569240"/>
            <a:ext cx="1630056" cy="9060817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02" name="本文レベル1…"/>
          <p:cNvSpPr txBox="1">
            <a:spLocks noGrp="1"/>
          </p:cNvSpPr>
          <p:nvPr>
            <p:ph type="body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515789" y="2665532"/>
            <a:ext cx="6520222" cy="4447498"/>
          </a:xfrm>
          <a:prstGeom prst="rect">
            <a:avLst/>
          </a:prstGeom>
        </p:spPr>
        <p:txBody>
          <a:bodyPr anchor="b"/>
          <a:lstStyle>
            <a:lvl1pPr>
              <a:defRPr sz="49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15789" y="7155102"/>
            <a:ext cx="6520222" cy="23388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900"/>
            </a:lvl1pPr>
            <a:lvl2pPr marL="0" indent="0">
              <a:buSzTx/>
              <a:buFontTx/>
              <a:buNone/>
              <a:defRPr sz="1900"/>
            </a:lvl2pPr>
            <a:lvl3pPr marL="0" indent="0">
              <a:buSzTx/>
              <a:buFontTx/>
              <a:buNone/>
              <a:defRPr sz="1900"/>
            </a:lvl3pPr>
            <a:lvl4pPr marL="0" indent="0">
              <a:buSzTx/>
              <a:buFontTx/>
              <a:buNone/>
              <a:defRPr sz="1900"/>
            </a:lvl4pPr>
            <a:lvl5pPr marL="0" indent="0">
              <a:buSzTx/>
              <a:buFontTx/>
              <a:buNone/>
              <a:defRPr sz="19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19728" y="2846198"/>
            <a:ext cx="3212864" cy="678386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520712" y="569240"/>
            <a:ext cx="6520220" cy="2066592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20712" y="2620978"/>
            <a:ext cx="3198099" cy="128450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900" b="1"/>
            </a:lvl1pPr>
            <a:lvl2pPr marL="0" indent="0">
              <a:buSzTx/>
              <a:buFontTx/>
              <a:buNone/>
              <a:defRPr sz="1900" b="1"/>
            </a:lvl2pPr>
            <a:lvl3pPr marL="0" indent="0">
              <a:buSzTx/>
              <a:buFontTx/>
              <a:buNone/>
              <a:defRPr sz="1900" b="1"/>
            </a:lvl3pPr>
            <a:lvl4pPr marL="0" indent="0">
              <a:buSzTx/>
              <a:buFontTx/>
              <a:buNone/>
              <a:defRPr sz="1900" b="1"/>
            </a:lvl4pPr>
            <a:lvl5pPr marL="0" indent="0">
              <a:buSzTx/>
              <a:buFontTx/>
              <a:buNone/>
              <a:defRPr sz="19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086" y="2620978"/>
            <a:ext cx="3213849" cy="128450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520712" y="712787"/>
            <a:ext cx="2438194" cy="2494759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213847" y="1539425"/>
            <a:ext cx="3827087" cy="7598117"/>
          </a:xfrm>
          <a:prstGeom prst="rect">
            <a:avLst/>
          </a:prstGeom>
        </p:spPr>
        <p:txBody>
          <a:bodyPr/>
          <a:lstStyle>
            <a:lvl1pPr marL="188983" indent="-188983">
              <a:defRPr sz="2600"/>
            </a:lvl1pPr>
            <a:lvl2pPr marL="591601" indent="-213634">
              <a:defRPr sz="2600"/>
            </a:lvl2pPr>
            <a:lvl3pPr marL="1014543" indent="-258609">
              <a:defRPr sz="2600"/>
            </a:lvl3pPr>
            <a:lvl4pPr marL="1441000" indent="-307098">
              <a:defRPr sz="2600"/>
            </a:lvl4pPr>
            <a:lvl5pPr marL="1818968" indent="-307098">
              <a:defRPr sz="2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0710" y="3207542"/>
            <a:ext cx="2438196" cy="594237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520712" y="712787"/>
            <a:ext cx="2438194" cy="2494759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213847" y="1539425"/>
            <a:ext cx="3827087" cy="7598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20712" y="3207542"/>
            <a:ext cx="2438194" cy="59423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0">
              <a:buSzTx/>
              <a:buFontTx/>
              <a:buNone/>
              <a:defRPr sz="1300"/>
            </a:lvl2pPr>
            <a:lvl3pPr marL="0" indent="0">
              <a:buSzTx/>
              <a:buFontTx/>
              <a:buNone/>
              <a:defRPr sz="1300"/>
            </a:lvl3pPr>
            <a:lvl4pPr marL="0" indent="0">
              <a:buSzTx/>
              <a:buFontTx/>
              <a:buNone/>
              <a:defRPr sz="1300"/>
            </a:lvl4pPr>
            <a:lvl5pPr marL="0" indent="0">
              <a:buSzTx/>
              <a:buFontTx/>
              <a:buNone/>
              <a:defRPr sz="13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519728" y="569240"/>
            <a:ext cx="6520220" cy="2066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519728" y="2846198"/>
            <a:ext cx="6520220" cy="678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815927" y="10085130"/>
            <a:ext cx="224021" cy="218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8984" marR="0" indent="-188984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06736" marR="0" indent="-228769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27598" marR="0" indent="-271663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44374" marR="0" indent="-310473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22342" marR="0" indent="-310473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00308" marR="0" indent="-310473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578275" marR="0" indent="-310472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956243" marR="0" indent="-310473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334210" marR="0" indent="-310472" algn="l" defTabSz="755932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ail@noma-fil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正方形/長方形 4"/>
          <p:cNvSpPr/>
          <p:nvPr/>
        </p:nvSpPr>
        <p:spPr>
          <a:xfrm>
            <a:off x="0" y="0"/>
            <a:ext cx="7559675" cy="17077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200" spc="300">
                <a:solidFill>
                  <a:srgbClr val="FFFFFF"/>
                </a:solidFill>
                <a:latin typeface="HelveticaNeueLT Pro 65 Md"/>
                <a:ea typeface="HelveticaNeueLT Pro 65 Md"/>
                <a:cs typeface="HelveticaNeueLT Pro 65 Md"/>
                <a:sym typeface="HelveticaNeueLT Pro 65 Md"/>
              </a:defRPr>
            </a:pPr>
            <a:endParaRPr/>
          </a:p>
        </p:txBody>
      </p:sp>
      <p:sp>
        <p:nvSpPr>
          <p:cNvPr id="113" name="直線コネクタ 19"/>
          <p:cNvSpPr/>
          <p:nvPr/>
        </p:nvSpPr>
        <p:spPr>
          <a:xfrm>
            <a:off x="-45721" y="1661160"/>
            <a:ext cx="7776003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" name="正方形/長方形 15"/>
          <p:cNvSpPr/>
          <p:nvPr/>
        </p:nvSpPr>
        <p:spPr>
          <a:xfrm>
            <a:off x="0" y="9852124"/>
            <a:ext cx="7584221" cy="84121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3200" spc="300">
                <a:solidFill>
                  <a:srgbClr val="FFFFFF"/>
                </a:solidFill>
                <a:latin typeface="HelveticaNeueLT Pro 65 Md"/>
                <a:ea typeface="HelveticaNeueLT Pro 65 Md"/>
                <a:cs typeface="HelveticaNeueLT Pro 65 Md"/>
                <a:sym typeface="HelveticaNeueLT Pro 65 Md"/>
              </a:defRPr>
            </a:pPr>
            <a:endParaRPr/>
          </a:p>
        </p:txBody>
      </p:sp>
      <p:sp>
        <p:nvSpPr>
          <p:cNvPr id="115" name="テキスト ボックス 5"/>
          <p:cNvSpPr txBox="1"/>
          <p:nvPr/>
        </p:nvSpPr>
        <p:spPr>
          <a:xfrm>
            <a:off x="220209" y="201703"/>
            <a:ext cx="6807506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400" spc="3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―</a:t>
            </a:r>
            <a:r>
              <a:rPr>
                <a:latin typeface="HelveticaNeueLT Pro 65 Md"/>
                <a:ea typeface="HelveticaNeueLT Pro 65 Md"/>
                <a:cs typeface="HelveticaNeueLT Pro 65 Md"/>
                <a:sym typeface="HelveticaNeueLT Pro 65 Md"/>
              </a:rPr>
              <a:t> PRESS RELEASE </a:t>
            </a:r>
            <a:r>
              <a:t>―</a:t>
            </a:r>
          </a:p>
        </p:txBody>
      </p:sp>
      <p:sp>
        <p:nvSpPr>
          <p:cNvPr id="116" name="楕円 6"/>
          <p:cNvSpPr/>
          <p:nvPr/>
        </p:nvSpPr>
        <p:spPr>
          <a:xfrm>
            <a:off x="3481449" y="1176442"/>
            <a:ext cx="1032007" cy="103200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7" name="テキスト ボックス 9"/>
          <p:cNvSpPr txBox="1"/>
          <p:nvPr/>
        </p:nvSpPr>
        <p:spPr>
          <a:xfrm>
            <a:off x="4954104" y="946536"/>
            <a:ext cx="250769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900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[</a:t>
            </a:r>
            <a:r>
              <a:rPr sz="600"/>
              <a:t> </a:t>
            </a:r>
            <a:r>
              <a:t>EDLEAD-japan- inc.]</a:t>
            </a:r>
          </a:p>
          <a:p>
            <a:pPr algn="r">
              <a:defRPr sz="900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Level 11 Aoyama Palacio Tower</a:t>
            </a:r>
          </a:p>
          <a:p>
            <a:pPr algn="r">
              <a:defRPr sz="900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3-6-7 Kita Aoyama Minato-ku</a:t>
            </a:r>
          </a:p>
          <a:p>
            <a:pPr algn="r">
              <a:defRPr sz="900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Tokyo, Japan 107-0061</a:t>
            </a:r>
          </a:p>
        </p:txBody>
      </p:sp>
      <p:sp>
        <p:nvSpPr>
          <p:cNvPr id="118" name="テキスト ボックス 10"/>
          <p:cNvSpPr txBox="1"/>
          <p:nvPr/>
        </p:nvSpPr>
        <p:spPr>
          <a:xfrm>
            <a:off x="95173" y="936219"/>
            <a:ext cx="1933187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900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NOMA</a:t>
            </a:r>
          </a:p>
          <a:p>
            <a:pPr>
              <a:defRPr sz="900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Since 08,Apr. 2016</a:t>
            </a:r>
          </a:p>
          <a:p>
            <a:pPr>
              <a:defRPr u="sng" spc="20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  <a:sym typeface="HelveticaNeueLT Std"/>
              </a:defRPr>
            </a:pPr>
            <a:r>
              <a:t>noma-film.com</a:t>
            </a:r>
          </a:p>
        </p:txBody>
      </p:sp>
      <p:pic>
        <p:nvPicPr>
          <p:cNvPr id="119" name="図 18" descr="図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784" y="9865397"/>
            <a:ext cx="1726931" cy="83009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正方形/長方形 1"/>
          <p:cNvSpPr txBox="1"/>
          <p:nvPr/>
        </p:nvSpPr>
        <p:spPr>
          <a:xfrm>
            <a:off x="168434" y="2287699"/>
            <a:ext cx="721963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30000"/>
              </a:lnSpc>
              <a:defRPr sz="2400">
                <a:latin typeface="小塚ゴシック Pr6N M"/>
                <a:ea typeface="小塚ゴシック Pr6N M"/>
                <a:cs typeface="小塚ゴシック Pr6N M"/>
                <a:sym typeface="小塚ゴシック Pr6N M"/>
              </a:defRPr>
            </a:pPr>
            <a:r>
              <a:rPr dirty="0" err="1"/>
              <a:t>国際映像製作スタジオ</a:t>
            </a:r>
            <a:r>
              <a:rPr dirty="0" err="1">
                <a:latin typeface="Helvetica Neue"/>
                <a:ea typeface="Helvetica Neue"/>
                <a:cs typeface="Helvetica Neue"/>
                <a:sym typeface="Helvetica Neue"/>
              </a:rPr>
              <a:t>NOMA</a:t>
            </a:r>
            <a:r>
              <a:rPr dirty="0" err="1"/>
              <a:t>（ノマ</a:t>
            </a:r>
            <a:r>
              <a:rPr dirty="0"/>
              <a:t>）</a:t>
            </a:r>
            <a:endParaRPr lang="en-US" altLang="ja-JP" dirty="0"/>
          </a:p>
          <a:p>
            <a:pPr algn="ctr">
              <a:lnSpc>
                <a:spcPct val="30000"/>
              </a:lnSpc>
              <a:defRPr sz="2400">
                <a:latin typeface="小塚ゴシック Pr6N M"/>
                <a:ea typeface="小塚ゴシック Pr6N M"/>
                <a:cs typeface="小塚ゴシック Pr6N M"/>
                <a:sym typeface="小塚ゴシック Pr6N M"/>
              </a:defRPr>
            </a:pPr>
            <a:endParaRPr lang="en-US" altLang="ja-JP" dirty="0"/>
          </a:p>
          <a:p>
            <a:pPr algn="ctr">
              <a:lnSpc>
                <a:spcPct val="30000"/>
              </a:lnSpc>
              <a:defRPr sz="2400">
                <a:latin typeface="小塚ゴシック Pr6N M"/>
                <a:ea typeface="小塚ゴシック Pr6N M"/>
                <a:cs typeface="小塚ゴシック Pr6N M"/>
                <a:sym typeface="小塚ゴシック Pr6N M"/>
              </a:defRPr>
            </a:pPr>
            <a:endParaRPr lang="en-US" altLang="ja-JP" dirty="0"/>
          </a:p>
          <a:p>
            <a:pPr algn="ctr">
              <a:lnSpc>
                <a:spcPct val="30000"/>
              </a:lnSpc>
              <a:defRPr sz="2400">
                <a:latin typeface="小塚ゴシック Pr6N M"/>
                <a:ea typeface="小塚ゴシック Pr6N M"/>
                <a:cs typeface="小塚ゴシック Pr6N M"/>
                <a:sym typeface="小塚ゴシック Pr6N M"/>
              </a:defRPr>
            </a:pPr>
            <a:br>
              <a:rPr dirty="0"/>
            </a:br>
            <a:r>
              <a:rPr dirty="0"/>
              <a:t>世界初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VR</a:t>
            </a:r>
            <a:r>
              <a:rPr dirty="0"/>
              <a:t>連載！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dirty="0"/>
              <a:t>作品一挙配信！</a:t>
            </a:r>
          </a:p>
        </p:txBody>
      </p:sp>
      <p:sp>
        <p:nvSpPr>
          <p:cNvPr id="121" name="直線コネクタ 11"/>
          <p:cNvSpPr/>
          <p:nvPr/>
        </p:nvSpPr>
        <p:spPr>
          <a:xfrm>
            <a:off x="-53341" y="83819"/>
            <a:ext cx="7776003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直線コネクタ 21"/>
          <p:cNvSpPr/>
          <p:nvPr/>
        </p:nvSpPr>
        <p:spPr>
          <a:xfrm>
            <a:off x="-60961" y="10607040"/>
            <a:ext cx="7776003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3" name="直線コネクタ 22"/>
          <p:cNvSpPr/>
          <p:nvPr/>
        </p:nvSpPr>
        <p:spPr>
          <a:xfrm>
            <a:off x="-91441" y="9890759"/>
            <a:ext cx="7776003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正方形/長方形 24"/>
          <p:cNvSpPr/>
          <p:nvPr/>
        </p:nvSpPr>
        <p:spPr>
          <a:xfrm>
            <a:off x="210482" y="8081743"/>
            <a:ext cx="7131517" cy="524230"/>
          </a:xfrm>
          <a:prstGeom prst="rect">
            <a:avLst/>
          </a:prstGeom>
          <a:ln>
            <a:solidFill>
              <a:srgbClr val="80808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355600">
              <a:defRPr sz="1200">
                <a:solidFill>
                  <a:srgbClr val="454545"/>
                </a:solidFill>
              </a:defRPr>
            </a:pPr>
            <a:r>
              <a:t>【太一「諦めるほど大人じゃない」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360°VR</a:t>
            </a:r>
            <a:r>
              <a:t>動画】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355600">
              <a:defRPr sz="1200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http://www.sankei.com/smp/photo/theta360/news/180418/tta1804180001-s.html</a:t>
            </a:r>
          </a:p>
        </p:txBody>
      </p:sp>
      <p:sp>
        <p:nvSpPr>
          <p:cNvPr id="125" name="正方形/長方形 26"/>
          <p:cNvSpPr txBox="1"/>
          <p:nvPr/>
        </p:nvSpPr>
        <p:spPr>
          <a:xfrm>
            <a:off x="147673" y="9750421"/>
            <a:ext cx="7261154" cy="87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5" indent="2286000"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[株式会社EDLEAD-japan-] phone：03-5778-5304</a:t>
            </a:r>
          </a:p>
          <a:p>
            <a: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〒107-0061 東京都港区北青山3-6-7 青山パラシオタワー 11F</a:t>
            </a:r>
          </a:p>
        </p:txBody>
      </p:sp>
      <p:pic>
        <p:nvPicPr>
          <p:cNvPr id="126" name="図 28" descr="図 28"/>
          <p:cNvPicPr>
            <a:picLocks noChangeAspect="1"/>
          </p:cNvPicPr>
          <p:nvPr/>
        </p:nvPicPr>
        <p:blipFill>
          <a:blip r:embed="rId3">
            <a:extLst/>
          </a:blip>
          <a:srcRect t="435" r="172" b="17945"/>
          <a:stretch>
            <a:fillRect/>
          </a:stretch>
        </p:blipFill>
        <p:spPr>
          <a:xfrm>
            <a:off x="3481449" y="1132228"/>
            <a:ext cx="1033795" cy="102624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テキスト ボックス 33"/>
          <p:cNvSpPr txBox="1"/>
          <p:nvPr/>
        </p:nvSpPr>
        <p:spPr>
          <a:xfrm>
            <a:off x="310962" y="1768211"/>
            <a:ext cx="930197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900" spc="200">
                <a:latin typeface="HelveticaNeueLT Std"/>
                <a:ea typeface="HelveticaNeueLT Std"/>
                <a:cs typeface="HelveticaNeueLT Std"/>
                <a:sym typeface="HelveticaNeueLT Std"/>
              </a:defRPr>
            </a:lvl1pPr>
          </a:lstStyle>
          <a:p>
            <a:r>
              <a:t>2018/04/23</a:t>
            </a:r>
          </a:p>
        </p:txBody>
      </p:sp>
      <p:grpSp>
        <p:nvGrpSpPr>
          <p:cNvPr id="130" name="グループ化 7"/>
          <p:cNvGrpSpPr/>
          <p:nvPr/>
        </p:nvGrpSpPr>
        <p:grpSpPr>
          <a:xfrm>
            <a:off x="145767" y="8710448"/>
            <a:ext cx="6130891" cy="1426071"/>
            <a:chOff x="-1" y="-1"/>
            <a:chExt cx="6130889" cy="1426069"/>
          </a:xfrm>
        </p:grpSpPr>
        <p:sp>
          <p:nvSpPr>
            <p:cNvPr id="128" name="正方形/長方形 34"/>
            <p:cNvSpPr txBox="1"/>
            <p:nvPr/>
          </p:nvSpPr>
          <p:spPr>
            <a:xfrm>
              <a:off x="-1" y="6865"/>
              <a:ext cx="4605995" cy="964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30000"/>
                </a:lnSpc>
                <a:defRPr sz="12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r>
                <a:rPr dirty="0" err="1"/>
                <a:t>お問い合わせ</a:t>
              </a:r>
              <a:r>
                <a:rPr dirty="0"/>
                <a:t> </a:t>
              </a:r>
              <a:r>
                <a:rPr sz="900" dirty="0"/>
                <a:t>※ </a:t>
              </a:r>
              <a:r>
                <a:rPr sz="900" u="sng" dirty="0" err="1"/>
                <a:t>写真・動画素材</a:t>
              </a:r>
              <a:r>
                <a:rPr sz="900" u="sng" dirty="0"/>
                <a:t> </a:t>
              </a:r>
              <a:r>
                <a:rPr sz="900" u="sng" dirty="0" err="1"/>
                <a:t>ございます</a:t>
              </a:r>
              <a:endParaRPr lang="en-US" altLang="ja-JP" sz="900" u="sng" dirty="0"/>
            </a:p>
            <a:p>
              <a:pPr>
                <a:lnSpc>
                  <a:spcPct val="30000"/>
                </a:lnSpc>
                <a:defRPr sz="12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sz="900" u="sng" dirty="0"/>
            </a:p>
            <a:p>
              <a:pPr>
                <a:lnSpc>
                  <a:spcPct val="30000"/>
                </a:lnSpc>
                <a:defRPr sz="2000" spc="3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lang="en-US" altLang="ja-JP" dirty="0"/>
            </a:p>
            <a:p>
              <a:pPr>
                <a:lnSpc>
                  <a:spcPct val="30000"/>
                </a:lnSpc>
                <a:defRPr sz="2000" spc="3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lang="en-US" altLang="ja-JP" dirty="0"/>
            </a:p>
            <a:p>
              <a:pPr>
                <a:lnSpc>
                  <a:spcPct val="30000"/>
                </a:lnSpc>
                <a:defRPr sz="2000" spc="3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r>
                <a:rPr dirty="0"/>
                <a:t>090-7855-4371</a:t>
              </a:r>
              <a:br>
                <a:rPr dirty="0"/>
              </a:br>
              <a:endParaRPr lang="en-US" altLang="ja-JP" dirty="0"/>
            </a:p>
            <a:p>
              <a:pPr>
                <a:lnSpc>
                  <a:spcPct val="30000"/>
                </a:lnSpc>
                <a:defRPr sz="2000" spc="3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lang="en-US" altLang="ja-JP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endParaRPr>
            </a:p>
            <a:p>
              <a:pPr>
                <a:lnSpc>
                  <a:spcPct val="30000"/>
                </a:lnSpc>
                <a:defRPr sz="2000" spc="3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r>
                <a:rPr u="sng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/>
                </a:rPr>
                <a:t>mail@noma-film.com</a:t>
              </a:r>
              <a:endParaRPr sz="1600" dirty="0"/>
            </a:p>
            <a:p>
              <a:pPr>
                <a:lnSpc>
                  <a:spcPct val="30000"/>
                </a:lnSpc>
                <a:defRPr sz="12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lang="en-US" altLang="ja-JP" dirty="0"/>
            </a:p>
            <a:p>
              <a:pPr>
                <a:lnSpc>
                  <a:spcPct val="30000"/>
                </a:lnSpc>
                <a:defRPr sz="12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lang="en-US" altLang="ja-JP" dirty="0"/>
            </a:p>
            <a:p>
              <a:pPr>
                <a:lnSpc>
                  <a:spcPct val="30000"/>
                </a:lnSpc>
                <a:defRPr sz="12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endParaRPr lang="en-US" altLang="ja-JP" dirty="0"/>
            </a:p>
            <a:p>
              <a:pPr>
                <a:lnSpc>
                  <a:spcPct val="30000"/>
                </a:lnSpc>
                <a:defRPr sz="1200">
                  <a:latin typeface="小塚ゴシック Pr6N M"/>
                  <a:ea typeface="小塚ゴシック Pr6N M"/>
                  <a:cs typeface="小塚ゴシック Pr6N M"/>
                  <a:sym typeface="小塚ゴシック Pr6N M"/>
                </a:defRPr>
              </a:pPr>
              <a:r>
                <a:rPr dirty="0" err="1"/>
                <a:t>恵水</a:t>
              </a:r>
              <a:r>
                <a:rPr dirty="0"/>
                <a:t> </a:t>
              </a:r>
              <a:r>
                <a:rPr dirty="0" err="1"/>
                <a:t>流生</a:t>
              </a:r>
              <a:r>
                <a:rPr dirty="0"/>
                <a:t> (</a:t>
              </a:r>
              <a:r>
                <a:rPr dirty="0" err="1"/>
                <a:t>えみ</a:t>
              </a:r>
              <a:r>
                <a:rPr dirty="0"/>
                <a:t> </a:t>
              </a:r>
              <a:r>
                <a:rPr dirty="0" err="1"/>
                <a:t>りゅうせい</a:t>
              </a:r>
              <a:r>
                <a:rPr dirty="0"/>
                <a:t>）/ </a:t>
              </a:r>
              <a:r>
                <a:rPr spc="300" dirty="0"/>
                <a:t>NOMA</a:t>
              </a:r>
              <a:r>
                <a:rPr dirty="0"/>
                <a:t> </a:t>
              </a:r>
              <a:r>
                <a:rPr dirty="0" err="1"/>
                <a:t>プロデューサ</a:t>
              </a:r>
              <a:r>
                <a:rPr dirty="0"/>
                <a:t>ー</a:t>
              </a:r>
            </a:p>
          </p:txBody>
        </p:sp>
        <p:pic>
          <p:nvPicPr>
            <p:cNvPr id="129" name="図 35" descr="図 3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31786" y="-1"/>
              <a:ext cx="2399102" cy="14260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直線コネクタ 37"/>
          <p:cNvSpPr/>
          <p:nvPr/>
        </p:nvSpPr>
        <p:spPr>
          <a:xfrm>
            <a:off x="215836" y="3182915"/>
            <a:ext cx="7128003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国際映像製作スタジオNOMAの監督・太一が、ワンショットで360°の全天球イメージを撮影できるカメラ「RICOH THETA」を用いて撮影し、「産経ニュース」内のコンテンツ「産経フォト」で全12回にわたり連載する360°VR動画です。"/>
          <p:cNvSpPr txBox="1"/>
          <p:nvPr/>
        </p:nvSpPr>
        <p:spPr>
          <a:xfrm>
            <a:off x="227837" y="3487164"/>
            <a:ext cx="3453100" cy="2664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355600">
              <a:defRPr sz="1300" b="1">
                <a:solidFill>
                  <a:srgbClr val="454545"/>
                </a:solidFill>
              </a:defRPr>
            </a:pPr>
            <a:r>
              <a:t>国際映像スタジオ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NOMA</a:t>
            </a:r>
            <a:r>
              <a:t>による産経新聞の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VR</a:t>
            </a:r>
            <a:r>
              <a:t>動画連載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t>作品(太一監督)が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一挙配信された。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355600">
              <a:defRPr sz="1300" b="1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355600">
              <a:defRPr sz="1300" b="1">
                <a:solidFill>
                  <a:srgbClr val="454545"/>
                </a:solidFill>
              </a:defRPr>
            </a:pPr>
            <a:r>
              <a:t>連載の出演者は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JAXA</a:t>
            </a:r>
            <a:r>
              <a:t>をはじめ、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AR</a:t>
            </a:r>
            <a:r>
              <a:t>、電子通貨、国際ジャーナリズム、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AI</a:t>
            </a:r>
            <a:r>
              <a:t>、ブロックチェーンの著名な関係者ら、多岐にわたる。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国や業界も越えた様々な側面から、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NOMA</a:t>
            </a:r>
            <a:r>
              <a:t>が準備中の国際映画、その企画開発現場が全天球で切り出されている。</a:t>
            </a:r>
          </a:p>
        </p:txBody>
      </p:sp>
      <p:sp>
        <p:nvSpPr>
          <p:cNvPr id="133" name="直線コネクタ 37"/>
          <p:cNvSpPr/>
          <p:nvPr/>
        </p:nvSpPr>
        <p:spPr>
          <a:xfrm>
            <a:off x="228109" y="6324290"/>
            <a:ext cx="7128003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" name="【太一「諦めるほど大人じゃない」360°VR動画】は、国際映像製作スタジオNOMAの監督・太一が、ワンショットで360°の全天球イメージを撮影できるカメラ「RICOH THETA」を用いて撮影し、「産経ニュース」内の写真でニュースを伝えるコンテンツ・「産経フォト」で全12回にわたり連載する360°VR動画です。…"/>
          <p:cNvSpPr txBox="1"/>
          <p:nvPr/>
        </p:nvSpPr>
        <p:spPr>
          <a:xfrm>
            <a:off x="189482" y="6452900"/>
            <a:ext cx="7177535" cy="1504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355600">
              <a:defRPr sz="1200" b="1">
                <a:solidFill>
                  <a:srgbClr val="454545"/>
                </a:solidFill>
              </a:defRPr>
            </a:pPr>
            <a:r>
              <a:t>【太一「諦めるほど大人じゃない」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360°VR</a:t>
            </a:r>
            <a:r>
              <a:t>動画】は、太一監督が「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RICOH THETA</a:t>
            </a:r>
            <a:r>
              <a:t>」を用いて撮影した、産経新聞の写真でニュースを伝えるコンテンツ・「産経フォト」で連載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している360°VR</a:t>
            </a:r>
            <a:r>
              <a:t>動画。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355600">
              <a:defRPr sz="1200" b="1">
                <a:solidFill>
                  <a:srgbClr val="454545"/>
                </a:solidFill>
              </a:defRPr>
            </a:pPr>
            <a:r>
              <a:t>プロデューサー・コンポーザーなど、映画を製作している側、いわゆる「中の人」に焦点を当ててつくられている。</a:t>
            </a:r>
            <a:br/>
            <a:r>
              <a:t>この連載は2017年9月から開始された世界初のVR連載で、VRにおけるプロモーションの新たな試みとなっている。</a:t>
            </a:r>
          </a:p>
        </p:txBody>
      </p:sp>
      <p:pic>
        <p:nvPicPr>
          <p:cNvPr id="135" name="vr.png" descr="v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95002" y="3453246"/>
            <a:ext cx="3570773" cy="2600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Macintosh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HelveticaNeueLT Pro 65 Md</vt:lpstr>
      <vt:lpstr>HelveticaNeueLT Std</vt:lpstr>
      <vt:lpstr>小塚ゴシック Pr6N M</vt:lpstr>
      <vt:lpstr>Arial</vt:lpstr>
      <vt:lpstr>Calibri</vt:lpstr>
      <vt:lpstr>Calibri Light</vt:lpstr>
      <vt:lpstr>Helvetica</vt:lpstr>
      <vt:lpstr>Helvetica Neue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Ta Ando</cp:lastModifiedBy>
  <cp:revision>1</cp:revision>
  <dcterms:modified xsi:type="dcterms:W3CDTF">2018-04-24T01:59:30Z</dcterms:modified>
</cp:coreProperties>
</file>