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61" r:id="rId5"/>
    <p:sldId id="259" r:id="rId6"/>
    <p:sldId id="277" r:id="rId7"/>
    <p:sldId id="263" r:id="rId8"/>
    <p:sldId id="264" r:id="rId9"/>
    <p:sldId id="262" r:id="rId10"/>
    <p:sldId id="267" r:id="rId11"/>
    <p:sldId id="275" r:id="rId12"/>
    <p:sldId id="266" r:id="rId13"/>
    <p:sldId id="269" r:id="rId14"/>
    <p:sldId id="268" r:id="rId15"/>
    <p:sldId id="278" r:id="rId16"/>
    <p:sldId id="279" r:id="rId17"/>
    <p:sldId id="276" r:id="rId18"/>
    <p:sldId id="280" r:id="rId19"/>
    <p:sldId id="281" r:id="rId20"/>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71" d="100"/>
          <a:sy n="71" d="100"/>
        </p:scale>
        <p:origin x="-2888" y="-112"/>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829ECBE-3F21-4BD3-A55A-23D2561AEB0F}" type="datetimeFigureOut">
              <a:rPr kumimoji="1" lang="ja-JP" altLang="en-US" smtClean="0"/>
              <a:t>18/06/02</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B2BCA2F-B767-4D27-9DD2-7197E1F81956}" type="slidenum">
              <a:rPr kumimoji="1" lang="ja-JP" altLang="en-US" smtClean="0"/>
              <a:t>‹#›</a:t>
            </a:fld>
            <a:endParaRPr kumimoji="1" lang="ja-JP" altLang="en-US"/>
          </a:p>
        </p:txBody>
      </p:sp>
    </p:spTree>
    <p:extLst>
      <p:ext uri="{BB962C8B-B14F-4D97-AF65-F5344CB8AC3E}">
        <p14:creationId xmlns:p14="http://schemas.microsoft.com/office/powerpoint/2010/main" val="6621997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0B2BCA2F-B767-4D27-9DD2-7197E1F81956}" type="slidenum">
              <a:rPr kumimoji="1" lang="ja-JP" altLang="en-US" smtClean="0"/>
              <a:t>1</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5"/>
            </a:lvl1pPr>
            <a:lvl2pPr marL="377825" indent="0" algn="ctr">
              <a:buNone/>
              <a:defRPr sz="1655"/>
            </a:lvl2pPr>
            <a:lvl3pPr marL="755650" indent="0" algn="ctr">
              <a:buNone/>
              <a:defRPr sz="1490"/>
            </a:lvl3pPr>
            <a:lvl4pPr marL="1134110" indent="0" algn="ctr">
              <a:buNone/>
              <a:defRPr sz="1325"/>
            </a:lvl4pPr>
            <a:lvl5pPr marL="1511935" indent="0" algn="ctr">
              <a:buNone/>
              <a:defRPr sz="1325"/>
            </a:lvl5pPr>
            <a:lvl6pPr marL="1889760" indent="0" algn="ctr">
              <a:buNone/>
              <a:defRPr sz="1325"/>
            </a:lvl6pPr>
            <a:lvl7pPr marL="2267585" indent="0" algn="ctr">
              <a:buNone/>
              <a:defRPr sz="1325"/>
            </a:lvl7pPr>
            <a:lvl8pPr marL="2646045" indent="0" algn="ctr">
              <a:buNone/>
              <a:defRPr sz="1325"/>
            </a:lvl8pPr>
            <a:lvl9pPr marL="3023870" indent="0" algn="ctr">
              <a:buNone/>
              <a:defRPr sz="132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5">
                <a:solidFill>
                  <a:schemeClr val="tx1"/>
                </a:solidFill>
              </a:defRPr>
            </a:lvl1pPr>
            <a:lvl2pPr marL="377825" indent="0">
              <a:buNone/>
              <a:defRPr sz="1655">
                <a:solidFill>
                  <a:schemeClr val="tx1">
                    <a:tint val="75000"/>
                  </a:schemeClr>
                </a:solidFill>
              </a:defRPr>
            </a:lvl2pPr>
            <a:lvl3pPr marL="755650" indent="0">
              <a:buNone/>
              <a:defRPr sz="1490">
                <a:solidFill>
                  <a:schemeClr val="tx1">
                    <a:tint val="75000"/>
                  </a:schemeClr>
                </a:solidFill>
              </a:defRPr>
            </a:lvl3pPr>
            <a:lvl4pPr marL="1134110" indent="0">
              <a:buNone/>
              <a:defRPr sz="1325">
                <a:solidFill>
                  <a:schemeClr val="tx1">
                    <a:tint val="75000"/>
                  </a:schemeClr>
                </a:solidFill>
              </a:defRPr>
            </a:lvl4pPr>
            <a:lvl5pPr marL="1511935" indent="0">
              <a:buNone/>
              <a:defRPr sz="1325">
                <a:solidFill>
                  <a:schemeClr val="tx1">
                    <a:tint val="75000"/>
                  </a:schemeClr>
                </a:solidFill>
              </a:defRPr>
            </a:lvl5pPr>
            <a:lvl6pPr marL="1889760" indent="0">
              <a:buNone/>
              <a:defRPr sz="1325">
                <a:solidFill>
                  <a:schemeClr val="tx1">
                    <a:tint val="75000"/>
                  </a:schemeClr>
                </a:solidFill>
              </a:defRPr>
            </a:lvl6pPr>
            <a:lvl7pPr marL="2267585" indent="0">
              <a:buNone/>
              <a:defRPr sz="1325">
                <a:solidFill>
                  <a:schemeClr val="tx1">
                    <a:tint val="75000"/>
                  </a:schemeClr>
                </a:solidFill>
              </a:defRPr>
            </a:lvl7pPr>
            <a:lvl8pPr marL="2646045" indent="0">
              <a:buNone/>
              <a:defRPr sz="1325">
                <a:solidFill>
                  <a:schemeClr val="tx1">
                    <a:tint val="75000"/>
                  </a:schemeClr>
                </a:solidFill>
              </a:defRPr>
            </a:lvl8pPr>
            <a:lvl9pPr marL="3023870" indent="0">
              <a:buNone/>
              <a:defRPr sz="1325">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5" b="1"/>
            </a:lvl1pPr>
            <a:lvl2pPr marL="377825" indent="0">
              <a:buNone/>
              <a:defRPr sz="1655" b="1"/>
            </a:lvl2pPr>
            <a:lvl3pPr marL="755650" indent="0">
              <a:buNone/>
              <a:defRPr sz="1490" b="1"/>
            </a:lvl3pPr>
            <a:lvl4pPr marL="1134110" indent="0">
              <a:buNone/>
              <a:defRPr sz="1325" b="1"/>
            </a:lvl4pPr>
            <a:lvl5pPr marL="1511935" indent="0">
              <a:buNone/>
              <a:defRPr sz="1325" b="1"/>
            </a:lvl5pPr>
            <a:lvl6pPr marL="1889760" indent="0">
              <a:buNone/>
              <a:defRPr sz="1325" b="1"/>
            </a:lvl6pPr>
            <a:lvl7pPr marL="2267585" indent="0">
              <a:buNone/>
              <a:defRPr sz="1325" b="1"/>
            </a:lvl7pPr>
            <a:lvl8pPr marL="2646045" indent="0">
              <a:buNone/>
              <a:defRPr sz="1325" b="1"/>
            </a:lvl8pPr>
            <a:lvl9pPr marL="3023870" indent="0">
              <a:buNone/>
              <a:defRPr sz="1325"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5"/>
            </a:lvl3pPr>
            <a:lvl4pPr>
              <a:defRPr sz="1655"/>
            </a:lvl4pPr>
            <a:lvl5pPr>
              <a:defRPr sz="1655"/>
            </a:lvl5pPr>
            <a:lvl6pPr>
              <a:defRPr sz="1655"/>
            </a:lvl6pPr>
            <a:lvl7pPr>
              <a:defRPr sz="1655"/>
            </a:lvl7pPr>
            <a:lvl8pPr>
              <a:defRPr sz="1655"/>
            </a:lvl8pPr>
            <a:lvl9pPr>
              <a:defRPr sz="165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3213847" y="1539425"/>
            <a:ext cx="3827085" cy="7598117"/>
          </a:xfrm>
        </p:spPr>
        <p:txBody>
          <a:bodyPr anchor="t"/>
          <a:lstStyle>
            <a:lvl1pPr marL="0" indent="0">
              <a:buNone/>
              <a:defRPr sz="2645"/>
            </a:lvl1pPr>
            <a:lvl2pPr marL="377825" indent="0">
              <a:buNone/>
              <a:defRPr sz="2315"/>
            </a:lvl2pPr>
            <a:lvl3pPr marL="755650" indent="0">
              <a:buNone/>
              <a:defRPr sz="1985"/>
            </a:lvl3pPr>
            <a:lvl4pPr marL="1134110" indent="0">
              <a:buNone/>
              <a:defRPr sz="1655"/>
            </a:lvl4pPr>
            <a:lvl5pPr marL="1511935" indent="0">
              <a:buNone/>
              <a:defRPr sz="1655"/>
            </a:lvl5pPr>
            <a:lvl6pPr marL="1889760" indent="0">
              <a:buNone/>
              <a:defRPr sz="1655"/>
            </a:lvl6pPr>
            <a:lvl7pPr marL="2267585" indent="0">
              <a:buNone/>
              <a:defRPr sz="1655"/>
            </a:lvl7pPr>
            <a:lvl8pPr marL="2646045" indent="0">
              <a:buNone/>
              <a:defRPr sz="1655"/>
            </a:lvl8pPr>
            <a:lvl9pPr marL="3023870" indent="0">
              <a:buNone/>
              <a:defRPr sz="165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5"/>
            </a:lvl1pPr>
            <a:lvl2pPr marL="377825" indent="0">
              <a:buNone/>
              <a:defRPr sz="1155"/>
            </a:lvl2pPr>
            <a:lvl3pPr marL="755650" indent="0">
              <a:buNone/>
              <a:defRPr sz="990"/>
            </a:lvl3pPr>
            <a:lvl4pPr marL="1134110" indent="0">
              <a:buNone/>
              <a:defRPr sz="825"/>
            </a:lvl4pPr>
            <a:lvl5pPr marL="1511935" indent="0">
              <a:buNone/>
              <a:defRPr sz="825"/>
            </a:lvl5pPr>
            <a:lvl6pPr marL="1889760" indent="0">
              <a:buNone/>
              <a:defRPr sz="825"/>
            </a:lvl6pPr>
            <a:lvl7pPr marL="2267585" indent="0">
              <a:buNone/>
              <a:defRPr sz="825"/>
            </a:lvl7pPr>
            <a:lvl8pPr marL="2646045" indent="0">
              <a:buNone/>
              <a:defRPr sz="825"/>
            </a:lvl8pPr>
            <a:lvl9pPr marL="3023870" indent="0">
              <a:buNone/>
              <a:defRPr sz="82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F59FBD-A485-40BE-91A7-752E5F0BE8E1}" type="datetimeFigureOut">
              <a:rPr kumimoji="1" lang="ja-JP" altLang="en-US" smtClean="0"/>
              <a:t>18/06/02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472C40C-4F1B-450E-A73C-80C6A0E68407}"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0">
                <a:solidFill>
                  <a:schemeClr val="tx1">
                    <a:tint val="75000"/>
                  </a:schemeClr>
                </a:solidFill>
              </a:defRPr>
            </a:lvl1pPr>
          </a:lstStyle>
          <a:p>
            <a:fld id="{F0F59FBD-A485-40BE-91A7-752E5F0BE8E1}" type="datetimeFigureOut">
              <a:rPr kumimoji="1" lang="ja-JP" altLang="en-US" smtClean="0"/>
              <a:t>18/06/02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0">
                <a:solidFill>
                  <a:schemeClr val="tx1">
                    <a:tint val="75000"/>
                  </a:schemeClr>
                </a:solidFill>
              </a:defRPr>
            </a:lvl1pPr>
          </a:lstStyle>
          <a:p>
            <a:fld id="{A472C40C-4F1B-450E-A73C-80C6A0E6840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755650" rtl="0" eaLnBrk="1" latinLnBrk="0" hangingPunct="1">
        <a:lnSpc>
          <a:spcPct val="90000"/>
        </a:lnSpc>
        <a:spcBef>
          <a:spcPct val="0"/>
        </a:spcBef>
        <a:buNone/>
        <a:defRPr kumimoji="1" sz="3635" kern="1200">
          <a:solidFill>
            <a:schemeClr val="tx1"/>
          </a:solidFill>
          <a:latin typeface="+mj-lt"/>
          <a:ea typeface="+mj-ea"/>
          <a:cs typeface="+mj-cs"/>
        </a:defRPr>
      </a:lvl1pPr>
    </p:titleStyle>
    <p:bodyStyle>
      <a:lvl1pPr marL="189230" indent="-189230" algn="l" defTabSz="755650" rtl="0" eaLnBrk="1" latinLnBrk="0" hangingPunct="1">
        <a:lnSpc>
          <a:spcPct val="90000"/>
        </a:lnSpc>
        <a:spcBef>
          <a:spcPts val="825"/>
        </a:spcBef>
        <a:buFont typeface="Arial" panose="020B0604020202020204" pitchFamily="34" charset="0"/>
        <a:buChar char="•"/>
        <a:defRPr kumimoji="1" sz="2315" kern="1200">
          <a:solidFill>
            <a:schemeClr val="tx1"/>
          </a:solidFill>
          <a:latin typeface="+mn-lt"/>
          <a:ea typeface="+mn-ea"/>
          <a:cs typeface="+mn-cs"/>
        </a:defRPr>
      </a:lvl1pPr>
      <a:lvl2pPr marL="567055" indent="-189230" algn="l" defTabSz="755650" rtl="0" eaLnBrk="1" latinLnBrk="0" hangingPunct="1">
        <a:lnSpc>
          <a:spcPct val="90000"/>
        </a:lnSpc>
        <a:spcBef>
          <a:spcPts val="415"/>
        </a:spcBef>
        <a:buFont typeface="Arial" panose="020B0604020202020204" pitchFamily="34" charset="0"/>
        <a:buChar char="•"/>
        <a:defRPr kumimoji="1" sz="1985" kern="1200">
          <a:solidFill>
            <a:schemeClr val="tx1"/>
          </a:solidFill>
          <a:latin typeface="+mn-lt"/>
          <a:ea typeface="+mn-ea"/>
          <a:cs typeface="+mn-cs"/>
        </a:defRPr>
      </a:lvl2pPr>
      <a:lvl3pPr marL="944880" indent="-189230" algn="l" defTabSz="755650" rtl="0" eaLnBrk="1" latinLnBrk="0" hangingPunct="1">
        <a:lnSpc>
          <a:spcPct val="90000"/>
        </a:lnSpc>
        <a:spcBef>
          <a:spcPts val="415"/>
        </a:spcBef>
        <a:buFont typeface="Arial" panose="020B0604020202020204" pitchFamily="34" charset="0"/>
        <a:buChar char="•"/>
        <a:defRPr kumimoji="1" sz="1655" kern="1200">
          <a:solidFill>
            <a:schemeClr val="tx1"/>
          </a:solidFill>
          <a:latin typeface="+mn-lt"/>
          <a:ea typeface="+mn-ea"/>
          <a:cs typeface="+mn-cs"/>
        </a:defRPr>
      </a:lvl3pPr>
      <a:lvl4pPr marL="132270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4pPr>
      <a:lvl5pPr marL="170116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5pPr>
      <a:lvl6pPr marL="2078990"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6pPr>
      <a:lvl7pPr marL="245681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7pPr>
      <a:lvl8pPr marL="2834640"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8pPr>
      <a:lvl9pPr marL="3212465" indent="-189230" algn="l" defTabSz="755650" rtl="0" eaLnBrk="1" latinLnBrk="0" hangingPunct="1">
        <a:lnSpc>
          <a:spcPct val="90000"/>
        </a:lnSpc>
        <a:spcBef>
          <a:spcPts val="415"/>
        </a:spcBef>
        <a:buFont typeface="Arial" panose="020B0604020202020204" pitchFamily="34" charset="0"/>
        <a:buChar char="•"/>
        <a:defRPr kumimoji="1" sz="1490" kern="1200">
          <a:solidFill>
            <a:schemeClr val="tx1"/>
          </a:solidFill>
          <a:latin typeface="+mn-lt"/>
          <a:ea typeface="+mn-ea"/>
          <a:cs typeface="+mn-cs"/>
        </a:defRPr>
      </a:lvl9pPr>
    </p:bodyStyle>
    <p:otherStyle>
      <a:defPPr>
        <a:defRPr lang="en-US"/>
      </a:defPPr>
      <a:lvl1pPr marL="0" algn="l" defTabSz="755650" rtl="0" eaLnBrk="1" latinLnBrk="0" hangingPunct="1">
        <a:defRPr kumimoji="1" sz="1490" kern="1200">
          <a:solidFill>
            <a:schemeClr val="tx1"/>
          </a:solidFill>
          <a:latin typeface="+mn-lt"/>
          <a:ea typeface="+mn-ea"/>
          <a:cs typeface="+mn-cs"/>
        </a:defRPr>
      </a:lvl1pPr>
      <a:lvl2pPr marL="377825" algn="l" defTabSz="755650" rtl="0" eaLnBrk="1" latinLnBrk="0" hangingPunct="1">
        <a:defRPr kumimoji="1" sz="1490" kern="1200">
          <a:solidFill>
            <a:schemeClr val="tx1"/>
          </a:solidFill>
          <a:latin typeface="+mn-lt"/>
          <a:ea typeface="+mn-ea"/>
          <a:cs typeface="+mn-cs"/>
        </a:defRPr>
      </a:lvl2pPr>
      <a:lvl3pPr marL="755650" algn="l" defTabSz="755650" rtl="0" eaLnBrk="1" latinLnBrk="0" hangingPunct="1">
        <a:defRPr kumimoji="1" sz="1490" kern="1200">
          <a:solidFill>
            <a:schemeClr val="tx1"/>
          </a:solidFill>
          <a:latin typeface="+mn-lt"/>
          <a:ea typeface="+mn-ea"/>
          <a:cs typeface="+mn-cs"/>
        </a:defRPr>
      </a:lvl3pPr>
      <a:lvl4pPr marL="1134110" algn="l" defTabSz="755650" rtl="0" eaLnBrk="1" latinLnBrk="0" hangingPunct="1">
        <a:defRPr kumimoji="1" sz="1490" kern="1200">
          <a:solidFill>
            <a:schemeClr val="tx1"/>
          </a:solidFill>
          <a:latin typeface="+mn-lt"/>
          <a:ea typeface="+mn-ea"/>
          <a:cs typeface="+mn-cs"/>
        </a:defRPr>
      </a:lvl4pPr>
      <a:lvl5pPr marL="1511935" algn="l" defTabSz="755650" rtl="0" eaLnBrk="1" latinLnBrk="0" hangingPunct="1">
        <a:defRPr kumimoji="1" sz="1490" kern="1200">
          <a:solidFill>
            <a:schemeClr val="tx1"/>
          </a:solidFill>
          <a:latin typeface="+mn-lt"/>
          <a:ea typeface="+mn-ea"/>
          <a:cs typeface="+mn-cs"/>
        </a:defRPr>
      </a:lvl5pPr>
      <a:lvl6pPr marL="1889760" algn="l" defTabSz="755650" rtl="0" eaLnBrk="1" latinLnBrk="0" hangingPunct="1">
        <a:defRPr kumimoji="1" sz="1490" kern="1200">
          <a:solidFill>
            <a:schemeClr val="tx1"/>
          </a:solidFill>
          <a:latin typeface="+mn-lt"/>
          <a:ea typeface="+mn-ea"/>
          <a:cs typeface="+mn-cs"/>
        </a:defRPr>
      </a:lvl6pPr>
      <a:lvl7pPr marL="2267585" algn="l" defTabSz="755650" rtl="0" eaLnBrk="1" latinLnBrk="0" hangingPunct="1">
        <a:defRPr kumimoji="1" sz="1490" kern="1200">
          <a:solidFill>
            <a:schemeClr val="tx1"/>
          </a:solidFill>
          <a:latin typeface="+mn-lt"/>
          <a:ea typeface="+mn-ea"/>
          <a:cs typeface="+mn-cs"/>
        </a:defRPr>
      </a:lvl7pPr>
      <a:lvl8pPr marL="2646045" algn="l" defTabSz="755650" rtl="0" eaLnBrk="1" latinLnBrk="0" hangingPunct="1">
        <a:defRPr kumimoji="1" sz="1490" kern="1200">
          <a:solidFill>
            <a:schemeClr val="tx1"/>
          </a:solidFill>
          <a:latin typeface="+mn-lt"/>
          <a:ea typeface="+mn-ea"/>
          <a:cs typeface="+mn-cs"/>
        </a:defRPr>
      </a:lvl8pPr>
      <a:lvl9pPr marL="3023870" algn="l" defTabSz="755650" rtl="0" eaLnBrk="1" latinLnBrk="0" hangingPunct="1">
        <a:defRPr kumimoji="1" sz="14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9.emf"/><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 y="1238"/>
            <a:ext cx="7559040" cy="10689336"/>
          </a:xfrm>
          <a:prstGeom prst="rect">
            <a:avLst/>
          </a:prstGeom>
        </p:spPr>
      </p:pic>
      <p:sp>
        <p:nvSpPr>
          <p:cNvPr id="8" name="テキスト ボックス 7"/>
          <p:cNvSpPr txBox="1"/>
          <p:nvPr/>
        </p:nvSpPr>
        <p:spPr>
          <a:xfrm>
            <a:off x="266701" y="8129478"/>
            <a:ext cx="4341654" cy="400110"/>
          </a:xfrm>
          <a:prstGeom prst="rect">
            <a:avLst/>
          </a:prstGeom>
          <a:noFill/>
        </p:spPr>
        <p:txBody>
          <a:bodyPr wrap="square" rtlCol="0">
            <a:spAutoFit/>
          </a:bodyPr>
          <a:lstStyle/>
          <a:p>
            <a:r>
              <a:rPr kumimoji="1" lang="ja-JP" altLang="en-US" sz="2000" b="1" dirty="0">
                <a:solidFill>
                  <a:srgbClr val="01AACE"/>
                </a:solidFill>
              </a:rPr>
              <a:t>日本企業の知的財産権を保護します</a:t>
            </a:r>
          </a:p>
        </p:txBody>
      </p:sp>
      <p:sp>
        <p:nvSpPr>
          <p:cNvPr id="14" name="正方形/長方形 13"/>
          <p:cNvSpPr/>
          <p:nvPr/>
        </p:nvSpPr>
        <p:spPr>
          <a:xfrm>
            <a:off x="247651" y="8558163"/>
            <a:ext cx="4500562" cy="1731243"/>
          </a:xfrm>
          <a:prstGeom prst="rect">
            <a:avLst/>
          </a:prstGeom>
        </p:spPr>
        <p:txBody>
          <a:bodyPr wrap="square">
            <a:spAutoFit/>
          </a:bodyPr>
          <a:lstStyle/>
          <a:p>
            <a:pPr>
              <a:lnSpc>
                <a:spcPct val="150000"/>
              </a:lnSpc>
            </a:pPr>
            <a:r>
              <a:rPr kumimoji="1" lang="ja-JP" altLang="en-US" sz="1200" dirty="0">
                <a:solidFill>
                  <a:srgbClr val="01AACE"/>
                </a:solidFill>
                <a:latin typeface="+mn-ea"/>
              </a:rPr>
              <a:t>｜</a:t>
            </a:r>
            <a:r>
              <a:rPr lang="ja-JP" altLang="en-US" sz="1200" dirty="0">
                <a:solidFill>
                  <a:srgbClr val="333333"/>
                </a:solidFill>
                <a:latin typeface="メイリオ" panose="020B0604030504040204" pitchFamily="50" charset="-128"/>
                <a:ea typeface="メイリオ" panose="020B0604030504040204" pitchFamily="50" charset="-128"/>
              </a:rPr>
              <a:t>ニセモノを発見し、模倣品工場の調査と摘発を行います。</a:t>
            </a:r>
            <a:r>
              <a:rPr lang="ja-JP" altLang="en-US" sz="1200" dirty="0"/>
              <a:t/>
            </a:r>
            <a:br>
              <a:rPr lang="ja-JP" altLang="en-US" sz="1200" dirty="0"/>
            </a:br>
            <a:r>
              <a:rPr kumimoji="1" lang="ja-JP" altLang="en-US" sz="1200" dirty="0">
                <a:solidFill>
                  <a:srgbClr val="01AACE"/>
                </a:solidFill>
                <a:latin typeface="+mn-ea"/>
              </a:rPr>
              <a:t>｜</a:t>
            </a:r>
            <a:r>
              <a:rPr lang="ja-JP" altLang="en-US" sz="1200" dirty="0">
                <a:solidFill>
                  <a:srgbClr val="333333"/>
                </a:solidFill>
                <a:latin typeface="メイリオ" panose="020B0604030504040204" pitchFamily="50" charset="-128"/>
                <a:ea typeface="メイリオ" panose="020B0604030504040204" pitchFamily="50" charset="-128"/>
              </a:rPr>
              <a:t>安心、安全な版権投資及び各種の投資を実現します。</a:t>
            </a:r>
            <a:r>
              <a:rPr lang="ja-JP" altLang="en-US" sz="1200" dirty="0"/>
              <a:t/>
            </a:r>
            <a:br>
              <a:rPr lang="ja-JP" altLang="en-US" sz="1200" dirty="0"/>
            </a:br>
            <a:r>
              <a:rPr kumimoji="1" lang="ja-JP" altLang="en-US" sz="1200" dirty="0">
                <a:solidFill>
                  <a:srgbClr val="01AACE"/>
                </a:solidFill>
                <a:latin typeface="+mn-ea"/>
              </a:rPr>
              <a:t>｜</a:t>
            </a:r>
            <a:r>
              <a:rPr lang="ja-JP" altLang="en-US" sz="1200" dirty="0">
                <a:solidFill>
                  <a:srgbClr val="333333"/>
                </a:solidFill>
                <a:latin typeface="メイリオ" panose="020B0604030504040204" pitchFamily="50" charset="-128"/>
                <a:ea typeface="メイリオ" panose="020B0604030504040204" pitchFamily="50" charset="-128"/>
              </a:rPr>
              <a:t>越境</a:t>
            </a:r>
            <a:r>
              <a:rPr lang="en-US" altLang="ja-JP" sz="1200" dirty="0">
                <a:solidFill>
                  <a:srgbClr val="333333"/>
                </a:solidFill>
                <a:latin typeface="メイリオ" panose="020B0604030504040204" pitchFamily="50" charset="-128"/>
                <a:ea typeface="メイリオ" panose="020B0604030504040204" pitchFamily="50" charset="-128"/>
              </a:rPr>
              <a:t>EC</a:t>
            </a:r>
            <a:r>
              <a:rPr lang="ja-JP" altLang="en-US" sz="1200" dirty="0">
                <a:solidFill>
                  <a:srgbClr val="333333"/>
                </a:solidFill>
                <a:latin typeface="メイリオ" panose="020B0604030504040204" pitchFamily="50" charset="-128"/>
                <a:ea typeface="メイリオ" panose="020B0604030504040204" pitchFamily="50" charset="-128"/>
              </a:rPr>
              <a:t>サイトの非正規流通を著作権侵害で摘発します。</a:t>
            </a:r>
            <a:r>
              <a:rPr lang="ja-JP" altLang="en-US" sz="1200" dirty="0"/>
              <a:t/>
            </a:r>
            <a:br>
              <a:rPr lang="ja-JP" altLang="en-US" sz="1200" dirty="0"/>
            </a:br>
            <a:r>
              <a:rPr kumimoji="1" lang="ja-JP" altLang="en-US" sz="1200" dirty="0">
                <a:solidFill>
                  <a:srgbClr val="01AACE"/>
                </a:solidFill>
                <a:latin typeface="+mn-ea"/>
              </a:rPr>
              <a:t>｜</a:t>
            </a:r>
            <a:r>
              <a:rPr lang="ja-JP" altLang="en-US" sz="1200" dirty="0">
                <a:solidFill>
                  <a:srgbClr val="333333"/>
                </a:solidFill>
                <a:latin typeface="メイリオ" panose="020B0604030504040204" pitchFamily="50" charset="-128"/>
                <a:ea typeface="メイリオ" panose="020B0604030504040204" pitchFamily="50" charset="-128"/>
              </a:rPr>
              <a:t>商標登録の申請をアジア全域で迅速に実施します。</a:t>
            </a:r>
            <a:r>
              <a:rPr lang="ja-JP" altLang="en-US" sz="1200" dirty="0"/>
              <a:t/>
            </a:r>
            <a:br>
              <a:rPr lang="ja-JP" altLang="en-US" sz="1200" dirty="0"/>
            </a:br>
            <a:r>
              <a:rPr kumimoji="1" lang="ja-JP" altLang="en-US" sz="1200" dirty="0">
                <a:solidFill>
                  <a:srgbClr val="01AACE"/>
                </a:solidFill>
                <a:latin typeface="+mn-ea"/>
              </a:rPr>
              <a:t>｜</a:t>
            </a:r>
            <a:r>
              <a:rPr lang="ja-JP" altLang="en-US" sz="1200" dirty="0">
                <a:solidFill>
                  <a:srgbClr val="333333"/>
                </a:solidFill>
                <a:latin typeface="メイリオ" panose="020B0604030504040204" pitchFamily="50" charset="-128"/>
                <a:ea typeface="メイリオ" panose="020B0604030504040204" pitchFamily="50" charset="-128"/>
              </a:rPr>
              <a:t>常時監視体制により効果的な冒認商標対策を実施します。</a:t>
            </a:r>
            <a:r>
              <a:rPr lang="ja-JP" altLang="en-US" sz="1200" dirty="0"/>
              <a:t/>
            </a:r>
            <a:br>
              <a:rPr lang="ja-JP" altLang="en-US" sz="1200" dirty="0"/>
            </a:br>
            <a:r>
              <a:rPr kumimoji="1" lang="ja-JP" altLang="en-US" sz="1200" dirty="0">
                <a:solidFill>
                  <a:srgbClr val="01AACE"/>
                </a:solidFill>
                <a:latin typeface="+mn-ea"/>
              </a:rPr>
              <a:t>｜</a:t>
            </a:r>
            <a:r>
              <a:rPr lang="en-US" altLang="ja-JP" sz="1200" dirty="0">
                <a:solidFill>
                  <a:srgbClr val="333333"/>
                </a:solidFill>
                <a:latin typeface="メイリオ" panose="020B0604030504040204" pitchFamily="50" charset="-128"/>
                <a:ea typeface="メイリオ" panose="020B0604030504040204" pitchFamily="50" charset="-128"/>
              </a:rPr>
              <a:t>CFDA</a:t>
            </a:r>
            <a:r>
              <a:rPr lang="ja-JP" altLang="en-US" sz="1200" dirty="0">
                <a:solidFill>
                  <a:srgbClr val="333333"/>
                </a:solidFill>
                <a:latin typeface="メイリオ" panose="020B0604030504040204" pitchFamily="50" charset="-128"/>
                <a:ea typeface="メイリオ" panose="020B0604030504040204" pitchFamily="50" charset="-128"/>
              </a:rPr>
              <a:t>等の行政機関に対する登録申請を迅速に実施します。</a:t>
            </a:r>
            <a:endParaRPr lang="ja-JP" altLang="en-US" sz="1200" dirty="0"/>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034" y="8658363"/>
            <a:ext cx="2657466" cy="11810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148580" y="218440"/>
            <a:ext cx="2045335" cy="183515"/>
          </a:xfrm>
          <a:prstGeom prst="rect">
            <a:avLst/>
          </a:prstGeom>
          <a:noFill/>
        </p:spPr>
        <p:txBody>
          <a:bodyPr wrap="square" rtlCol="0">
            <a:spAutoFit/>
          </a:bodyPr>
          <a:lstStyle/>
          <a:p>
            <a:pPr algn="r"/>
            <a:r>
              <a:rPr kumimoji="1" lang="en-US" altLang="ja-JP" sz="600" dirty="0"/>
              <a:t>CFDA</a:t>
            </a:r>
            <a:r>
              <a:rPr kumimoji="1" lang="ja-JP" altLang="en-US" sz="600" dirty="0"/>
              <a:t>申請　</a:t>
            </a:r>
            <a:r>
              <a:rPr kumimoji="1" lang="ja-JP" altLang="en-US" sz="600" dirty="0">
                <a:solidFill>
                  <a:srgbClr val="01AACE"/>
                </a:solidFill>
              </a:rPr>
              <a:t>｜</a:t>
            </a:r>
            <a:r>
              <a:rPr kumimoji="1" lang="ja-JP" altLang="en-US" sz="600" dirty="0"/>
              <a:t>　申請事前チェック</a:t>
            </a:r>
            <a:r>
              <a:rPr kumimoji="1" lang="ja-JP" altLang="en-US" sz="600" dirty="0">
                <a:sym typeface="+mn-ea"/>
              </a:rPr>
              <a:t>　</a:t>
            </a:r>
            <a:r>
              <a:rPr kumimoji="1" lang="ja-JP" altLang="en-US" sz="600" dirty="0">
                <a:solidFill>
                  <a:srgbClr val="01AACE"/>
                </a:solidFill>
                <a:sym typeface="+mn-ea"/>
              </a:rPr>
              <a:t>｜</a:t>
            </a:r>
            <a:r>
              <a:rPr kumimoji="1" lang="ja-JP" altLang="en-US" sz="600" dirty="0">
                <a:sym typeface="+mn-ea"/>
              </a:rPr>
              <a:t>　申請の流れ</a:t>
            </a:r>
            <a:r>
              <a:rPr kumimoji="1" lang="ja-JP" altLang="en-US" sz="600" dirty="0"/>
              <a:t>　</a:t>
            </a:r>
          </a:p>
        </p:txBody>
      </p:sp>
      <p:sp>
        <p:nvSpPr>
          <p:cNvPr id="37" name="テキスト ボックス 24"/>
          <p:cNvSpPr txBox="1"/>
          <p:nvPr/>
        </p:nvSpPr>
        <p:spPr>
          <a:xfrm>
            <a:off x="548005" y="556260"/>
            <a:ext cx="4599940" cy="337185"/>
          </a:xfrm>
          <a:prstGeom prst="rect">
            <a:avLst/>
          </a:prstGeom>
          <a:noFill/>
        </p:spPr>
        <p:txBody>
          <a:bodyPr wrap="square" rtlCol="0">
            <a:spAutoFit/>
          </a:bodyPr>
          <a:lstStyle/>
          <a:p>
            <a:pPr algn="l"/>
            <a:r>
              <a:rPr kumimoji="1" lang="ja-JP" altLang="en-US" sz="1600" b="1" dirty="0">
                <a:solidFill>
                  <a:srgbClr val="01AACE"/>
                </a:solidFill>
              </a:rPr>
              <a:t>申請事前チェック</a:t>
            </a:r>
          </a:p>
        </p:txBody>
      </p:sp>
      <p:sp>
        <p:nvSpPr>
          <p:cNvPr id="42" name="正方形/長方形 16"/>
          <p:cNvSpPr/>
          <p:nvPr/>
        </p:nvSpPr>
        <p:spPr>
          <a:xfrm>
            <a:off x="440055" y="645160"/>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3"/>
          <p:cNvCxnSpPr/>
          <p:nvPr/>
        </p:nvCxnSpPr>
        <p:spPr>
          <a:xfrm>
            <a:off x="366314" y="89330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4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承認事業</a:t>
            </a:r>
          </a:p>
        </p:txBody>
      </p:sp>
      <p:sp>
        <p:nvSpPr>
          <p:cNvPr id="2" name="正方形/長方形 7"/>
          <p:cNvSpPr/>
          <p:nvPr/>
        </p:nvSpPr>
        <p:spPr>
          <a:xfrm>
            <a:off x="367030" y="893445"/>
            <a:ext cx="6826885" cy="2306955"/>
          </a:xfrm>
          <a:prstGeom prst="rect">
            <a:avLst/>
          </a:prstGeom>
        </p:spPr>
        <p:txBody>
          <a:bodyPr wrap="square">
            <a:spAutoFit/>
          </a:bodyPr>
          <a:lstStyle/>
          <a:p>
            <a:pPr>
              <a:lnSpc>
                <a:spcPct val="150000"/>
              </a:lnSpc>
            </a:pPr>
            <a:r>
              <a:rPr lang="ja-JP" altLang="en-US" sz="1200" dirty="0">
                <a:solidFill>
                  <a:srgbClr val="333333"/>
                </a:solidFill>
                <a:latin typeface="Noto Sans JP"/>
              </a:rPr>
              <a:t>　</a:t>
            </a:r>
            <a:r>
              <a:rPr sz="1200" dirty="0">
                <a:solidFill>
                  <a:srgbClr val="333333"/>
                </a:solidFill>
                <a:latin typeface="游ゴシック" panose="020B0400000000000000" pitchFamily="50" charset="-128"/>
                <a:ea typeface="游ゴシック" panose="020B0400000000000000" pitchFamily="50" charset="-128"/>
              </a:rPr>
              <a:t>日本では使用が許可されている成分でも、中国では禁止されている場合もあり、申請前の成分チェックは必須です。禁止成分が含まれている場合は取り除くか、中国に「新資源食品原料」申請（中国にとって新しい成分であるとする申請）が必要となります。</a:t>
            </a:r>
          </a:p>
          <a:p>
            <a:pPr>
              <a:lnSpc>
                <a:spcPct val="150000"/>
              </a:lnSpc>
            </a:pPr>
            <a:r>
              <a:rPr sz="1200" dirty="0">
                <a:solidFill>
                  <a:srgbClr val="333333"/>
                </a:solidFill>
                <a:latin typeface="游ゴシック" panose="020B0400000000000000" pitchFamily="50" charset="-128"/>
                <a:ea typeface="游ゴシック" panose="020B0400000000000000" pitchFamily="50" charset="-128"/>
              </a:rPr>
              <a:t>CFDA総局の発表する最新版の禁止成分一覧等の規定に則って判断を行いますが、中国では法改正が頻繁に起こること、禁止成分の中にも「◯mg以下の場合は申請可能とする」などの但し書きがあることなどから、この可否チェックは専門家に委ねることをお勧めします。弊社アドバイザーが成分チェックを行いますので、お気軽にお問い合わせください。</a:t>
            </a:r>
          </a:p>
          <a:p>
            <a:pPr>
              <a:lnSpc>
                <a:spcPct val="150000"/>
              </a:lnSpc>
            </a:pPr>
            <a:r>
              <a:rPr sz="1200" dirty="0">
                <a:solidFill>
                  <a:schemeClr val="accent5">
                    <a:lumMod val="75000"/>
                  </a:schemeClr>
                </a:solidFill>
                <a:latin typeface="游ゴシック" panose="020B0400000000000000" pitchFamily="50" charset="-128"/>
                <a:ea typeface="游ゴシック" panose="020B0400000000000000" pitchFamily="50" charset="-128"/>
                <a:sym typeface="+mn-ea"/>
              </a:rPr>
              <a:t>※　</a:t>
            </a:r>
            <a:r>
              <a:rPr sz="1200" dirty="0">
                <a:solidFill>
                  <a:schemeClr val="accent5">
                    <a:lumMod val="75000"/>
                  </a:schemeClr>
                </a:solidFill>
                <a:latin typeface="游ゴシック" panose="020B0400000000000000" pitchFamily="50" charset="-128"/>
                <a:ea typeface="游ゴシック" panose="020B0400000000000000" pitchFamily="50" charset="-128"/>
              </a:rPr>
              <a:t>成分の申請可否チェックは無料で承っております</a:t>
            </a:r>
          </a:p>
        </p:txBody>
      </p:sp>
      <p:sp>
        <p:nvSpPr>
          <p:cNvPr id="4" name="テキスト ボックス 24"/>
          <p:cNvSpPr txBox="1"/>
          <p:nvPr/>
        </p:nvSpPr>
        <p:spPr>
          <a:xfrm>
            <a:off x="548005" y="3248660"/>
            <a:ext cx="4599940" cy="337185"/>
          </a:xfrm>
          <a:prstGeom prst="rect">
            <a:avLst/>
          </a:prstGeom>
          <a:noFill/>
        </p:spPr>
        <p:txBody>
          <a:bodyPr wrap="square" rtlCol="0">
            <a:spAutoFit/>
          </a:bodyPr>
          <a:lstStyle/>
          <a:p>
            <a:pPr algn="l"/>
            <a:r>
              <a:rPr kumimoji="1" lang="ja-JP" altLang="en-US" sz="1600" b="1" dirty="0">
                <a:solidFill>
                  <a:srgbClr val="01AACE"/>
                </a:solidFill>
              </a:rPr>
              <a:t>申請の流れ</a:t>
            </a:r>
          </a:p>
        </p:txBody>
      </p:sp>
      <p:sp>
        <p:nvSpPr>
          <p:cNvPr id="5" name="正方形/長方形 16"/>
          <p:cNvSpPr/>
          <p:nvPr/>
        </p:nvSpPr>
        <p:spPr>
          <a:xfrm>
            <a:off x="440055" y="3337560"/>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13"/>
          <p:cNvCxnSpPr/>
          <p:nvPr/>
        </p:nvCxnSpPr>
        <p:spPr>
          <a:xfrm>
            <a:off x="366314" y="358570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2"/>
          <a:stretch>
            <a:fillRect/>
          </a:stretch>
        </p:blipFill>
        <p:spPr>
          <a:xfrm>
            <a:off x="1974850" y="3792220"/>
            <a:ext cx="5219065" cy="1472565"/>
          </a:xfrm>
          <a:prstGeom prst="rect">
            <a:avLst/>
          </a:prstGeom>
        </p:spPr>
      </p:pic>
      <p:pic>
        <p:nvPicPr>
          <p:cNvPr id="15" name="图片 14"/>
          <p:cNvPicPr>
            <a:picLocks noChangeAspect="1"/>
          </p:cNvPicPr>
          <p:nvPr/>
        </p:nvPicPr>
        <p:blipFill>
          <a:blip r:embed="rId3"/>
          <a:stretch>
            <a:fillRect/>
          </a:stretch>
        </p:blipFill>
        <p:spPr>
          <a:xfrm>
            <a:off x="1974215" y="5354955"/>
            <a:ext cx="5219065" cy="1479550"/>
          </a:xfrm>
          <a:prstGeom prst="rect">
            <a:avLst/>
          </a:prstGeom>
        </p:spPr>
      </p:pic>
      <p:pic>
        <p:nvPicPr>
          <p:cNvPr id="16" name="图片 15"/>
          <p:cNvPicPr>
            <a:picLocks noChangeAspect="1"/>
          </p:cNvPicPr>
          <p:nvPr/>
        </p:nvPicPr>
        <p:blipFill>
          <a:blip r:embed="rId4"/>
          <a:stretch>
            <a:fillRect/>
          </a:stretch>
        </p:blipFill>
        <p:spPr>
          <a:xfrm>
            <a:off x="1974215" y="7084060"/>
            <a:ext cx="5219065" cy="1472565"/>
          </a:xfrm>
          <a:prstGeom prst="rect">
            <a:avLst/>
          </a:prstGeom>
        </p:spPr>
      </p:pic>
      <p:pic>
        <p:nvPicPr>
          <p:cNvPr id="18" name="图片 17"/>
          <p:cNvPicPr>
            <a:picLocks noChangeAspect="1"/>
          </p:cNvPicPr>
          <p:nvPr/>
        </p:nvPicPr>
        <p:blipFill>
          <a:blip r:embed="rId3"/>
          <a:stretch>
            <a:fillRect/>
          </a:stretch>
        </p:blipFill>
        <p:spPr>
          <a:xfrm>
            <a:off x="1974215" y="8650605"/>
            <a:ext cx="5219065" cy="1479550"/>
          </a:xfrm>
          <a:prstGeom prst="rect">
            <a:avLst/>
          </a:prstGeom>
        </p:spPr>
      </p:pic>
      <p:sp>
        <p:nvSpPr>
          <p:cNvPr id="21" name="テキスト ボックス 20"/>
          <p:cNvSpPr txBox="1"/>
          <p:nvPr/>
        </p:nvSpPr>
        <p:spPr>
          <a:xfrm>
            <a:off x="890270" y="3792220"/>
            <a:ext cx="984885"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届出制</a:t>
            </a:r>
          </a:p>
        </p:txBody>
      </p:sp>
      <p:cxnSp>
        <p:nvCxnSpPr>
          <p:cNvPr id="22" name="直線コネクタ 21"/>
          <p:cNvCxnSpPr/>
          <p:nvPr/>
        </p:nvCxnSpPr>
        <p:spPr>
          <a:xfrm>
            <a:off x="890270" y="4069715"/>
            <a:ext cx="988695" cy="3175"/>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テキスト ボックス 20"/>
          <p:cNvSpPr txBox="1"/>
          <p:nvPr/>
        </p:nvSpPr>
        <p:spPr>
          <a:xfrm>
            <a:off x="894715" y="5354955"/>
            <a:ext cx="984885"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登録制</a:t>
            </a:r>
          </a:p>
        </p:txBody>
      </p:sp>
      <p:cxnSp>
        <p:nvCxnSpPr>
          <p:cNvPr id="20" name="直線コネクタ 21"/>
          <p:cNvCxnSpPr/>
          <p:nvPr/>
        </p:nvCxnSpPr>
        <p:spPr>
          <a:xfrm>
            <a:off x="894715" y="5632450"/>
            <a:ext cx="988695" cy="3175"/>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3" name="テキスト ボックス 20"/>
          <p:cNvSpPr txBox="1"/>
          <p:nvPr/>
        </p:nvSpPr>
        <p:spPr>
          <a:xfrm>
            <a:off x="899160" y="7084060"/>
            <a:ext cx="984885"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届出制</a:t>
            </a:r>
          </a:p>
        </p:txBody>
      </p:sp>
      <p:cxnSp>
        <p:nvCxnSpPr>
          <p:cNvPr id="24" name="直線コネクタ 21"/>
          <p:cNvCxnSpPr/>
          <p:nvPr/>
        </p:nvCxnSpPr>
        <p:spPr>
          <a:xfrm>
            <a:off x="899160" y="7361555"/>
            <a:ext cx="988695" cy="3175"/>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ボックス 20"/>
          <p:cNvSpPr txBox="1"/>
          <p:nvPr/>
        </p:nvSpPr>
        <p:spPr>
          <a:xfrm>
            <a:off x="899160" y="8668385"/>
            <a:ext cx="984885"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登録制</a:t>
            </a:r>
          </a:p>
        </p:txBody>
      </p:sp>
      <p:cxnSp>
        <p:nvCxnSpPr>
          <p:cNvPr id="26" name="直線コネクタ 21"/>
          <p:cNvCxnSpPr/>
          <p:nvPr/>
        </p:nvCxnSpPr>
        <p:spPr>
          <a:xfrm>
            <a:off x="899160" y="8945880"/>
            <a:ext cx="988695" cy="3175"/>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7" name="正方形/長方形 17"/>
          <p:cNvSpPr/>
          <p:nvPr/>
        </p:nvSpPr>
        <p:spPr>
          <a:xfrm>
            <a:off x="890270" y="4128135"/>
            <a:ext cx="1005205" cy="491490"/>
          </a:xfrm>
          <a:prstGeom prst="rect">
            <a:avLst/>
          </a:prstGeom>
        </p:spPr>
        <p:txBody>
          <a:bodyPr wrap="square">
            <a:spAutoFit/>
          </a:bodyPr>
          <a:lstStyle/>
          <a:p>
            <a:pPr>
              <a:lnSpc>
                <a:spcPct val="130000"/>
              </a:lnSpc>
            </a:pPr>
            <a:r>
              <a:rPr lang="ja-JP" altLang="en-US" sz="1000" dirty="0">
                <a:solidFill>
                  <a:srgbClr val="333333"/>
                </a:solidFill>
                <a:latin typeface="Noto Sans JP"/>
              </a:rPr>
              <a:t>一般化粧品</a:t>
            </a:r>
          </a:p>
          <a:p>
            <a:pPr>
              <a:lnSpc>
                <a:spcPct val="130000"/>
              </a:lnSpc>
            </a:pPr>
            <a:r>
              <a:rPr lang="ja-JP" altLang="en-US" sz="1000" dirty="0">
                <a:solidFill>
                  <a:srgbClr val="333333"/>
                </a:solidFill>
                <a:latin typeface="Noto Sans JP"/>
              </a:rPr>
              <a:t>約 </a:t>
            </a:r>
            <a:r>
              <a:rPr lang="en-US" altLang="ja-JP" sz="1000" dirty="0">
                <a:solidFill>
                  <a:srgbClr val="333333"/>
                </a:solidFill>
                <a:latin typeface="Times New Roman" panose="02020603050405020304" pitchFamily="18" charset="0"/>
                <a:cs typeface="Times New Roman" panose="02020603050405020304" pitchFamily="18" charset="0"/>
              </a:rPr>
              <a:t>4~5</a:t>
            </a:r>
            <a:r>
              <a:rPr lang="ja-JP" altLang="en-US" sz="1000" dirty="0">
                <a:solidFill>
                  <a:srgbClr val="333333"/>
                </a:solidFill>
                <a:latin typeface="Noto Sans JP"/>
              </a:rPr>
              <a:t>ヶ月</a:t>
            </a:r>
          </a:p>
        </p:txBody>
      </p:sp>
      <p:sp>
        <p:nvSpPr>
          <p:cNvPr id="28" name="正方形/長方形 17"/>
          <p:cNvSpPr/>
          <p:nvPr/>
        </p:nvSpPr>
        <p:spPr>
          <a:xfrm>
            <a:off x="899160" y="5702935"/>
            <a:ext cx="1005205" cy="491490"/>
          </a:xfrm>
          <a:prstGeom prst="rect">
            <a:avLst/>
          </a:prstGeom>
        </p:spPr>
        <p:txBody>
          <a:bodyPr wrap="square">
            <a:spAutoFit/>
          </a:bodyPr>
          <a:lstStyle/>
          <a:p>
            <a:pPr>
              <a:lnSpc>
                <a:spcPct val="130000"/>
              </a:lnSpc>
            </a:pPr>
            <a:r>
              <a:rPr lang="ja-JP" altLang="en-US" sz="1000" dirty="0">
                <a:solidFill>
                  <a:srgbClr val="333333"/>
                </a:solidFill>
                <a:latin typeface="Noto Sans JP"/>
              </a:rPr>
              <a:t>一般化粧品</a:t>
            </a:r>
          </a:p>
          <a:p>
            <a:pPr>
              <a:lnSpc>
                <a:spcPct val="130000"/>
              </a:lnSpc>
            </a:pPr>
            <a:r>
              <a:rPr lang="ja-JP" altLang="en-US" sz="1000" dirty="0">
                <a:solidFill>
                  <a:srgbClr val="333333"/>
                </a:solidFill>
                <a:latin typeface="Noto Sans JP"/>
              </a:rPr>
              <a:t>約 </a:t>
            </a:r>
            <a:r>
              <a:rPr lang="en-US" altLang="ja-JP" sz="1000" dirty="0">
                <a:solidFill>
                  <a:srgbClr val="333333"/>
                </a:solidFill>
                <a:latin typeface="Times New Roman" panose="02020603050405020304" pitchFamily="18" charset="0"/>
                <a:cs typeface="Times New Roman" panose="02020603050405020304" pitchFamily="18" charset="0"/>
              </a:rPr>
              <a:t>7~8</a:t>
            </a:r>
            <a:r>
              <a:rPr lang="ja-JP" altLang="en-US" sz="1000" dirty="0">
                <a:solidFill>
                  <a:srgbClr val="333333"/>
                </a:solidFill>
                <a:latin typeface="Noto Sans JP"/>
              </a:rPr>
              <a:t>ヶ月</a:t>
            </a:r>
          </a:p>
        </p:txBody>
      </p:sp>
      <p:sp>
        <p:nvSpPr>
          <p:cNvPr id="29" name="正方形/長方形 17"/>
          <p:cNvSpPr/>
          <p:nvPr/>
        </p:nvSpPr>
        <p:spPr>
          <a:xfrm>
            <a:off x="894715" y="6221095"/>
            <a:ext cx="1005205" cy="491490"/>
          </a:xfrm>
          <a:prstGeom prst="rect">
            <a:avLst/>
          </a:prstGeom>
        </p:spPr>
        <p:txBody>
          <a:bodyPr wrap="square">
            <a:spAutoFit/>
          </a:bodyPr>
          <a:lstStyle/>
          <a:p>
            <a:pPr>
              <a:lnSpc>
                <a:spcPct val="130000"/>
              </a:lnSpc>
            </a:pPr>
            <a:r>
              <a:rPr lang="ja-JP" altLang="en-US" sz="1000" dirty="0">
                <a:solidFill>
                  <a:srgbClr val="333333"/>
                </a:solidFill>
                <a:latin typeface="Noto Sans JP"/>
              </a:rPr>
              <a:t>特殊化粧品</a:t>
            </a:r>
          </a:p>
          <a:p>
            <a:pPr>
              <a:lnSpc>
                <a:spcPct val="130000"/>
              </a:lnSpc>
            </a:pPr>
            <a:r>
              <a:rPr lang="ja-JP" altLang="en-US" sz="1000" dirty="0">
                <a:solidFill>
                  <a:srgbClr val="333333"/>
                </a:solidFill>
                <a:latin typeface="Noto Sans JP"/>
              </a:rPr>
              <a:t>約 </a:t>
            </a:r>
            <a:r>
              <a:rPr lang="en-US" altLang="ja-JP" sz="1000" dirty="0">
                <a:solidFill>
                  <a:srgbClr val="333333"/>
                </a:solidFill>
                <a:latin typeface="Times New Roman" panose="02020603050405020304" pitchFamily="18" charset="0"/>
                <a:cs typeface="Times New Roman" panose="02020603050405020304" pitchFamily="18" charset="0"/>
              </a:rPr>
              <a:t>10~16</a:t>
            </a:r>
            <a:r>
              <a:rPr lang="ja-JP" altLang="en-US" sz="1000" dirty="0">
                <a:solidFill>
                  <a:srgbClr val="333333"/>
                </a:solidFill>
                <a:latin typeface="Noto Sans JP"/>
              </a:rPr>
              <a:t>ヶ月</a:t>
            </a:r>
          </a:p>
        </p:txBody>
      </p:sp>
      <p:sp>
        <p:nvSpPr>
          <p:cNvPr id="30" name="正方形/長方形 17"/>
          <p:cNvSpPr/>
          <p:nvPr/>
        </p:nvSpPr>
        <p:spPr>
          <a:xfrm>
            <a:off x="889000" y="7364730"/>
            <a:ext cx="1005205" cy="491490"/>
          </a:xfrm>
          <a:prstGeom prst="rect">
            <a:avLst/>
          </a:prstGeom>
        </p:spPr>
        <p:txBody>
          <a:bodyPr wrap="square">
            <a:spAutoFit/>
          </a:bodyPr>
          <a:lstStyle/>
          <a:p>
            <a:pPr>
              <a:lnSpc>
                <a:spcPct val="130000"/>
              </a:lnSpc>
            </a:pPr>
            <a:r>
              <a:rPr lang="ja-JP" altLang="en-US" sz="1000" dirty="0">
                <a:solidFill>
                  <a:srgbClr val="333333"/>
                </a:solidFill>
                <a:latin typeface="Noto Sans JP"/>
              </a:rPr>
              <a:t>栄養補助食品</a:t>
            </a:r>
          </a:p>
          <a:p>
            <a:pPr>
              <a:lnSpc>
                <a:spcPct val="130000"/>
              </a:lnSpc>
            </a:pPr>
            <a:r>
              <a:rPr lang="ja-JP" altLang="en-US" sz="1000" dirty="0">
                <a:solidFill>
                  <a:srgbClr val="333333"/>
                </a:solidFill>
                <a:latin typeface="Noto Sans JP"/>
              </a:rPr>
              <a:t>約 </a:t>
            </a:r>
            <a:r>
              <a:rPr lang="en-US" altLang="ja-JP" sz="1000" dirty="0">
                <a:solidFill>
                  <a:srgbClr val="333333"/>
                </a:solidFill>
                <a:latin typeface="Times New Roman" panose="02020603050405020304" pitchFamily="18" charset="0"/>
                <a:cs typeface="Times New Roman" panose="02020603050405020304" pitchFamily="18" charset="0"/>
              </a:rPr>
              <a:t>6~12</a:t>
            </a:r>
            <a:r>
              <a:rPr lang="ja-JP" altLang="en-US" sz="1000" dirty="0">
                <a:solidFill>
                  <a:srgbClr val="333333"/>
                </a:solidFill>
                <a:latin typeface="Noto Sans JP"/>
              </a:rPr>
              <a:t>ヶ月</a:t>
            </a:r>
          </a:p>
        </p:txBody>
      </p:sp>
      <p:sp>
        <p:nvSpPr>
          <p:cNvPr id="31" name="正方形/長方形 17"/>
          <p:cNvSpPr/>
          <p:nvPr/>
        </p:nvSpPr>
        <p:spPr>
          <a:xfrm>
            <a:off x="894715" y="9015730"/>
            <a:ext cx="1005205" cy="491490"/>
          </a:xfrm>
          <a:prstGeom prst="rect">
            <a:avLst/>
          </a:prstGeom>
        </p:spPr>
        <p:txBody>
          <a:bodyPr wrap="square">
            <a:spAutoFit/>
          </a:bodyPr>
          <a:lstStyle/>
          <a:p>
            <a:pPr>
              <a:lnSpc>
                <a:spcPct val="130000"/>
              </a:lnSpc>
            </a:pPr>
            <a:r>
              <a:rPr lang="ja-JP" altLang="en-US" sz="1000" dirty="0">
                <a:solidFill>
                  <a:srgbClr val="333333"/>
                </a:solidFill>
                <a:latin typeface="Noto Sans JP"/>
              </a:rPr>
              <a:t>機能性食品</a:t>
            </a:r>
          </a:p>
          <a:p>
            <a:pPr>
              <a:lnSpc>
                <a:spcPct val="130000"/>
              </a:lnSpc>
            </a:pPr>
            <a:r>
              <a:rPr lang="ja-JP" altLang="en-US" sz="1000" dirty="0">
                <a:solidFill>
                  <a:srgbClr val="333333"/>
                </a:solidFill>
                <a:latin typeface="Noto Sans JP"/>
              </a:rPr>
              <a:t>約 </a:t>
            </a:r>
            <a:r>
              <a:rPr lang="en-US" altLang="ja-JP" sz="1000" dirty="0">
                <a:solidFill>
                  <a:srgbClr val="333333"/>
                </a:solidFill>
                <a:latin typeface="Times New Roman" panose="02020603050405020304" pitchFamily="18" charset="0"/>
                <a:cs typeface="Times New Roman" panose="02020603050405020304" pitchFamily="18" charset="0"/>
              </a:rPr>
              <a:t>12~16</a:t>
            </a:r>
            <a:r>
              <a:rPr lang="ja-JP" altLang="en-US" sz="1000" dirty="0">
                <a:solidFill>
                  <a:srgbClr val="333333"/>
                </a:solidFill>
                <a:latin typeface="Noto Sans JP"/>
              </a:rPr>
              <a:t>ヶ月</a:t>
            </a:r>
          </a:p>
        </p:txBody>
      </p:sp>
      <p:cxnSp>
        <p:nvCxnSpPr>
          <p:cNvPr id="36" name="直線コネクタ 21"/>
          <p:cNvCxnSpPr/>
          <p:nvPr/>
        </p:nvCxnSpPr>
        <p:spPr>
          <a:xfrm flipV="1">
            <a:off x="580390" y="3792220"/>
            <a:ext cx="1270" cy="3019425"/>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cxnSp>
        <p:nvCxnSpPr>
          <p:cNvPr id="39" name="直線コネクタ 21"/>
          <p:cNvCxnSpPr/>
          <p:nvPr/>
        </p:nvCxnSpPr>
        <p:spPr>
          <a:xfrm flipV="1">
            <a:off x="581660" y="7084060"/>
            <a:ext cx="1270" cy="3019425"/>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368300" y="4850130"/>
            <a:ext cx="428625" cy="991235"/>
          </a:xfrm>
          <a:prstGeom prst="rect">
            <a:avLst/>
          </a:prstGeom>
          <a:solidFill>
            <a:schemeClr val="bg1"/>
          </a:solidFill>
        </p:spPr>
        <p:txBody>
          <a:bodyPr vert="eaVert" wrap="square" rtlCol="0">
            <a:spAutoFit/>
          </a:bodyPr>
          <a:lstStyle/>
          <a:p>
            <a:pPr algn="ctr"/>
            <a:r>
              <a:rPr lang="ja-JP" altLang="zh-CN" sz="1600" b="1">
                <a:solidFill>
                  <a:srgbClr val="01AACE"/>
                </a:solidFill>
                <a:latin typeface="游ゴシック" panose="020B0400000000000000" pitchFamily="50" charset="-128"/>
                <a:ea typeface="游ゴシック" panose="020B0400000000000000" pitchFamily="50" charset="-128"/>
              </a:rPr>
              <a:t>化粧品例</a:t>
            </a:r>
          </a:p>
        </p:txBody>
      </p:sp>
      <p:sp>
        <p:nvSpPr>
          <p:cNvPr id="34" name="文本框 33"/>
          <p:cNvSpPr txBox="1"/>
          <p:nvPr/>
        </p:nvSpPr>
        <p:spPr>
          <a:xfrm>
            <a:off x="367030" y="8036560"/>
            <a:ext cx="428625" cy="1115060"/>
          </a:xfrm>
          <a:prstGeom prst="rect">
            <a:avLst/>
          </a:prstGeom>
          <a:solidFill>
            <a:schemeClr val="bg1"/>
          </a:solidFill>
        </p:spPr>
        <p:txBody>
          <a:bodyPr vert="eaVert" wrap="square" rtlCol="0">
            <a:spAutoFit/>
          </a:bodyPr>
          <a:lstStyle/>
          <a:p>
            <a:pPr algn="ctr"/>
            <a:r>
              <a:rPr lang="ja-JP" altLang="zh-CN" sz="1600" b="1">
                <a:solidFill>
                  <a:srgbClr val="01AACE"/>
                </a:solidFill>
                <a:latin typeface="游ゴシック" panose="020B0400000000000000" pitchFamily="50" charset="-128"/>
                <a:ea typeface="游ゴシック" panose="020B0400000000000000" pitchFamily="50" charset="-128"/>
              </a:rPr>
              <a:t>健康食品例</a:t>
            </a:r>
          </a:p>
        </p:txBody>
      </p:sp>
      <p:sp>
        <p:nvSpPr>
          <p:cNvPr id="32" name="テキスト ボックス 31"/>
          <p:cNvSpPr txBox="1"/>
          <p:nvPr/>
        </p:nvSpPr>
        <p:spPr>
          <a:xfrm>
            <a:off x="0" y="10368229"/>
            <a:ext cx="7559675" cy="246221"/>
          </a:xfrm>
          <a:prstGeom prst="rect">
            <a:avLst/>
          </a:prstGeom>
          <a:noFill/>
        </p:spPr>
        <p:txBody>
          <a:bodyPr wrap="square" rtlCol="0">
            <a:spAutoFit/>
          </a:bodyPr>
          <a:lstStyle/>
          <a:p>
            <a:pPr algn="ctr"/>
            <a:r>
              <a:rPr kumimoji="1" lang="en-US" altLang="ja-JP" sz="1000" dirty="0"/>
              <a:t>-- 10 --</a:t>
            </a:r>
            <a:endParaRPr kumimoji="1" lang="ja-JP" alt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148580" y="218440"/>
            <a:ext cx="2045335" cy="183515"/>
          </a:xfrm>
          <a:prstGeom prst="rect">
            <a:avLst/>
          </a:prstGeom>
          <a:noFill/>
        </p:spPr>
        <p:txBody>
          <a:bodyPr wrap="square" rtlCol="0">
            <a:spAutoFit/>
          </a:bodyPr>
          <a:lstStyle/>
          <a:p>
            <a:pPr algn="r"/>
            <a:r>
              <a:rPr kumimoji="1" lang="en-US" altLang="ja-JP" sz="600" dirty="0"/>
              <a:t>CFDA</a:t>
            </a:r>
            <a:r>
              <a:rPr kumimoji="1" lang="ja-JP" altLang="en-US" sz="600" dirty="0"/>
              <a:t>申請　</a:t>
            </a:r>
            <a:r>
              <a:rPr kumimoji="1" lang="ja-JP" altLang="en-US" sz="600" dirty="0">
                <a:solidFill>
                  <a:srgbClr val="01AACE"/>
                </a:solidFill>
              </a:rPr>
              <a:t>｜</a:t>
            </a:r>
            <a:r>
              <a:rPr kumimoji="1" lang="ja-JP" altLang="en-US" sz="600" dirty="0"/>
              <a:t>　必要な資料　</a:t>
            </a:r>
            <a:r>
              <a:rPr kumimoji="1" lang="ja-JP" altLang="en-US" sz="600" dirty="0">
                <a:solidFill>
                  <a:srgbClr val="01AACE"/>
                </a:solidFill>
              </a:rPr>
              <a:t>｜</a:t>
            </a:r>
            <a:r>
              <a:rPr kumimoji="1" lang="ja-JP" altLang="en-US" sz="600" dirty="0"/>
              <a:t>　新原料申請　</a:t>
            </a:r>
          </a:p>
        </p:txBody>
      </p:sp>
      <p:sp>
        <p:nvSpPr>
          <p:cNvPr id="37" name="テキスト ボックス 24"/>
          <p:cNvSpPr txBox="1"/>
          <p:nvPr/>
        </p:nvSpPr>
        <p:spPr>
          <a:xfrm>
            <a:off x="548005" y="556260"/>
            <a:ext cx="4599940" cy="337185"/>
          </a:xfrm>
          <a:prstGeom prst="rect">
            <a:avLst/>
          </a:prstGeom>
          <a:noFill/>
        </p:spPr>
        <p:txBody>
          <a:bodyPr wrap="square" rtlCol="0">
            <a:spAutoFit/>
          </a:bodyPr>
          <a:lstStyle/>
          <a:p>
            <a:pPr algn="l"/>
            <a:r>
              <a:rPr kumimoji="1" lang="en-US" altLang="ja-JP" sz="1600" b="1" dirty="0">
                <a:solidFill>
                  <a:srgbClr val="01AACE"/>
                </a:solidFill>
              </a:rPr>
              <a:t>CFDA</a:t>
            </a:r>
            <a:r>
              <a:rPr kumimoji="1" lang="ja-JP" altLang="en-US" sz="1600" b="1" dirty="0">
                <a:solidFill>
                  <a:srgbClr val="01AACE"/>
                </a:solidFill>
              </a:rPr>
              <a:t>申請に必要な資料</a:t>
            </a:r>
          </a:p>
        </p:txBody>
      </p:sp>
      <p:sp>
        <p:nvSpPr>
          <p:cNvPr id="42" name="正方形/長方形 16"/>
          <p:cNvSpPr/>
          <p:nvPr/>
        </p:nvSpPr>
        <p:spPr>
          <a:xfrm>
            <a:off x="440055" y="645160"/>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3"/>
          <p:cNvCxnSpPr/>
          <p:nvPr/>
        </p:nvCxnSpPr>
        <p:spPr>
          <a:xfrm>
            <a:off x="366314" y="89330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4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承認事業</a:t>
            </a:r>
          </a:p>
        </p:txBody>
      </p:sp>
      <p:sp>
        <p:nvSpPr>
          <p:cNvPr id="2" name="正方形/長方形 7"/>
          <p:cNvSpPr/>
          <p:nvPr/>
        </p:nvSpPr>
        <p:spPr>
          <a:xfrm>
            <a:off x="392431" y="1398270"/>
            <a:ext cx="2782569" cy="6991401"/>
          </a:xfrm>
          <a:prstGeom prst="rect">
            <a:avLst/>
          </a:prstGeom>
        </p:spPr>
        <p:txBody>
          <a:bodyPr wrap="square">
            <a:spAutoFit/>
          </a:bodyPr>
          <a:lstStyle/>
          <a:p>
            <a:pPr marL="228600" indent="-228600">
              <a:lnSpc>
                <a:spcPct val="150000"/>
              </a:lnSpc>
              <a:buFont typeface="+mj-ea"/>
              <a:buAutoNum type="circleNumDbPlain"/>
            </a:pPr>
            <a:r>
              <a:rPr lang="ja-JP" altLang="en-US" sz="1200" dirty="0">
                <a:solidFill>
                  <a:srgbClr val="333333"/>
                </a:solidFill>
                <a:latin typeface="+mn-ea"/>
              </a:rPr>
              <a:t>化粧品行政許可サイトで使用する </a:t>
            </a:r>
            <a:r>
              <a:rPr lang="en-US" altLang="ja-JP" sz="1200" dirty="0">
                <a:solidFill>
                  <a:srgbClr val="333333"/>
                </a:solidFill>
                <a:latin typeface="+mn-ea"/>
              </a:rPr>
              <a:t>ID </a:t>
            </a:r>
            <a:r>
              <a:rPr lang="ja-JP" altLang="en-US" sz="1200" dirty="0">
                <a:solidFill>
                  <a:srgbClr val="333333"/>
                </a:solidFill>
                <a:latin typeface="+mn-ea"/>
              </a:rPr>
              <a:t>とパスワードの申請書</a:t>
            </a:r>
          </a:p>
          <a:p>
            <a:pPr marL="228600" indent="-228600">
              <a:lnSpc>
                <a:spcPct val="150000"/>
              </a:lnSpc>
              <a:buFont typeface="+mj-ea"/>
              <a:buAutoNum type="circleNumDbPlain"/>
            </a:pPr>
            <a:r>
              <a:rPr lang="ja-JP" altLang="en-US" sz="1200" dirty="0">
                <a:solidFill>
                  <a:srgbClr val="333333"/>
                </a:solidFill>
                <a:latin typeface="+mn-ea"/>
              </a:rPr>
              <a:t>化粧品輸入の行政許可申請表（政府の書式）</a:t>
            </a:r>
          </a:p>
          <a:p>
            <a:pPr marL="228600" indent="-228600">
              <a:lnSpc>
                <a:spcPct val="150000"/>
              </a:lnSpc>
              <a:buFont typeface="+mj-ea"/>
              <a:buAutoNum type="circleNumDbPlain"/>
            </a:pPr>
            <a:r>
              <a:rPr lang="ja-JP" altLang="en-US" sz="1200" dirty="0">
                <a:solidFill>
                  <a:srgbClr val="333333"/>
                </a:solidFill>
                <a:latin typeface="+mn-ea"/>
              </a:rPr>
              <a:t>製品の成分表</a:t>
            </a:r>
          </a:p>
          <a:p>
            <a:pPr marL="228600" indent="-228600">
              <a:lnSpc>
                <a:spcPct val="150000"/>
              </a:lnSpc>
              <a:buFont typeface="+mj-ea"/>
              <a:buAutoNum type="circleNumDbPlain"/>
            </a:pPr>
            <a:r>
              <a:rPr lang="ja-JP" altLang="en-US" sz="1200" dirty="0">
                <a:solidFill>
                  <a:srgbClr val="333333"/>
                </a:solidFill>
                <a:latin typeface="+mn-ea"/>
              </a:rPr>
              <a:t>製品の説明書</a:t>
            </a:r>
          </a:p>
          <a:p>
            <a:pPr marL="228600" indent="-228600">
              <a:lnSpc>
                <a:spcPct val="150000"/>
              </a:lnSpc>
              <a:buFont typeface="+mj-ea"/>
              <a:buAutoNum type="circleNumDbPlain"/>
            </a:pPr>
            <a:r>
              <a:rPr lang="ja-JP" altLang="en-US" sz="1200" dirty="0">
                <a:solidFill>
                  <a:srgbClr val="333333"/>
                </a:solidFill>
                <a:latin typeface="+mn-ea"/>
              </a:rPr>
              <a:t>製品の中文名称と命名根拠</a:t>
            </a:r>
          </a:p>
          <a:p>
            <a:pPr marL="228600" indent="-228600">
              <a:lnSpc>
                <a:spcPct val="150000"/>
              </a:lnSpc>
              <a:buFont typeface="+mj-ea"/>
              <a:buAutoNum type="circleNumDbPlain"/>
            </a:pPr>
            <a:r>
              <a:rPr lang="ja-JP" altLang="en-US" sz="1200" dirty="0">
                <a:solidFill>
                  <a:srgbClr val="333333"/>
                </a:solidFill>
                <a:latin typeface="+mn-ea"/>
              </a:rPr>
              <a:t>在中責任会社の授権書及び関連公証文書</a:t>
            </a:r>
          </a:p>
          <a:p>
            <a:pPr marL="228600" indent="-228600">
              <a:lnSpc>
                <a:spcPct val="150000"/>
              </a:lnSpc>
              <a:buFont typeface="+mj-ea"/>
              <a:buAutoNum type="circleNumDbPlain"/>
            </a:pPr>
            <a:r>
              <a:rPr lang="ja-JP" altLang="en-US" sz="1200" dirty="0">
                <a:solidFill>
                  <a:srgbClr val="333333"/>
                </a:solidFill>
                <a:latin typeface="+mn-ea"/>
              </a:rPr>
              <a:t>在中責任会社の営業許可証の写し</a:t>
            </a:r>
          </a:p>
          <a:p>
            <a:pPr marL="228600" indent="-228600">
              <a:lnSpc>
                <a:spcPct val="150000"/>
              </a:lnSpc>
              <a:buFont typeface="+mj-ea"/>
              <a:buAutoNum type="circleNumDbPlain"/>
            </a:pPr>
            <a:r>
              <a:rPr lang="ja-JP" altLang="en-US" sz="1200" dirty="0">
                <a:solidFill>
                  <a:srgbClr val="333333"/>
                </a:solidFill>
                <a:latin typeface="+mn-ea"/>
              </a:rPr>
              <a:t>製品の生産国における生産販売証明文書 </a:t>
            </a:r>
          </a:p>
          <a:p>
            <a:pPr marL="228600" indent="-228600">
              <a:lnSpc>
                <a:spcPct val="150000"/>
              </a:lnSpc>
              <a:buFont typeface="+mj-ea"/>
              <a:buAutoNum type="circleNumDbPlain"/>
            </a:pPr>
            <a:r>
              <a:rPr lang="ja-JP" altLang="en-US" sz="1200" dirty="0">
                <a:solidFill>
                  <a:srgbClr val="333333"/>
                </a:solidFill>
                <a:latin typeface="+mn-ea"/>
              </a:rPr>
              <a:t>製品品質安全規制要求、製品技術要求</a:t>
            </a:r>
          </a:p>
          <a:p>
            <a:pPr marL="228600" indent="-228600">
              <a:lnSpc>
                <a:spcPct val="150000"/>
              </a:lnSpc>
              <a:buFont typeface="+mj-ea"/>
              <a:buAutoNum type="circleNumDbPlain"/>
            </a:pPr>
            <a:r>
              <a:rPr lang="ja-JP" altLang="en-US" sz="1200" dirty="0">
                <a:solidFill>
                  <a:srgbClr val="333333"/>
                </a:solidFill>
                <a:latin typeface="+mn-ea"/>
              </a:rPr>
              <a:t>検査機関が発行した検査報告書および関連書類 </a:t>
            </a:r>
          </a:p>
          <a:p>
            <a:pPr marL="228600" indent="-228600">
              <a:lnSpc>
                <a:spcPct val="150000"/>
              </a:lnSpc>
              <a:buFont typeface="+mj-ea"/>
              <a:buAutoNum type="circleNumDbPlain"/>
            </a:pPr>
            <a:r>
              <a:rPr lang="ja-JP" altLang="en-US" sz="1200" dirty="0">
                <a:solidFill>
                  <a:srgbClr val="333333"/>
                </a:solidFill>
                <a:latin typeface="+mn-ea"/>
              </a:rPr>
              <a:t>輸入前の製品包装（製品ラベル、製品説明書を含むパッケージデータ） </a:t>
            </a:r>
          </a:p>
          <a:p>
            <a:pPr marL="228600" indent="-228600">
              <a:lnSpc>
                <a:spcPct val="150000"/>
              </a:lnSpc>
              <a:buFont typeface="+mj-ea"/>
              <a:buAutoNum type="circleNumDbPlain"/>
            </a:pPr>
            <a:r>
              <a:rPr lang="ja-JP" altLang="en-US" sz="1200" dirty="0">
                <a:solidFill>
                  <a:srgbClr val="333333"/>
                </a:solidFill>
                <a:latin typeface="+mn-ea"/>
              </a:rPr>
              <a:t>委託加工契約書と委託加工業者の品質証明書類</a:t>
            </a:r>
          </a:p>
          <a:p>
            <a:pPr marL="228600" indent="-228600">
              <a:lnSpc>
                <a:spcPct val="150000"/>
              </a:lnSpc>
              <a:buFont typeface="+mj-ea"/>
              <a:buAutoNum type="circleNumDbPlain"/>
            </a:pPr>
            <a:r>
              <a:rPr lang="ja-JP" altLang="en-US" sz="1200" dirty="0">
                <a:solidFill>
                  <a:srgbClr val="333333"/>
                </a:solidFill>
                <a:latin typeface="+mn-ea"/>
              </a:rPr>
              <a:t>生産プロセス</a:t>
            </a:r>
          </a:p>
          <a:p>
            <a:pPr marL="228600" indent="-228600">
              <a:lnSpc>
                <a:spcPct val="150000"/>
              </a:lnSpc>
              <a:buFont typeface="+mj-ea"/>
              <a:buAutoNum type="circleNumDbPlain"/>
            </a:pPr>
            <a:r>
              <a:rPr lang="ja-JP" altLang="en-US" sz="1200" dirty="0">
                <a:solidFill>
                  <a:srgbClr val="333333"/>
                </a:solidFill>
                <a:latin typeface="+mn-ea"/>
              </a:rPr>
              <a:t>化粧品の原料及び原料の提供元が狂牛病発生地域の危険物質・利用禁止・制限</a:t>
            </a:r>
            <a:endParaRPr lang="en-US" altLang="ja-JP" sz="1200" dirty="0">
              <a:solidFill>
                <a:srgbClr val="333333"/>
              </a:solidFill>
              <a:latin typeface="+mn-ea"/>
            </a:endParaRPr>
          </a:p>
        </p:txBody>
      </p:sp>
      <p:sp>
        <p:nvSpPr>
          <p:cNvPr id="32" name="テキスト ボックス 31"/>
          <p:cNvSpPr txBox="1"/>
          <p:nvPr/>
        </p:nvSpPr>
        <p:spPr>
          <a:xfrm>
            <a:off x="3267075" y="1398636"/>
            <a:ext cx="3925570" cy="7819705"/>
          </a:xfrm>
          <a:prstGeom prst="rect">
            <a:avLst/>
          </a:prstGeom>
          <a:noFill/>
        </p:spPr>
        <p:txBody>
          <a:bodyPr wrap="square" rtlCol="0">
            <a:spAutoFit/>
          </a:bodyPr>
          <a:lstStyle/>
          <a:p>
            <a:pPr marL="228600" indent="-228600">
              <a:lnSpc>
                <a:spcPct val="150000"/>
              </a:lnSpc>
              <a:buFont typeface="+mj-ea"/>
              <a:buAutoNum type="circleNumDbPlain"/>
            </a:pPr>
            <a:r>
              <a:rPr kumimoji="1" lang="ja-JP" altLang="en-US" sz="1200" dirty="0"/>
              <a:t>申請書、誓約書</a:t>
            </a:r>
            <a:endParaRPr kumimoji="1" lang="en-US" altLang="ja-JP" sz="1200" dirty="0"/>
          </a:p>
          <a:p>
            <a:pPr marL="228600" indent="-228600">
              <a:lnSpc>
                <a:spcPct val="150000"/>
              </a:lnSpc>
              <a:buFont typeface="+mj-ea"/>
              <a:buAutoNum type="circleNumDbPlain"/>
            </a:pPr>
            <a:r>
              <a:rPr kumimoji="1" lang="ja-JP" altLang="en-US" sz="1200" dirty="0"/>
              <a:t>在中責任会社の授権書及び関連公証文書、営業許可証</a:t>
            </a:r>
            <a:endParaRPr kumimoji="1" lang="en-US" altLang="ja-JP" sz="1200" dirty="0"/>
          </a:p>
          <a:p>
            <a:pPr marL="228600" indent="-228600">
              <a:lnSpc>
                <a:spcPct val="150000"/>
              </a:lnSpc>
              <a:buFont typeface="+mj-ea"/>
              <a:buAutoNum type="circleNumDbPlain"/>
            </a:pPr>
            <a:r>
              <a:rPr kumimoji="1" lang="ja-JP" altLang="en-US" sz="1200" dirty="0"/>
              <a:t>製品の中文名称と非重複検索証明（既存の承認済製品と中文名称が被らないことを証明）</a:t>
            </a:r>
            <a:endParaRPr kumimoji="1" lang="en-US" altLang="ja-JP" sz="1200" dirty="0"/>
          </a:p>
          <a:p>
            <a:pPr marL="228600" indent="-228600">
              <a:lnSpc>
                <a:spcPct val="150000"/>
              </a:lnSpc>
              <a:buFont typeface="+mj-ea"/>
              <a:buAutoNum type="circleNumDbPlain"/>
            </a:pPr>
            <a:r>
              <a:rPr kumimoji="1" lang="ja-JP" altLang="en-US" sz="1200" dirty="0">
                <a:solidFill>
                  <a:schemeClr val="accent5">
                    <a:lumMod val="75000"/>
                  </a:schemeClr>
                </a:solidFill>
              </a:rPr>
              <a:t>製品の研究開発資料（研究開発担当者、研究開発時期、研究過程、実験データー）</a:t>
            </a:r>
            <a:endParaRPr kumimoji="1" lang="en-US" altLang="ja-JP" sz="1200" dirty="0">
              <a:solidFill>
                <a:schemeClr val="accent5">
                  <a:lumMod val="75000"/>
                </a:schemeClr>
              </a:solidFill>
            </a:endParaRPr>
          </a:p>
          <a:p>
            <a:pPr marL="228600" indent="-228600">
              <a:lnSpc>
                <a:spcPct val="150000"/>
              </a:lnSpc>
              <a:buFont typeface="+mj-ea"/>
              <a:buAutoNum type="circleNumDbPlain"/>
            </a:pPr>
            <a:r>
              <a:rPr kumimoji="1" lang="ja-JP" altLang="en-US" sz="1200" dirty="0"/>
              <a:t>製品の成分資料（原料及び添加物の使用量、品質基準、使用根拠など）</a:t>
            </a:r>
            <a:endParaRPr kumimoji="1" lang="en-US" altLang="ja-JP" sz="1200" dirty="0"/>
          </a:p>
          <a:p>
            <a:pPr marL="228600" indent="-228600">
              <a:lnSpc>
                <a:spcPct val="150000"/>
              </a:lnSpc>
              <a:buFont typeface="+mj-ea"/>
              <a:buAutoNum type="circleNumDbPlain"/>
            </a:pPr>
            <a:r>
              <a:rPr kumimoji="1" lang="ja-JP" altLang="en-US" sz="1200" dirty="0"/>
              <a:t>安全性評価資料及び機能成分評価資料</a:t>
            </a:r>
            <a:endParaRPr kumimoji="1" lang="en-US" altLang="ja-JP" sz="1200" dirty="0"/>
          </a:p>
          <a:p>
            <a:pPr marL="228600" indent="-228600">
              <a:lnSpc>
                <a:spcPct val="150000"/>
              </a:lnSpc>
              <a:buFont typeface="+mj-ea"/>
              <a:buAutoNum type="circleNumDbPlain"/>
            </a:pPr>
            <a:r>
              <a:rPr kumimoji="1" lang="ja-JP" altLang="en-US" sz="1200" dirty="0"/>
              <a:t>生産プロセスと説明、及び関連の研究資料</a:t>
            </a:r>
            <a:endParaRPr kumimoji="1" lang="en-US" altLang="ja-JP" sz="1200" dirty="0"/>
          </a:p>
          <a:p>
            <a:pPr marL="228600" indent="-228600">
              <a:lnSpc>
                <a:spcPct val="150000"/>
              </a:lnSpc>
              <a:buFont typeface="+mj-ea"/>
              <a:buAutoNum type="circleNumDbPlain"/>
            </a:pPr>
            <a:r>
              <a:rPr kumimoji="1" lang="ja-JP" altLang="en-US" sz="1200" dirty="0"/>
              <a:t>製品品質基準（原料・添加物の品質基準も含む）</a:t>
            </a:r>
            <a:endParaRPr kumimoji="1" lang="en-US" altLang="ja-JP" sz="1200" dirty="0"/>
          </a:p>
          <a:p>
            <a:pPr marL="228600" indent="-228600">
              <a:lnSpc>
                <a:spcPct val="150000"/>
              </a:lnSpc>
              <a:buFont typeface="+mj-ea"/>
              <a:buAutoNum type="circleNumDbPlain"/>
            </a:pPr>
            <a:r>
              <a:rPr kumimoji="1" lang="ja-JP" altLang="en-US" sz="1200" dirty="0"/>
              <a:t>製品と直接接触する包装の材料に関する情報（物質、名称、品質基準、選択根拠）</a:t>
            </a:r>
            <a:endParaRPr kumimoji="1" lang="en-US" altLang="ja-JP" sz="1200" dirty="0"/>
          </a:p>
          <a:p>
            <a:pPr marL="228600" indent="-228600">
              <a:lnSpc>
                <a:spcPct val="150000"/>
              </a:lnSpc>
              <a:buFont typeface="+mj-ea"/>
              <a:buAutoNum type="circleNumDbPlain"/>
            </a:pPr>
            <a:r>
              <a:rPr kumimoji="1" lang="ja-JP" altLang="en-US" sz="1200" dirty="0"/>
              <a:t>検査機関での検査結果及び関連資料</a:t>
            </a:r>
            <a:endParaRPr kumimoji="1" lang="en-US" altLang="ja-JP" sz="1200" dirty="0"/>
          </a:p>
          <a:p>
            <a:pPr marL="228600" indent="-228600">
              <a:lnSpc>
                <a:spcPct val="150000"/>
              </a:lnSpc>
              <a:buFont typeface="+mj-ea"/>
              <a:buAutoNum type="circleNumDbPlain"/>
            </a:pPr>
            <a:r>
              <a:rPr kumimoji="1" lang="ja-JP" altLang="en-US" sz="1200" dirty="0"/>
              <a:t>商品ラベルと説明書（中国語案）</a:t>
            </a:r>
            <a:endParaRPr kumimoji="1" lang="en-US" altLang="ja-JP" sz="1200" dirty="0"/>
          </a:p>
          <a:p>
            <a:pPr marL="228600" indent="-228600">
              <a:lnSpc>
                <a:spcPct val="150000"/>
              </a:lnSpc>
              <a:buFont typeface="+mj-ea"/>
              <a:buAutoNum type="circleNumDbPlain"/>
            </a:pPr>
            <a:r>
              <a:rPr kumimoji="1" lang="ja-JP" altLang="en-US" sz="1200" dirty="0"/>
              <a:t>製品技術要求</a:t>
            </a:r>
            <a:endParaRPr kumimoji="1" lang="en-US" altLang="ja-JP" sz="1200" dirty="0"/>
          </a:p>
          <a:p>
            <a:pPr marL="228600" indent="-228600">
              <a:lnSpc>
                <a:spcPct val="150000"/>
              </a:lnSpc>
              <a:buFont typeface="+mj-ea"/>
              <a:buAutoNum type="circleNumDbPlain"/>
            </a:pPr>
            <a:r>
              <a:rPr kumimoji="1" lang="ja-JP" altLang="en-US" sz="1200" dirty="0"/>
              <a:t>その他の資料（その他に審査に有利な資料があれば）</a:t>
            </a:r>
          </a:p>
          <a:p>
            <a:pPr marL="228600" indent="-228600">
              <a:lnSpc>
                <a:spcPct val="150000"/>
              </a:lnSpc>
              <a:buFont typeface="+mj-ea"/>
              <a:buAutoNum type="circleNumDbPlain"/>
            </a:pPr>
            <a:r>
              <a:rPr kumimoji="1" lang="ja-JP" altLang="en-US" sz="1200" dirty="0"/>
              <a:t>未開封商品サンプル</a:t>
            </a:r>
            <a:r>
              <a:rPr kumimoji="1" lang="en-US" altLang="ja-JP" sz="1200" dirty="0"/>
              <a:t>2</a:t>
            </a:r>
            <a:r>
              <a:rPr kumimoji="1" lang="ja-JP" altLang="en-US" sz="1200" dirty="0"/>
              <a:t>点（最小単位で</a:t>
            </a:r>
            <a:r>
              <a:rPr kumimoji="1" lang="en-US" altLang="ja-JP" sz="1200" dirty="0"/>
              <a:t>OK</a:t>
            </a:r>
            <a:r>
              <a:rPr kumimoji="1" lang="ja-JP" altLang="en-US" sz="1200" dirty="0"/>
              <a:t>）</a:t>
            </a:r>
            <a:endParaRPr kumimoji="1" lang="en-US" altLang="ja-JP" sz="1200" dirty="0"/>
          </a:p>
          <a:p>
            <a:pPr marL="228600" indent="-228600">
              <a:lnSpc>
                <a:spcPct val="150000"/>
              </a:lnSpc>
              <a:buFont typeface="+mj-ea"/>
              <a:buAutoNum type="circleNumDbPlain"/>
            </a:pPr>
            <a:r>
              <a:rPr kumimoji="1" lang="ja-JP" altLang="en-US" sz="1200" dirty="0">
                <a:solidFill>
                  <a:schemeClr val="accent5">
                    <a:lumMod val="75000"/>
                  </a:schemeClr>
                </a:solidFill>
              </a:rPr>
              <a:t>更にサンプル</a:t>
            </a:r>
            <a:r>
              <a:rPr kumimoji="1" lang="en-US" altLang="ja-JP" sz="1200" dirty="0">
                <a:solidFill>
                  <a:schemeClr val="accent5">
                    <a:lumMod val="75000"/>
                  </a:schemeClr>
                </a:solidFill>
              </a:rPr>
              <a:t>3</a:t>
            </a:r>
            <a:r>
              <a:rPr kumimoji="1" lang="ja-JP" altLang="en-US" sz="1200" dirty="0">
                <a:solidFill>
                  <a:schemeClr val="accent5">
                    <a:lumMod val="75000"/>
                  </a:schemeClr>
                </a:solidFill>
              </a:rPr>
              <a:t>ロット分（検査必要量の</a:t>
            </a:r>
            <a:r>
              <a:rPr kumimoji="1" lang="en-US" altLang="ja-JP" sz="1200" dirty="0">
                <a:solidFill>
                  <a:schemeClr val="accent5">
                    <a:lumMod val="75000"/>
                  </a:schemeClr>
                </a:solidFill>
              </a:rPr>
              <a:t>3</a:t>
            </a:r>
            <a:r>
              <a:rPr kumimoji="1" lang="ja-JP" altLang="en-US" sz="1200" dirty="0">
                <a:solidFill>
                  <a:schemeClr val="accent5">
                    <a:lumMod val="75000"/>
                  </a:schemeClr>
                </a:solidFill>
              </a:rPr>
              <a:t>倍）</a:t>
            </a:r>
            <a:endParaRPr kumimoji="1" lang="en-US" altLang="ja-JP" sz="1200" dirty="0">
              <a:solidFill>
                <a:schemeClr val="accent5">
                  <a:lumMod val="75000"/>
                </a:schemeClr>
              </a:solidFill>
            </a:endParaRPr>
          </a:p>
          <a:p>
            <a:pPr marL="228600" indent="-228600">
              <a:lnSpc>
                <a:spcPct val="150000"/>
              </a:lnSpc>
              <a:buFont typeface="+mj-ea"/>
              <a:buAutoNum type="circleNumDbPlain"/>
            </a:pPr>
            <a:r>
              <a:rPr kumimoji="1" lang="ja-JP" altLang="en-US" sz="1200" dirty="0"/>
              <a:t>日本語の包装、ラベル、説明書</a:t>
            </a:r>
            <a:endParaRPr kumimoji="1" lang="en-US" altLang="ja-JP" sz="1200" dirty="0"/>
          </a:p>
          <a:p>
            <a:pPr marL="228600" indent="-228600">
              <a:lnSpc>
                <a:spcPct val="150000"/>
              </a:lnSpc>
              <a:buFont typeface="+mj-ea"/>
              <a:buAutoNum type="circleNumDbPlain"/>
            </a:pPr>
            <a:r>
              <a:rPr kumimoji="1" lang="ja-JP" altLang="en-US" sz="1200" dirty="0"/>
              <a:t>日本での品質管理関連書類</a:t>
            </a:r>
            <a:endParaRPr kumimoji="1" lang="en-US" altLang="ja-JP" sz="1200" dirty="0"/>
          </a:p>
          <a:p>
            <a:pPr marL="228600" indent="-228600">
              <a:lnSpc>
                <a:spcPct val="150000"/>
              </a:lnSpc>
              <a:buFont typeface="+mj-ea"/>
              <a:buAutoNum type="circleNumDbPlain"/>
            </a:pPr>
            <a:r>
              <a:rPr kumimoji="1" lang="ja-JP" altLang="en-US" sz="1200" dirty="0">
                <a:solidFill>
                  <a:schemeClr val="accent5">
                    <a:lumMod val="75000"/>
                  </a:schemeClr>
                </a:solidFill>
              </a:rPr>
              <a:t>新機能に関する追加資料（</a:t>
            </a:r>
            <a:r>
              <a:rPr kumimoji="1" lang="en-US" altLang="ja-JP" sz="1200" dirty="0">
                <a:solidFill>
                  <a:schemeClr val="accent5">
                    <a:lumMod val="75000"/>
                  </a:schemeClr>
                </a:solidFill>
              </a:rPr>
              <a:t>CFDA</a:t>
            </a:r>
            <a:r>
              <a:rPr kumimoji="1" lang="ja-JP" altLang="en-US" sz="1200" dirty="0">
                <a:solidFill>
                  <a:schemeClr val="accent5">
                    <a:lumMod val="75000"/>
                  </a:schemeClr>
                </a:solidFill>
              </a:rPr>
              <a:t>認定の機能以外を有する場合）</a:t>
            </a:r>
            <a:endParaRPr kumimoji="1" lang="en-US" altLang="ja-JP" sz="1200" dirty="0">
              <a:solidFill>
                <a:schemeClr val="accent5">
                  <a:lumMod val="75000"/>
                </a:schemeClr>
              </a:solidFill>
            </a:endParaRPr>
          </a:p>
          <a:p>
            <a:pPr marL="228600" indent="-228600">
              <a:lnSpc>
                <a:spcPct val="150000"/>
              </a:lnSpc>
              <a:buFont typeface="+mj-ea"/>
              <a:buAutoNum type="circleNumDbPlain"/>
            </a:pPr>
            <a:r>
              <a:rPr kumimoji="1" lang="ja-JP" altLang="en-US" sz="1200" dirty="0"/>
              <a:t>日本での</a:t>
            </a:r>
            <a:r>
              <a:rPr kumimoji="1" lang="en-US" altLang="ja-JP" sz="1200" dirty="0"/>
              <a:t>1</a:t>
            </a:r>
            <a:r>
              <a:rPr kumimoji="1" lang="ja-JP" altLang="en-US" sz="1200" dirty="0"/>
              <a:t>年以上の販売実績を証明する書類</a:t>
            </a:r>
            <a:endParaRPr kumimoji="1" lang="en-US" altLang="ja-JP" sz="1200" dirty="0"/>
          </a:p>
          <a:p>
            <a:pPr marL="228600" indent="-228600">
              <a:lnSpc>
                <a:spcPct val="150000"/>
              </a:lnSpc>
              <a:buFont typeface="+mj-ea"/>
              <a:buAutoNum type="circleNumDbPlain"/>
            </a:pPr>
            <a:r>
              <a:rPr kumimoji="1" lang="ja-JP" altLang="en-US" sz="1200" dirty="0"/>
              <a:t>その他、該当商品が日本や国際組織と関連する書類</a:t>
            </a:r>
            <a:endParaRPr kumimoji="1" lang="en-US" altLang="ja-JP" sz="1200" dirty="0"/>
          </a:p>
          <a:p>
            <a:pPr>
              <a:lnSpc>
                <a:spcPct val="150000"/>
              </a:lnSpc>
            </a:pPr>
            <a:r>
              <a:rPr kumimoji="1" lang="ja-JP" altLang="en-US" sz="1200" dirty="0">
                <a:solidFill>
                  <a:schemeClr val="accent5">
                    <a:lumMod val="75000"/>
                  </a:schemeClr>
                </a:solidFill>
              </a:rPr>
              <a:t>＊　④⑮⑱は栄養補助食品の場合は不要です</a:t>
            </a:r>
          </a:p>
        </p:txBody>
      </p:sp>
      <p:cxnSp>
        <p:nvCxnSpPr>
          <p:cNvPr id="35" name="直線コネクタ 34"/>
          <p:cNvCxnSpPr/>
          <p:nvPr/>
        </p:nvCxnSpPr>
        <p:spPr>
          <a:xfrm>
            <a:off x="366312" y="1384027"/>
            <a:ext cx="2719788"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66313" y="1098277"/>
            <a:ext cx="2719788"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化粧品例</a:t>
            </a:r>
          </a:p>
        </p:txBody>
      </p:sp>
      <p:cxnSp>
        <p:nvCxnSpPr>
          <p:cNvPr id="40" name="直線コネクタ 39"/>
          <p:cNvCxnSpPr/>
          <p:nvPr/>
        </p:nvCxnSpPr>
        <p:spPr>
          <a:xfrm>
            <a:off x="3357162" y="1378312"/>
            <a:ext cx="3835482"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3357163" y="1092562"/>
            <a:ext cx="3835482"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健康食品例</a:t>
            </a:r>
          </a:p>
        </p:txBody>
      </p:sp>
      <p:sp>
        <p:nvSpPr>
          <p:cNvPr id="43" name="正方形/長方形 42"/>
          <p:cNvSpPr/>
          <p:nvPr/>
        </p:nvSpPr>
        <p:spPr>
          <a:xfrm>
            <a:off x="362502" y="9378628"/>
            <a:ext cx="6819419" cy="897425"/>
          </a:xfrm>
          <a:prstGeom prst="rect">
            <a:avLst/>
          </a:prstGeom>
        </p:spPr>
        <p:txBody>
          <a:bodyPr wrap="square">
            <a:spAutoFit/>
          </a:bodyPr>
          <a:lstStyle/>
          <a:p>
            <a:pPr>
              <a:lnSpc>
                <a:spcPct val="150000"/>
              </a:lnSpc>
            </a:pPr>
            <a:r>
              <a:rPr lang="ja-JP" altLang="en-US" sz="1200" dirty="0">
                <a:latin typeface="+mn-ea"/>
              </a:rPr>
              <a:t>　製品に今まで中国で承認されなかった成分が含まれる場合、別途「新原料申請」も必要となり、申請料金と期間は大幅に増加する場合があります。成分チェック時に新原料が判明した場合は、その都度ご提案させていただきます。</a:t>
            </a:r>
          </a:p>
        </p:txBody>
      </p:sp>
      <p:sp>
        <p:nvSpPr>
          <p:cNvPr id="47" name="テキスト ボックス 24"/>
          <p:cNvSpPr txBox="1"/>
          <p:nvPr/>
        </p:nvSpPr>
        <p:spPr>
          <a:xfrm>
            <a:off x="548005" y="9025704"/>
            <a:ext cx="4599940" cy="337185"/>
          </a:xfrm>
          <a:prstGeom prst="rect">
            <a:avLst/>
          </a:prstGeom>
          <a:noFill/>
        </p:spPr>
        <p:txBody>
          <a:bodyPr wrap="square" rtlCol="0">
            <a:spAutoFit/>
          </a:bodyPr>
          <a:lstStyle/>
          <a:p>
            <a:pPr algn="l"/>
            <a:r>
              <a:rPr kumimoji="1" lang="ja-JP" altLang="en-US" sz="1600" b="1" dirty="0">
                <a:solidFill>
                  <a:srgbClr val="01AACE"/>
                </a:solidFill>
              </a:rPr>
              <a:t>新原料申請について</a:t>
            </a:r>
          </a:p>
        </p:txBody>
      </p:sp>
      <p:sp>
        <p:nvSpPr>
          <p:cNvPr id="48" name="正方形/長方形 16"/>
          <p:cNvSpPr/>
          <p:nvPr/>
        </p:nvSpPr>
        <p:spPr>
          <a:xfrm>
            <a:off x="440055" y="9114604"/>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直線コネクタ 13"/>
          <p:cNvCxnSpPr/>
          <p:nvPr/>
        </p:nvCxnSpPr>
        <p:spPr>
          <a:xfrm>
            <a:off x="366314" y="9362752"/>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0" y="10368229"/>
            <a:ext cx="7559675" cy="246221"/>
          </a:xfrm>
          <a:prstGeom prst="rect">
            <a:avLst/>
          </a:prstGeom>
          <a:noFill/>
        </p:spPr>
        <p:txBody>
          <a:bodyPr wrap="square" rtlCol="0">
            <a:spAutoFit/>
          </a:bodyPr>
          <a:lstStyle/>
          <a:p>
            <a:pPr algn="ctr"/>
            <a:r>
              <a:rPr kumimoji="1" lang="en-US" altLang="ja-JP" sz="1000" dirty="0"/>
              <a:t>-- 11 --</a:t>
            </a:r>
            <a:endParaRPr kumimoji="1" lang="ja-JP" alt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66317" y="496698"/>
            <a:ext cx="6827045" cy="384797"/>
          </a:xfrm>
          <a:prstGeom prst="rect">
            <a:avLst/>
          </a:prstGeom>
        </p:spPr>
      </p:pic>
      <p:sp>
        <p:nvSpPr>
          <p:cNvPr id="10" name="テキスト ボックス 9"/>
          <p:cNvSpPr txBox="1"/>
          <p:nvPr/>
        </p:nvSpPr>
        <p:spPr>
          <a:xfrm>
            <a:off x="3949065" y="218440"/>
            <a:ext cx="3244850" cy="184666"/>
          </a:xfrm>
          <a:prstGeom prst="rect">
            <a:avLst/>
          </a:prstGeom>
          <a:noFill/>
        </p:spPr>
        <p:txBody>
          <a:bodyPr wrap="square" rtlCol="0">
            <a:spAutoFit/>
          </a:bodyPr>
          <a:lstStyle/>
          <a:p>
            <a:pPr algn="r"/>
            <a:r>
              <a:rPr kumimoji="1" lang="en-US" altLang="ja-JP" sz="600" dirty="0"/>
              <a:t>CCC</a:t>
            </a:r>
            <a:r>
              <a:rPr kumimoji="1" lang="ja-JP" altLang="en-US" sz="600" dirty="0"/>
              <a:t>認証　</a:t>
            </a:r>
            <a:r>
              <a:rPr kumimoji="1" lang="ja-JP" altLang="en-US" sz="600" dirty="0">
                <a:solidFill>
                  <a:srgbClr val="01AACE"/>
                </a:solidFill>
              </a:rPr>
              <a:t>｜</a:t>
            </a:r>
            <a:r>
              <a:rPr kumimoji="1" lang="ja-JP" altLang="en-US" sz="600" dirty="0"/>
              <a:t>　</a:t>
            </a:r>
            <a:r>
              <a:rPr kumimoji="1" lang="en-US" altLang="ja-JP" sz="600" dirty="0">
                <a:latin typeface="+mn-ea"/>
              </a:rPr>
              <a:t>CCC</a:t>
            </a:r>
            <a:r>
              <a:rPr kumimoji="1" lang="ja-JP" altLang="en-US" sz="600" dirty="0">
                <a:latin typeface="+mn-ea"/>
              </a:rPr>
              <a:t>マークの使用</a:t>
            </a:r>
            <a:r>
              <a:rPr kumimoji="1" lang="ja-JP" altLang="en-US" sz="600" dirty="0"/>
              <a:t>　</a:t>
            </a:r>
          </a:p>
        </p:txBody>
      </p:sp>
      <p:sp>
        <p:nvSpPr>
          <p:cNvPr id="4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承認事業</a:t>
            </a:r>
          </a:p>
        </p:txBody>
      </p:sp>
      <p:sp>
        <p:nvSpPr>
          <p:cNvPr id="35" name="テキスト ボックス 34"/>
          <p:cNvSpPr txBox="1"/>
          <p:nvPr/>
        </p:nvSpPr>
        <p:spPr>
          <a:xfrm>
            <a:off x="491337" y="519837"/>
            <a:ext cx="6463110" cy="337185"/>
          </a:xfrm>
          <a:prstGeom prst="rect">
            <a:avLst/>
          </a:prstGeom>
          <a:noFill/>
        </p:spPr>
        <p:txBody>
          <a:bodyPr wrap="square" rtlCol="0">
            <a:spAutoFit/>
          </a:bodyPr>
          <a:lstStyle/>
          <a:p>
            <a:r>
              <a:rPr kumimoji="1" lang="en-US" sz="1600" b="1" dirty="0">
                <a:solidFill>
                  <a:schemeClr val="bg1"/>
                </a:solidFill>
                <a:latin typeface="游ゴシック" panose="020B0400000000000000" pitchFamily="50" charset="-128"/>
                <a:ea typeface="游ゴシック" panose="020B0400000000000000" pitchFamily="50" charset="-128"/>
              </a:rPr>
              <a:t>CCC</a:t>
            </a:r>
            <a:r>
              <a:rPr kumimoji="1" lang="ja-JP" altLang="en-US" sz="1600" b="1" dirty="0">
                <a:solidFill>
                  <a:schemeClr val="bg1"/>
                </a:solidFill>
                <a:latin typeface="游ゴシック" panose="020B0400000000000000" pitchFamily="50" charset="-128"/>
                <a:ea typeface="游ゴシック" panose="020B0400000000000000" pitchFamily="50" charset="-128"/>
              </a:rPr>
              <a:t>認証</a:t>
            </a:r>
          </a:p>
        </p:txBody>
      </p:sp>
      <p:sp>
        <p:nvSpPr>
          <p:cNvPr id="2" name="正方形/長方形 7"/>
          <p:cNvSpPr/>
          <p:nvPr/>
        </p:nvSpPr>
        <p:spPr>
          <a:xfrm>
            <a:off x="367030" y="906145"/>
            <a:ext cx="6826885" cy="1198880"/>
          </a:xfrm>
          <a:prstGeom prst="rect">
            <a:avLst/>
          </a:prstGeom>
        </p:spPr>
        <p:txBody>
          <a:bodyPr wrap="square">
            <a:spAutoFit/>
          </a:bodyPr>
          <a:lstStyle/>
          <a:p>
            <a:pPr>
              <a:lnSpc>
                <a:spcPct val="150000"/>
              </a:lnSpc>
            </a:pPr>
            <a:r>
              <a:rPr lang="ja-JP" altLang="en-US" sz="1200" dirty="0">
                <a:solidFill>
                  <a:srgbClr val="333333"/>
                </a:solidFill>
                <a:latin typeface="Noto Sans JP"/>
              </a:rPr>
              <a:t>　</a:t>
            </a:r>
            <a:r>
              <a:rPr sz="1200" dirty="0">
                <a:solidFill>
                  <a:srgbClr val="333333"/>
                </a:solidFill>
                <a:latin typeface="游ゴシック" panose="020B0400000000000000" pitchFamily="50" charset="-128"/>
                <a:ea typeface="游ゴシック" panose="020B0400000000000000" pitchFamily="50" charset="-128"/>
              </a:rPr>
              <a:t>CCC認証とは、China Compulsory Certificationの略で、中国内で生産、販売している製品や中国に輸出されているすべての製品及び部品の強制認証品目に該当する製品は、IEC（国際電気標準協会）と中国国家標準に基づいて安全性と品質認証を受けるようにした制度として、必ずCCCマークを受けてから、中国内での販売が可能になります</a:t>
            </a:r>
          </a:p>
        </p:txBody>
      </p:sp>
      <p:sp>
        <p:nvSpPr>
          <p:cNvPr id="18" name="正方形/長方形 17"/>
          <p:cNvSpPr/>
          <p:nvPr/>
        </p:nvSpPr>
        <p:spPr>
          <a:xfrm>
            <a:off x="4446270" y="2474595"/>
            <a:ext cx="1221740" cy="4407535"/>
          </a:xfrm>
          <a:prstGeom prst="rect">
            <a:avLst/>
          </a:prstGeom>
        </p:spPr>
        <p:txBody>
          <a:bodyPr wrap="square">
            <a:spAutoFit/>
          </a:bodyPr>
          <a:lstStyle/>
          <a:p>
            <a:pPr>
              <a:lnSpc>
                <a:spcPct val="130000"/>
              </a:lnSpc>
            </a:pPr>
            <a:r>
              <a:rPr lang="ja-JP" altLang="en-US"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　国内企業が中国認証機関（DCBs）に申請書、技術文書とテスト製品を提出し、中国内の試験機関から安全·品質検査を行いながら、このプロセスを通過すると、工場を訪問、評価後に適していると認められる場合に証明書が発行されます。</a:t>
            </a:r>
          </a:p>
        </p:txBody>
      </p:sp>
      <p:sp>
        <p:nvSpPr>
          <p:cNvPr id="19" name="正方形/長方形 18"/>
          <p:cNvSpPr/>
          <p:nvPr/>
        </p:nvSpPr>
        <p:spPr>
          <a:xfrm>
            <a:off x="5548630" y="2472055"/>
            <a:ext cx="1644650" cy="4168140"/>
          </a:xfrm>
          <a:prstGeom prst="rect">
            <a:avLst/>
          </a:prstGeom>
        </p:spPr>
        <p:txBody>
          <a:bodyPr wrap="square">
            <a:spAutoFit/>
          </a:bodyPr>
          <a:lstStyle/>
          <a:p>
            <a:pPr>
              <a:lnSpc>
                <a:spcPct val="130000"/>
              </a:lnSpc>
            </a:pPr>
            <a:r>
              <a:rPr lang="ja-JP" altLang="en-US" sz="1200" dirty="0">
                <a:solidFill>
                  <a:srgbClr val="333333"/>
                </a:solidFill>
                <a:latin typeface="游ゴシック" panose="020B0400000000000000" pitchFamily="50" charset="-128"/>
                <a:ea typeface="游ゴシック" panose="020B0400000000000000" pitchFamily="50" charset="-128"/>
              </a:rPr>
              <a:t>　△線、ケーブル△電気スイッチㆍ保護装置、電気接続装置△低圧型の電気機器△低功率電動機△電動工具△電気溶接機△生活用電気製品△音響機器△情報技術装置△照明器具△情報通信端末機器△自動車の安全部品△自動車のタイヤ△安全のためのガラス△農機製品△医療機器△消防機器△技術の安定保護製品等となります。</a:t>
            </a:r>
          </a:p>
        </p:txBody>
      </p:sp>
      <p:sp>
        <p:nvSpPr>
          <p:cNvPr id="20" name="正方形/長方形 19"/>
          <p:cNvSpPr/>
          <p:nvPr/>
        </p:nvSpPr>
        <p:spPr>
          <a:xfrm>
            <a:off x="367030" y="2472055"/>
            <a:ext cx="4215765" cy="4407535"/>
          </a:xfrm>
          <a:prstGeom prst="rect">
            <a:avLst/>
          </a:prstGeom>
        </p:spPr>
        <p:txBody>
          <a:bodyPr wrap="square">
            <a:spAutoFit/>
          </a:bodyPr>
          <a:lstStyle/>
          <a:p>
            <a:pPr>
              <a:lnSpc>
                <a:spcPct val="130000"/>
              </a:lnSpc>
            </a:pPr>
            <a:r>
              <a:rPr lang="ja-JP" altLang="en-US" sz="1200" dirty="0">
                <a:solidFill>
                  <a:srgbClr val="333333"/>
                </a:solidFill>
                <a:latin typeface="Times New Roman" panose="02020603050405020304" pitchFamily="18" charset="0"/>
                <a:cs typeface="Times New Roman" panose="02020603050405020304" pitchFamily="18" charset="0"/>
              </a:rPr>
              <a:t>　中国政府はWTOに加入しながら、WTOの基本精神に基づいて自国から生産、消費される製品（CCEE）と海外から輸入される製品（CCIB）の認証マークを2001年12月3日からCCCに統合しました。 </a:t>
            </a:r>
          </a:p>
          <a:p>
            <a:pPr>
              <a:lnSpc>
                <a:spcPct val="130000"/>
              </a:lnSpc>
            </a:pPr>
            <a:r>
              <a:rPr lang="ja-JP" altLang="en-US" sz="1200" dirty="0">
                <a:solidFill>
                  <a:srgbClr val="333333"/>
                </a:solidFill>
                <a:latin typeface="Times New Roman" panose="02020603050405020304" pitchFamily="18" charset="0"/>
                <a:cs typeface="Times New Roman" panose="02020603050405020304" pitchFamily="18" charset="0"/>
              </a:rPr>
              <a:t>2002年5月1日から施行し、1年間の猶予期間をおいて2003年5月1日から強制的に施行しようとしましたが、実際には3ヶ月延期され、2003年8月1日から強制的に施行されました。</a:t>
            </a:r>
          </a:p>
          <a:p>
            <a:pPr>
              <a:lnSpc>
                <a:spcPct val="130000"/>
              </a:lnSpc>
            </a:pPr>
            <a:r>
              <a:rPr lang="ja-JP" altLang="en-US" sz="1200" dirty="0">
                <a:solidFill>
                  <a:srgbClr val="333333"/>
                </a:solidFill>
                <a:latin typeface="Times New Roman" panose="02020603050405020304" pitchFamily="18" charset="0"/>
                <a:cs typeface="Times New Roman" panose="02020603050405020304" pitchFamily="18" charset="0"/>
              </a:rPr>
              <a:t>　CCCは、中国が世界貿易機関（WTO）に加入しながら、2002年5月から施行した品質·安全関連の認証制度であり、WTO加入前に自国（CCEE）と輸入（CCIB）に分けて運営することが自国民優遇という指摘に応じて2つの制度を2001年12月に統合して1年5ヶ月の猶予期間を経て、「CCC統合認証制度」を実施しています。</a:t>
            </a:r>
          </a:p>
          <a:p>
            <a:pPr>
              <a:lnSpc>
                <a:spcPct val="130000"/>
              </a:lnSpc>
            </a:pPr>
            <a:r>
              <a:rPr lang="ja-JP" altLang="en-US" sz="1200" dirty="0">
                <a:solidFill>
                  <a:srgbClr val="333333"/>
                </a:solidFill>
                <a:latin typeface="Times New Roman" panose="02020603050405020304" pitchFamily="18" charset="0"/>
                <a:cs typeface="Times New Roman" panose="02020603050405020304" pitchFamily="18" charset="0"/>
              </a:rPr>
              <a:t>　中国へ輸出する企業がこの認証を受けなければ、通関が許可されないことはもちろん、時によっては、罰金 RMB30,000元 （認証を受けた後に認証マークを貼付していない時はRMB10,000元）を支払わなければなりません。</a:t>
            </a:r>
          </a:p>
        </p:txBody>
      </p:sp>
      <p:cxnSp>
        <p:nvCxnSpPr>
          <p:cNvPr id="22" name="直線コネクタ 21"/>
          <p:cNvCxnSpPr/>
          <p:nvPr/>
        </p:nvCxnSpPr>
        <p:spPr>
          <a:xfrm>
            <a:off x="4466590" y="2457450"/>
            <a:ext cx="1005840"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5678170" y="2455545"/>
            <a:ext cx="1342390" cy="1905"/>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91490" y="2455545"/>
            <a:ext cx="3890010" cy="635"/>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491490" y="2169795"/>
            <a:ext cx="3712845" cy="275590"/>
          </a:xfrm>
          <a:prstGeom prst="rect">
            <a:avLst/>
          </a:prstGeom>
          <a:noFill/>
        </p:spPr>
        <p:txBody>
          <a:bodyPr wrap="square" rtlCol="0">
            <a:spAutoFit/>
          </a:bodyPr>
          <a:lstStyle/>
          <a:p>
            <a:pPr algn="ctr"/>
            <a:r>
              <a:rPr kumimoji="1" lang="ja-JP" altLang="en-US" sz="1200" b="1" dirty="0">
                <a:solidFill>
                  <a:schemeClr val="accent5">
                    <a:lumMod val="75000"/>
                  </a:schemeClr>
                </a:solidFill>
              </a:rPr>
              <a:t>認証制度のバックグラウンド</a:t>
            </a:r>
          </a:p>
        </p:txBody>
      </p:sp>
      <p:sp>
        <p:nvSpPr>
          <p:cNvPr id="3" name="テキスト ボックス 20"/>
          <p:cNvSpPr txBox="1"/>
          <p:nvPr/>
        </p:nvSpPr>
        <p:spPr>
          <a:xfrm>
            <a:off x="4283075" y="1990725"/>
            <a:ext cx="1407160" cy="460375"/>
          </a:xfrm>
          <a:prstGeom prst="rect">
            <a:avLst/>
          </a:prstGeom>
          <a:noFill/>
        </p:spPr>
        <p:txBody>
          <a:bodyPr wrap="square" rtlCol="0">
            <a:spAutoFit/>
          </a:bodyPr>
          <a:lstStyle/>
          <a:p>
            <a:pPr algn="ctr"/>
            <a:r>
              <a:rPr kumimoji="1" lang="ja-JP" altLang="en-US" sz="1200" b="1" dirty="0">
                <a:solidFill>
                  <a:schemeClr val="accent5">
                    <a:lumMod val="75000"/>
                  </a:schemeClr>
                </a:solidFill>
              </a:rPr>
              <a:t>CCCを</a:t>
            </a:r>
          </a:p>
          <a:p>
            <a:pPr algn="ctr"/>
            <a:r>
              <a:rPr kumimoji="1" lang="ja-JP" altLang="en-US" sz="1200" b="1" dirty="0">
                <a:solidFill>
                  <a:schemeClr val="accent5">
                    <a:lumMod val="75000"/>
                  </a:schemeClr>
                </a:solidFill>
              </a:rPr>
              <a:t>受けるためには</a:t>
            </a:r>
          </a:p>
        </p:txBody>
      </p:sp>
      <p:sp>
        <p:nvSpPr>
          <p:cNvPr id="5" name="テキスト ボックス 20"/>
          <p:cNvSpPr txBox="1"/>
          <p:nvPr/>
        </p:nvSpPr>
        <p:spPr>
          <a:xfrm>
            <a:off x="5645785" y="1985010"/>
            <a:ext cx="1407160" cy="460375"/>
          </a:xfrm>
          <a:prstGeom prst="rect">
            <a:avLst/>
          </a:prstGeom>
          <a:noFill/>
        </p:spPr>
        <p:txBody>
          <a:bodyPr wrap="square" rtlCol="0">
            <a:spAutoFit/>
          </a:bodyPr>
          <a:lstStyle/>
          <a:p>
            <a:pPr algn="ctr"/>
            <a:r>
              <a:rPr kumimoji="1" lang="ja-JP" altLang="en-US" sz="1200" b="1" dirty="0">
                <a:solidFill>
                  <a:schemeClr val="accent5">
                    <a:lumMod val="75000"/>
                  </a:schemeClr>
                </a:solidFill>
              </a:rPr>
              <a:t>強制認証マークの検査対象は</a:t>
            </a:r>
          </a:p>
        </p:txBody>
      </p:sp>
      <p:sp>
        <p:nvSpPr>
          <p:cNvPr id="27" name="テキスト ボックス 26"/>
          <p:cNvSpPr txBox="1"/>
          <p:nvPr/>
        </p:nvSpPr>
        <p:spPr>
          <a:xfrm>
            <a:off x="0" y="10368229"/>
            <a:ext cx="7559675" cy="246221"/>
          </a:xfrm>
          <a:prstGeom prst="rect">
            <a:avLst/>
          </a:prstGeom>
          <a:noFill/>
        </p:spPr>
        <p:txBody>
          <a:bodyPr wrap="square" rtlCol="0">
            <a:spAutoFit/>
          </a:bodyPr>
          <a:lstStyle/>
          <a:p>
            <a:pPr algn="ctr"/>
            <a:r>
              <a:rPr kumimoji="1" lang="en-US" altLang="ja-JP" sz="1000" dirty="0"/>
              <a:t>-- 12 --</a:t>
            </a:r>
            <a:endParaRPr kumimoji="1" lang="ja-JP" altLang="en-US" sz="1000" dirty="0"/>
          </a:p>
        </p:txBody>
      </p:sp>
      <p:sp>
        <p:nvSpPr>
          <p:cNvPr id="34" name="テキスト ボックス 24"/>
          <p:cNvSpPr txBox="1"/>
          <p:nvPr/>
        </p:nvSpPr>
        <p:spPr>
          <a:xfrm>
            <a:off x="456565" y="6923405"/>
            <a:ext cx="4599940" cy="337185"/>
          </a:xfrm>
          <a:prstGeom prst="rect">
            <a:avLst/>
          </a:prstGeom>
          <a:noFill/>
        </p:spPr>
        <p:txBody>
          <a:bodyPr wrap="square" rtlCol="0">
            <a:spAutoFit/>
          </a:bodyPr>
          <a:lstStyle/>
          <a:p>
            <a:pPr algn="l"/>
            <a:r>
              <a:rPr kumimoji="1" lang="en-US" altLang="ja-JP" sz="1600" b="1" dirty="0">
                <a:solidFill>
                  <a:srgbClr val="01AACE"/>
                </a:solidFill>
              </a:rPr>
              <a:t>CCC</a:t>
            </a:r>
            <a:r>
              <a:rPr kumimoji="1" lang="ja-JP" altLang="en-US" sz="1600" b="1" dirty="0">
                <a:solidFill>
                  <a:srgbClr val="01AACE"/>
                </a:solidFill>
              </a:rPr>
              <a:t>マークの使用</a:t>
            </a:r>
          </a:p>
        </p:txBody>
      </p:sp>
      <p:sp>
        <p:nvSpPr>
          <p:cNvPr id="36" name="正方形/長方形 16"/>
          <p:cNvSpPr/>
          <p:nvPr/>
        </p:nvSpPr>
        <p:spPr>
          <a:xfrm>
            <a:off x="348615" y="7012305"/>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13"/>
          <p:cNvCxnSpPr/>
          <p:nvPr/>
        </p:nvCxnSpPr>
        <p:spPr>
          <a:xfrm>
            <a:off x="274874" y="7260453"/>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pic>
        <p:nvPicPr>
          <p:cNvPr id="38" name="图片 37"/>
          <p:cNvPicPr>
            <a:picLocks noChangeAspect="1"/>
          </p:cNvPicPr>
          <p:nvPr/>
        </p:nvPicPr>
        <p:blipFill>
          <a:blip r:embed="rId3"/>
          <a:stretch>
            <a:fillRect/>
          </a:stretch>
        </p:blipFill>
        <p:spPr>
          <a:xfrm>
            <a:off x="366395" y="7360285"/>
            <a:ext cx="1710055" cy="1281430"/>
          </a:xfrm>
          <a:prstGeom prst="rect">
            <a:avLst/>
          </a:prstGeom>
          <a:ln w="12700">
            <a:solidFill>
              <a:schemeClr val="accent5">
                <a:lumMod val="60000"/>
                <a:lumOff val="40000"/>
              </a:schemeClr>
            </a:solidFill>
          </a:ln>
        </p:spPr>
      </p:pic>
      <p:pic>
        <p:nvPicPr>
          <p:cNvPr id="39" name="图片 38"/>
          <p:cNvPicPr>
            <a:picLocks noChangeAspect="1"/>
          </p:cNvPicPr>
          <p:nvPr/>
        </p:nvPicPr>
        <p:blipFill>
          <a:blip r:embed="rId4"/>
          <a:stretch>
            <a:fillRect/>
          </a:stretch>
        </p:blipFill>
        <p:spPr>
          <a:xfrm>
            <a:off x="2149475" y="7360285"/>
            <a:ext cx="1614170" cy="1280795"/>
          </a:xfrm>
          <a:prstGeom prst="rect">
            <a:avLst/>
          </a:prstGeom>
          <a:ln w="12700">
            <a:solidFill>
              <a:schemeClr val="accent5">
                <a:lumMod val="60000"/>
                <a:lumOff val="40000"/>
              </a:schemeClr>
            </a:solidFill>
          </a:ln>
        </p:spPr>
      </p:pic>
      <p:pic>
        <p:nvPicPr>
          <p:cNvPr id="40" name="图片 39"/>
          <p:cNvPicPr>
            <a:picLocks noChangeAspect="1"/>
          </p:cNvPicPr>
          <p:nvPr/>
        </p:nvPicPr>
        <p:blipFill>
          <a:blip r:embed="rId5"/>
          <a:stretch>
            <a:fillRect/>
          </a:stretch>
        </p:blipFill>
        <p:spPr>
          <a:xfrm>
            <a:off x="3817620" y="7360285"/>
            <a:ext cx="1670685" cy="1280795"/>
          </a:xfrm>
          <a:prstGeom prst="rect">
            <a:avLst/>
          </a:prstGeom>
          <a:ln w="12700">
            <a:solidFill>
              <a:schemeClr val="accent5">
                <a:lumMod val="60000"/>
                <a:lumOff val="40000"/>
              </a:schemeClr>
            </a:solidFill>
          </a:ln>
        </p:spPr>
      </p:pic>
      <p:pic>
        <p:nvPicPr>
          <p:cNvPr id="41" name="图片 40"/>
          <p:cNvPicPr>
            <a:picLocks noChangeAspect="1"/>
          </p:cNvPicPr>
          <p:nvPr/>
        </p:nvPicPr>
        <p:blipFill>
          <a:blip r:embed="rId6"/>
          <a:stretch>
            <a:fillRect/>
          </a:stretch>
        </p:blipFill>
        <p:spPr>
          <a:xfrm>
            <a:off x="5549265" y="7360285"/>
            <a:ext cx="1410970" cy="1280795"/>
          </a:xfrm>
          <a:prstGeom prst="rect">
            <a:avLst/>
          </a:prstGeom>
          <a:ln w="12700">
            <a:solidFill>
              <a:schemeClr val="accent5">
                <a:lumMod val="60000"/>
                <a:lumOff val="40000"/>
              </a:schemeClr>
            </a:solidFill>
          </a:ln>
        </p:spPr>
      </p:pic>
      <p:sp>
        <p:nvSpPr>
          <p:cNvPr id="42" name="文本框 41"/>
          <p:cNvSpPr txBox="1"/>
          <p:nvPr/>
        </p:nvSpPr>
        <p:spPr>
          <a:xfrm>
            <a:off x="297815" y="8712835"/>
            <a:ext cx="6795770" cy="1476375"/>
          </a:xfrm>
          <a:prstGeom prst="rect">
            <a:avLst/>
          </a:prstGeom>
          <a:noFill/>
        </p:spPr>
        <p:txBody>
          <a:bodyPr wrap="square" rtlCol="0" anchor="t">
            <a:spAutoFit/>
          </a:bodyPr>
          <a:lstStyle/>
          <a:p>
            <a:pPr marL="228600" indent="-228600">
              <a:lnSpc>
                <a:spcPct val="150000"/>
              </a:lnSpc>
              <a:buFont typeface="+mj-lt"/>
              <a:buAutoNum type="arabicPeriod"/>
            </a:pPr>
            <a:r>
              <a:rPr lang="zh-CN" altLang="en-US" sz="1200">
                <a:latin typeface="游ゴシック" panose="020B0400000000000000" pitchFamily="50" charset="-128"/>
                <a:ea typeface="游ゴシック" panose="020B0400000000000000" pitchFamily="50" charset="-128"/>
                <a:cs typeface="游ゴシック" panose="020B0400000000000000" pitchFamily="50" charset="-128"/>
              </a:rPr>
              <a:t>マークを 購入時、マークの使用許可を申請すれば、メーカーから直接銘板や本体にマーク付可能です。</a:t>
            </a:r>
            <a:endParaRPr lang="zh-CN" altLang="en-US" sz="1000">
              <a:latin typeface="游ゴシック" panose="020B0400000000000000" pitchFamily="50" charset="-128"/>
              <a:ea typeface="游ゴシック" panose="020B0400000000000000" pitchFamily="50" charset="-128"/>
              <a:cs typeface="游ゴシック" panose="020B0400000000000000" pitchFamily="50" charset="-128"/>
            </a:endParaRPr>
          </a:p>
          <a:p>
            <a:pPr marL="228600" indent="-228600">
              <a:lnSpc>
                <a:spcPct val="150000"/>
              </a:lnSpc>
              <a:buFont typeface="+mj-lt"/>
              <a:buAutoNum type="arabicPeriod"/>
            </a:pPr>
            <a:r>
              <a:rPr lang="zh-CN" altLang="en-US" sz="1200">
                <a:latin typeface="游ゴシック" panose="020B0400000000000000" pitchFamily="50" charset="-128"/>
                <a:ea typeface="游ゴシック" panose="020B0400000000000000" pitchFamily="50" charset="-128"/>
                <a:cs typeface="游ゴシック" panose="020B0400000000000000" pitchFamily="50" charset="-128"/>
              </a:rPr>
              <a:t>印刷、プレス、金型、スクリーン印刷、塗装、エッチング、彫刻、スタンプや刻印する場合</a:t>
            </a:r>
          </a:p>
          <a:p>
            <a:pPr marL="228600" indent="-228600">
              <a:lnSpc>
                <a:spcPct val="150000"/>
              </a:lnSpc>
              <a:buFont typeface="+mj-lt"/>
              <a:buAutoNum type="arabicPeriod"/>
            </a:pPr>
            <a:r>
              <a:rPr lang="zh-CN" altLang="en-US" sz="1200">
                <a:latin typeface="游ゴシック" panose="020B0400000000000000" pitchFamily="50" charset="-128"/>
                <a:ea typeface="游ゴシック" panose="020B0400000000000000" pitchFamily="50" charset="-128"/>
                <a:cs typeface="游ゴシック" panose="020B0400000000000000" pitchFamily="50" charset="-128"/>
              </a:rPr>
              <a:t>製品本体に表示にくい場合最小単位のボックスに表記している場合</a:t>
            </a:r>
          </a:p>
          <a:p>
            <a:pPr marL="228600" indent="-228600">
              <a:lnSpc>
                <a:spcPct val="150000"/>
              </a:lnSpc>
              <a:buFont typeface="+mj-lt"/>
              <a:buAutoNum type="arabicPeriod"/>
            </a:pPr>
            <a:r>
              <a:rPr lang="zh-CN" altLang="en-US" sz="1200">
                <a:latin typeface="游ゴシック" panose="020B0400000000000000" pitchFamily="50" charset="-128"/>
                <a:ea typeface="游ゴシック" panose="020B0400000000000000" pitchFamily="50" charset="-128"/>
                <a:cs typeface="游ゴシック" panose="020B0400000000000000" pitchFamily="50" charset="-128"/>
              </a:rPr>
              <a:t>CCCロゴ代わりに、製品本体に「中国強制認証（中国語）」と表記する場合</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181225" y="218440"/>
            <a:ext cx="5012690" cy="184666"/>
          </a:xfrm>
          <a:prstGeom prst="rect">
            <a:avLst/>
          </a:prstGeom>
          <a:noFill/>
        </p:spPr>
        <p:txBody>
          <a:bodyPr wrap="square" rtlCol="0">
            <a:spAutoFit/>
          </a:bodyPr>
          <a:lstStyle/>
          <a:p>
            <a:pPr algn="r"/>
            <a:r>
              <a:rPr kumimoji="1" lang="en-US" altLang="ja-JP" sz="600" dirty="0"/>
              <a:t>CCC</a:t>
            </a:r>
            <a:r>
              <a:rPr kumimoji="1" lang="ja-JP" altLang="en-US" sz="600" dirty="0">
                <a:latin typeface="+mn-ea"/>
              </a:rPr>
              <a:t>認証　</a:t>
            </a:r>
            <a:r>
              <a:rPr kumimoji="1" lang="ja-JP" altLang="en-US" sz="600" dirty="0">
                <a:solidFill>
                  <a:srgbClr val="01AACE"/>
                </a:solidFill>
                <a:latin typeface="+mn-ea"/>
              </a:rPr>
              <a:t>｜</a:t>
            </a:r>
            <a:r>
              <a:rPr kumimoji="1" lang="ja-JP" altLang="en-US" sz="600" dirty="0">
                <a:latin typeface="+mn-ea"/>
              </a:rPr>
              <a:t>　</a:t>
            </a:r>
            <a:r>
              <a:rPr kumimoji="1" lang="en-US" altLang="ja-JP" sz="600" dirty="0">
                <a:latin typeface="游ゴシック" panose="020B0400000000000000" pitchFamily="50" charset="-128"/>
                <a:ea typeface="游ゴシック" panose="020B0400000000000000" pitchFamily="50" charset="-128"/>
              </a:rPr>
              <a:t>CCC Mark</a:t>
            </a:r>
            <a:r>
              <a:rPr kumimoji="1" lang="ja-JP" altLang="en-US" sz="600" dirty="0">
                <a:latin typeface="游ゴシック" panose="020B0400000000000000" pitchFamily="50" charset="-128"/>
                <a:ea typeface="游ゴシック" panose="020B0400000000000000" pitchFamily="50" charset="-128"/>
              </a:rPr>
              <a:t>認証手続の流れ</a:t>
            </a:r>
            <a:r>
              <a:rPr kumimoji="1" lang="ja-JP" altLang="en-US" sz="600" dirty="0">
                <a:latin typeface="+mn-ea"/>
                <a:sym typeface="+mn-ea"/>
              </a:rPr>
              <a:t>　</a:t>
            </a:r>
            <a:r>
              <a:rPr kumimoji="1" lang="ja-JP" altLang="en-US" sz="600" dirty="0">
                <a:solidFill>
                  <a:srgbClr val="01AACE"/>
                </a:solidFill>
                <a:latin typeface="+mn-ea"/>
                <a:sym typeface="+mn-ea"/>
              </a:rPr>
              <a:t>｜</a:t>
            </a:r>
            <a:r>
              <a:rPr kumimoji="1" lang="ja-JP" altLang="en-US" sz="600" dirty="0">
                <a:latin typeface="+mn-ea"/>
                <a:sym typeface="+mn-ea"/>
              </a:rPr>
              <a:t>　</a:t>
            </a:r>
            <a:r>
              <a:rPr kumimoji="1" lang="en-US" altLang="zh-TW" sz="600" dirty="0">
                <a:latin typeface="游ゴシック" panose="020B0400000000000000" pitchFamily="50" charset="-128"/>
                <a:ea typeface="游ゴシック" panose="020B0400000000000000" pitchFamily="50" charset="-128"/>
                <a:sym typeface="+mn-ea"/>
              </a:rPr>
              <a:t>CCC </a:t>
            </a:r>
            <a:r>
              <a:rPr kumimoji="1" lang="zh-TW" altLang="en-US" sz="600" dirty="0">
                <a:latin typeface="游ゴシック" panose="020B0400000000000000" pitchFamily="50" charset="-128"/>
                <a:ea typeface="游ゴシック" panose="020B0400000000000000" pitchFamily="50" charset="-128"/>
                <a:sym typeface="+mn-ea"/>
              </a:rPr>
              <a:t>認証取得手順</a:t>
            </a:r>
            <a:r>
              <a:rPr kumimoji="1" lang="ja-JP" altLang="en-US" sz="600" dirty="0">
                <a:latin typeface="游ゴシック" panose="020B0400000000000000" pitchFamily="50" charset="-128"/>
                <a:ea typeface="游ゴシック" panose="020B0400000000000000" pitchFamily="50" charset="-128"/>
              </a:rPr>
              <a:t>認証申請時の提出書類　</a:t>
            </a:r>
          </a:p>
        </p:txBody>
      </p:sp>
      <p:sp>
        <p:nvSpPr>
          <p:cNvPr id="4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承認事業</a:t>
            </a:r>
          </a:p>
        </p:txBody>
      </p:sp>
      <p:sp>
        <p:nvSpPr>
          <p:cNvPr id="37" name="テキスト ボックス 24"/>
          <p:cNvSpPr txBox="1"/>
          <p:nvPr/>
        </p:nvSpPr>
        <p:spPr>
          <a:xfrm>
            <a:off x="574675" y="5635881"/>
            <a:ext cx="4599940" cy="337185"/>
          </a:xfrm>
          <a:prstGeom prst="rect">
            <a:avLst/>
          </a:prstGeom>
          <a:noFill/>
        </p:spPr>
        <p:txBody>
          <a:bodyPr wrap="square" rtlCol="0">
            <a:spAutoFit/>
          </a:bodyPr>
          <a:lstStyle/>
          <a:p>
            <a:pPr algn="l"/>
            <a:r>
              <a:rPr kumimoji="1" lang="ja-JP" altLang="en-US" sz="1600" b="1" dirty="0">
                <a:solidFill>
                  <a:srgbClr val="01AACE"/>
                </a:solidFill>
              </a:rPr>
              <a:t>認証申請時の提出書類</a:t>
            </a:r>
          </a:p>
        </p:txBody>
      </p:sp>
      <p:sp>
        <p:nvSpPr>
          <p:cNvPr id="42" name="正方形/長方形 16"/>
          <p:cNvSpPr/>
          <p:nvPr/>
        </p:nvSpPr>
        <p:spPr>
          <a:xfrm>
            <a:off x="466725" y="5724779"/>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13"/>
          <p:cNvCxnSpPr/>
          <p:nvPr/>
        </p:nvCxnSpPr>
        <p:spPr>
          <a:xfrm>
            <a:off x="392984" y="5972927"/>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7" name="正方形/長方形 7"/>
          <p:cNvSpPr/>
          <p:nvPr/>
        </p:nvSpPr>
        <p:spPr>
          <a:xfrm>
            <a:off x="393065" y="6036564"/>
            <a:ext cx="6826964" cy="2005421"/>
          </a:xfrm>
          <a:prstGeom prst="rect">
            <a:avLst/>
          </a:prstGeom>
        </p:spPr>
        <p:txBody>
          <a:bodyPr wrap="square">
            <a:spAutoFit/>
          </a:bodyPr>
          <a:lstStyle/>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営業許可書（事業者登録証や工場登録証）</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品質マニュアル（設置および使用説明書）</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製品の製造工程の説明（製造工程も、QC工程図）</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認証の申請製品の生産に関連する主な管理、生産、検査要員リスト（氏名、職務、資格、教育事項等 – 現場確認）</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認証の申請製品の制御と回路の状態などを把握することができる資料（回路図など）</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完成品と部品のサンプル</a:t>
            </a:r>
          </a:p>
        </p:txBody>
      </p:sp>
      <p:sp>
        <p:nvSpPr>
          <p:cNvPr id="9" name="文本框 8"/>
          <p:cNvSpPr txBox="1"/>
          <p:nvPr/>
        </p:nvSpPr>
        <p:spPr>
          <a:xfrm>
            <a:off x="366311" y="8130883"/>
            <a:ext cx="6826963" cy="1174424"/>
          </a:xfrm>
          <a:prstGeom prst="rect">
            <a:avLst/>
          </a:prstGeom>
          <a:noFill/>
          <a:ln w="12700">
            <a:solidFill>
              <a:schemeClr val="accent5">
                <a:lumMod val="60000"/>
                <a:lumOff val="40000"/>
              </a:schemeClr>
            </a:solidFill>
          </a:ln>
        </p:spPr>
        <p:txBody>
          <a:bodyPr wrap="square" rtlCol="0" anchor="t">
            <a:spAutoFit/>
          </a:bodyPr>
          <a:lstStyle/>
          <a:p>
            <a:pPr>
              <a:lnSpc>
                <a:spcPct val="150000"/>
              </a:lnSpc>
            </a:pPr>
            <a:r>
              <a:rPr lang="ja-JP" altLang="zh-CN" sz="1200" dirty="0">
                <a:latin typeface="游ゴシック" panose="020B0400000000000000" pitchFamily="50" charset="-128"/>
                <a:ea typeface="游ゴシック" panose="020B0400000000000000" pitchFamily="50" charset="-128"/>
                <a:cs typeface="游ゴシック" panose="020B0400000000000000" pitchFamily="50" charset="-128"/>
              </a:rPr>
              <a:t>　</a:t>
            </a:r>
            <a:r>
              <a:rPr lang="zh-CN" altLang="en-US" sz="1200" dirty="0">
                <a:latin typeface="游ゴシック" panose="020B0400000000000000" pitchFamily="50" charset="-128"/>
                <a:ea typeface="游ゴシック" panose="020B0400000000000000" pitchFamily="50" charset="-128"/>
                <a:cs typeface="游ゴシック" panose="020B0400000000000000" pitchFamily="50" charset="-128"/>
              </a:rPr>
              <a:t>適用製品は、モデルまたは系列に基づいて認証を申請することができます。</a:t>
            </a:r>
          </a:p>
          <a:p>
            <a:pPr>
              <a:lnSpc>
                <a:spcPct val="150000"/>
              </a:lnSpc>
            </a:pPr>
            <a:r>
              <a:rPr lang="ja-JP" altLang="zh-CN" sz="1200" dirty="0">
                <a:latin typeface="游ゴシック" panose="020B0400000000000000" pitchFamily="50" charset="-128"/>
                <a:ea typeface="游ゴシック" panose="020B0400000000000000" pitchFamily="50" charset="-128"/>
                <a:cs typeface="游ゴシック" panose="020B0400000000000000" pitchFamily="50" charset="-128"/>
              </a:rPr>
              <a:t>　</a:t>
            </a:r>
            <a:r>
              <a:rPr lang="zh-CN" altLang="en-US" sz="1200" dirty="0">
                <a:latin typeface="游ゴシック" panose="020B0400000000000000" pitchFamily="50" charset="-128"/>
                <a:ea typeface="游ゴシック" panose="020B0400000000000000" pitchFamily="50" charset="-128"/>
                <a:cs typeface="游ゴシック" panose="020B0400000000000000" pitchFamily="50" charset="-128"/>
              </a:rPr>
              <a:t>製造業者、モデル、規格が同じですが、生産工場が異なる製品は、申請単位が他のものと見なされます。そしてモデルが他の製品であっても供給電力、安全構造と機能とパフォーマンスに影響を与える主要部品が同じ系列の製品の場合、1つの単位として認定申請をすることができます。</a:t>
            </a:r>
          </a:p>
        </p:txBody>
      </p:sp>
      <p:sp>
        <p:nvSpPr>
          <p:cNvPr id="22" name="テキスト ボックス 21"/>
          <p:cNvSpPr txBox="1"/>
          <p:nvPr/>
        </p:nvSpPr>
        <p:spPr>
          <a:xfrm>
            <a:off x="0" y="10368229"/>
            <a:ext cx="7559675" cy="246221"/>
          </a:xfrm>
          <a:prstGeom prst="rect">
            <a:avLst/>
          </a:prstGeom>
          <a:noFill/>
        </p:spPr>
        <p:txBody>
          <a:bodyPr wrap="square" rtlCol="0">
            <a:spAutoFit/>
          </a:bodyPr>
          <a:lstStyle/>
          <a:p>
            <a:pPr algn="ctr"/>
            <a:r>
              <a:rPr kumimoji="1" lang="en-US" altLang="ja-JP" sz="1000" dirty="0"/>
              <a:t>-- 13 --</a:t>
            </a:r>
            <a:endParaRPr kumimoji="1" lang="ja-JP" altLang="en-US" sz="1000" dirty="0"/>
          </a:p>
        </p:txBody>
      </p:sp>
      <p:sp>
        <p:nvSpPr>
          <p:cNvPr id="6" name="テキスト ボックス 6"/>
          <p:cNvSpPr txBox="1"/>
          <p:nvPr/>
        </p:nvSpPr>
        <p:spPr>
          <a:xfrm>
            <a:off x="635553" y="632550"/>
            <a:ext cx="3413523" cy="337185"/>
          </a:xfrm>
          <a:prstGeom prst="rect">
            <a:avLst/>
          </a:prstGeom>
          <a:noFill/>
        </p:spPr>
        <p:txBody>
          <a:bodyPr wrap="square" rtlCol="0">
            <a:spAutoFit/>
          </a:bodyPr>
          <a:lstStyle/>
          <a:p>
            <a:r>
              <a:rPr kumimoji="1" lang="ja-JP" altLang="en-US" sz="1600" b="1" dirty="0">
                <a:solidFill>
                  <a:srgbClr val="01AACE"/>
                </a:solidFill>
              </a:rPr>
              <a:t>CCC Mark認証手続の流れ</a:t>
            </a:r>
          </a:p>
        </p:txBody>
      </p:sp>
      <p:cxnSp>
        <p:nvCxnSpPr>
          <p:cNvPr id="14" name="直線コネクタ 13"/>
          <p:cNvCxnSpPr>
            <a:cxnSpLocks/>
          </p:cNvCxnSpPr>
          <p:nvPr/>
        </p:nvCxnSpPr>
        <p:spPr>
          <a:xfrm flipV="1">
            <a:off x="467360" y="979260"/>
            <a:ext cx="6597570" cy="17235"/>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467279" y="752740"/>
            <a:ext cx="106760"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3"/>
          <p:cNvCxnSpPr>
            <a:cxnSpLocks/>
          </p:cNvCxnSpPr>
          <p:nvPr/>
        </p:nvCxnSpPr>
        <p:spPr>
          <a:xfrm flipV="1">
            <a:off x="466806" y="2980709"/>
            <a:ext cx="6597570" cy="17236"/>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2" name="正方形/長方形 14"/>
          <p:cNvSpPr/>
          <p:nvPr/>
        </p:nvSpPr>
        <p:spPr>
          <a:xfrm>
            <a:off x="466725" y="2754190"/>
            <a:ext cx="107314"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6"/>
          <p:cNvSpPr txBox="1"/>
          <p:nvPr/>
        </p:nvSpPr>
        <p:spPr>
          <a:xfrm>
            <a:off x="645159" y="2665115"/>
            <a:ext cx="3413523" cy="337185"/>
          </a:xfrm>
          <a:prstGeom prst="rect">
            <a:avLst/>
          </a:prstGeom>
          <a:noFill/>
        </p:spPr>
        <p:txBody>
          <a:bodyPr wrap="square" rtlCol="0">
            <a:spAutoFit/>
          </a:bodyPr>
          <a:lstStyle/>
          <a:p>
            <a:r>
              <a:rPr kumimoji="1" lang="ja-JP" altLang="en-US" sz="1600" b="1" dirty="0">
                <a:solidFill>
                  <a:srgbClr val="01AACE"/>
                </a:solidFill>
              </a:rPr>
              <a:t>CCC 認証取得手順</a:t>
            </a:r>
          </a:p>
        </p:txBody>
      </p:sp>
      <p:sp>
        <p:nvSpPr>
          <p:cNvPr id="16" name="正方形/長方形 7"/>
          <p:cNvSpPr/>
          <p:nvPr/>
        </p:nvSpPr>
        <p:spPr>
          <a:xfrm>
            <a:off x="466724" y="1035131"/>
            <a:ext cx="6597569" cy="1451423"/>
          </a:xfrm>
          <a:prstGeom prst="rect">
            <a:avLst/>
          </a:prstGeom>
        </p:spPr>
        <p:txBody>
          <a:bodyPr wrap="square">
            <a:spAutoFit/>
          </a:bodyPr>
          <a:lstStyle/>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認証申請書類とサンプル提出</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製品試験及び初回工場審査</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認証結果の評価及び許可→費用の支払い</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CCC認証証書取得</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CCCマーク購入又は核印版・印刷版の申請</a:t>
            </a:r>
          </a:p>
        </p:txBody>
      </p:sp>
      <p:sp>
        <p:nvSpPr>
          <p:cNvPr id="17" name="正方形/長方形 7"/>
          <p:cNvSpPr/>
          <p:nvPr/>
        </p:nvSpPr>
        <p:spPr>
          <a:xfrm>
            <a:off x="466806" y="3039756"/>
            <a:ext cx="3401695" cy="1476375"/>
          </a:xfrm>
          <a:prstGeom prst="rect">
            <a:avLst/>
          </a:prstGeom>
        </p:spPr>
        <p:txBody>
          <a:bodyPr wrap="square">
            <a:spAutoFit/>
          </a:bodyPr>
          <a:lstStyle/>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CCC認証の申請</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試験サンプル着確認</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製品試験</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テストレポート完了</a:t>
            </a:r>
          </a:p>
          <a:p>
            <a:pPr marL="228600" indent="-228600">
              <a:lnSpc>
                <a:spcPct val="150000"/>
              </a:lnSpc>
              <a:buFont typeface="+mj-ea"/>
              <a:buAutoNum type="circleNumDbPlain"/>
            </a:pP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rPr>
              <a:t>工場審査通知</a:t>
            </a:r>
          </a:p>
        </p:txBody>
      </p:sp>
      <p:sp>
        <p:nvSpPr>
          <p:cNvPr id="23" name="文本框 22"/>
          <p:cNvSpPr txBox="1"/>
          <p:nvPr/>
        </p:nvSpPr>
        <p:spPr>
          <a:xfrm>
            <a:off x="3779837" y="3053726"/>
            <a:ext cx="2506663" cy="1476375"/>
          </a:xfrm>
          <a:prstGeom prst="rect">
            <a:avLst/>
          </a:prstGeom>
          <a:noFill/>
        </p:spPr>
        <p:txBody>
          <a:bodyPr wrap="square" rtlCol="0" anchor="t">
            <a:spAutoFit/>
          </a:bodyPr>
          <a:lstStyle/>
          <a:p>
            <a:pPr indent="0">
              <a:lnSpc>
                <a:spcPct val="150000"/>
              </a:lnSpc>
              <a:buFont typeface="+mj-ea"/>
              <a:buNone/>
            </a:pPr>
            <a:r>
              <a:rPr lang="ja-JP"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⑤ </a:t>
            </a: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工場審査の実施</a:t>
            </a:r>
            <a:endPar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endParaRPr>
          </a:p>
          <a:p>
            <a:pPr indent="0">
              <a:lnSpc>
                <a:spcPct val="150000"/>
              </a:lnSpc>
              <a:buFont typeface="+mj-ea"/>
              <a:buNone/>
            </a:pPr>
            <a:r>
              <a:rPr lang="ja-JP"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⑥ </a:t>
            </a: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認証批准</a:t>
            </a:r>
            <a:endPar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endParaRPr>
          </a:p>
          <a:p>
            <a:pPr indent="0">
              <a:lnSpc>
                <a:spcPct val="150000"/>
              </a:lnSpc>
              <a:buFont typeface="+mj-ea"/>
              <a:buNone/>
            </a:pPr>
            <a:r>
              <a:rPr lang="ja-JP"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⑦ </a:t>
            </a: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CCCの証明書を発行</a:t>
            </a:r>
            <a:endPar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endParaRPr>
          </a:p>
          <a:p>
            <a:pPr indent="0">
              <a:lnSpc>
                <a:spcPct val="150000"/>
              </a:lnSpc>
              <a:buFont typeface="+mj-ea"/>
              <a:buNone/>
            </a:pPr>
            <a:r>
              <a:rPr lang="ja-JP"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⑧ </a:t>
            </a: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CCCマーク購入</a:t>
            </a:r>
            <a:endPar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endParaRPr>
          </a:p>
          <a:p>
            <a:pPr indent="0">
              <a:lnSpc>
                <a:spcPct val="150000"/>
              </a:lnSpc>
              <a:buFont typeface="+mj-ea"/>
              <a:buNone/>
            </a:pPr>
            <a:r>
              <a:rPr lang="ja-JP"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⑨ </a:t>
            </a:r>
            <a:r>
              <a:rPr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rPr>
              <a:t>事後審査/更新審査</a:t>
            </a:r>
            <a:endParaRPr lang="zh-CN" altLang="en-US" sz="1200" dirty="0">
              <a:solidFill>
                <a:srgbClr val="333333"/>
              </a:solidFill>
              <a:latin typeface="游ゴシック" panose="020B0400000000000000" pitchFamily="50" charset="-128"/>
              <a:ea typeface="游ゴシック" panose="020B0400000000000000" pitchFamily="50" charset="-128"/>
              <a:cs typeface="游ゴシック" panose="020B0400000000000000" pitchFamily="50" charset="-128"/>
              <a:sym typeface="+mn-ea"/>
            </a:endParaRPr>
          </a:p>
        </p:txBody>
      </p:sp>
      <p:sp>
        <p:nvSpPr>
          <p:cNvPr id="24" name="文本框 23"/>
          <p:cNvSpPr txBox="1"/>
          <p:nvPr/>
        </p:nvSpPr>
        <p:spPr>
          <a:xfrm>
            <a:off x="471886" y="4592331"/>
            <a:ext cx="6592407" cy="830356"/>
          </a:xfrm>
          <a:prstGeom prst="rect">
            <a:avLst/>
          </a:prstGeom>
          <a:noFill/>
          <a:ln>
            <a:solidFill>
              <a:schemeClr val="accent5">
                <a:lumMod val="60000"/>
                <a:lumOff val="40000"/>
              </a:schemeClr>
            </a:solidFill>
          </a:ln>
        </p:spPr>
        <p:txBody>
          <a:bodyPr wrap="square" rtlCol="0" anchor="t">
            <a:spAutoFit/>
          </a:bodyPr>
          <a:lstStyle/>
          <a:p>
            <a:pPr marL="171450" indent="-171450">
              <a:lnSpc>
                <a:spcPct val="150000"/>
              </a:lnSpc>
              <a:buFont typeface="Wingdings" panose="05000000000000000000" pitchFamily="2" charset="2"/>
              <a:buChar char="n"/>
            </a:pPr>
            <a:r>
              <a:rPr lang="zh-CN" altLang="en-US" sz="1100" dirty="0">
                <a:latin typeface="游ゴシック" panose="020B0400000000000000" pitchFamily="50" charset="-128"/>
                <a:ea typeface="游ゴシック" panose="020B0400000000000000" pitchFamily="50" charset="-128"/>
                <a:cs typeface="游ゴシック" panose="020B0400000000000000" pitchFamily="50" charset="-128"/>
              </a:rPr>
              <a:t>事後審査：12ヶ月以内に1回実施する</a:t>
            </a:r>
          </a:p>
          <a:p>
            <a:pPr marL="171450" indent="-171450">
              <a:lnSpc>
                <a:spcPct val="150000"/>
              </a:lnSpc>
              <a:buFont typeface="Wingdings" panose="05000000000000000000" pitchFamily="2" charset="2"/>
              <a:buChar char="n"/>
            </a:pPr>
            <a:r>
              <a:rPr lang="zh-CN" altLang="en-US" sz="1100" dirty="0">
                <a:latin typeface="游ゴシック" panose="020B0400000000000000" pitchFamily="50" charset="-128"/>
                <a:ea typeface="游ゴシック" panose="020B0400000000000000" pitchFamily="50" charset="-128"/>
                <a:cs typeface="游ゴシック" panose="020B0400000000000000" pitchFamily="50" charset="-128"/>
              </a:rPr>
              <a:t>更新審査：5年1回実施し、その年には事後審査免除されて更新審査は、製品試験及び工場審査が最初の審査と同じように実施される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66318" y="411929"/>
            <a:ext cx="6827045" cy="791316"/>
          </a:xfrm>
          <a:prstGeom prst="rect">
            <a:avLst/>
          </a:prstGeom>
        </p:spPr>
      </p:pic>
      <p:pic>
        <p:nvPicPr>
          <p:cNvPr id="8" name="図 7"/>
          <p:cNvPicPr>
            <a:picLocks noChangeAspect="1"/>
          </p:cNvPicPr>
          <p:nvPr/>
        </p:nvPicPr>
        <p:blipFill>
          <a:blip r:embed="rId3"/>
          <a:stretch>
            <a:fillRect/>
          </a:stretch>
        </p:blipFill>
        <p:spPr>
          <a:xfrm>
            <a:off x="366317" y="1276839"/>
            <a:ext cx="6827045" cy="384797"/>
          </a:xfrm>
          <a:prstGeom prst="rect">
            <a:avLst/>
          </a:prstGeom>
        </p:spPr>
      </p:pic>
      <p:sp>
        <p:nvSpPr>
          <p:cNvPr id="10" name="テキスト ボックス 9"/>
          <p:cNvSpPr txBox="1"/>
          <p:nvPr/>
        </p:nvSpPr>
        <p:spPr>
          <a:xfrm>
            <a:off x="3263901" y="218617"/>
            <a:ext cx="3929464" cy="276999"/>
          </a:xfrm>
          <a:prstGeom prst="rect">
            <a:avLst/>
          </a:prstGeom>
          <a:noFill/>
        </p:spPr>
        <p:txBody>
          <a:bodyPr wrap="square" rtlCol="0">
            <a:spAutoFit/>
          </a:bodyPr>
          <a:lstStyle/>
          <a:p>
            <a:pPr algn="r"/>
            <a:r>
              <a:rPr kumimoji="1" lang="en-US" altLang="ja-JP" sz="600" dirty="0"/>
              <a:t>IP</a:t>
            </a:r>
            <a:r>
              <a:rPr kumimoji="1" lang="ja-JP" altLang="en-US" sz="600" dirty="0"/>
              <a:t>ライセンス　</a:t>
            </a:r>
            <a:r>
              <a:rPr kumimoji="1" lang="ja-JP" altLang="en-US" sz="600" dirty="0">
                <a:solidFill>
                  <a:srgbClr val="01AACE"/>
                </a:solidFill>
              </a:rPr>
              <a:t>｜</a:t>
            </a:r>
            <a:r>
              <a:rPr kumimoji="1" lang="ja-JP" altLang="en-US" sz="600" dirty="0"/>
              <a:t>　第６回深圳国際</a:t>
            </a:r>
            <a:r>
              <a:rPr kumimoji="1" lang="en-US" altLang="ja-JP" sz="600" dirty="0"/>
              <a:t>IP</a:t>
            </a:r>
            <a:r>
              <a:rPr kumimoji="1" lang="ja-JP" altLang="en-US" sz="600" dirty="0"/>
              <a:t>ライセンス展示会</a:t>
            </a:r>
          </a:p>
          <a:p>
            <a:pPr algn="r"/>
            <a:r>
              <a:rPr kumimoji="1" lang="ja-JP" altLang="en-US" sz="600" dirty="0"/>
              <a:t>　</a:t>
            </a:r>
          </a:p>
        </p:txBody>
      </p:sp>
      <p:sp>
        <p:nvSpPr>
          <p:cNvPr id="6" name="テキスト ボックス 5"/>
          <p:cNvSpPr txBox="1"/>
          <p:nvPr/>
        </p:nvSpPr>
        <p:spPr>
          <a:xfrm>
            <a:off x="534589" y="569567"/>
            <a:ext cx="4459775" cy="460375"/>
          </a:xfrm>
          <a:prstGeom prst="rect">
            <a:avLst/>
          </a:prstGeom>
          <a:noFill/>
        </p:spPr>
        <p:txBody>
          <a:bodyPr wrap="square" rtlCol="0">
            <a:spAutoFit/>
          </a:bodyPr>
          <a:lstStyle/>
          <a:p>
            <a:r>
              <a:rPr kumimoji="1" lang="ja-JP" altLang="en-US" sz="2400" b="1" dirty="0">
                <a:solidFill>
                  <a:schemeClr val="bg1"/>
                </a:solidFill>
                <a:latin typeface="+mn-ea"/>
              </a:rPr>
              <a:t>事業案内｜</a:t>
            </a:r>
            <a:r>
              <a:rPr kumimoji="1" lang="ja-JP" altLang="en-US" sz="2400" b="1" dirty="0">
                <a:solidFill>
                  <a:schemeClr val="bg1"/>
                </a:solidFill>
                <a:latin typeface="游ゴシック" panose="020B0400000000000000" pitchFamily="50" charset="-128"/>
                <a:ea typeface="游ゴシック" panose="020B0400000000000000" pitchFamily="50" charset="-128"/>
              </a:rPr>
              <a:t>ライセンス管理</a:t>
            </a:r>
            <a:endParaRPr kumimoji="1" lang="ja-JP" altLang="zh-TW" sz="2400" b="1" dirty="0">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534589" y="1305867"/>
            <a:ext cx="6463110" cy="337185"/>
          </a:xfrm>
          <a:prstGeom prst="rect">
            <a:avLst/>
          </a:prstGeom>
          <a:noFill/>
        </p:spPr>
        <p:txBody>
          <a:bodyPr wrap="square" rtlCol="0">
            <a:spAutoFit/>
          </a:bodyPr>
          <a:lstStyle/>
          <a:p>
            <a:r>
              <a:rPr kumimoji="1" lang="en-US" sz="1600" b="1" dirty="0">
                <a:solidFill>
                  <a:schemeClr val="bg1"/>
                </a:solidFill>
                <a:latin typeface="游ゴシック" panose="020B0400000000000000" pitchFamily="50" charset="-128"/>
                <a:ea typeface="游ゴシック" panose="020B0400000000000000" pitchFamily="50" charset="-128"/>
              </a:rPr>
              <a:t>IP</a:t>
            </a:r>
            <a:r>
              <a:rPr kumimoji="1" lang="ja-JP" altLang="en-US" sz="1600" b="1" dirty="0">
                <a:solidFill>
                  <a:schemeClr val="bg1"/>
                </a:solidFill>
                <a:latin typeface="游ゴシック" panose="020B0400000000000000" pitchFamily="50" charset="-128"/>
                <a:ea typeface="游ゴシック" panose="020B0400000000000000" pitchFamily="50" charset="-128"/>
              </a:rPr>
              <a:t>ライセンス </a:t>
            </a:r>
            <a:r>
              <a:rPr kumimoji="1" lang="en-US" altLang="ja-JP" sz="1600" b="1" dirty="0">
                <a:solidFill>
                  <a:schemeClr val="bg1"/>
                </a:solidFill>
                <a:latin typeface="游ゴシック" panose="020B0400000000000000" pitchFamily="50" charset="-128"/>
                <a:ea typeface="游ゴシック" panose="020B0400000000000000" pitchFamily="50" charset="-128"/>
              </a:rPr>
              <a:t>| </a:t>
            </a:r>
            <a:r>
              <a:rPr kumimoji="1" lang="ja-JP" altLang="en-US" sz="1600" b="1" dirty="0">
                <a:solidFill>
                  <a:schemeClr val="bg1"/>
                </a:solidFill>
                <a:latin typeface="游ゴシック" panose="020B0400000000000000" pitchFamily="50" charset="-128"/>
                <a:ea typeface="游ゴシック" panose="020B0400000000000000" pitchFamily="50" charset="-128"/>
              </a:rPr>
              <a:t>深圳国際</a:t>
            </a:r>
            <a:r>
              <a:rPr kumimoji="1" lang="en-US" altLang="ja-JP" sz="1600" b="1" dirty="0">
                <a:solidFill>
                  <a:schemeClr val="bg1"/>
                </a:solidFill>
                <a:latin typeface="游ゴシック" panose="020B0400000000000000" pitchFamily="50" charset="-128"/>
                <a:ea typeface="游ゴシック" panose="020B0400000000000000" pitchFamily="50" charset="-128"/>
              </a:rPr>
              <a:t>IP</a:t>
            </a:r>
            <a:r>
              <a:rPr kumimoji="1" lang="ja-JP" altLang="en-US" sz="1600" b="1" dirty="0">
                <a:solidFill>
                  <a:schemeClr val="bg1"/>
                </a:solidFill>
                <a:latin typeface="游ゴシック" panose="020B0400000000000000" pitchFamily="50" charset="-128"/>
                <a:ea typeface="游ゴシック" panose="020B0400000000000000" pitchFamily="50" charset="-128"/>
              </a:rPr>
              <a:t>ライセンス展示会の参加</a:t>
            </a:r>
          </a:p>
        </p:txBody>
      </p:sp>
      <p:sp>
        <p:nvSpPr>
          <p:cNvPr id="15" name="テキスト ボックス 24"/>
          <p:cNvSpPr txBox="1"/>
          <p:nvPr/>
        </p:nvSpPr>
        <p:spPr>
          <a:xfrm>
            <a:off x="544193" y="3902543"/>
            <a:ext cx="4599940" cy="337185"/>
          </a:xfrm>
          <a:prstGeom prst="rect">
            <a:avLst/>
          </a:prstGeom>
          <a:noFill/>
        </p:spPr>
        <p:txBody>
          <a:bodyPr wrap="square" rtlCol="0">
            <a:spAutoFit/>
          </a:bodyPr>
          <a:lstStyle/>
          <a:p>
            <a:r>
              <a:rPr kumimoji="1" lang="ja-JP" altLang="en-US" sz="1600" b="1" dirty="0">
                <a:solidFill>
                  <a:srgbClr val="01AACE"/>
                </a:solidFill>
              </a:rPr>
              <a:t>展示会の概要</a:t>
            </a:r>
            <a:endParaRPr kumimoji="1" lang="ja-JP" altLang="en-US" sz="1600" b="1" dirty="0">
              <a:solidFill>
                <a:srgbClr val="01AACE"/>
              </a:solidFill>
              <a:latin typeface="游ゴシック" panose="020B0400000000000000" pitchFamily="50" charset="-128"/>
              <a:ea typeface="游ゴシック" panose="020B0400000000000000" pitchFamily="50" charset="-128"/>
            </a:endParaRPr>
          </a:p>
        </p:txBody>
      </p:sp>
      <p:sp>
        <p:nvSpPr>
          <p:cNvPr id="16" name="正方形/長方形 16"/>
          <p:cNvSpPr/>
          <p:nvPr/>
        </p:nvSpPr>
        <p:spPr>
          <a:xfrm>
            <a:off x="436243" y="3991443"/>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62502" y="4239591"/>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8" name="テキスト ボックス 24"/>
          <p:cNvSpPr txBox="1"/>
          <p:nvPr/>
        </p:nvSpPr>
        <p:spPr>
          <a:xfrm>
            <a:off x="544193" y="7623643"/>
            <a:ext cx="4599940" cy="337185"/>
          </a:xfrm>
          <a:prstGeom prst="rect">
            <a:avLst/>
          </a:prstGeom>
          <a:noFill/>
        </p:spPr>
        <p:txBody>
          <a:bodyPr wrap="square" rtlCol="0">
            <a:spAutoFit/>
          </a:bodyPr>
          <a:lstStyle/>
          <a:p>
            <a:r>
              <a:rPr kumimoji="1" lang="ja-JP" altLang="en-US" sz="1600" b="1" dirty="0">
                <a:solidFill>
                  <a:srgbClr val="01AACE"/>
                </a:solidFill>
              </a:rPr>
              <a:t>第６回深圳国際</a:t>
            </a:r>
            <a:r>
              <a:rPr kumimoji="1" lang="en-US" altLang="ja-JP" sz="1600" b="1" dirty="0">
                <a:solidFill>
                  <a:srgbClr val="01AACE"/>
                </a:solidFill>
              </a:rPr>
              <a:t>IP</a:t>
            </a:r>
            <a:r>
              <a:rPr kumimoji="1" lang="ja-JP" altLang="en-US" sz="1600" b="1" dirty="0">
                <a:solidFill>
                  <a:srgbClr val="01AACE"/>
                </a:solidFill>
              </a:rPr>
              <a:t>ライセンス展示会</a:t>
            </a:r>
            <a:endParaRPr kumimoji="1" lang="ja-JP" altLang="en-US" sz="1600" b="1" dirty="0">
              <a:solidFill>
                <a:srgbClr val="01AACE"/>
              </a:solidFill>
              <a:latin typeface="游ゴシック" panose="020B0400000000000000" pitchFamily="50" charset="-128"/>
              <a:ea typeface="游ゴシック" panose="020B0400000000000000" pitchFamily="50" charset="-128"/>
            </a:endParaRPr>
          </a:p>
        </p:txBody>
      </p:sp>
      <p:sp>
        <p:nvSpPr>
          <p:cNvPr id="19" name="正方形/長方形 16"/>
          <p:cNvSpPr/>
          <p:nvPr/>
        </p:nvSpPr>
        <p:spPr>
          <a:xfrm>
            <a:off x="436243" y="7737943"/>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コネクタ 19"/>
          <p:cNvCxnSpPr/>
          <p:nvPr/>
        </p:nvCxnSpPr>
        <p:spPr>
          <a:xfrm>
            <a:off x="362502" y="7960691"/>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370128" y="4244071"/>
            <a:ext cx="6819419" cy="3368936"/>
          </a:xfrm>
          <a:prstGeom prst="rect">
            <a:avLst/>
          </a:prstGeom>
        </p:spPr>
        <p:txBody>
          <a:bodyPr wrap="square">
            <a:spAutoFit/>
          </a:bodyPr>
          <a:lstStyle/>
          <a:p>
            <a:pPr>
              <a:lnSpc>
                <a:spcPct val="150000"/>
              </a:lnSpc>
            </a:pPr>
            <a:r>
              <a:rPr lang="ja-JP" altLang="en-US" sz="1100" dirty="0"/>
              <a:t>　深圳国際</a:t>
            </a:r>
            <a:r>
              <a:rPr lang="en-US" altLang="ja-JP" sz="1100" dirty="0"/>
              <a:t>IP</a:t>
            </a:r>
            <a:r>
              <a:rPr lang="ja-JP" altLang="en-US" sz="1100" dirty="0"/>
              <a:t>ライセンス展示会（簡称「深圳</a:t>
            </a:r>
            <a:r>
              <a:rPr lang="en-US" altLang="ja-JP" sz="1100" dirty="0"/>
              <a:t>IP</a:t>
            </a:r>
            <a:r>
              <a:rPr lang="ja-JP" altLang="en-US" sz="1100" dirty="0"/>
              <a:t>ライセンス展」）は、</a:t>
            </a:r>
            <a:r>
              <a:rPr lang="en-US" altLang="ja-JP" sz="1100" dirty="0"/>
              <a:t>2013</a:t>
            </a:r>
            <a:r>
              <a:rPr lang="ja-JP" altLang="en-US" sz="1100" dirty="0"/>
              <a:t>年に駿麒尚伽文化品牌管理（深圳）有限公司のグループ会社が創業して以来、高い専門性と大きい影響力を持つと出展者に評価を受ける国内指折りの</a:t>
            </a:r>
            <a:r>
              <a:rPr lang="en-US" altLang="ja-JP" sz="1100" dirty="0"/>
              <a:t>IP</a:t>
            </a:r>
            <a:r>
              <a:rPr lang="ja-JP" altLang="en-US" sz="1100" dirty="0"/>
              <a:t>ライセンス展示会です。</a:t>
            </a:r>
          </a:p>
          <a:p>
            <a:pPr>
              <a:lnSpc>
                <a:spcPct val="150000"/>
              </a:lnSpc>
            </a:pPr>
            <a:r>
              <a:rPr lang="ja-JP" altLang="en-US" sz="1100" dirty="0"/>
              <a:t>　今年の第六回深圳</a:t>
            </a:r>
            <a:r>
              <a:rPr lang="en-US" altLang="ja-JP" sz="1100" dirty="0"/>
              <a:t>IP</a:t>
            </a:r>
            <a:r>
              <a:rPr lang="ja-JP" altLang="en-US" sz="1100" dirty="0"/>
              <a:t>ライセンス展示会は、「無限の創造力で知財価値を創出する」というスローガンを基に行われます。</a:t>
            </a:r>
          </a:p>
          <a:p>
            <a:pPr>
              <a:lnSpc>
                <a:spcPct val="150000"/>
              </a:lnSpc>
            </a:pPr>
            <a:r>
              <a:rPr lang="ja-JP" altLang="en-US" sz="1100" dirty="0"/>
              <a:t>　展示会と同期に、</a:t>
            </a:r>
            <a:r>
              <a:rPr lang="en-US" altLang="ja-JP" sz="1100" dirty="0"/>
              <a:t>2018 </a:t>
            </a:r>
            <a:r>
              <a:rPr lang="ja-JP" altLang="en-US" sz="1100" dirty="0"/>
              <a:t>深圳国際映画、ドラマ、アニメなどの</a:t>
            </a:r>
            <a:r>
              <a:rPr lang="en-US" altLang="ja-JP" sz="1100" dirty="0"/>
              <a:t>IP</a:t>
            </a:r>
            <a:r>
              <a:rPr lang="ja-JP" altLang="en-US" sz="1100" dirty="0"/>
              <a:t>ライセンス及びデリバティブ産業展も開催されます。</a:t>
            </a:r>
          </a:p>
          <a:p>
            <a:pPr>
              <a:lnSpc>
                <a:spcPct val="150000"/>
              </a:lnSpc>
            </a:pPr>
            <a:r>
              <a:rPr lang="ja-JP" altLang="en-US" sz="1100" dirty="0"/>
              <a:t>　企業が開発し運用する国内のショッピングモールシステムや、顧客システム、電子商取引プラットフォームシステム、卸売業者システムなどが展示されます。</a:t>
            </a:r>
          </a:p>
          <a:p>
            <a:pPr>
              <a:lnSpc>
                <a:spcPct val="150000"/>
              </a:lnSpc>
            </a:pPr>
            <a:r>
              <a:rPr lang="ja-JP" altLang="en-US" sz="1100" dirty="0"/>
              <a:t>　また、組織委員会の特設エリアとして「アニメ派生商品展示エリア」と「映画、ドラマ派生商品展示エリア」、また「ゲーム</a:t>
            </a:r>
            <a:r>
              <a:rPr lang="en-US" altLang="ja-JP" sz="1100" dirty="0"/>
              <a:t>IP</a:t>
            </a:r>
            <a:r>
              <a:rPr lang="ja-JP" altLang="en-US" sz="1100" dirty="0"/>
              <a:t>ゾーン」で、アニメーションから派生した商品を紹介する予定です。</a:t>
            </a:r>
          </a:p>
          <a:p>
            <a:pPr>
              <a:lnSpc>
                <a:spcPct val="150000"/>
              </a:lnSpc>
            </a:pPr>
            <a:r>
              <a:rPr lang="ja-JP" altLang="en-US" sz="1100" dirty="0"/>
              <a:t>　当展示会には、こうした</a:t>
            </a:r>
            <a:r>
              <a:rPr lang="en-US" altLang="ja-JP" sz="1100" dirty="0"/>
              <a:t>IP</a:t>
            </a:r>
            <a:r>
              <a:rPr lang="ja-JP" altLang="en-US" sz="1100" dirty="0"/>
              <a:t>のライセンスを求める全国の玩具、アパレル、食品、文房具、書籍、家庭用品などのビジネス企業の代表が来場します。</a:t>
            </a: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502" y="1726646"/>
            <a:ext cx="6827045" cy="2155909"/>
          </a:xfrm>
          <a:prstGeom prst="rect">
            <a:avLst/>
          </a:prstGeom>
        </p:spPr>
      </p:pic>
      <p:sp>
        <p:nvSpPr>
          <p:cNvPr id="5" name="正方形/長方形 4"/>
          <p:cNvSpPr/>
          <p:nvPr/>
        </p:nvSpPr>
        <p:spPr>
          <a:xfrm>
            <a:off x="370127" y="7980193"/>
            <a:ext cx="6827045" cy="575863"/>
          </a:xfrm>
          <a:prstGeom prst="rect">
            <a:avLst/>
          </a:prstGeom>
        </p:spPr>
        <p:txBody>
          <a:bodyPr wrap="square">
            <a:spAutoFit/>
          </a:bodyPr>
          <a:lstStyle/>
          <a:p>
            <a:pPr>
              <a:lnSpc>
                <a:spcPct val="150000"/>
              </a:lnSpc>
            </a:pPr>
            <a:r>
              <a:rPr lang="ja-JP" altLang="en-US" sz="1100" dirty="0">
                <a:solidFill>
                  <a:srgbClr val="333333"/>
                </a:solidFill>
                <a:latin typeface="Noto Sans JP"/>
              </a:rPr>
              <a:t>第六回深圳</a:t>
            </a:r>
            <a:r>
              <a:rPr lang="en-US" altLang="ja-JP" sz="1100" dirty="0">
                <a:solidFill>
                  <a:srgbClr val="333333"/>
                </a:solidFill>
                <a:latin typeface="Noto Sans JP"/>
              </a:rPr>
              <a:t>IP</a:t>
            </a:r>
            <a:r>
              <a:rPr lang="ja-JP" altLang="en-US" sz="1100" dirty="0">
                <a:solidFill>
                  <a:srgbClr val="333333"/>
                </a:solidFill>
                <a:latin typeface="Noto Sans JP"/>
              </a:rPr>
              <a:t>ライセンス展示会に出展する日本のコンテンツホルダー様を募集しております。</a:t>
            </a:r>
            <a:r>
              <a:rPr lang="ja-JP" altLang="en-US" sz="1100" dirty="0"/>
              <a:t/>
            </a:r>
            <a:br>
              <a:rPr lang="ja-JP" altLang="en-US" sz="1100" dirty="0"/>
            </a:br>
            <a:r>
              <a:rPr lang="ja-JP" altLang="en-US" sz="1100" dirty="0">
                <a:solidFill>
                  <a:srgbClr val="333333"/>
                </a:solidFill>
                <a:latin typeface="Noto Sans JP"/>
              </a:rPr>
              <a:t>出展にご興味のあるコンテンツホルダー様は下記の問い合わせ先までご連絡ください。</a:t>
            </a:r>
          </a:p>
        </p:txBody>
      </p:sp>
      <p:sp>
        <p:nvSpPr>
          <p:cNvPr id="22" name="正方形/長方形 21"/>
          <p:cNvSpPr/>
          <p:nvPr/>
        </p:nvSpPr>
        <p:spPr>
          <a:xfrm>
            <a:off x="321943" y="8539263"/>
            <a:ext cx="4707890" cy="1846018"/>
          </a:xfrm>
          <a:prstGeom prst="rect">
            <a:avLst/>
          </a:prstGeom>
        </p:spPr>
        <p:txBody>
          <a:bodyPr wrap="square">
            <a:spAutoFit/>
          </a:bodyPr>
          <a:lstStyle/>
          <a:p>
            <a:pPr>
              <a:lnSpc>
                <a:spcPct val="150000"/>
              </a:lnSpc>
            </a:pPr>
            <a:r>
              <a:rPr lang="ja-JP" altLang="en-US" sz="1100" b="1" dirty="0">
                <a:solidFill>
                  <a:schemeClr val="accent5">
                    <a:lumMod val="75000"/>
                  </a:schemeClr>
                </a:solidFill>
                <a:latin typeface="Noto Sans JP"/>
              </a:rPr>
              <a:t>▼　運営詳細</a:t>
            </a:r>
            <a:endParaRPr lang="en-US" altLang="ja-JP" sz="1100" b="1" dirty="0">
              <a:solidFill>
                <a:schemeClr val="accent5">
                  <a:lumMod val="75000"/>
                </a:schemeClr>
              </a:solidFill>
              <a:latin typeface="Noto Sans JP"/>
            </a:endParaRPr>
          </a:p>
          <a:p>
            <a:pPr>
              <a:lnSpc>
                <a:spcPct val="150000"/>
              </a:lnSpc>
            </a:pPr>
            <a:r>
              <a:rPr lang="ja-JP" altLang="en-US" sz="1100" dirty="0">
                <a:latin typeface="+mn-ea"/>
              </a:rPr>
              <a:t>展示日程：</a:t>
            </a:r>
            <a:r>
              <a:rPr lang="en-US" altLang="ja-JP" sz="1100" dirty="0">
                <a:latin typeface="+mn-ea"/>
              </a:rPr>
              <a:t>2018</a:t>
            </a:r>
            <a:r>
              <a:rPr lang="ja-JP" altLang="en-US" sz="1100" dirty="0">
                <a:latin typeface="+mn-ea"/>
              </a:rPr>
              <a:t>年</a:t>
            </a:r>
            <a:r>
              <a:rPr lang="en-US" altLang="ja-JP" sz="1100" dirty="0">
                <a:latin typeface="+mn-ea"/>
              </a:rPr>
              <a:t>8</a:t>
            </a:r>
            <a:r>
              <a:rPr lang="ja-JP" altLang="en-US" sz="1100" dirty="0">
                <a:latin typeface="+mn-ea"/>
              </a:rPr>
              <a:t>月</a:t>
            </a:r>
            <a:r>
              <a:rPr lang="en-US" altLang="ja-JP" sz="1100" dirty="0">
                <a:latin typeface="+mn-ea"/>
              </a:rPr>
              <a:t>23</a:t>
            </a:r>
            <a:r>
              <a:rPr lang="ja-JP" altLang="en-US" sz="1100" dirty="0">
                <a:latin typeface="+mn-ea"/>
              </a:rPr>
              <a:t>日（木）～</a:t>
            </a:r>
            <a:r>
              <a:rPr lang="en-US" altLang="ja-JP" sz="1100" dirty="0">
                <a:latin typeface="+mn-ea"/>
              </a:rPr>
              <a:t>26</a:t>
            </a:r>
            <a:r>
              <a:rPr lang="ja-JP" altLang="en-US" sz="1100" dirty="0">
                <a:latin typeface="+mn-ea"/>
              </a:rPr>
              <a:t>日（日）</a:t>
            </a:r>
          </a:p>
          <a:p>
            <a:pPr>
              <a:lnSpc>
                <a:spcPct val="150000"/>
              </a:lnSpc>
            </a:pPr>
            <a:r>
              <a:rPr lang="ja-JP" altLang="en-US" sz="1100" dirty="0">
                <a:latin typeface="+mn-ea"/>
              </a:rPr>
              <a:t>展示場：深圳コンベンションセンター</a:t>
            </a:r>
          </a:p>
          <a:p>
            <a:pPr>
              <a:lnSpc>
                <a:spcPct val="150000"/>
              </a:lnSpc>
            </a:pPr>
            <a:r>
              <a:rPr lang="ja-JP" altLang="en-US" sz="1100" dirty="0">
                <a:latin typeface="+mn-ea"/>
              </a:rPr>
              <a:t>主　催：駿麒尚伽文化品牌管理（深圳）有限公司）</a:t>
            </a:r>
            <a:endParaRPr lang="en-US" altLang="ja-JP" sz="1100" dirty="0">
              <a:latin typeface="+mn-ea"/>
            </a:endParaRPr>
          </a:p>
          <a:p>
            <a:pPr>
              <a:lnSpc>
                <a:spcPct val="150000"/>
              </a:lnSpc>
            </a:pPr>
            <a:r>
              <a:rPr lang="ja-JP" altLang="en-US" sz="1100" dirty="0">
                <a:latin typeface="+mn-ea"/>
              </a:rPr>
              <a:t>共　催：深圳市著作権協会・深圳市映画・テレビ制作業界協会</a:t>
            </a:r>
          </a:p>
          <a:p>
            <a:pPr>
              <a:lnSpc>
                <a:spcPct val="150000"/>
              </a:lnSpc>
            </a:pPr>
            <a:r>
              <a:rPr lang="ja-JP" altLang="en-US" sz="1100" dirty="0">
                <a:latin typeface="+mn-ea"/>
              </a:rPr>
              <a:t>香港アニメーション漫画協会・香港国際ブランドライセンス協会</a:t>
            </a:r>
          </a:p>
          <a:p>
            <a:pPr>
              <a:lnSpc>
                <a:spcPct val="150000"/>
              </a:lnSpc>
            </a:pPr>
            <a:r>
              <a:rPr lang="ja-JP" altLang="en-US" sz="1100" dirty="0">
                <a:latin typeface="+mn-ea"/>
              </a:rPr>
              <a:t>台湾アニメーション文化創造産業開発交流協会</a:t>
            </a:r>
          </a:p>
        </p:txBody>
      </p:sp>
      <p:sp>
        <p:nvSpPr>
          <p:cNvPr id="23" name="正方形/長方形 22"/>
          <p:cNvSpPr/>
          <p:nvPr/>
        </p:nvSpPr>
        <p:spPr>
          <a:xfrm>
            <a:off x="4628590" y="8568756"/>
            <a:ext cx="2560957" cy="1846018"/>
          </a:xfrm>
          <a:prstGeom prst="rect">
            <a:avLst/>
          </a:prstGeom>
        </p:spPr>
        <p:txBody>
          <a:bodyPr wrap="square">
            <a:spAutoFit/>
          </a:bodyPr>
          <a:lstStyle/>
          <a:p>
            <a:pPr>
              <a:lnSpc>
                <a:spcPct val="150000"/>
              </a:lnSpc>
            </a:pPr>
            <a:r>
              <a:rPr lang="ja-JP" altLang="en-US" sz="1100" b="1" dirty="0">
                <a:solidFill>
                  <a:schemeClr val="accent5">
                    <a:lumMod val="75000"/>
                  </a:schemeClr>
                </a:solidFill>
                <a:latin typeface="Noto Sans JP"/>
              </a:rPr>
              <a:t>▼　お問い合わせ先</a:t>
            </a:r>
            <a:endParaRPr lang="en-US" altLang="ja-JP" sz="1100" b="1" dirty="0">
              <a:solidFill>
                <a:schemeClr val="accent5">
                  <a:lumMod val="75000"/>
                </a:schemeClr>
              </a:solidFill>
              <a:latin typeface="Noto Sans JP"/>
            </a:endParaRPr>
          </a:p>
          <a:p>
            <a:pPr>
              <a:lnSpc>
                <a:spcPct val="150000"/>
              </a:lnSpc>
            </a:pPr>
            <a:r>
              <a:rPr lang="en-US" altLang="ja-JP" sz="1100" dirty="0">
                <a:latin typeface="+mn-ea"/>
              </a:rPr>
              <a:t>WWIP</a:t>
            </a:r>
            <a:r>
              <a:rPr lang="ja-JP" altLang="en-US" sz="1100" dirty="0">
                <a:latin typeface="+mn-ea"/>
              </a:rPr>
              <a:t>コンサルティングジャパン</a:t>
            </a:r>
          </a:p>
          <a:p>
            <a:pPr>
              <a:lnSpc>
                <a:spcPct val="150000"/>
              </a:lnSpc>
            </a:pPr>
            <a:r>
              <a:rPr lang="ja-JP" altLang="en-US" sz="1100" dirty="0">
                <a:latin typeface="+mn-ea"/>
              </a:rPr>
              <a:t>東京都港区西新橋１−１７−１１</a:t>
            </a:r>
            <a:endParaRPr lang="en-US" altLang="ja-JP" sz="1100" dirty="0">
              <a:latin typeface="+mn-ea"/>
            </a:endParaRPr>
          </a:p>
          <a:p>
            <a:pPr>
              <a:lnSpc>
                <a:spcPct val="150000"/>
              </a:lnSpc>
            </a:pPr>
            <a:r>
              <a:rPr lang="ja-JP" altLang="en-US" sz="1100" dirty="0">
                <a:latin typeface="+mn-ea"/>
              </a:rPr>
              <a:t>新橋東栄ビル２階</a:t>
            </a:r>
          </a:p>
          <a:p>
            <a:pPr>
              <a:lnSpc>
                <a:spcPct val="150000"/>
              </a:lnSpc>
            </a:pPr>
            <a:r>
              <a:rPr lang="ja-JP" altLang="en-US" sz="1100" dirty="0">
                <a:latin typeface="+mn-ea"/>
              </a:rPr>
              <a:t>電話：０３−６２０６−１７２３</a:t>
            </a:r>
          </a:p>
          <a:p>
            <a:pPr>
              <a:lnSpc>
                <a:spcPct val="150000"/>
              </a:lnSpc>
            </a:pPr>
            <a:r>
              <a:rPr lang="en-US" altLang="ja-JP" sz="1100" dirty="0">
                <a:latin typeface="+mn-ea"/>
              </a:rPr>
              <a:t>E-Mail : dhy5560@wwip.co.jp</a:t>
            </a:r>
          </a:p>
          <a:p>
            <a:pPr>
              <a:lnSpc>
                <a:spcPct val="150000"/>
              </a:lnSpc>
            </a:pPr>
            <a:r>
              <a:rPr lang="ja-JP" altLang="en-US" sz="1100" dirty="0">
                <a:latin typeface="+mn-ea"/>
              </a:rPr>
              <a:t>担当：李　東浩（イ・ドンホ）</a:t>
            </a:r>
          </a:p>
        </p:txBody>
      </p:sp>
      <p:sp>
        <p:nvSpPr>
          <p:cNvPr id="2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ライセンス管理</a:t>
            </a:r>
          </a:p>
        </p:txBody>
      </p:sp>
      <p:sp>
        <p:nvSpPr>
          <p:cNvPr id="25" name="テキスト ボックス 24"/>
          <p:cNvSpPr txBox="1"/>
          <p:nvPr/>
        </p:nvSpPr>
        <p:spPr>
          <a:xfrm>
            <a:off x="0" y="10368229"/>
            <a:ext cx="7559675" cy="246221"/>
          </a:xfrm>
          <a:prstGeom prst="rect">
            <a:avLst/>
          </a:prstGeom>
          <a:noFill/>
        </p:spPr>
        <p:txBody>
          <a:bodyPr wrap="square" rtlCol="0">
            <a:spAutoFit/>
          </a:bodyPr>
          <a:lstStyle/>
          <a:p>
            <a:pPr algn="ctr"/>
            <a:r>
              <a:rPr kumimoji="1" lang="en-US" altLang="ja-JP" sz="1000" dirty="0"/>
              <a:t>-- 14 --</a:t>
            </a:r>
            <a:endParaRPr kumimoji="1" lang="ja-JP" alt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263901" y="218617"/>
            <a:ext cx="3929464" cy="461665"/>
          </a:xfrm>
          <a:prstGeom prst="rect">
            <a:avLst/>
          </a:prstGeom>
          <a:noFill/>
        </p:spPr>
        <p:txBody>
          <a:bodyPr wrap="square" rtlCol="0">
            <a:spAutoFit/>
          </a:bodyPr>
          <a:lstStyle/>
          <a:p>
            <a:pPr algn="r"/>
            <a:r>
              <a:rPr kumimoji="1" lang="en-US" altLang="ja-JP" sz="600" dirty="0"/>
              <a:t>IP</a:t>
            </a:r>
            <a:r>
              <a:rPr kumimoji="1" lang="ja-JP" altLang="en-US" sz="600" dirty="0"/>
              <a:t>ライセンス　</a:t>
            </a:r>
            <a:r>
              <a:rPr kumimoji="1" lang="ja-JP" altLang="en-US" sz="600" dirty="0">
                <a:solidFill>
                  <a:srgbClr val="01AACE"/>
                </a:solidFill>
              </a:rPr>
              <a:t>｜</a:t>
            </a:r>
            <a:r>
              <a:rPr kumimoji="1" lang="ja-JP" altLang="en-US" sz="600" dirty="0"/>
              <a:t>　第</a:t>
            </a:r>
            <a:r>
              <a:rPr kumimoji="1" lang="en-US" altLang="ja-JP" sz="600" dirty="0"/>
              <a:t>5</a:t>
            </a:r>
            <a:r>
              <a:rPr kumimoji="1" lang="ja-JP" altLang="en-US" sz="600" dirty="0"/>
              <a:t>回展示会の報告　</a:t>
            </a:r>
            <a:r>
              <a:rPr kumimoji="1" lang="ja-JP" altLang="en-US" sz="600" dirty="0">
                <a:solidFill>
                  <a:srgbClr val="01AACE"/>
                </a:solidFill>
              </a:rPr>
              <a:t>｜</a:t>
            </a:r>
            <a:r>
              <a:rPr kumimoji="1" lang="ja-JP" altLang="en-US" sz="600" dirty="0"/>
              <a:t>　</a:t>
            </a:r>
            <a:r>
              <a:rPr kumimoji="1" lang="zh-CN" altLang="en-US" sz="600" dirty="0"/>
              <a:t>連携共催展示会一覧</a:t>
            </a:r>
          </a:p>
          <a:p>
            <a:pPr algn="r"/>
            <a:endParaRPr kumimoji="1" lang="ja-JP" altLang="en-US" sz="600" dirty="0"/>
          </a:p>
          <a:p>
            <a:pPr algn="r"/>
            <a:endParaRPr kumimoji="1" lang="ja-JP" altLang="en-US" sz="600" dirty="0"/>
          </a:p>
          <a:p>
            <a:pPr algn="r"/>
            <a:r>
              <a:rPr kumimoji="1" lang="ja-JP" altLang="en-US" sz="600" dirty="0"/>
              <a:t>　</a:t>
            </a:r>
          </a:p>
        </p:txBody>
      </p:sp>
      <p:sp>
        <p:nvSpPr>
          <p:cNvPr id="15" name="テキスト ボックス 24"/>
          <p:cNvSpPr txBox="1"/>
          <p:nvPr/>
        </p:nvSpPr>
        <p:spPr>
          <a:xfrm>
            <a:off x="544193" y="474970"/>
            <a:ext cx="4599940" cy="337185"/>
          </a:xfrm>
          <a:prstGeom prst="rect">
            <a:avLst/>
          </a:prstGeom>
          <a:noFill/>
        </p:spPr>
        <p:txBody>
          <a:bodyPr wrap="square" rtlCol="0">
            <a:spAutoFit/>
          </a:bodyPr>
          <a:lstStyle/>
          <a:p>
            <a:r>
              <a:rPr kumimoji="1" lang="ja-JP" altLang="en-US" sz="1600" b="1" dirty="0">
                <a:solidFill>
                  <a:srgbClr val="01AACE"/>
                </a:solidFill>
              </a:rPr>
              <a:t>第</a:t>
            </a:r>
            <a:r>
              <a:rPr kumimoji="1" lang="en-US" altLang="ja-JP" sz="1600" b="1" dirty="0">
                <a:solidFill>
                  <a:srgbClr val="01AACE"/>
                </a:solidFill>
              </a:rPr>
              <a:t>5</a:t>
            </a:r>
            <a:r>
              <a:rPr kumimoji="1" lang="ja-JP" altLang="en-US" sz="1600" b="1" dirty="0">
                <a:solidFill>
                  <a:srgbClr val="01AACE"/>
                </a:solidFill>
              </a:rPr>
              <a:t>回展示会の報告</a:t>
            </a:r>
            <a:endParaRPr kumimoji="1" lang="ja-JP" altLang="en-US" sz="1600" b="1" dirty="0">
              <a:solidFill>
                <a:srgbClr val="01AACE"/>
              </a:solidFill>
              <a:latin typeface="游ゴシック" panose="020B0400000000000000" pitchFamily="50" charset="-128"/>
              <a:ea typeface="游ゴシック" panose="020B0400000000000000" pitchFamily="50" charset="-128"/>
            </a:endParaRPr>
          </a:p>
        </p:txBody>
      </p:sp>
      <p:sp>
        <p:nvSpPr>
          <p:cNvPr id="16" name="正方形/長方形 16"/>
          <p:cNvSpPr/>
          <p:nvPr/>
        </p:nvSpPr>
        <p:spPr>
          <a:xfrm>
            <a:off x="436243" y="563870"/>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6"/>
          <p:cNvCxnSpPr/>
          <p:nvPr/>
        </p:nvCxnSpPr>
        <p:spPr>
          <a:xfrm>
            <a:off x="362502" y="81201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370128" y="842256"/>
            <a:ext cx="6819419" cy="2005421"/>
          </a:xfrm>
          <a:prstGeom prst="rect">
            <a:avLst/>
          </a:prstGeom>
        </p:spPr>
        <p:txBody>
          <a:bodyPr wrap="square">
            <a:spAutoFit/>
          </a:bodyPr>
          <a:lstStyle/>
          <a:p>
            <a:pPr>
              <a:lnSpc>
                <a:spcPct val="150000"/>
              </a:lnSpc>
            </a:pPr>
            <a:r>
              <a:rPr lang="en-US" altLang="ja-JP" sz="1200" dirty="0">
                <a:latin typeface="+mn-ea"/>
              </a:rPr>
              <a:t>2017</a:t>
            </a:r>
            <a:r>
              <a:rPr lang="ja-JP" altLang="en-US" sz="1200" dirty="0">
                <a:latin typeface="+mn-ea"/>
              </a:rPr>
              <a:t>年</a:t>
            </a:r>
            <a:r>
              <a:rPr lang="en-US" altLang="ja-JP" sz="1200" dirty="0">
                <a:latin typeface="+mn-ea"/>
              </a:rPr>
              <a:t>8</a:t>
            </a:r>
            <a:r>
              <a:rPr lang="ja-JP" altLang="en-US" sz="1200" dirty="0">
                <a:latin typeface="+mn-ea"/>
              </a:rPr>
              <a:t>月</a:t>
            </a:r>
            <a:r>
              <a:rPr lang="en-US" altLang="ja-JP" sz="1200" dirty="0">
                <a:latin typeface="+mn-ea"/>
              </a:rPr>
              <a:t>19</a:t>
            </a:r>
            <a:r>
              <a:rPr lang="ja-JP" altLang="en-US" sz="1200" dirty="0">
                <a:latin typeface="+mn-ea"/>
              </a:rPr>
              <a:t>日、深圳市コンベンションセンターにて開催された四日間の「第五回深圳</a:t>
            </a:r>
            <a:r>
              <a:rPr lang="en-US" altLang="ja-JP" sz="1200" dirty="0">
                <a:latin typeface="+mn-ea"/>
              </a:rPr>
              <a:t>IP</a:t>
            </a:r>
            <a:r>
              <a:rPr lang="ja-JP" altLang="en-US" sz="1200" dirty="0">
                <a:latin typeface="+mn-ea"/>
              </a:rPr>
              <a:t>ライセンス展」は、円満に幕を閉じました。</a:t>
            </a:r>
          </a:p>
          <a:p>
            <a:pPr marL="171450" indent="-171450">
              <a:lnSpc>
                <a:spcPct val="150000"/>
              </a:lnSpc>
              <a:buFont typeface="Wingdings" panose="05000000000000000000" pitchFamily="2" charset="2"/>
              <a:buChar char="n"/>
            </a:pPr>
            <a:r>
              <a:rPr lang="ja-JP" altLang="en-US" sz="1200" dirty="0">
                <a:latin typeface="+mn-ea"/>
              </a:rPr>
              <a:t>本展示会展示面積一万平方メートル</a:t>
            </a:r>
          </a:p>
          <a:p>
            <a:pPr marL="171450" indent="-171450">
              <a:lnSpc>
                <a:spcPct val="150000"/>
              </a:lnSpc>
              <a:buFont typeface="Wingdings" panose="05000000000000000000" pitchFamily="2" charset="2"/>
              <a:buChar char="n"/>
            </a:pPr>
            <a:r>
              <a:rPr lang="ja-JP" altLang="en-US" sz="1200" dirty="0">
                <a:latin typeface="+mn-ea"/>
              </a:rPr>
              <a:t>国内および外国の人気</a:t>
            </a:r>
            <a:r>
              <a:rPr lang="en-US" altLang="ja-JP" sz="1200" dirty="0">
                <a:latin typeface="+mn-ea"/>
              </a:rPr>
              <a:t>IP</a:t>
            </a:r>
            <a:r>
              <a:rPr lang="ja-JP" altLang="en-US" sz="1200" dirty="0">
                <a:latin typeface="+mn-ea"/>
              </a:rPr>
              <a:t>の出展</a:t>
            </a:r>
            <a:r>
              <a:rPr lang="en-US" altLang="ja-JP" sz="1200" dirty="0">
                <a:latin typeface="+mn-ea"/>
              </a:rPr>
              <a:t>800</a:t>
            </a:r>
            <a:r>
              <a:rPr lang="ja-JP" altLang="en-US" sz="1200" dirty="0">
                <a:latin typeface="+mn-ea"/>
              </a:rPr>
              <a:t>個を集める</a:t>
            </a:r>
          </a:p>
          <a:p>
            <a:pPr marL="171450" indent="-171450">
              <a:lnSpc>
                <a:spcPct val="150000"/>
              </a:lnSpc>
              <a:buFont typeface="Wingdings" panose="05000000000000000000" pitchFamily="2" charset="2"/>
              <a:buChar char="n"/>
            </a:pPr>
            <a:r>
              <a:rPr lang="ja-JP" altLang="en-US" sz="1200" dirty="0">
                <a:latin typeface="+mn-ea"/>
              </a:rPr>
              <a:t>入居率は</a:t>
            </a:r>
            <a:r>
              <a:rPr lang="en-US" altLang="ja-JP" sz="1200" dirty="0">
                <a:latin typeface="+mn-ea"/>
              </a:rPr>
              <a:t>100 %</a:t>
            </a:r>
            <a:r>
              <a:rPr lang="ja-JP" altLang="en-US" sz="1200" dirty="0">
                <a:latin typeface="+mn-ea"/>
              </a:rPr>
              <a:t>を達しました。</a:t>
            </a:r>
          </a:p>
          <a:p>
            <a:pPr marL="171450" indent="-171450">
              <a:lnSpc>
                <a:spcPct val="150000"/>
              </a:lnSpc>
              <a:buFont typeface="Wingdings" panose="05000000000000000000" pitchFamily="2" charset="2"/>
              <a:buChar char="n"/>
            </a:pPr>
            <a:r>
              <a:rPr lang="ja-JP" altLang="en-US" sz="1200" dirty="0">
                <a:latin typeface="+mn-ea"/>
              </a:rPr>
              <a:t>玩具、文房具、アパレル、食品、書籍、家庭用品など業界のメーカー、バイヤー及び仕入商計</a:t>
            </a:r>
            <a:r>
              <a:rPr lang="en-US" altLang="ja-JP" sz="1200" dirty="0">
                <a:latin typeface="+mn-ea"/>
              </a:rPr>
              <a:t>31960</a:t>
            </a:r>
            <a:r>
              <a:rPr lang="ja-JP" altLang="en-US" sz="1200" dirty="0">
                <a:latin typeface="+mn-ea"/>
              </a:rPr>
              <a:t>人のご来場を頂き、出展</a:t>
            </a:r>
            <a:r>
              <a:rPr lang="en-US" altLang="ja-JP" sz="1200" dirty="0">
                <a:latin typeface="+mn-ea"/>
              </a:rPr>
              <a:t>IP</a:t>
            </a:r>
            <a:r>
              <a:rPr lang="ja-JP" altLang="en-US" sz="1200" dirty="0">
                <a:latin typeface="+mn-ea"/>
              </a:rPr>
              <a:t>数及びプロの来場人数は過去最高を記録しました。</a:t>
            </a:r>
          </a:p>
        </p:txBody>
      </p:sp>
      <p:sp>
        <p:nvSpPr>
          <p:cNvPr id="2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ライセンス管理</a:t>
            </a:r>
          </a:p>
        </p:txBody>
      </p:sp>
      <p:sp>
        <p:nvSpPr>
          <p:cNvPr id="25" name="テキスト ボックス 20"/>
          <p:cNvSpPr txBox="1"/>
          <p:nvPr/>
        </p:nvSpPr>
        <p:spPr>
          <a:xfrm>
            <a:off x="436243" y="2887389"/>
            <a:ext cx="6753304" cy="280815"/>
          </a:xfrm>
          <a:prstGeom prst="rect">
            <a:avLst/>
          </a:prstGeom>
          <a:noFill/>
        </p:spPr>
        <p:txBody>
          <a:bodyPr wrap="square" rtlCol="0">
            <a:spAutoFit/>
          </a:bodyPr>
          <a:lstStyle/>
          <a:p>
            <a:pPr algn="ctr"/>
            <a:r>
              <a:rPr kumimoji="1" lang="ja-JP" altLang="en-US" sz="1200" b="1" dirty="0">
                <a:solidFill>
                  <a:schemeClr val="accent5">
                    <a:lumMod val="75000"/>
                  </a:schemeClr>
                </a:solidFill>
              </a:rPr>
              <a:t>来場者データー分析</a:t>
            </a:r>
          </a:p>
        </p:txBody>
      </p:sp>
      <p:cxnSp>
        <p:nvCxnSpPr>
          <p:cNvPr id="26" name="直線コネクタ 21"/>
          <p:cNvCxnSpPr/>
          <p:nvPr/>
        </p:nvCxnSpPr>
        <p:spPr>
          <a:xfrm flipV="1">
            <a:off x="426635" y="3168204"/>
            <a:ext cx="6647265"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2050" name="Picture 2" descr="https://wwip.co.jp/wp-content/themes/lightning_child/images/event/event_da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3207835"/>
            <a:ext cx="4514850"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wwip.co.jp/wp-content/themes/lightning_child/images/event/event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58" y="5639080"/>
            <a:ext cx="2809875" cy="15049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ip.co.jp/wp-content/themes/lightning_child/images/event/event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1997" y="5639080"/>
            <a:ext cx="2838450" cy="15049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wwip.co.jp/wp-content/themes/lightning_child/images/event/event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58" y="7676688"/>
            <a:ext cx="28289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wwip.co.jp/wp-content/themes/lightning_child/images/event/event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1997" y="7676688"/>
            <a:ext cx="28384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0"/>
          <p:cNvSpPr txBox="1"/>
          <p:nvPr/>
        </p:nvSpPr>
        <p:spPr>
          <a:xfrm>
            <a:off x="680166" y="5320872"/>
            <a:ext cx="2809875" cy="280815"/>
          </a:xfrm>
          <a:prstGeom prst="rect">
            <a:avLst/>
          </a:prstGeom>
          <a:noFill/>
        </p:spPr>
        <p:txBody>
          <a:bodyPr wrap="square" rtlCol="0">
            <a:spAutoFit/>
          </a:bodyPr>
          <a:lstStyle/>
          <a:p>
            <a:pPr algn="ctr"/>
            <a:r>
              <a:rPr kumimoji="1" lang="ja-JP" altLang="en-US" sz="1200" b="1" dirty="0">
                <a:solidFill>
                  <a:schemeClr val="accent5">
                    <a:lumMod val="75000"/>
                  </a:schemeClr>
                </a:solidFill>
              </a:rPr>
              <a:t>第４回「深圳授権展」</a:t>
            </a:r>
          </a:p>
        </p:txBody>
      </p:sp>
      <p:cxnSp>
        <p:nvCxnSpPr>
          <p:cNvPr id="31" name="直線コネクタ 21"/>
          <p:cNvCxnSpPr/>
          <p:nvPr/>
        </p:nvCxnSpPr>
        <p:spPr>
          <a:xfrm flipV="1">
            <a:off x="670558" y="5601356"/>
            <a:ext cx="2765755" cy="827"/>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テキスト ボックス 20"/>
          <p:cNvSpPr txBox="1"/>
          <p:nvPr/>
        </p:nvSpPr>
        <p:spPr>
          <a:xfrm>
            <a:off x="3741580" y="5319627"/>
            <a:ext cx="3280406" cy="276999"/>
          </a:xfrm>
          <a:prstGeom prst="rect">
            <a:avLst/>
          </a:prstGeom>
          <a:noFill/>
        </p:spPr>
        <p:txBody>
          <a:bodyPr wrap="square" rtlCol="0">
            <a:spAutoFit/>
          </a:bodyPr>
          <a:lstStyle/>
          <a:p>
            <a:pPr algn="ctr"/>
            <a:r>
              <a:rPr kumimoji="1" lang="en-US" altLang="ja-JP" sz="1200" b="1" dirty="0">
                <a:solidFill>
                  <a:schemeClr val="accent5">
                    <a:lumMod val="75000"/>
                  </a:schemeClr>
                </a:solidFill>
              </a:rPr>
              <a:t>2017</a:t>
            </a:r>
            <a:r>
              <a:rPr kumimoji="1" lang="ja-JP" altLang="en-US" sz="1200" b="1" dirty="0">
                <a:solidFill>
                  <a:schemeClr val="accent5">
                    <a:lumMod val="75000"/>
                  </a:schemeClr>
                </a:solidFill>
              </a:rPr>
              <a:t>「上海国際</a:t>
            </a:r>
            <a:r>
              <a:rPr kumimoji="1" lang="en-US" altLang="ja-JP" sz="1200" b="1" dirty="0">
                <a:solidFill>
                  <a:schemeClr val="accent5">
                    <a:lumMod val="75000"/>
                  </a:schemeClr>
                </a:solidFill>
              </a:rPr>
              <a:t>IP</a:t>
            </a:r>
            <a:r>
              <a:rPr kumimoji="1" lang="ja-JP" altLang="en-US" sz="1200" b="1" dirty="0">
                <a:solidFill>
                  <a:schemeClr val="accent5">
                    <a:lumMod val="75000"/>
                  </a:schemeClr>
                </a:solidFill>
              </a:rPr>
              <a:t>派生権利展 」</a:t>
            </a:r>
          </a:p>
        </p:txBody>
      </p:sp>
      <p:cxnSp>
        <p:nvCxnSpPr>
          <p:cNvPr id="34" name="直線コネクタ 21"/>
          <p:cNvCxnSpPr/>
          <p:nvPr/>
        </p:nvCxnSpPr>
        <p:spPr>
          <a:xfrm flipV="1">
            <a:off x="3931997" y="5600111"/>
            <a:ext cx="2765755" cy="827"/>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テキスト ボックス 20"/>
          <p:cNvSpPr txBox="1"/>
          <p:nvPr/>
        </p:nvSpPr>
        <p:spPr>
          <a:xfrm>
            <a:off x="670558" y="7368563"/>
            <a:ext cx="2809875" cy="280815"/>
          </a:xfrm>
          <a:prstGeom prst="rect">
            <a:avLst/>
          </a:prstGeom>
          <a:noFill/>
        </p:spPr>
        <p:txBody>
          <a:bodyPr wrap="square" rtlCol="0">
            <a:spAutoFit/>
          </a:bodyPr>
          <a:lstStyle/>
          <a:p>
            <a:pPr algn="ctr"/>
            <a:r>
              <a:rPr kumimoji="1" lang="zh-CN" altLang="en-US" sz="1200" b="1" dirty="0">
                <a:solidFill>
                  <a:schemeClr val="accent5">
                    <a:lumMod val="75000"/>
                  </a:schemeClr>
                </a:solidFill>
              </a:rPr>
              <a:t>初開催「中国</a:t>
            </a:r>
            <a:r>
              <a:rPr kumimoji="1" lang="en-US" altLang="zh-CN" sz="1200" b="1" dirty="0">
                <a:solidFill>
                  <a:schemeClr val="accent5">
                    <a:lumMod val="75000"/>
                  </a:schemeClr>
                </a:solidFill>
              </a:rPr>
              <a:t>IP</a:t>
            </a:r>
            <a:r>
              <a:rPr kumimoji="1" lang="zh-CN" altLang="en-US" sz="1200" b="1" dirty="0">
                <a:solidFill>
                  <a:schemeClr val="accent5">
                    <a:lumMod val="75000"/>
                  </a:schemeClr>
                </a:solidFill>
              </a:rPr>
              <a:t>授権年会」</a:t>
            </a:r>
            <a:endParaRPr kumimoji="1" lang="ja-JP" altLang="en-US" sz="1200" b="1" dirty="0">
              <a:solidFill>
                <a:schemeClr val="accent5">
                  <a:lumMod val="75000"/>
                </a:schemeClr>
              </a:solidFill>
            </a:endParaRPr>
          </a:p>
        </p:txBody>
      </p:sp>
      <p:cxnSp>
        <p:nvCxnSpPr>
          <p:cNvPr id="36" name="直線コネクタ 21"/>
          <p:cNvCxnSpPr/>
          <p:nvPr/>
        </p:nvCxnSpPr>
        <p:spPr>
          <a:xfrm flipV="1">
            <a:off x="660950" y="7649047"/>
            <a:ext cx="2765755" cy="827"/>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7" name="テキスト ボックス 20"/>
          <p:cNvSpPr txBox="1"/>
          <p:nvPr/>
        </p:nvSpPr>
        <p:spPr>
          <a:xfrm>
            <a:off x="3960572" y="7368232"/>
            <a:ext cx="2809875" cy="276999"/>
          </a:xfrm>
          <a:prstGeom prst="rect">
            <a:avLst/>
          </a:prstGeom>
          <a:noFill/>
        </p:spPr>
        <p:txBody>
          <a:bodyPr wrap="square" rtlCol="0">
            <a:spAutoFit/>
          </a:bodyPr>
          <a:lstStyle/>
          <a:p>
            <a:pPr algn="ctr"/>
            <a:r>
              <a:rPr kumimoji="1" lang="ja-JP" altLang="en-US" sz="1200" b="1" dirty="0">
                <a:solidFill>
                  <a:schemeClr val="accent5">
                    <a:lumMod val="75000"/>
                  </a:schemeClr>
                </a:solidFill>
              </a:rPr>
              <a:t>中国</a:t>
            </a:r>
            <a:r>
              <a:rPr kumimoji="1" lang="en-US" altLang="ja-JP" sz="1200" b="1" dirty="0">
                <a:solidFill>
                  <a:schemeClr val="accent5">
                    <a:lumMod val="75000"/>
                  </a:schemeClr>
                </a:solidFill>
              </a:rPr>
              <a:t>IP</a:t>
            </a:r>
            <a:r>
              <a:rPr kumimoji="1" lang="ja-JP" altLang="en-US" sz="1200" b="1" dirty="0">
                <a:solidFill>
                  <a:schemeClr val="accent5">
                    <a:lumMod val="75000"/>
                  </a:schemeClr>
                </a:solidFill>
              </a:rPr>
              <a:t>業界最高権威の「玉猴賞」（</a:t>
            </a:r>
          </a:p>
        </p:txBody>
      </p:sp>
      <p:cxnSp>
        <p:nvCxnSpPr>
          <p:cNvPr id="38" name="直線コネクタ 21"/>
          <p:cNvCxnSpPr/>
          <p:nvPr/>
        </p:nvCxnSpPr>
        <p:spPr>
          <a:xfrm flipV="1">
            <a:off x="3950964" y="7648716"/>
            <a:ext cx="2765755" cy="827"/>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9" name="テキスト ボックス 24"/>
          <p:cNvSpPr txBox="1"/>
          <p:nvPr/>
        </p:nvSpPr>
        <p:spPr>
          <a:xfrm>
            <a:off x="534585" y="4814771"/>
            <a:ext cx="4599940" cy="337185"/>
          </a:xfrm>
          <a:prstGeom prst="rect">
            <a:avLst/>
          </a:prstGeom>
          <a:noFill/>
        </p:spPr>
        <p:txBody>
          <a:bodyPr wrap="square" rtlCol="0">
            <a:spAutoFit/>
          </a:bodyPr>
          <a:lstStyle/>
          <a:p>
            <a:r>
              <a:rPr kumimoji="1" lang="ja-JP" altLang="en-US" sz="1600" b="1" dirty="0">
                <a:solidFill>
                  <a:srgbClr val="01AACE"/>
                </a:solidFill>
              </a:rPr>
              <a:t>連携共催展示会一覧</a:t>
            </a:r>
            <a:endParaRPr kumimoji="1" lang="ja-JP" altLang="en-US" sz="1600" b="1" dirty="0">
              <a:solidFill>
                <a:srgbClr val="01AACE"/>
              </a:solidFill>
              <a:latin typeface="游ゴシック" panose="020B0400000000000000" pitchFamily="50" charset="-128"/>
              <a:ea typeface="游ゴシック" panose="020B0400000000000000" pitchFamily="50" charset="-128"/>
            </a:endParaRPr>
          </a:p>
        </p:txBody>
      </p:sp>
      <p:sp>
        <p:nvSpPr>
          <p:cNvPr id="40" name="正方形/長方形 16"/>
          <p:cNvSpPr/>
          <p:nvPr/>
        </p:nvSpPr>
        <p:spPr>
          <a:xfrm>
            <a:off x="426635" y="4903671"/>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a:off x="352894" y="5151819"/>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0" y="10368229"/>
            <a:ext cx="7559675" cy="246221"/>
          </a:xfrm>
          <a:prstGeom prst="rect">
            <a:avLst/>
          </a:prstGeom>
          <a:noFill/>
        </p:spPr>
        <p:txBody>
          <a:bodyPr wrap="square" rtlCol="0">
            <a:spAutoFit/>
          </a:bodyPr>
          <a:lstStyle/>
          <a:p>
            <a:pPr algn="ctr"/>
            <a:r>
              <a:rPr kumimoji="1" lang="en-US" altLang="ja-JP" sz="1000" dirty="0"/>
              <a:t>-- 15 --</a:t>
            </a:r>
            <a:endParaRPr kumimoji="1" lang="ja-JP" alt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66317" y="476739"/>
            <a:ext cx="6827045" cy="384797"/>
          </a:xfrm>
          <a:prstGeom prst="rect">
            <a:avLst/>
          </a:prstGeom>
        </p:spPr>
      </p:pic>
      <p:sp>
        <p:nvSpPr>
          <p:cNvPr id="10" name="テキスト ボックス 9"/>
          <p:cNvSpPr txBox="1"/>
          <p:nvPr/>
        </p:nvSpPr>
        <p:spPr>
          <a:xfrm>
            <a:off x="3263901" y="218617"/>
            <a:ext cx="3929464" cy="276999"/>
          </a:xfrm>
          <a:prstGeom prst="rect">
            <a:avLst/>
          </a:prstGeom>
          <a:noFill/>
        </p:spPr>
        <p:txBody>
          <a:bodyPr wrap="square" rtlCol="0">
            <a:spAutoFit/>
          </a:bodyPr>
          <a:lstStyle/>
          <a:p>
            <a:pPr algn="r"/>
            <a:r>
              <a:rPr kumimoji="1" lang="ja-JP" altLang="en-US" sz="600" dirty="0"/>
              <a:t>企業マッチングと投資・ライセンスサポート</a:t>
            </a:r>
          </a:p>
          <a:p>
            <a:pPr algn="r"/>
            <a:r>
              <a:rPr kumimoji="1" lang="ja-JP" altLang="en-US" sz="600" dirty="0"/>
              <a:t>　</a:t>
            </a:r>
          </a:p>
        </p:txBody>
      </p:sp>
      <p:sp>
        <p:nvSpPr>
          <p:cNvPr id="11" name="テキスト ボックス 10"/>
          <p:cNvSpPr txBox="1"/>
          <p:nvPr/>
        </p:nvSpPr>
        <p:spPr>
          <a:xfrm>
            <a:off x="534589" y="505767"/>
            <a:ext cx="6463110" cy="337185"/>
          </a:xfrm>
          <a:prstGeom prst="rect">
            <a:avLst/>
          </a:prstGeom>
          <a:noFill/>
        </p:spPr>
        <p:txBody>
          <a:bodyPr wrap="square" rtlCol="0">
            <a:spAutoFit/>
          </a:bodyPr>
          <a:lstStyle/>
          <a:p>
            <a:r>
              <a:rPr kumimoji="1" lang="ja-JP" altLang="en-US" sz="1600" b="1" dirty="0">
                <a:solidFill>
                  <a:schemeClr val="bg1"/>
                </a:solidFill>
                <a:latin typeface="游ゴシック" panose="020B0400000000000000" pitchFamily="50" charset="-128"/>
              </a:rPr>
              <a:t>企業マッチングと投資・ライセンスサポート</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2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ライセンス管理</a:t>
            </a:r>
          </a:p>
        </p:txBody>
      </p:sp>
      <p:sp>
        <p:nvSpPr>
          <p:cNvPr id="3" name="正方形/長方形 2"/>
          <p:cNvSpPr/>
          <p:nvPr/>
        </p:nvSpPr>
        <p:spPr>
          <a:xfrm>
            <a:off x="352621" y="877864"/>
            <a:ext cx="6827045" cy="576440"/>
          </a:xfrm>
          <a:prstGeom prst="rect">
            <a:avLst/>
          </a:prstGeom>
        </p:spPr>
        <p:txBody>
          <a:bodyPr wrap="square">
            <a:spAutoFit/>
          </a:bodyPr>
          <a:lstStyle/>
          <a:p>
            <a:pPr>
              <a:lnSpc>
                <a:spcPct val="150000"/>
              </a:lnSpc>
            </a:pPr>
            <a:r>
              <a:rPr lang="ja-JP" altLang="en-US" sz="1100" dirty="0">
                <a:latin typeface="+mn-ea"/>
              </a:rPr>
              <a:t>　日本と中国間の投資や契約については日本の企業にとって非常に悩ましい問題です。相手先企業の調査から、日中の商法に通じた弁護士による契約サポートまでワンストップでサービスを提供致します。</a:t>
            </a:r>
          </a:p>
        </p:txBody>
      </p:sp>
      <p:sp>
        <p:nvSpPr>
          <p:cNvPr id="25" name="テキスト ボックス 20"/>
          <p:cNvSpPr txBox="1"/>
          <p:nvPr/>
        </p:nvSpPr>
        <p:spPr>
          <a:xfrm>
            <a:off x="436243" y="1454829"/>
            <a:ext cx="3250126" cy="276999"/>
          </a:xfrm>
          <a:prstGeom prst="rect">
            <a:avLst/>
          </a:prstGeom>
          <a:noFill/>
        </p:spPr>
        <p:txBody>
          <a:bodyPr wrap="square" rtlCol="0">
            <a:spAutoFit/>
          </a:bodyPr>
          <a:lstStyle/>
          <a:p>
            <a:pPr algn="ctr"/>
            <a:r>
              <a:rPr kumimoji="1" lang="ja-JP" altLang="en-US" sz="1200" b="1" dirty="0">
                <a:solidFill>
                  <a:schemeClr val="accent5">
                    <a:lumMod val="75000"/>
                  </a:schemeClr>
                </a:solidFill>
              </a:rPr>
              <a:t>調査</a:t>
            </a:r>
          </a:p>
        </p:txBody>
      </p:sp>
      <p:cxnSp>
        <p:nvCxnSpPr>
          <p:cNvPr id="26" name="直線コネクタ 21"/>
          <p:cNvCxnSpPr/>
          <p:nvPr/>
        </p:nvCxnSpPr>
        <p:spPr>
          <a:xfrm flipV="1">
            <a:off x="361890" y="1737652"/>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325006" y="1743149"/>
            <a:ext cx="3537214" cy="1686039"/>
          </a:xfrm>
          <a:prstGeom prst="rect">
            <a:avLst/>
          </a:prstGeom>
        </p:spPr>
        <p:txBody>
          <a:bodyPr wrap="square">
            <a:spAutoFit/>
          </a:bodyPr>
          <a:lstStyle/>
          <a:p>
            <a:pPr>
              <a:lnSpc>
                <a:spcPct val="150000"/>
              </a:lnSpc>
            </a:pPr>
            <a:r>
              <a:rPr lang="ja-JP" altLang="en-US" sz="1000" dirty="0">
                <a:solidFill>
                  <a:srgbClr val="333333"/>
                </a:solidFill>
                <a:latin typeface="Noto Sans JP"/>
              </a:rPr>
              <a:t>　中国から投資を受けたり、輸出入等の新規取引を始める時、当該中国企業の調査や、対象となる市場の調査を行うこと はビジネスの成功において必要不可欠です。</a:t>
            </a:r>
            <a:r>
              <a:rPr lang="ja-JP" altLang="en-US" sz="1000" dirty="0"/>
              <a:t/>
            </a:r>
            <a:br>
              <a:rPr lang="ja-JP" altLang="en-US" sz="1000" dirty="0"/>
            </a:br>
            <a:r>
              <a:rPr lang="ja-JP" altLang="en-US" sz="1000" dirty="0"/>
              <a:t>　</a:t>
            </a:r>
            <a:r>
              <a:rPr lang="ja-JP" altLang="en-US" sz="1000" dirty="0">
                <a:solidFill>
                  <a:srgbClr val="333333"/>
                </a:solidFill>
                <a:latin typeface="Noto Sans JP"/>
              </a:rPr>
              <a:t>弊社は多くの知見と実績を持つ調査ネットワークを駆使し、関係機関の強力な支援の下で正確な情報をつかむことができます。 又、特に重要な情報として「非合法組織との繋がり」等の調査を行うことも可能です。</a:t>
            </a:r>
            <a:endParaRPr lang="ja-JP" altLang="en-US" sz="1000" dirty="0"/>
          </a:p>
        </p:txBody>
      </p:sp>
      <p:sp>
        <p:nvSpPr>
          <p:cNvPr id="27" name="テキスト ボックス 20"/>
          <p:cNvSpPr txBox="1"/>
          <p:nvPr/>
        </p:nvSpPr>
        <p:spPr>
          <a:xfrm>
            <a:off x="3943236" y="1451076"/>
            <a:ext cx="3180196" cy="280815"/>
          </a:xfrm>
          <a:prstGeom prst="rect">
            <a:avLst/>
          </a:prstGeom>
          <a:noFill/>
        </p:spPr>
        <p:txBody>
          <a:bodyPr wrap="square" rtlCol="0">
            <a:spAutoFit/>
          </a:bodyPr>
          <a:lstStyle/>
          <a:p>
            <a:pPr algn="ctr"/>
            <a:r>
              <a:rPr kumimoji="1" lang="ja-JP" altLang="en-US" sz="1200" b="1" dirty="0">
                <a:solidFill>
                  <a:schemeClr val="accent5">
                    <a:lumMod val="75000"/>
                  </a:schemeClr>
                </a:solidFill>
              </a:rPr>
              <a:t>マッチング</a:t>
            </a:r>
          </a:p>
        </p:txBody>
      </p:sp>
      <p:cxnSp>
        <p:nvCxnSpPr>
          <p:cNvPr id="28" name="直線コネクタ 21"/>
          <p:cNvCxnSpPr/>
          <p:nvPr/>
        </p:nvCxnSpPr>
        <p:spPr>
          <a:xfrm>
            <a:off x="3943236" y="1733342"/>
            <a:ext cx="3250126"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862219" y="1735644"/>
            <a:ext cx="3372451" cy="1686039"/>
          </a:xfrm>
          <a:prstGeom prst="rect">
            <a:avLst/>
          </a:prstGeom>
        </p:spPr>
        <p:txBody>
          <a:bodyPr wrap="square">
            <a:spAutoFit/>
          </a:bodyPr>
          <a:lstStyle/>
          <a:p>
            <a:pPr>
              <a:lnSpc>
                <a:spcPct val="150000"/>
              </a:lnSpc>
            </a:pPr>
            <a:r>
              <a:rPr lang="ja-JP" altLang="en-US" sz="1000" dirty="0">
                <a:solidFill>
                  <a:srgbClr val="333333"/>
                </a:solidFill>
                <a:latin typeface="Noto Sans JP"/>
              </a:rPr>
              <a:t>　中国反侵権暇冒創新戦略連盟</a:t>
            </a:r>
            <a:r>
              <a:rPr lang="en-US" altLang="ja-JP" sz="1000" dirty="0">
                <a:solidFill>
                  <a:srgbClr val="333333"/>
                </a:solidFill>
                <a:latin typeface="Noto Sans JP"/>
              </a:rPr>
              <a:t>(CAASA)</a:t>
            </a:r>
            <a:r>
              <a:rPr lang="ja-JP" altLang="en-US" sz="1000" dirty="0">
                <a:solidFill>
                  <a:srgbClr val="333333"/>
                </a:solidFill>
                <a:latin typeface="Noto Sans JP"/>
              </a:rPr>
              <a:t>投資交流部と連動し、日本の特許技術やコンテンツを中国の企業に紹介するビジネスマッチングを行います。</a:t>
            </a:r>
          </a:p>
          <a:p>
            <a:pPr>
              <a:lnSpc>
                <a:spcPct val="150000"/>
              </a:lnSpc>
            </a:pPr>
            <a:r>
              <a:rPr lang="ja-JP" altLang="en-US" sz="1000" dirty="0">
                <a:solidFill>
                  <a:srgbClr val="333333"/>
                </a:solidFill>
                <a:latin typeface="Noto Sans JP"/>
              </a:rPr>
              <a:t>　ビジネスの相手先が、日本企業が持つ権利を元に中国国内でビジネス展開をするだけの力があるかを調査する事も 重要です。日本の権利を中国へ、中国の投資を日本へ、双方のビジネスを睨んだ展開を行っています。</a:t>
            </a:r>
            <a:endParaRPr lang="ja-JP" altLang="en-US" sz="1000" dirty="0"/>
          </a:p>
        </p:txBody>
      </p:sp>
      <p:sp>
        <p:nvSpPr>
          <p:cNvPr id="30" name="テキスト ボックス 20"/>
          <p:cNvSpPr txBox="1"/>
          <p:nvPr/>
        </p:nvSpPr>
        <p:spPr>
          <a:xfrm>
            <a:off x="436243" y="3503350"/>
            <a:ext cx="3280769" cy="276999"/>
          </a:xfrm>
          <a:prstGeom prst="rect">
            <a:avLst/>
          </a:prstGeom>
          <a:noFill/>
        </p:spPr>
        <p:txBody>
          <a:bodyPr wrap="square" rtlCol="0">
            <a:spAutoFit/>
          </a:bodyPr>
          <a:lstStyle/>
          <a:p>
            <a:pPr algn="ctr"/>
            <a:r>
              <a:rPr kumimoji="1" lang="ja-JP" altLang="en-US" sz="1200" b="1" dirty="0">
                <a:solidFill>
                  <a:schemeClr val="accent5">
                    <a:lumMod val="75000"/>
                  </a:schemeClr>
                </a:solidFill>
              </a:rPr>
              <a:t>ビジネスセミナー</a:t>
            </a:r>
          </a:p>
        </p:txBody>
      </p:sp>
      <p:cxnSp>
        <p:nvCxnSpPr>
          <p:cNvPr id="31" name="直線コネクタ 21"/>
          <p:cNvCxnSpPr/>
          <p:nvPr/>
        </p:nvCxnSpPr>
        <p:spPr>
          <a:xfrm flipV="1">
            <a:off x="361890" y="3784165"/>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436243" y="5739965"/>
            <a:ext cx="3343594" cy="2840714"/>
          </a:xfrm>
          <a:prstGeom prst="rect">
            <a:avLst/>
          </a:prstGeom>
        </p:spPr>
        <p:txBody>
          <a:bodyPr wrap="square">
            <a:spAutoFit/>
          </a:bodyPr>
          <a:lstStyle/>
          <a:p>
            <a:pPr>
              <a:lnSpc>
                <a:spcPct val="150000"/>
              </a:lnSpc>
            </a:pPr>
            <a:r>
              <a:rPr lang="ja-JP" altLang="en-US" sz="1000" dirty="0">
                <a:latin typeface="+mn-ea"/>
              </a:rPr>
              <a:t>　日本の関係企業、機関と連携して、定期的に中国ビジネスに関するセミナーを開催しています。 セミナーには、中国</a:t>
            </a:r>
            <a:r>
              <a:rPr lang="ja-JP" altLang="en-US" sz="1000" dirty="0" err="1">
                <a:latin typeface="+mn-ea"/>
              </a:rPr>
              <a:t>で</a:t>
            </a:r>
            <a:r>
              <a:rPr lang="ja-JP" altLang="en-US" sz="1000" dirty="0">
                <a:latin typeface="+mn-ea"/>
              </a:rPr>
              <a:t>著名な法律家や政府関係者、企業人を招聘し、日本の企業の皆様に最新の情報を提供するとともに、 ビジネスマッチン</a:t>
            </a:r>
            <a:r>
              <a:rPr lang="ja-JP" altLang="en-US" sz="1000" dirty="0" err="1">
                <a:latin typeface="+mn-ea"/>
              </a:rPr>
              <a:t>グの</a:t>
            </a:r>
            <a:r>
              <a:rPr lang="ja-JP" altLang="en-US" sz="1000" dirty="0">
                <a:latin typeface="+mn-ea"/>
              </a:rPr>
              <a:t>機会をご提供します。</a:t>
            </a:r>
          </a:p>
          <a:p>
            <a:pPr>
              <a:lnSpc>
                <a:spcPct val="150000"/>
              </a:lnSpc>
            </a:pPr>
            <a:r>
              <a:rPr lang="ja-JP" altLang="en-US" sz="1000" dirty="0">
                <a:latin typeface="+mn-ea"/>
              </a:rPr>
              <a:t>　</a:t>
            </a:r>
            <a:r>
              <a:rPr lang="en-US" altLang="ja-JP" sz="1000" dirty="0">
                <a:latin typeface="+mn-ea"/>
              </a:rPr>
              <a:t>CAASA</a:t>
            </a:r>
            <a:r>
              <a:rPr lang="ja-JP" altLang="en-US" sz="1000" dirty="0">
                <a:latin typeface="+mn-ea"/>
              </a:rPr>
              <a:t>（中国における官民一体となった権利保護組織）の投資交流部の日本代表処は弊社にその窓口を置いています。</a:t>
            </a:r>
            <a:r>
              <a:rPr lang="en-US" altLang="ja-JP" sz="1000" dirty="0">
                <a:latin typeface="+mn-ea"/>
              </a:rPr>
              <a:t>CAASA</a:t>
            </a:r>
            <a:r>
              <a:rPr lang="ja-JP" altLang="en-US" sz="1000" dirty="0">
                <a:latin typeface="+mn-ea"/>
              </a:rPr>
              <a:t>投資交流部を通じて、日本の知的財産権を中国でビジネス化します。</a:t>
            </a:r>
          </a:p>
          <a:p>
            <a:pPr>
              <a:lnSpc>
                <a:spcPct val="150000"/>
              </a:lnSpc>
            </a:pPr>
            <a:r>
              <a:rPr lang="ja-JP" altLang="en-US" sz="1000" dirty="0">
                <a:latin typeface="+mn-ea"/>
              </a:rPr>
              <a:t>日本と中国間の投資や契約については日本の企業にとって非常に悩ましい問題です。日中の商法に通じた弁護士による契約サポートを行います。</a:t>
            </a:r>
          </a:p>
        </p:txBody>
      </p:sp>
      <p:pic>
        <p:nvPicPr>
          <p:cNvPr id="3074" name="Picture 2" descr="https://wwip.co.jp/wp-content/uploads/2018/05/DSC00831-2-3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70" y="3841249"/>
            <a:ext cx="2857500" cy="1905000"/>
          </a:xfrm>
          <a:prstGeom prst="rect">
            <a:avLst/>
          </a:prstGeom>
          <a:noFill/>
          <a:extLst>
            <a:ext uri="{909E8E84-426E-40dd-AFC4-6F175D3DCCD1}">
              <a14:hiddenFill xmlns:a14="http://schemas.microsoft.com/office/drawing/2010/main">
                <a:solidFill>
                  <a:srgbClr val="FFFFFF"/>
                </a:solidFill>
              </a14:hiddenFill>
            </a:ext>
          </a:extLst>
        </p:spPr>
      </p:pic>
      <p:sp>
        <p:nvSpPr>
          <p:cNvPr id="33" name="テキスト ボックス 20"/>
          <p:cNvSpPr txBox="1"/>
          <p:nvPr/>
        </p:nvSpPr>
        <p:spPr>
          <a:xfrm>
            <a:off x="361890" y="8663677"/>
            <a:ext cx="3343594" cy="280815"/>
          </a:xfrm>
          <a:prstGeom prst="rect">
            <a:avLst/>
          </a:prstGeom>
          <a:noFill/>
        </p:spPr>
        <p:txBody>
          <a:bodyPr wrap="square" rtlCol="0">
            <a:spAutoFit/>
          </a:bodyPr>
          <a:lstStyle/>
          <a:p>
            <a:pPr algn="ctr"/>
            <a:r>
              <a:rPr kumimoji="1" lang="ja-JP" altLang="en-US" sz="1200" b="1" dirty="0">
                <a:solidFill>
                  <a:schemeClr val="accent5">
                    <a:lumMod val="75000"/>
                  </a:schemeClr>
                </a:solidFill>
              </a:rPr>
              <a:t>ビジネススキームコンサルティング</a:t>
            </a:r>
          </a:p>
        </p:txBody>
      </p:sp>
      <p:cxnSp>
        <p:nvCxnSpPr>
          <p:cNvPr id="34" name="直線コネクタ 21"/>
          <p:cNvCxnSpPr/>
          <p:nvPr/>
        </p:nvCxnSpPr>
        <p:spPr>
          <a:xfrm flipV="1">
            <a:off x="377682" y="8944492"/>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377682" y="8944492"/>
            <a:ext cx="3280769" cy="1224374"/>
          </a:xfrm>
          <a:prstGeom prst="rect">
            <a:avLst/>
          </a:prstGeom>
        </p:spPr>
        <p:txBody>
          <a:bodyPr wrap="square">
            <a:spAutoFit/>
          </a:bodyPr>
          <a:lstStyle/>
          <a:p>
            <a:pPr>
              <a:lnSpc>
                <a:spcPct val="150000"/>
              </a:lnSpc>
            </a:pPr>
            <a:r>
              <a:rPr lang="ja-JP" altLang="en-US" sz="1000" dirty="0">
                <a:solidFill>
                  <a:srgbClr val="333333"/>
                </a:solidFill>
                <a:latin typeface="Noto Sans JP"/>
              </a:rPr>
              <a:t>　中国企業との間</a:t>
            </a:r>
            <a:r>
              <a:rPr lang="ja-JP" altLang="en-US" sz="1000" dirty="0" err="1">
                <a:solidFill>
                  <a:srgbClr val="333333"/>
                </a:solidFill>
                <a:latin typeface="Noto Sans JP"/>
              </a:rPr>
              <a:t>てどの</a:t>
            </a:r>
            <a:r>
              <a:rPr lang="ja-JP" altLang="en-US" sz="1000" dirty="0">
                <a:solidFill>
                  <a:srgbClr val="333333"/>
                </a:solidFill>
                <a:latin typeface="Noto Sans JP"/>
              </a:rPr>
              <a:t>様なビジネススキーム最適なのか、権利の性質や中国の市場規模、相手先企業の信用度等に あわせた提案を行う事が出来ます。 知見、経験を、十分に持つ弁護士やコンサルタントが専門的な見地からビジネススキームを提案します。</a:t>
            </a:r>
            <a:endParaRPr lang="ja-JP" altLang="en-US" sz="1000" dirty="0"/>
          </a:p>
        </p:txBody>
      </p:sp>
      <p:sp>
        <p:nvSpPr>
          <p:cNvPr id="36" name="テキスト ボックス 20"/>
          <p:cNvSpPr txBox="1"/>
          <p:nvPr/>
        </p:nvSpPr>
        <p:spPr>
          <a:xfrm>
            <a:off x="3908019" y="3503350"/>
            <a:ext cx="3343594" cy="280815"/>
          </a:xfrm>
          <a:prstGeom prst="rect">
            <a:avLst/>
          </a:prstGeom>
          <a:noFill/>
        </p:spPr>
        <p:txBody>
          <a:bodyPr wrap="square" rtlCol="0">
            <a:spAutoFit/>
          </a:bodyPr>
          <a:lstStyle/>
          <a:p>
            <a:pPr algn="ctr"/>
            <a:r>
              <a:rPr kumimoji="1" lang="ja-JP" altLang="en-US" sz="1200" b="1" dirty="0">
                <a:solidFill>
                  <a:schemeClr val="accent5">
                    <a:lumMod val="75000"/>
                  </a:schemeClr>
                </a:solidFill>
              </a:rPr>
              <a:t>契約サポート</a:t>
            </a:r>
          </a:p>
        </p:txBody>
      </p:sp>
      <p:cxnSp>
        <p:nvCxnSpPr>
          <p:cNvPr id="37" name="直線コネクタ 21"/>
          <p:cNvCxnSpPr/>
          <p:nvPr/>
        </p:nvCxnSpPr>
        <p:spPr>
          <a:xfrm flipV="1">
            <a:off x="3923811" y="3784165"/>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3923811" y="3784165"/>
            <a:ext cx="3343594" cy="1455207"/>
          </a:xfrm>
          <a:prstGeom prst="rect">
            <a:avLst/>
          </a:prstGeom>
        </p:spPr>
        <p:txBody>
          <a:bodyPr wrap="square">
            <a:spAutoFit/>
          </a:bodyPr>
          <a:lstStyle/>
          <a:p>
            <a:pPr>
              <a:lnSpc>
                <a:spcPct val="150000"/>
              </a:lnSpc>
            </a:pPr>
            <a:r>
              <a:rPr lang="ja-JP" altLang="en-US" sz="1000" dirty="0">
                <a:solidFill>
                  <a:srgbClr val="333333"/>
                </a:solidFill>
                <a:latin typeface="Noto Sans JP"/>
              </a:rPr>
              <a:t>中国とのビジネスにおいては、日本、中国両国の法律を踏まえた契約書を作成することが重要なポイント</a:t>
            </a:r>
            <a:r>
              <a:rPr lang="ja-JP" altLang="en-US" sz="1000" dirty="0" err="1">
                <a:solidFill>
                  <a:srgbClr val="333333"/>
                </a:solidFill>
                <a:latin typeface="Noto Sans JP"/>
              </a:rPr>
              <a:t>です</a:t>
            </a:r>
            <a:r>
              <a:rPr lang="ja-JP" altLang="en-US" sz="1000" dirty="0">
                <a:solidFill>
                  <a:srgbClr val="333333"/>
                </a:solidFill>
                <a:latin typeface="Noto Sans JP"/>
              </a:rPr>
              <a:t>。 また、そもそも</a:t>
            </a:r>
            <a:r>
              <a:rPr lang="ja-JP" altLang="en-US" sz="1000" dirty="0" err="1">
                <a:solidFill>
                  <a:srgbClr val="333333"/>
                </a:solidFill>
                <a:latin typeface="Noto Sans JP"/>
              </a:rPr>
              <a:t>どのような</a:t>
            </a:r>
            <a:r>
              <a:rPr lang="ja-JP" altLang="en-US" sz="1000" dirty="0">
                <a:solidFill>
                  <a:srgbClr val="333333"/>
                </a:solidFill>
                <a:latin typeface="Noto Sans JP"/>
              </a:rPr>
              <a:t>契約を結ぶべきなのかを検討することが必要です。 中国企業との契約交渉においても弊社のスタッフがサポートすることで、ビジネス交渉を優位に進めることができます。</a:t>
            </a:r>
            <a:endParaRPr lang="ja-JP" altLang="en-US" sz="1000" dirty="0"/>
          </a:p>
        </p:txBody>
      </p:sp>
      <p:sp>
        <p:nvSpPr>
          <p:cNvPr id="39" name="テキスト ボックス 20"/>
          <p:cNvSpPr txBox="1"/>
          <p:nvPr/>
        </p:nvSpPr>
        <p:spPr>
          <a:xfrm>
            <a:off x="3952358" y="5390633"/>
            <a:ext cx="3343594" cy="280815"/>
          </a:xfrm>
          <a:prstGeom prst="rect">
            <a:avLst/>
          </a:prstGeom>
          <a:noFill/>
        </p:spPr>
        <p:txBody>
          <a:bodyPr wrap="square" rtlCol="0">
            <a:spAutoFit/>
          </a:bodyPr>
          <a:lstStyle/>
          <a:p>
            <a:pPr algn="ctr"/>
            <a:r>
              <a:rPr kumimoji="1" lang="ja-JP" altLang="en-US" sz="1200" b="1" dirty="0">
                <a:solidFill>
                  <a:schemeClr val="accent5">
                    <a:lumMod val="75000"/>
                  </a:schemeClr>
                </a:solidFill>
              </a:rPr>
              <a:t>契約締結</a:t>
            </a:r>
          </a:p>
        </p:txBody>
      </p:sp>
      <p:cxnSp>
        <p:nvCxnSpPr>
          <p:cNvPr id="40" name="直線コネクタ 21"/>
          <p:cNvCxnSpPr/>
          <p:nvPr/>
        </p:nvCxnSpPr>
        <p:spPr>
          <a:xfrm flipV="1">
            <a:off x="3968150" y="5671448"/>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3968150" y="5671448"/>
            <a:ext cx="3343594" cy="993542"/>
          </a:xfrm>
          <a:prstGeom prst="rect">
            <a:avLst/>
          </a:prstGeom>
        </p:spPr>
        <p:txBody>
          <a:bodyPr wrap="square">
            <a:spAutoFit/>
          </a:bodyPr>
          <a:lstStyle/>
          <a:p>
            <a:pPr>
              <a:lnSpc>
                <a:spcPct val="150000"/>
              </a:lnSpc>
            </a:pPr>
            <a:r>
              <a:rPr lang="ja-JP" altLang="en-US" sz="1000" dirty="0">
                <a:solidFill>
                  <a:srgbClr val="333333"/>
                </a:solidFill>
                <a:latin typeface="Noto Sans JP"/>
              </a:rPr>
              <a:t>契約の方向性</a:t>
            </a:r>
            <a:r>
              <a:rPr lang="ja-JP" altLang="en-US" sz="1000" dirty="0" err="1">
                <a:solidFill>
                  <a:srgbClr val="333333"/>
                </a:solidFill>
                <a:latin typeface="Noto Sans JP"/>
              </a:rPr>
              <a:t>がま</a:t>
            </a:r>
            <a:r>
              <a:rPr lang="ja-JP" altLang="en-US" sz="1000" dirty="0">
                <a:solidFill>
                  <a:srgbClr val="333333"/>
                </a:solidFill>
                <a:latin typeface="Noto Sans JP"/>
              </a:rPr>
              <a:t>とまれば、日本、中国両国の言語で契約書を作成し、締結を行います。 ビジネスのマッチングから契約書締結までのサービスをワンストップで提供します。</a:t>
            </a:r>
            <a:endParaRPr lang="ja-JP" altLang="en-US" sz="1000" dirty="0"/>
          </a:p>
        </p:txBody>
      </p:sp>
      <p:sp>
        <p:nvSpPr>
          <p:cNvPr id="42" name="テキスト ボックス 20"/>
          <p:cNvSpPr txBox="1"/>
          <p:nvPr/>
        </p:nvSpPr>
        <p:spPr>
          <a:xfrm>
            <a:off x="3968150" y="6753890"/>
            <a:ext cx="3320057" cy="276007"/>
          </a:xfrm>
          <a:prstGeom prst="rect">
            <a:avLst/>
          </a:prstGeom>
          <a:noFill/>
        </p:spPr>
        <p:txBody>
          <a:bodyPr wrap="square" rtlCol="0">
            <a:spAutoFit/>
          </a:bodyPr>
          <a:lstStyle/>
          <a:p>
            <a:pPr algn="ctr"/>
            <a:r>
              <a:rPr kumimoji="1" lang="ja-JP" altLang="en-US" sz="1200" b="1" dirty="0">
                <a:solidFill>
                  <a:schemeClr val="accent5">
                    <a:lumMod val="75000"/>
                  </a:schemeClr>
                </a:solidFill>
              </a:rPr>
              <a:t>許諾権利の適正運用監視</a:t>
            </a:r>
          </a:p>
        </p:txBody>
      </p:sp>
      <p:cxnSp>
        <p:nvCxnSpPr>
          <p:cNvPr id="43" name="直線コネクタ 21"/>
          <p:cNvCxnSpPr/>
          <p:nvPr/>
        </p:nvCxnSpPr>
        <p:spPr>
          <a:xfrm flipV="1">
            <a:off x="3983942" y="7034705"/>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4" name="正方形/長方形 43"/>
          <p:cNvSpPr/>
          <p:nvPr/>
        </p:nvSpPr>
        <p:spPr>
          <a:xfrm>
            <a:off x="3983942" y="7034705"/>
            <a:ext cx="3343594" cy="1455207"/>
          </a:xfrm>
          <a:prstGeom prst="rect">
            <a:avLst/>
          </a:prstGeom>
        </p:spPr>
        <p:txBody>
          <a:bodyPr wrap="square">
            <a:spAutoFit/>
          </a:bodyPr>
          <a:lstStyle/>
          <a:p>
            <a:pPr>
              <a:lnSpc>
                <a:spcPct val="150000"/>
              </a:lnSpc>
            </a:pPr>
            <a:r>
              <a:rPr lang="ja-JP" altLang="en-US" sz="1000" dirty="0">
                <a:solidFill>
                  <a:srgbClr val="333333"/>
                </a:solidFill>
                <a:latin typeface="Noto Sans JP"/>
              </a:rPr>
              <a:t>　契約締結後はその履行を監視します。 契約履行の監視 中国とのビジネスにおいては契約締結</a:t>
            </a:r>
            <a:r>
              <a:rPr lang="ja-JP" altLang="en-US" sz="1000" dirty="0" err="1">
                <a:solidFill>
                  <a:srgbClr val="333333"/>
                </a:solidFill>
                <a:latin typeface="Noto Sans JP"/>
              </a:rPr>
              <a:t>だけで</a:t>
            </a:r>
            <a:r>
              <a:rPr lang="ja-JP" altLang="en-US" sz="1000" dirty="0">
                <a:solidFill>
                  <a:srgbClr val="333333"/>
                </a:solidFill>
                <a:latin typeface="Noto Sans JP"/>
              </a:rPr>
              <a:t>なく、 その後に契約が履行されているかのチェックを行う事が非常に重要</a:t>
            </a:r>
            <a:r>
              <a:rPr lang="ja-JP" altLang="en-US" sz="1000" dirty="0" err="1">
                <a:solidFill>
                  <a:srgbClr val="333333"/>
                </a:solidFill>
                <a:latin typeface="Noto Sans JP"/>
              </a:rPr>
              <a:t>です</a:t>
            </a:r>
            <a:r>
              <a:rPr lang="ja-JP" altLang="en-US" sz="1000" dirty="0">
                <a:solidFill>
                  <a:srgbClr val="333333"/>
                </a:solidFill>
                <a:latin typeface="Noto Sans JP"/>
              </a:rPr>
              <a:t>。 権利対価の支払いがなされるのか、契約</a:t>
            </a:r>
            <a:r>
              <a:rPr lang="ja-JP" altLang="en-US" sz="1000" dirty="0" err="1">
                <a:solidFill>
                  <a:srgbClr val="333333"/>
                </a:solidFill>
                <a:latin typeface="Noto Sans JP"/>
              </a:rPr>
              <a:t>で許</a:t>
            </a:r>
            <a:r>
              <a:rPr lang="ja-JP" altLang="en-US" sz="1000" dirty="0">
                <a:solidFill>
                  <a:srgbClr val="333333"/>
                </a:solidFill>
                <a:latin typeface="Noto Sans JP"/>
              </a:rPr>
              <a:t>諾された内容に沿った運用がなされているのかを監視します。</a:t>
            </a:r>
            <a:endParaRPr lang="ja-JP" altLang="en-US" sz="1000" dirty="0"/>
          </a:p>
        </p:txBody>
      </p:sp>
      <p:sp>
        <p:nvSpPr>
          <p:cNvPr id="45" name="テキスト ボックス 20"/>
          <p:cNvSpPr txBox="1"/>
          <p:nvPr/>
        </p:nvSpPr>
        <p:spPr>
          <a:xfrm>
            <a:off x="3968150" y="8655012"/>
            <a:ext cx="3320057" cy="276007"/>
          </a:xfrm>
          <a:prstGeom prst="rect">
            <a:avLst/>
          </a:prstGeom>
          <a:noFill/>
        </p:spPr>
        <p:txBody>
          <a:bodyPr wrap="square" rtlCol="0">
            <a:spAutoFit/>
          </a:bodyPr>
          <a:lstStyle/>
          <a:p>
            <a:pPr algn="ctr"/>
            <a:r>
              <a:rPr kumimoji="1" lang="ja-JP" altLang="en-US" sz="1200" b="1" dirty="0">
                <a:solidFill>
                  <a:schemeClr val="accent5">
                    <a:lumMod val="75000"/>
                  </a:schemeClr>
                </a:solidFill>
              </a:rPr>
              <a:t>ライセンス運用の監視</a:t>
            </a:r>
          </a:p>
        </p:txBody>
      </p:sp>
      <p:cxnSp>
        <p:nvCxnSpPr>
          <p:cNvPr id="46" name="直線コネクタ 21"/>
          <p:cNvCxnSpPr/>
          <p:nvPr/>
        </p:nvCxnSpPr>
        <p:spPr>
          <a:xfrm flipV="1">
            <a:off x="3983942" y="8935827"/>
            <a:ext cx="3327802" cy="496"/>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7" name="正方形/長方形 46"/>
          <p:cNvSpPr/>
          <p:nvPr/>
        </p:nvSpPr>
        <p:spPr>
          <a:xfrm>
            <a:off x="3983942" y="8935827"/>
            <a:ext cx="3343594" cy="993542"/>
          </a:xfrm>
          <a:prstGeom prst="rect">
            <a:avLst/>
          </a:prstGeom>
        </p:spPr>
        <p:txBody>
          <a:bodyPr wrap="square">
            <a:spAutoFit/>
          </a:bodyPr>
          <a:lstStyle/>
          <a:p>
            <a:pPr>
              <a:lnSpc>
                <a:spcPct val="150000"/>
              </a:lnSpc>
            </a:pPr>
            <a:r>
              <a:rPr lang="ja-JP" altLang="en-US" sz="1000" dirty="0">
                <a:solidFill>
                  <a:srgbClr val="333333"/>
                </a:solidFill>
                <a:latin typeface="Noto Sans JP"/>
              </a:rPr>
              <a:t>　ライセンスの運用についても、契約</a:t>
            </a:r>
            <a:r>
              <a:rPr lang="ja-JP" altLang="en-US" sz="1000" dirty="0" err="1">
                <a:solidFill>
                  <a:srgbClr val="333333"/>
                </a:solidFill>
                <a:latin typeface="Noto Sans JP"/>
              </a:rPr>
              <a:t>で許</a:t>
            </a:r>
            <a:r>
              <a:rPr lang="ja-JP" altLang="en-US" sz="1000" dirty="0">
                <a:solidFill>
                  <a:srgbClr val="333333"/>
                </a:solidFill>
                <a:latin typeface="Noto Sans JP"/>
              </a:rPr>
              <a:t>諾された内容に沿った製作物となっているか、 契約時に提示されたスケジュールに沿って商品化等が進んでいるかを、チェックします。</a:t>
            </a:r>
            <a:endParaRPr lang="ja-JP" altLang="en-US" sz="1000" dirty="0"/>
          </a:p>
        </p:txBody>
      </p:sp>
      <p:sp>
        <p:nvSpPr>
          <p:cNvPr id="32" name="テキスト ボックス 31"/>
          <p:cNvSpPr txBox="1"/>
          <p:nvPr/>
        </p:nvSpPr>
        <p:spPr>
          <a:xfrm>
            <a:off x="0" y="10368229"/>
            <a:ext cx="7559675" cy="246221"/>
          </a:xfrm>
          <a:prstGeom prst="rect">
            <a:avLst/>
          </a:prstGeom>
          <a:noFill/>
        </p:spPr>
        <p:txBody>
          <a:bodyPr wrap="square" rtlCol="0">
            <a:spAutoFit/>
          </a:bodyPr>
          <a:lstStyle/>
          <a:p>
            <a:pPr algn="ctr"/>
            <a:r>
              <a:rPr kumimoji="1" lang="en-US" altLang="ja-JP" sz="1000" dirty="0"/>
              <a:t>-- 16 --</a:t>
            </a:r>
            <a:endParaRPr kumimoji="1" lang="ja-JP" alt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66318" y="411929"/>
            <a:ext cx="6827045" cy="791316"/>
          </a:xfrm>
          <a:prstGeom prst="rect">
            <a:avLst/>
          </a:prstGeom>
        </p:spPr>
      </p:pic>
      <p:sp>
        <p:nvSpPr>
          <p:cNvPr id="10" name="テキスト ボックス 9"/>
          <p:cNvSpPr txBox="1"/>
          <p:nvPr/>
        </p:nvSpPr>
        <p:spPr>
          <a:xfrm>
            <a:off x="5611813" y="218617"/>
            <a:ext cx="1581551" cy="184666"/>
          </a:xfrm>
          <a:prstGeom prst="rect">
            <a:avLst/>
          </a:prstGeom>
          <a:noFill/>
        </p:spPr>
        <p:txBody>
          <a:bodyPr wrap="square" rtlCol="0">
            <a:spAutoFit/>
          </a:bodyPr>
          <a:lstStyle/>
          <a:p>
            <a:pPr algn="r"/>
            <a:r>
              <a:rPr kumimoji="1" lang="ja-JP" altLang="en-US" sz="600" dirty="0"/>
              <a:t>提携組織・顧問</a:t>
            </a:r>
          </a:p>
        </p:txBody>
      </p:sp>
      <p:sp>
        <p:nvSpPr>
          <p:cNvPr id="6" name="テキスト ボックス 5"/>
          <p:cNvSpPr txBox="1"/>
          <p:nvPr/>
        </p:nvSpPr>
        <p:spPr>
          <a:xfrm>
            <a:off x="534589" y="569567"/>
            <a:ext cx="4459775" cy="460375"/>
          </a:xfrm>
          <a:prstGeom prst="rect">
            <a:avLst/>
          </a:prstGeom>
          <a:noFill/>
        </p:spPr>
        <p:txBody>
          <a:bodyPr wrap="square" rtlCol="0">
            <a:spAutoFit/>
          </a:bodyPr>
          <a:lstStyle/>
          <a:p>
            <a:r>
              <a:rPr kumimoji="1" lang="ja-JP" altLang="en-US" sz="2400" b="1" dirty="0">
                <a:solidFill>
                  <a:schemeClr val="bg1"/>
                </a:solidFill>
                <a:latin typeface="+mn-ea"/>
              </a:rPr>
              <a:t>提携組織・顧問</a:t>
            </a:r>
            <a:endParaRPr kumimoji="1" lang="ja-JP" altLang="zh-TW" sz="2400" b="1" dirty="0">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ライセンス管理</a:t>
            </a:r>
          </a:p>
        </p:txBody>
      </p:sp>
      <p:sp>
        <p:nvSpPr>
          <p:cNvPr id="2" name="正方形/長方形 1"/>
          <p:cNvSpPr/>
          <p:nvPr/>
        </p:nvSpPr>
        <p:spPr>
          <a:xfrm>
            <a:off x="537853" y="1344013"/>
            <a:ext cx="6415397" cy="369332"/>
          </a:xfrm>
          <a:prstGeom prst="rect">
            <a:avLst/>
          </a:prstGeom>
        </p:spPr>
        <p:txBody>
          <a:bodyPr wrap="square">
            <a:spAutoFit/>
          </a:bodyPr>
          <a:lstStyle/>
          <a:p>
            <a:r>
              <a:rPr lang="zh-TW" altLang="en-US" sz="1600" b="1" dirty="0">
                <a:solidFill>
                  <a:srgbClr val="01AACE"/>
                </a:solidFill>
                <a:latin typeface="游ゴシック Medium" panose="020B0500000000000000" pitchFamily="50" charset="-128"/>
                <a:ea typeface="游ゴシック Medium" panose="020B0500000000000000" pitchFamily="50" charset="-128"/>
              </a:rPr>
              <a:t>一般社団法人　日中知的財産保護協会　（ </a:t>
            </a:r>
            <a:r>
              <a:rPr lang="en-US" altLang="zh-TW" sz="1600" b="1" dirty="0">
                <a:solidFill>
                  <a:srgbClr val="01AACE"/>
                </a:solidFill>
                <a:latin typeface="游ゴシック Medium" panose="020B0500000000000000" pitchFamily="50" charset="-128"/>
                <a:ea typeface="游ゴシック Medium" panose="020B0500000000000000" pitchFamily="50" charset="-128"/>
              </a:rPr>
              <a:t>JCAAA </a:t>
            </a:r>
            <a:r>
              <a:rPr lang="zh-TW" altLang="en-US" b="1" dirty="0">
                <a:solidFill>
                  <a:srgbClr val="01AACE"/>
                </a:solidFill>
                <a:latin typeface="游ゴシック Medium" panose="020B0500000000000000" pitchFamily="50" charset="-128"/>
                <a:ea typeface="游ゴシック Medium" panose="020B0500000000000000" pitchFamily="50" charset="-128"/>
              </a:rPr>
              <a:t>）</a:t>
            </a:r>
            <a:endParaRPr lang="zh-TW" altLang="en-US" b="1" i="0" dirty="0">
              <a:solidFill>
                <a:srgbClr val="01AACE"/>
              </a:solidFill>
              <a:effectLst/>
              <a:latin typeface="游ゴシック Medium" panose="020B0500000000000000" pitchFamily="50" charset="-128"/>
              <a:ea typeface="游ゴシック Medium" panose="020B0500000000000000" pitchFamily="50" charset="-128"/>
            </a:endParaRPr>
          </a:p>
        </p:txBody>
      </p:sp>
      <p:sp>
        <p:nvSpPr>
          <p:cNvPr id="12" name="正方形/長方形 11"/>
          <p:cNvSpPr/>
          <p:nvPr/>
        </p:nvSpPr>
        <p:spPr>
          <a:xfrm>
            <a:off x="366317" y="1728810"/>
            <a:ext cx="6827045" cy="1448730"/>
          </a:xfrm>
          <a:prstGeom prst="rect">
            <a:avLst/>
          </a:prstGeom>
        </p:spPr>
        <p:txBody>
          <a:bodyPr wrap="square">
            <a:spAutoFit/>
          </a:bodyPr>
          <a:lstStyle/>
          <a:p>
            <a:pPr>
              <a:lnSpc>
                <a:spcPct val="150000"/>
              </a:lnSpc>
            </a:pPr>
            <a:r>
              <a:rPr lang="ja-JP" altLang="en-US" sz="1200" dirty="0"/>
              <a:t>　当社団法人は、中国・中央政府の知財侵害対策の政府機関「</a:t>
            </a:r>
            <a:r>
              <a:rPr lang="ja-JP" altLang="en-US" sz="1200" b="1" dirty="0">
                <a:solidFill>
                  <a:srgbClr val="01AACE"/>
                </a:solidFill>
              </a:rPr>
              <a:t>双打弁公室</a:t>
            </a:r>
            <a:r>
              <a:rPr lang="ja-JP" altLang="en-US" sz="1200" dirty="0"/>
              <a:t>」傘下の連絡・調整・対策実行組織である「</a:t>
            </a:r>
            <a:r>
              <a:rPr lang="en-US" altLang="ja-JP" sz="1200" dirty="0">
                <a:solidFill>
                  <a:srgbClr val="01AACE"/>
                </a:solidFill>
              </a:rPr>
              <a:t>CAASA</a:t>
            </a:r>
            <a:r>
              <a:rPr lang="ja-JP" altLang="en-US" sz="1200" dirty="0"/>
              <a:t>」と連携する日本唯一の組織であり、実行力ある知財保護対策のプラットフォームを会員企業に提供します。</a:t>
            </a:r>
            <a:r>
              <a:rPr lang="en-US" altLang="ja-JP" sz="1200" dirty="0"/>
              <a:t>WWIP</a:t>
            </a:r>
            <a:r>
              <a:rPr lang="ja-JP" altLang="en-US" sz="1200" dirty="0"/>
              <a:t>コンサルティングジャパンは当社団法人の事務局を運 営、個別事案に関するご相談に応じています。</a:t>
            </a:r>
            <a:endParaRPr lang="en-US" altLang="ja-JP" sz="1200" dirty="0"/>
          </a:p>
          <a:p>
            <a:pPr>
              <a:lnSpc>
                <a:spcPct val="150000"/>
              </a:lnSpc>
            </a:pPr>
            <a:r>
              <a:rPr lang="ja-JP" altLang="en-US" sz="1200" dirty="0"/>
              <a:t>＊ 「</a:t>
            </a:r>
            <a:r>
              <a:rPr lang="en-US" altLang="ja-JP" sz="1200" dirty="0"/>
              <a:t>WWIP</a:t>
            </a:r>
            <a:r>
              <a:rPr lang="ja-JP" altLang="en-US" sz="1200" dirty="0"/>
              <a:t>の背景」に詳しく記載しております</a:t>
            </a:r>
          </a:p>
        </p:txBody>
      </p:sp>
      <p:sp>
        <p:nvSpPr>
          <p:cNvPr id="14" name="正方形/長方形 13"/>
          <p:cNvSpPr/>
          <p:nvPr/>
        </p:nvSpPr>
        <p:spPr>
          <a:xfrm>
            <a:off x="518798" y="3299813"/>
            <a:ext cx="6415397" cy="338554"/>
          </a:xfrm>
          <a:prstGeom prst="rect">
            <a:avLst/>
          </a:prstGeom>
        </p:spPr>
        <p:txBody>
          <a:bodyPr wrap="square">
            <a:spAutoFit/>
          </a:bodyPr>
          <a:lstStyle/>
          <a:p>
            <a:r>
              <a:rPr lang="ja-JP" altLang="en-US" sz="1600" b="1" i="0" dirty="0">
                <a:solidFill>
                  <a:srgbClr val="01AACE"/>
                </a:solidFill>
                <a:effectLst/>
                <a:latin typeface="游ゴシック Medium" panose="020B0500000000000000" pitchFamily="50" charset="-128"/>
                <a:ea typeface="游ゴシック Medium" panose="020B0500000000000000" pitchFamily="50" charset="-128"/>
              </a:rPr>
              <a:t>北京満分進出口貿易有限公司</a:t>
            </a:r>
            <a:endParaRPr lang="zh-TW" altLang="en-US" sz="1600" b="1" i="0" dirty="0">
              <a:solidFill>
                <a:srgbClr val="01AACE"/>
              </a:solidFill>
              <a:effectLst/>
              <a:latin typeface="游ゴシック Medium" panose="020B0500000000000000" pitchFamily="50" charset="-128"/>
              <a:ea typeface="游ゴシック Medium" panose="020B0500000000000000" pitchFamily="50" charset="-128"/>
            </a:endParaRPr>
          </a:p>
        </p:txBody>
      </p:sp>
      <p:sp>
        <p:nvSpPr>
          <p:cNvPr id="15" name="正方形/長方形 14"/>
          <p:cNvSpPr/>
          <p:nvPr/>
        </p:nvSpPr>
        <p:spPr>
          <a:xfrm>
            <a:off x="366313" y="3637654"/>
            <a:ext cx="6834234" cy="2004780"/>
          </a:xfrm>
          <a:prstGeom prst="rect">
            <a:avLst/>
          </a:prstGeom>
        </p:spPr>
        <p:txBody>
          <a:bodyPr wrap="square">
            <a:spAutoFit/>
          </a:bodyPr>
          <a:lstStyle/>
          <a:p>
            <a:pPr>
              <a:lnSpc>
                <a:spcPct val="150000"/>
              </a:lnSpc>
            </a:pPr>
            <a:r>
              <a:rPr lang="ja-JP" altLang="en-US" sz="1200" dirty="0"/>
              <a:t>代表取締役　　李　香蘭</a:t>
            </a:r>
          </a:p>
          <a:p>
            <a:pPr>
              <a:lnSpc>
                <a:spcPct val="150000"/>
              </a:lnSpc>
            </a:pPr>
            <a:r>
              <a:rPr lang="ja-JP" altLang="en-US" sz="1200" dirty="0"/>
              <a:t>商標申請、</a:t>
            </a:r>
            <a:r>
              <a:rPr lang="en-US" altLang="ja-JP" sz="1200" dirty="0"/>
              <a:t>CCC</a:t>
            </a:r>
            <a:r>
              <a:rPr lang="ja-JP" altLang="en-US" sz="1200" dirty="0"/>
              <a:t>認証における提携会社</a:t>
            </a:r>
          </a:p>
          <a:p>
            <a:pPr>
              <a:lnSpc>
                <a:spcPct val="150000"/>
              </a:lnSpc>
            </a:pPr>
            <a:r>
              <a:rPr lang="ja-JP" altLang="en-US" sz="1200" dirty="0"/>
              <a:t>　</a:t>
            </a:r>
            <a:r>
              <a:rPr lang="en-US" altLang="ja-JP" sz="1200" dirty="0"/>
              <a:t>2009</a:t>
            </a:r>
            <a:r>
              <a:rPr lang="ja-JP" altLang="en-US" sz="1200" dirty="0"/>
              <a:t>年</a:t>
            </a:r>
            <a:r>
              <a:rPr lang="en-US" altLang="ja-JP" sz="1200" dirty="0"/>
              <a:t>12</a:t>
            </a:r>
            <a:r>
              <a:rPr lang="ja-JP" altLang="en-US" sz="1200" dirty="0"/>
              <a:t>月、資本金</a:t>
            </a:r>
            <a:r>
              <a:rPr lang="en-US" altLang="ja-JP" sz="1200" dirty="0"/>
              <a:t>200</a:t>
            </a:r>
            <a:r>
              <a:rPr lang="ja-JP" altLang="en-US" sz="1200" dirty="0"/>
              <a:t>万元で設立。</a:t>
            </a:r>
          </a:p>
          <a:p>
            <a:pPr>
              <a:lnSpc>
                <a:spcPct val="150000"/>
              </a:lnSpc>
            </a:pPr>
            <a:r>
              <a:rPr lang="ja-JP" altLang="en-US" sz="1200" dirty="0"/>
              <a:t>　主に化粧品または家電メーカーに専門的な貨物輸送通関、</a:t>
            </a:r>
            <a:r>
              <a:rPr lang="en-US" altLang="ja-JP" sz="1200" dirty="0"/>
              <a:t>CFDA</a:t>
            </a:r>
            <a:r>
              <a:rPr lang="ja-JP" altLang="en-US" sz="1200" dirty="0"/>
              <a:t>の化粧品衛生許可、</a:t>
            </a:r>
            <a:r>
              <a:rPr lang="en-US" altLang="ja-JP" sz="1200" dirty="0"/>
              <a:t>CCC</a:t>
            </a:r>
            <a:r>
              <a:rPr lang="ja-JP" altLang="en-US" sz="1200" dirty="0"/>
              <a:t>商品認証などの商業サービスを提供。</a:t>
            </a:r>
          </a:p>
          <a:p>
            <a:pPr>
              <a:lnSpc>
                <a:spcPct val="150000"/>
              </a:lnSpc>
            </a:pPr>
            <a:r>
              <a:rPr lang="ja-JP" altLang="en-US" sz="1200" dirty="0"/>
              <a:t>　中国食薬品監督管理総局（</a:t>
            </a:r>
            <a:r>
              <a:rPr lang="en-US" altLang="ja-JP" sz="1200" dirty="0"/>
              <a:t>CFDA</a:t>
            </a:r>
            <a:r>
              <a:rPr lang="ja-JP" altLang="en-US" sz="1200" dirty="0"/>
              <a:t>）、中国質量認証センター（</a:t>
            </a:r>
            <a:r>
              <a:rPr lang="en-US" altLang="ja-JP" sz="1200" dirty="0"/>
              <a:t>CQC</a:t>
            </a:r>
            <a:r>
              <a:rPr lang="ja-JP" altLang="en-US" sz="1200" dirty="0"/>
              <a:t>）、中国軽工業連合認証センター（</a:t>
            </a:r>
            <a:r>
              <a:rPr lang="en-US" altLang="ja-JP" sz="1200" dirty="0"/>
              <a:t>CCLC</a:t>
            </a:r>
            <a:r>
              <a:rPr lang="ja-JP" altLang="en-US" sz="1200" dirty="0"/>
              <a:t>）等の認証機関と長い間協力関係がある。</a:t>
            </a:r>
          </a:p>
        </p:txBody>
      </p:sp>
      <p:pic>
        <p:nvPicPr>
          <p:cNvPr id="4098" name="Picture 2" descr="https://wwip.co.jp/wp-content/uploads/2018/05/ABUIABACGAAgr6WAzQUo4J2_wwUwwBk4kBM450x450-1-300x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01" y="5687177"/>
            <a:ext cx="2676470" cy="19002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p:cNvPicPr>
          <p:nvPr/>
        </p:nvPicPr>
        <p:blipFill>
          <a:blip r:embed="rId4"/>
          <a:stretch>
            <a:fillRect/>
          </a:stretch>
        </p:blipFill>
        <p:spPr>
          <a:xfrm>
            <a:off x="3398065" y="5696460"/>
            <a:ext cx="3409147" cy="1891010"/>
          </a:xfrm>
          <a:prstGeom prst="rect">
            <a:avLst/>
          </a:prstGeom>
        </p:spPr>
      </p:pic>
      <p:sp>
        <p:nvSpPr>
          <p:cNvPr id="18" name="正方形/長方形 17"/>
          <p:cNvSpPr/>
          <p:nvPr/>
        </p:nvSpPr>
        <p:spPr>
          <a:xfrm>
            <a:off x="525988" y="7750480"/>
            <a:ext cx="6415397" cy="338554"/>
          </a:xfrm>
          <a:prstGeom prst="rect">
            <a:avLst/>
          </a:prstGeom>
        </p:spPr>
        <p:txBody>
          <a:bodyPr wrap="square">
            <a:spAutoFit/>
          </a:bodyPr>
          <a:lstStyle/>
          <a:p>
            <a:r>
              <a:rPr lang="zh-CN" altLang="en-US" sz="1600" b="1" dirty="0">
                <a:solidFill>
                  <a:srgbClr val="01AACE"/>
                </a:solidFill>
                <a:latin typeface="游ゴシック Medium" panose="020B0500000000000000" pitchFamily="50" charset="-128"/>
                <a:ea typeface="游ゴシック Medium" panose="020B0500000000000000" pitchFamily="50" charset="-128"/>
              </a:rPr>
              <a:t>貝塔莱福（天津）生物科技有限公司</a:t>
            </a:r>
          </a:p>
        </p:txBody>
      </p:sp>
      <p:sp>
        <p:nvSpPr>
          <p:cNvPr id="3" name="正方形/長方形 2"/>
          <p:cNvSpPr/>
          <p:nvPr/>
        </p:nvSpPr>
        <p:spPr>
          <a:xfrm>
            <a:off x="397303" y="8180666"/>
            <a:ext cx="4458032" cy="1728422"/>
          </a:xfrm>
          <a:prstGeom prst="rect">
            <a:avLst/>
          </a:prstGeom>
        </p:spPr>
        <p:txBody>
          <a:bodyPr wrap="square">
            <a:spAutoFit/>
          </a:bodyPr>
          <a:lstStyle/>
          <a:p>
            <a:pPr algn="just">
              <a:lnSpc>
                <a:spcPct val="150000"/>
              </a:lnSpc>
              <a:spcAft>
                <a:spcPts val="0"/>
              </a:spcAft>
            </a:pPr>
            <a:r>
              <a:rPr lang="ja-JP" altLang="en-US" sz="1200" kern="100" dirty="0">
                <a:latin typeface="+mn-ea"/>
                <a:cs typeface="Arial" panose="020B0604020202020204" pitchFamily="34" charset="0"/>
              </a:rPr>
              <a:t>代表取締役　　王　豪</a:t>
            </a:r>
            <a:endParaRPr lang="en-US" altLang="ja-JP" sz="1200" kern="100" dirty="0">
              <a:latin typeface="+mn-ea"/>
              <a:cs typeface="Arial" panose="020B0604020202020204" pitchFamily="34" charset="0"/>
            </a:endParaRPr>
          </a:p>
          <a:p>
            <a:pPr algn="just">
              <a:lnSpc>
                <a:spcPct val="150000"/>
              </a:lnSpc>
              <a:spcAft>
                <a:spcPts val="0"/>
              </a:spcAft>
            </a:pPr>
            <a:r>
              <a:rPr lang="ja-JP" altLang="en-US" sz="1200" kern="100" dirty="0">
                <a:latin typeface="+mn-ea"/>
                <a:cs typeface="Arial" panose="020B0604020202020204" pitchFamily="34" charset="0"/>
              </a:rPr>
              <a:t>輸出、通関、原料申請における提携会社</a:t>
            </a:r>
            <a:endParaRPr lang="en-US" altLang="ja-JP" sz="1200" kern="100" dirty="0">
              <a:latin typeface="+mn-ea"/>
              <a:cs typeface="Arial" panose="020B0604020202020204" pitchFamily="34" charset="0"/>
            </a:endParaRPr>
          </a:p>
          <a:p>
            <a:pPr algn="just">
              <a:lnSpc>
                <a:spcPct val="150000"/>
              </a:lnSpc>
              <a:spcAft>
                <a:spcPts val="0"/>
              </a:spcAft>
            </a:pPr>
            <a:r>
              <a:rPr lang="ja-JP" altLang="en-US" sz="1200" kern="100" dirty="0">
                <a:latin typeface="+mn-ea"/>
                <a:cs typeface="Arial" panose="020B0604020202020204" pitchFamily="34" charset="0"/>
              </a:rPr>
              <a:t>　</a:t>
            </a:r>
            <a:r>
              <a:rPr lang="en-US" altLang="ja-JP" sz="1200" kern="100" dirty="0">
                <a:latin typeface="+mn-ea"/>
                <a:cs typeface="Arial" panose="020B0604020202020204" pitchFamily="34" charset="0"/>
              </a:rPr>
              <a:t>2018</a:t>
            </a:r>
            <a:r>
              <a:rPr lang="ja-JP" altLang="en-US" sz="1200" kern="100" dirty="0">
                <a:latin typeface="+mn-ea"/>
                <a:cs typeface="Arial" panose="020B0604020202020204" pitchFamily="34" charset="0"/>
              </a:rPr>
              <a:t>年中国天津自由貿易エリアで法人設立。</a:t>
            </a:r>
            <a:r>
              <a:rPr lang="ja-JP" altLang="ja-JP" sz="1200" kern="100" dirty="0">
                <a:latin typeface="+mn-ea"/>
                <a:cs typeface="Arial" panose="020B0604020202020204" pitchFamily="34" charset="0"/>
              </a:rPr>
              <a:t>機能性食品素材の輸入販売、健康食品・化粧品の輸出販売、中国向けの化粧品・健康食品・日常化学製品の備案申請代行、コンサルティングなどの</a:t>
            </a:r>
            <a:r>
              <a:rPr lang="ja-JP" altLang="en-US" sz="1200" kern="100" dirty="0">
                <a:latin typeface="+mn-ea"/>
                <a:cs typeface="Arial" panose="020B0604020202020204" pitchFamily="34" charset="0"/>
              </a:rPr>
              <a:t>事業を展開</a:t>
            </a:r>
            <a:r>
              <a:rPr lang="ja-JP" altLang="ja-JP" sz="1200" kern="100" dirty="0">
                <a:latin typeface="+mn-ea"/>
                <a:cs typeface="Arial" panose="020B0604020202020204" pitchFamily="34" charset="0"/>
              </a:rPr>
              <a:t>。</a:t>
            </a:r>
          </a:p>
        </p:txBody>
      </p:sp>
      <p:pic>
        <p:nvPicPr>
          <p:cNvPr id="19" name="图片 1" descr="C:\Users\yefuu\AppData\Local\Temp\WeChat Files\162240038296866838.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0034" y="7735015"/>
            <a:ext cx="1707178" cy="2271870"/>
          </a:xfrm>
          <a:prstGeom prst="rect">
            <a:avLst/>
          </a:prstGeom>
          <a:noFill/>
          <a:ln>
            <a:noFill/>
          </a:ln>
        </p:spPr>
      </p:pic>
      <p:sp>
        <p:nvSpPr>
          <p:cNvPr id="21" name="正方形/長方形 16"/>
          <p:cNvSpPr/>
          <p:nvPr/>
        </p:nvSpPr>
        <p:spPr>
          <a:xfrm>
            <a:off x="436243" y="1459220"/>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a:off x="362502" y="170736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3" name="正方形/長方形 16"/>
          <p:cNvSpPr/>
          <p:nvPr/>
        </p:nvSpPr>
        <p:spPr>
          <a:xfrm>
            <a:off x="436243" y="3387272"/>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p:cNvCxnSpPr/>
          <p:nvPr/>
        </p:nvCxnSpPr>
        <p:spPr>
          <a:xfrm>
            <a:off x="362502" y="3635420"/>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5" name="正方形/長方形 16"/>
          <p:cNvSpPr/>
          <p:nvPr/>
        </p:nvSpPr>
        <p:spPr>
          <a:xfrm>
            <a:off x="471044" y="7856351"/>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 name="直線コネクタ 25"/>
          <p:cNvCxnSpPr/>
          <p:nvPr/>
        </p:nvCxnSpPr>
        <p:spPr>
          <a:xfrm flipV="1">
            <a:off x="397303" y="8089034"/>
            <a:ext cx="4458032" cy="15465"/>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0" y="10368229"/>
            <a:ext cx="7559675" cy="246221"/>
          </a:xfrm>
          <a:prstGeom prst="rect">
            <a:avLst/>
          </a:prstGeom>
          <a:noFill/>
        </p:spPr>
        <p:txBody>
          <a:bodyPr wrap="square" rtlCol="0">
            <a:spAutoFit/>
          </a:bodyPr>
          <a:lstStyle/>
          <a:p>
            <a:pPr algn="ctr"/>
            <a:r>
              <a:rPr kumimoji="1" lang="en-US" altLang="ja-JP" sz="1000" dirty="0"/>
              <a:t>-- 17 --</a:t>
            </a:r>
            <a:endParaRPr kumimoji="1" lang="ja-JP" alt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611813" y="218617"/>
            <a:ext cx="1581551" cy="184666"/>
          </a:xfrm>
          <a:prstGeom prst="rect">
            <a:avLst/>
          </a:prstGeom>
          <a:noFill/>
        </p:spPr>
        <p:txBody>
          <a:bodyPr wrap="square" rtlCol="0">
            <a:spAutoFit/>
          </a:bodyPr>
          <a:lstStyle/>
          <a:p>
            <a:pPr algn="r"/>
            <a:r>
              <a:rPr kumimoji="1" lang="ja-JP" altLang="en-US" sz="600" dirty="0"/>
              <a:t>提携組織・顧問</a:t>
            </a:r>
          </a:p>
        </p:txBody>
      </p:sp>
      <p:sp>
        <p:nvSpPr>
          <p:cNvPr id="11"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ライセンス管理</a:t>
            </a:r>
          </a:p>
        </p:txBody>
      </p:sp>
      <p:sp>
        <p:nvSpPr>
          <p:cNvPr id="2" name="正方形/長方形 1"/>
          <p:cNvSpPr/>
          <p:nvPr/>
        </p:nvSpPr>
        <p:spPr>
          <a:xfrm>
            <a:off x="518803" y="503809"/>
            <a:ext cx="6415397" cy="338554"/>
          </a:xfrm>
          <a:prstGeom prst="rect">
            <a:avLst/>
          </a:prstGeom>
        </p:spPr>
        <p:txBody>
          <a:bodyPr wrap="square">
            <a:spAutoFit/>
          </a:bodyPr>
          <a:lstStyle/>
          <a:p>
            <a:r>
              <a:rPr lang="zh-TW" altLang="en-US" sz="1600" b="1" dirty="0">
                <a:solidFill>
                  <a:srgbClr val="01AACE"/>
                </a:solidFill>
                <a:latin typeface="游ゴシック Medium" panose="020B0500000000000000" pitchFamily="50" charset="-128"/>
                <a:ea typeface="游ゴシック Medium" panose="020B0500000000000000" pitchFamily="50" charset="-128"/>
              </a:rPr>
              <a:t>擎雷防偽科技股份有限公司（</a:t>
            </a:r>
            <a:r>
              <a:rPr lang="en-US" altLang="zh-TW" sz="1600" b="1" dirty="0">
                <a:solidFill>
                  <a:srgbClr val="01AACE"/>
                </a:solidFill>
                <a:latin typeface="游ゴシック Medium" panose="020B0500000000000000" pitchFamily="50" charset="-128"/>
                <a:ea typeface="游ゴシック Medium" panose="020B0500000000000000" pitchFamily="50" charset="-128"/>
              </a:rPr>
              <a:t>T-</a:t>
            </a:r>
            <a:r>
              <a:rPr lang="en-US" altLang="zh-TW" sz="1600" b="1" dirty="0" err="1">
                <a:solidFill>
                  <a:srgbClr val="01AACE"/>
                </a:solidFill>
                <a:latin typeface="游ゴシック Medium" panose="020B0500000000000000" pitchFamily="50" charset="-128"/>
                <a:ea typeface="游ゴシック Medium" panose="020B0500000000000000" pitchFamily="50" charset="-128"/>
              </a:rPr>
              <a:t>security.Inc</a:t>
            </a:r>
            <a:r>
              <a:rPr lang="en-US" altLang="zh-TW" sz="1600" b="1" dirty="0">
                <a:solidFill>
                  <a:srgbClr val="01AACE"/>
                </a:solidFill>
                <a:latin typeface="游ゴシック Medium" panose="020B0500000000000000" pitchFamily="50" charset="-128"/>
                <a:ea typeface="游ゴシック Medium" panose="020B0500000000000000" pitchFamily="50" charset="-128"/>
              </a:rPr>
              <a:t>)</a:t>
            </a:r>
            <a:endParaRPr lang="zh-TW" altLang="en-US" sz="1600" b="1" i="0" dirty="0">
              <a:solidFill>
                <a:srgbClr val="01AACE"/>
              </a:solidFill>
              <a:effectLst/>
              <a:latin typeface="游ゴシック Medium" panose="020B0500000000000000" pitchFamily="50" charset="-128"/>
              <a:ea typeface="游ゴシック Medium" panose="020B0500000000000000" pitchFamily="50" charset="-128"/>
            </a:endParaRPr>
          </a:p>
        </p:txBody>
      </p:sp>
      <p:sp>
        <p:nvSpPr>
          <p:cNvPr id="12" name="正方形/長方形 11"/>
          <p:cNvSpPr/>
          <p:nvPr/>
        </p:nvSpPr>
        <p:spPr>
          <a:xfrm>
            <a:off x="3779842" y="885610"/>
            <a:ext cx="3413520" cy="2147704"/>
          </a:xfrm>
          <a:prstGeom prst="rect">
            <a:avLst/>
          </a:prstGeom>
        </p:spPr>
        <p:txBody>
          <a:bodyPr wrap="square">
            <a:spAutoFit/>
          </a:bodyPr>
          <a:lstStyle/>
          <a:p>
            <a:pPr marL="171450" indent="-171450">
              <a:lnSpc>
                <a:spcPct val="150000"/>
              </a:lnSpc>
              <a:buFont typeface="Wingdings" panose="05000000000000000000" pitchFamily="2" charset="2"/>
              <a:buChar char="n"/>
            </a:pPr>
            <a:r>
              <a:rPr lang="ja-JP" altLang="en-US" sz="1000" dirty="0"/>
              <a:t>設立</a:t>
            </a:r>
            <a:r>
              <a:rPr lang="en-US" altLang="ja-JP" sz="1000" dirty="0"/>
              <a:t>:1983</a:t>
            </a:r>
            <a:r>
              <a:rPr lang="ja-JP" altLang="en-US" sz="1000" dirty="0"/>
              <a:t>年</a:t>
            </a:r>
          </a:p>
          <a:p>
            <a:pPr marL="171450" indent="-171450">
              <a:lnSpc>
                <a:spcPct val="150000"/>
              </a:lnSpc>
              <a:buFont typeface="Wingdings" panose="05000000000000000000" pitchFamily="2" charset="2"/>
              <a:buChar char="n"/>
            </a:pPr>
            <a:r>
              <a:rPr lang="ja-JP" altLang="en-US" sz="1000" dirty="0"/>
              <a:t>本社兼工場</a:t>
            </a:r>
            <a:r>
              <a:rPr lang="en-US" altLang="ja-JP" sz="1000" dirty="0"/>
              <a:t>:</a:t>
            </a:r>
            <a:r>
              <a:rPr lang="ja-JP" altLang="en-US" sz="1000" dirty="0"/>
              <a:t>台湾新北市</a:t>
            </a:r>
            <a:r>
              <a:rPr lang="en-US" altLang="ja-JP" sz="1000" dirty="0"/>
              <a:t>(</a:t>
            </a:r>
            <a:r>
              <a:rPr lang="ja-JP" altLang="en-US" sz="1000" dirty="0"/>
              <a:t>以前 の台北県</a:t>
            </a:r>
            <a:r>
              <a:rPr lang="en-US" altLang="ja-JP" sz="1000" dirty="0"/>
              <a:t>)</a:t>
            </a:r>
          </a:p>
          <a:p>
            <a:pPr marL="171450" indent="-171450">
              <a:lnSpc>
                <a:spcPct val="150000"/>
              </a:lnSpc>
              <a:buFont typeface="Wingdings" panose="05000000000000000000" pitchFamily="2" charset="2"/>
              <a:buChar char="n"/>
            </a:pPr>
            <a:r>
              <a:rPr lang="ja-JP" altLang="en-US" sz="1000" dirty="0"/>
              <a:t>事務所</a:t>
            </a:r>
            <a:r>
              <a:rPr lang="en-US" altLang="ja-JP" sz="1000" dirty="0"/>
              <a:t>:</a:t>
            </a:r>
            <a:r>
              <a:rPr lang="ja-JP" altLang="en-US" sz="1000" dirty="0"/>
              <a:t>台中、台南、高雄</a:t>
            </a:r>
          </a:p>
          <a:p>
            <a:pPr marL="171450" indent="-171450">
              <a:lnSpc>
                <a:spcPct val="150000"/>
              </a:lnSpc>
              <a:buFont typeface="Wingdings" panose="05000000000000000000" pitchFamily="2" charset="2"/>
              <a:buChar char="n"/>
            </a:pPr>
            <a:r>
              <a:rPr lang="ja-JP" altLang="en-US" sz="1000" dirty="0"/>
              <a:t>子会社</a:t>
            </a:r>
            <a:r>
              <a:rPr lang="en-US" altLang="ja-JP" sz="1000" dirty="0"/>
              <a:t>:</a:t>
            </a:r>
            <a:r>
              <a:rPr lang="ja-JP" altLang="en-US" sz="1000" dirty="0"/>
              <a:t>北京、上海、廣州、深 圳</a:t>
            </a:r>
            <a:r>
              <a:rPr lang="en-US" altLang="ja-JP" sz="1000" dirty="0"/>
              <a:t>(</a:t>
            </a:r>
            <a:r>
              <a:rPr lang="ja-JP" altLang="en-US" sz="1000" dirty="0"/>
              <a:t>中国</a:t>
            </a:r>
            <a:r>
              <a:rPr lang="en-US" altLang="ja-JP" sz="1000" dirty="0"/>
              <a:t>)</a:t>
            </a:r>
            <a:r>
              <a:rPr lang="ja-JP" altLang="en-US" sz="1000" dirty="0" err="1"/>
              <a:t>、</a:t>
            </a:r>
            <a:r>
              <a:rPr lang="ja-JP" altLang="en-US" sz="1000" dirty="0"/>
              <a:t>クアラルンプール </a:t>
            </a:r>
            <a:r>
              <a:rPr lang="en-US" altLang="ja-JP" sz="1000" dirty="0"/>
              <a:t>(</a:t>
            </a:r>
            <a:r>
              <a:rPr lang="ja-JP" altLang="en-US" sz="1000" dirty="0"/>
              <a:t>マレーシア</a:t>
            </a:r>
            <a:r>
              <a:rPr lang="en-US" altLang="ja-JP" sz="1000" dirty="0"/>
              <a:t>)</a:t>
            </a:r>
          </a:p>
          <a:p>
            <a:pPr marL="171450" indent="-171450">
              <a:lnSpc>
                <a:spcPct val="150000"/>
              </a:lnSpc>
              <a:buFont typeface="Wingdings" panose="05000000000000000000" pitchFamily="2" charset="2"/>
              <a:buChar char="n"/>
            </a:pPr>
            <a:r>
              <a:rPr lang="ja-JP" altLang="en-US" sz="1000" dirty="0"/>
              <a:t>実験室</a:t>
            </a:r>
            <a:r>
              <a:rPr lang="en-US" altLang="ja-JP" sz="1000" dirty="0"/>
              <a:t>:</a:t>
            </a:r>
            <a:r>
              <a:rPr lang="ja-JP" altLang="en-US" sz="1000" dirty="0"/>
              <a:t>アメリカ</a:t>
            </a:r>
          </a:p>
          <a:p>
            <a:pPr marL="171450" indent="-171450">
              <a:lnSpc>
                <a:spcPct val="150000"/>
              </a:lnSpc>
              <a:buFont typeface="Wingdings" panose="05000000000000000000" pitchFamily="2" charset="2"/>
              <a:buChar char="n"/>
            </a:pPr>
            <a:r>
              <a:rPr lang="ja-JP" altLang="en-US" sz="1000" dirty="0"/>
              <a:t>連結従業員数</a:t>
            </a:r>
            <a:r>
              <a:rPr lang="en-US" altLang="ja-JP" sz="1000" dirty="0"/>
              <a:t>: 110</a:t>
            </a:r>
            <a:r>
              <a:rPr lang="ja-JP" altLang="en-US" sz="1000" dirty="0"/>
              <a:t>人</a:t>
            </a:r>
          </a:p>
          <a:p>
            <a:pPr marL="171450" indent="-171450">
              <a:lnSpc>
                <a:spcPct val="150000"/>
              </a:lnSpc>
              <a:buFont typeface="Wingdings" panose="05000000000000000000" pitchFamily="2" charset="2"/>
              <a:buChar char="n"/>
            </a:pPr>
            <a:r>
              <a:rPr lang="ja-JP" altLang="en-US" sz="1000" dirty="0"/>
              <a:t>資本金</a:t>
            </a:r>
            <a:r>
              <a:rPr lang="en-US" altLang="ja-JP" sz="1000" dirty="0"/>
              <a:t>:6</a:t>
            </a:r>
            <a:r>
              <a:rPr lang="ja-JP" altLang="en-US" sz="1000" dirty="0"/>
              <a:t>千万台湾元</a:t>
            </a:r>
          </a:p>
          <a:p>
            <a:pPr marL="171450" indent="-171450">
              <a:lnSpc>
                <a:spcPct val="150000"/>
              </a:lnSpc>
              <a:buFont typeface="Wingdings" panose="05000000000000000000" pitchFamily="2" charset="2"/>
              <a:buChar char="n"/>
            </a:pPr>
            <a:r>
              <a:rPr lang="ja-JP" altLang="en-US" sz="1000" dirty="0"/>
              <a:t>連結売上高</a:t>
            </a:r>
            <a:r>
              <a:rPr lang="en-US" altLang="ja-JP" sz="1000" dirty="0"/>
              <a:t>:</a:t>
            </a:r>
            <a:r>
              <a:rPr lang="ja-JP" altLang="en-US" sz="1000" dirty="0"/>
              <a:t>約</a:t>
            </a:r>
            <a:r>
              <a:rPr lang="en-US" altLang="ja-JP" sz="1000" dirty="0"/>
              <a:t>2</a:t>
            </a:r>
            <a:r>
              <a:rPr lang="ja-JP" altLang="en-US" sz="1000" dirty="0"/>
              <a:t>億</a:t>
            </a:r>
            <a:r>
              <a:rPr lang="en-US" altLang="ja-JP" sz="1000" dirty="0"/>
              <a:t>5</a:t>
            </a:r>
            <a:r>
              <a:rPr lang="ja-JP" altLang="en-US" sz="1000" dirty="0"/>
              <a:t>千万台湾元</a:t>
            </a:r>
          </a:p>
        </p:txBody>
      </p:sp>
      <p:pic>
        <p:nvPicPr>
          <p:cNvPr id="5122" name="Picture 2" descr="https://wwip.co.jp/wp-content/uploads/2018/05/logo-300x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537" y="1194704"/>
            <a:ext cx="2691213" cy="43059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ip.co.jp/wp-content/uploads/2018/05/%E3%82%B9%E3%82%AF%E3%83%AA%E3%83%BC%E3%83%B3%E3%82%B7%E3%83%A7%E3%83%83%E3%83%88-2018-05-13-21.13.39-300x1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571" y="1711387"/>
            <a:ext cx="2428876" cy="1222534"/>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620397" y="3046854"/>
            <a:ext cx="6415397" cy="338554"/>
          </a:xfrm>
          <a:prstGeom prst="rect">
            <a:avLst/>
          </a:prstGeom>
        </p:spPr>
        <p:txBody>
          <a:bodyPr wrap="square">
            <a:spAutoFit/>
          </a:bodyPr>
          <a:lstStyle/>
          <a:p>
            <a:r>
              <a:rPr lang="ja-JP" altLang="en-US" sz="1600" b="1" dirty="0">
                <a:solidFill>
                  <a:srgbClr val="01AACE"/>
                </a:solidFill>
                <a:latin typeface="游ゴシック Medium" panose="020B0500000000000000" pitchFamily="50" charset="-128"/>
                <a:ea typeface="游ゴシック Medium" panose="020B0500000000000000" pitchFamily="50" charset="-128"/>
              </a:rPr>
              <a:t>法務法人ヘリティジ</a:t>
            </a:r>
            <a:endParaRPr lang="zh-TW" altLang="en-US" sz="1600" b="1" i="0" dirty="0">
              <a:solidFill>
                <a:srgbClr val="01AACE"/>
              </a:solidFill>
              <a:effectLst/>
              <a:latin typeface="游ゴシック Medium" panose="020B0500000000000000" pitchFamily="50" charset="-128"/>
              <a:ea typeface="游ゴシック Medium" panose="020B0500000000000000" pitchFamily="50" charset="-128"/>
            </a:endParaRPr>
          </a:p>
        </p:txBody>
      </p:sp>
      <p:sp>
        <p:nvSpPr>
          <p:cNvPr id="5" name="正方形/長方形 4"/>
          <p:cNvSpPr/>
          <p:nvPr/>
        </p:nvSpPr>
        <p:spPr>
          <a:xfrm>
            <a:off x="366311" y="3412568"/>
            <a:ext cx="6827045" cy="2378536"/>
          </a:xfrm>
          <a:prstGeom prst="rect">
            <a:avLst/>
          </a:prstGeom>
        </p:spPr>
        <p:txBody>
          <a:bodyPr wrap="square">
            <a:spAutoFit/>
          </a:bodyPr>
          <a:lstStyle/>
          <a:p>
            <a:pPr>
              <a:lnSpc>
                <a:spcPct val="150000"/>
              </a:lnSpc>
            </a:pPr>
            <a:r>
              <a:rPr lang="ja-JP" altLang="en-US" sz="1050" b="1" dirty="0">
                <a:solidFill>
                  <a:schemeClr val="accent5">
                    <a:lumMod val="75000"/>
                  </a:schemeClr>
                </a:solidFill>
                <a:latin typeface="Noto Sans JP"/>
              </a:rPr>
              <a:t>代表弁護士　チョイ・ジェチョン</a:t>
            </a:r>
            <a:endParaRPr lang="en-US" altLang="ja-JP" sz="1050" b="1" dirty="0">
              <a:solidFill>
                <a:schemeClr val="accent5">
                  <a:lumMod val="75000"/>
                </a:schemeClr>
              </a:solidFill>
              <a:latin typeface="Noto Sans JP"/>
            </a:endParaRPr>
          </a:p>
          <a:p>
            <a:pPr>
              <a:lnSpc>
                <a:spcPct val="150000"/>
              </a:lnSpc>
            </a:pPr>
            <a:r>
              <a:rPr lang="ja-JP" altLang="en-US" sz="1000" dirty="0"/>
              <a:t>　全南大学法学科を卒業して、同大学院で修士</a:t>
            </a:r>
            <a:r>
              <a:rPr lang="en-US" altLang="ja-JP" sz="1000" dirty="0"/>
              <a:t>‧</a:t>
            </a:r>
            <a:r>
              <a:rPr lang="ja-JP" altLang="en-US" sz="1000" dirty="0"/>
              <a:t>博士号を取得しており、延世大学校法務大学院経営方針法務部シニア課程を修了した。 </a:t>
            </a:r>
            <a:r>
              <a:rPr lang="en-US" altLang="ja-JP" sz="1000" dirty="0"/>
              <a:t>1987</a:t>
            </a:r>
            <a:r>
              <a:rPr lang="ja-JP" altLang="en-US" sz="1000" dirty="0"/>
              <a:t>年第</a:t>
            </a:r>
            <a:r>
              <a:rPr lang="en-US" altLang="ja-JP" sz="1000" dirty="0"/>
              <a:t>29</a:t>
            </a:r>
            <a:r>
              <a:rPr lang="ja-JP" altLang="en-US" sz="1000" dirty="0"/>
              <a:t>回司法試験に合格し、司法研修院第</a:t>
            </a:r>
            <a:r>
              <a:rPr lang="en-US" altLang="ja-JP" sz="1000" dirty="0"/>
              <a:t>19</a:t>
            </a:r>
            <a:r>
              <a:rPr lang="ja-JP" altLang="en-US" sz="1000" dirty="0"/>
              <a:t>期修了した後、</a:t>
            </a:r>
            <a:r>
              <a:rPr lang="en-US" altLang="ja-JP" sz="1000" dirty="0"/>
              <a:t>1990〜1993</a:t>
            </a:r>
            <a:r>
              <a:rPr lang="ja-JP" altLang="en-US" sz="1000" dirty="0"/>
              <a:t>年まで陸軍法務官として服務した。 </a:t>
            </a:r>
            <a:r>
              <a:rPr lang="en-US" altLang="ja-JP" sz="1000" dirty="0"/>
              <a:t>1993</a:t>
            </a:r>
            <a:r>
              <a:rPr lang="ja-JP" altLang="en-US" sz="1000" dirty="0"/>
              <a:t>年</a:t>
            </a:r>
            <a:r>
              <a:rPr lang="en-US" altLang="ja-JP" sz="1000" dirty="0"/>
              <a:t>3</a:t>
            </a:r>
            <a:r>
              <a:rPr lang="ja-JP" altLang="en-US" sz="1000" dirty="0"/>
              <a:t>月に法律事務所を開所、</a:t>
            </a:r>
            <a:r>
              <a:rPr lang="en-US" altLang="ja-JP" sz="1000" dirty="0"/>
              <a:t>2000</a:t>
            </a:r>
            <a:r>
              <a:rPr lang="ja-JP" altLang="en-US" sz="1000" dirty="0"/>
              <a:t>年</a:t>
            </a:r>
            <a:r>
              <a:rPr lang="en-US" altLang="ja-JP" sz="1000" dirty="0"/>
              <a:t>3</a:t>
            </a:r>
            <a:r>
              <a:rPr lang="ja-JP" altLang="en-US" sz="1000" dirty="0"/>
              <a:t>月に法務法人漢江を設立した。 </a:t>
            </a:r>
            <a:r>
              <a:rPr lang="en-US" altLang="ja-JP" sz="1000" dirty="0"/>
              <a:t>2004</a:t>
            </a:r>
            <a:r>
              <a:rPr lang="ja-JP" altLang="en-US" sz="1000" dirty="0"/>
              <a:t>年の第</a:t>
            </a:r>
            <a:r>
              <a:rPr lang="en-US" altLang="ja-JP" sz="1000" dirty="0"/>
              <a:t>17</a:t>
            </a:r>
            <a:r>
              <a:rPr lang="ja-JP" altLang="en-US" sz="1000" dirty="0"/>
              <a:t>代ウリ党国会議員に当選し、法制司法委員、情報の上に、第</a:t>
            </a:r>
            <a:r>
              <a:rPr lang="en-US" altLang="ja-JP" sz="1000" dirty="0"/>
              <a:t>1</a:t>
            </a:r>
            <a:r>
              <a:rPr lang="ja-JP" altLang="en-US" sz="1000" dirty="0"/>
              <a:t>政調委員長、統一外交通商委員会の委員、農林水産委員会の委員などを歴任した。 </a:t>
            </a:r>
            <a:r>
              <a:rPr lang="en-US" altLang="ja-JP" sz="1000" dirty="0"/>
              <a:t>2008</a:t>
            </a:r>
            <a:r>
              <a:rPr lang="ja-JP" altLang="en-US" sz="1000" dirty="0"/>
              <a:t>年第</a:t>
            </a:r>
            <a:r>
              <a:rPr lang="en-US" altLang="ja-JP" sz="1000" dirty="0"/>
              <a:t>18</a:t>
            </a:r>
            <a:r>
              <a:rPr lang="ja-JP" altLang="en-US" sz="1000" dirty="0"/>
              <a:t>代総選挙で落選したが、</a:t>
            </a:r>
            <a:r>
              <a:rPr lang="en-US" altLang="ja-JP" sz="1000" dirty="0"/>
              <a:t>2012</a:t>
            </a:r>
            <a:r>
              <a:rPr lang="ja-JP" altLang="en-US" sz="1000" dirty="0"/>
              <a:t>年の第</a:t>
            </a:r>
            <a:r>
              <a:rPr lang="en-US" altLang="ja-JP" sz="1000" dirty="0"/>
              <a:t>19</a:t>
            </a:r>
            <a:r>
              <a:rPr lang="ja-JP" altLang="en-US" sz="1000" dirty="0"/>
              <a:t>代の民主党国会議員に当選した。</a:t>
            </a:r>
          </a:p>
          <a:p>
            <a:pPr>
              <a:lnSpc>
                <a:spcPct val="150000"/>
              </a:lnSpc>
            </a:pPr>
            <a:r>
              <a:rPr lang="ja-JP" altLang="en-US" sz="1000" dirty="0"/>
              <a:t>　前法務法人漢江代表弁護士であり、オーマイニュースの固定コラムリスト、韓国医療協会。の医療学会</a:t>
            </a:r>
            <a:r>
              <a:rPr lang="en-US" altLang="ja-JP" sz="1000" dirty="0"/>
              <a:t>‧</a:t>
            </a:r>
            <a:r>
              <a:rPr lang="ja-JP" altLang="en-US" sz="1000" dirty="0"/>
              <a:t>の法廷神学会、韓国の組織銀行取締役、外信記者クラブ（</a:t>
            </a:r>
            <a:r>
              <a:rPr lang="en-US" altLang="ja-JP" sz="1000" dirty="0"/>
              <a:t>FCC</a:t>
            </a:r>
            <a:r>
              <a:rPr lang="ja-JP" altLang="en-US" sz="1000" dirty="0"/>
              <a:t>）、韓国資産管理公社（</a:t>
            </a:r>
            <a:r>
              <a:rPr lang="en-US" altLang="ja-JP" sz="1000" dirty="0"/>
              <a:t>KAMCO</a:t>
            </a:r>
            <a:r>
              <a:rPr lang="ja-JP" altLang="en-US" sz="1000" dirty="0"/>
              <a:t>）城東区庁顧問弁護士、金大中前大統領顧問弁護士、光云大学、嶺南大、梨花女子大学兼任教授、延世大医学部客員教授、誠信女子大、東国大外来講師、民生城東フォーラム代表を務めていた。</a:t>
            </a:r>
          </a:p>
        </p:txBody>
      </p:sp>
      <p:sp>
        <p:nvSpPr>
          <p:cNvPr id="25" name="正方形/長方形 24"/>
          <p:cNvSpPr/>
          <p:nvPr/>
        </p:nvSpPr>
        <p:spPr>
          <a:xfrm>
            <a:off x="636697" y="5877259"/>
            <a:ext cx="6415397" cy="338554"/>
          </a:xfrm>
          <a:prstGeom prst="rect">
            <a:avLst/>
          </a:prstGeom>
        </p:spPr>
        <p:txBody>
          <a:bodyPr wrap="square">
            <a:spAutoFit/>
          </a:bodyPr>
          <a:lstStyle/>
          <a:p>
            <a:r>
              <a:rPr lang="zh-TW" altLang="en-US" sz="1600" b="1" dirty="0">
                <a:solidFill>
                  <a:srgbClr val="01AACE"/>
                </a:solidFill>
                <a:latin typeface="游ゴシック Medium" panose="020B0500000000000000" pitchFamily="50" charset="-128"/>
                <a:ea typeface="游ゴシック Medium" panose="020B0500000000000000" pitchFamily="50" charset="-128"/>
              </a:rPr>
              <a:t>顧問弁護士　柳澤　憲　｜　</a:t>
            </a:r>
            <a:r>
              <a:rPr lang="ja-JP" altLang="en-US" sz="1400" dirty="0">
                <a:solidFill>
                  <a:srgbClr val="01AACE"/>
                </a:solidFill>
                <a:latin typeface="+mn-ea"/>
              </a:rPr>
              <a:t>栃木・柳澤・樋口法律事務所に所属</a:t>
            </a:r>
            <a:endParaRPr lang="ja-JP" altLang="en-US" sz="1600" dirty="0">
              <a:solidFill>
                <a:srgbClr val="01AACE"/>
              </a:solidFill>
              <a:latin typeface="+mn-ea"/>
            </a:endParaRPr>
          </a:p>
        </p:txBody>
      </p:sp>
      <p:sp>
        <p:nvSpPr>
          <p:cNvPr id="23" name="テキスト ボックス 22"/>
          <p:cNvSpPr txBox="1"/>
          <p:nvPr/>
        </p:nvSpPr>
        <p:spPr>
          <a:xfrm>
            <a:off x="541571" y="6251174"/>
            <a:ext cx="944329" cy="1523366"/>
          </a:xfrm>
          <a:prstGeom prst="rect">
            <a:avLst/>
          </a:prstGeom>
          <a:noFill/>
        </p:spPr>
        <p:txBody>
          <a:bodyPr wrap="square" rtlCol="0">
            <a:spAutoFit/>
          </a:bodyPr>
          <a:lstStyle/>
          <a:p>
            <a:pPr>
              <a:lnSpc>
                <a:spcPct val="150000"/>
              </a:lnSpc>
            </a:pPr>
            <a:r>
              <a:rPr kumimoji="1" lang="ja-JP" altLang="en-US" sz="1050" dirty="0"/>
              <a:t>平成</a:t>
            </a:r>
            <a:r>
              <a:rPr kumimoji="1" lang="en-US" altLang="ja-JP" sz="1050" dirty="0"/>
              <a:t>2</a:t>
            </a:r>
            <a:r>
              <a:rPr kumimoji="1" lang="ja-JP" altLang="en-US" sz="1050" dirty="0"/>
              <a:t>件</a:t>
            </a:r>
            <a:endParaRPr kumimoji="1" lang="en-US" altLang="ja-JP" sz="1050" dirty="0"/>
          </a:p>
          <a:p>
            <a:pPr>
              <a:lnSpc>
                <a:spcPct val="150000"/>
              </a:lnSpc>
            </a:pPr>
            <a:r>
              <a:rPr kumimoji="1" lang="ja-JP" altLang="en-US" sz="1050" dirty="0"/>
              <a:t>平成</a:t>
            </a:r>
            <a:r>
              <a:rPr kumimoji="1" lang="en-US" altLang="ja-JP" sz="1050" dirty="0"/>
              <a:t>5</a:t>
            </a:r>
            <a:r>
              <a:rPr kumimoji="1" lang="ja-JP" altLang="en-US" sz="1050" dirty="0"/>
              <a:t>年</a:t>
            </a:r>
            <a:endParaRPr kumimoji="1" lang="en-US" altLang="ja-JP" sz="1050" dirty="0"/>
          </a:p>
          <a:p>
            <a:pPr>
              <a:lnSpc>
                <a:spcPct val="150000"/>
              </a:lnSpc>
            </a:pPr>
            <a:r>
              <a:rPr kumimoji="1" lang="ja-JP" altLang="en-US" sz="1050" dirty="0"/>
              <a:t>平成</a:t>
            </a:r>
            <a:r>
              <a:rPr kumimoji="1" lang="en-US" altLang="ja-JP" sz="1050" dirty="0"/>
              <a:t>10</a:t>
            </a:r>
            <a:r>
              <a:rPr kumimoji="1" lang="ja-JP" altLang="en-US" sz="1050" dirty="0"/>
              <a:t>年</a:t>
            </a:r>
            <a:endParaRPr kumimoji="1" lang="en-US" altLang="ja-JP" sz="1050" dirty="0"/>
          </a:p>
          <a:p>
            <a:pPr>
              <a:lnSpc>
                <a:spcPct val="150000"/>
              </a:lnSpc>
            </a:pPr>
            <a:r>
              <a:rPr kumimoji="1" lang="ja-JP" altLang="en-US" sz="1050" dirty="0"/>
              <a:t>平成</a:t>
            </a:r>
            <a:r>
              <a:rPr kumimoji="1" lang="en-US" altLang="ja-JP" sz="1050" dirty="0"/>
              <a:t>12</a:t>
            </a:r>
            <a:r>
              <a:rPr kumimoji="1" lang="ja-JP" altLang="en-US" sz="1050" dirty="0"/>
              <a:t>年</a:t>
            </a:r>
            <a:endParaRPr kumimoji="1" lang="en-US" altLang="ja-JP" sz="1050" dirty="0"/>
          </a:p>
          <a:p>
            <a:pPr>
              <a:lnSpc>
                <a:spcPct val="150000"/>
              </a:lnSpc>
            </a:pPr>
            <a:endParaRPr kumimoji="1" lang="en-US" altLang="ja-JP" sz="1050" dirty="0"/>
          </a:p>
          <a:p>
            <a:pPr>
              <a:lnSpc>
                <a:spcPct val="150000"/>
              </a:lnSpc>
            </a:pPr>
            <a:r>
              <a:rPr kumimoji="1" lang="ja-JP" altLang="en-US" sz="1050" dirty="0"/>
              <a:t>平成</a:t>
            </a:r>
            <a:r>
              <a:rPr kumimoji="1" lang="en-US" altLang="ja-JP" sz="1050" dirty="0"/>
              <a:t>28</a:t>
            </a:r>
            <a:r>
              <a:rPr kumimoji="1" lang="ja-JP" altLang="en-US" sz="1050" dirty="0"/>
              <a:t>年</a:t>
            </a:r>
          </a:p>
        </p:txBody>
      </p:sp>
      <p:sp>
        <p:nvSpPr>
          <p:cNvPr id="29" name="テキスト ボックス 28"/>
          <p:cNvSpPr txBox="1"/>
          <p:nvPr/>
        </p:nvSpPr>
        <p:spPr>
          <a:xfrm>
            <a:off x="1373238" y="6238976"/>
            <a:ext cx="5675338" cy="1523238"/>
          </a:xfrm>
          <a:prstGeom prst="rect">
            <a:avLst/>
          </a:prstGeom>
          <a:noFill/>
        </p:spPr>
        <p:txBody>
          <a:bodyPr wrap="square" rtlCol="0">
            <a:spAutoFit/>
          </a:bodyPr>
          <a:lstStyle/>
          <a:p>
            <a:pPr>
              <a:lnSpc>
                <a:spcPct val="150000"/>
              </a:lnSpc>
            </a:pPr>
            <a:r>
              <a:rPr kumimoji="1" lang="zh-CN" altLang="en-US" sz="1050" dirty="0">
                <a:latin typeface="游ゴシック Medium" panose="020B0500000000000000" pitchFamily="50" charset="-128"/>
                <a:ea typeface="游ゴシック Medium" panose="020B0500000000000000" pitchFamily="50" charset="-128"/>
              </a:rPr>
              <a:t>東京大学文学部哲学科卒業</a:t>
            </a:r>
            <a:endParaRPr kumimoji="1" lang="en-US" altLang="ja-JP" sz="1050" dirty="0">
              <a:latin typeface="游ゴシック Medium" panose="020B0500000000000000" pitchFamily="50" charset="-128"/>
              <a:ea typeface="游ゴシック Medium" panose="020B0500000000000000" pitchFamily="50" charset="-128"/>
            </a:endParaRPr>
          </a:p>
          <a:p>
            <a:pPr>
              <a:lnSpc>
                <a:spcPct val="150000"/>
              </a:lnSpc>
            </a:pPr>
            <a:r>
              <a:rPr kumimoji="1" lang="zh-CN" altLang="en-US" sz="1050" dirty="0">
                <a:latin typeface="游ゴシック Medium" panose="020B0500000000000000" pitchFamily="50" charset="-128"/>
                <a:ea typeface="游ゴシック Medium" panose="020B0500000000000000" pitchFamily="50" charset="-128"/>
              </a:rPr>
              <a:t>東京大学大学院人文学科研究課程哲学科卒業（修士）</a:t>
            </a:r>
            <a:r>
              <a:rPr kumimoji="1" lang="ja-JP" altLang="en-US" sz="1050" dirty="0">
                <a:latin typeface="游ゴシック Medium" panose="020B0500000000000000" pitchFamily="50" charset="-128"/>
                <a:ea typeface="游ゴシック Medium" panose="020B0500000000000000" pitchFamily="50" charset="-128"/>
              </a:rPr>
              <a:t>平成</a:t>
            </a:r>
            <a:r>
              <a:rPr kumimoji="1" lang="en-US" altLang="ja-JP" sz="1050" dirty="0">
                <a:latin typeface="游ゴシック Medium" panose="020B0500000000000000" pitchFamily="50" charset="-128"/>
                <a:ea typeface="游ゴシック Medium" panose="020B0500000000000000" pitchFamily="50" charset="-128"/>
              </a:rPr>
              <a:t>12</a:t>
            </a:r>
            <a:r>
              <a:rPr kumimoji="1" lang="ja-JP" altLang="en-US" sz="1050" dirty="0">
                <a:latin typeface="游ゴシック Medium" panose="020B0500000000000000" pitchFamily="50" charset="-128"/>
                <a:ea typeface="游ゴシック Medium" panose="020B0500000000000000" pitchFamily="50" charset="-128"/>
              </a:rPr>
              <a:t>年</a:t>
            </a:r>
            <a:endParaRPr kumimoji="1" lang="en-US" altLang="ja-JP" sz="1050" dirty="0">
              <a:latin typeface="游ゴシック Medium" panose="020B0500000000000000" pitchFamily="50" charset="-128"/>
              <a:ea typeface="游ゴシック Medium" panose="020B0500000000000000" pitchFamily="50" charset="-128"/>
            </a:endParaRPr>
          </a:p>
          <a:p>
            <a:pPr>
              <a:lnSpc>
                <a:spcPct val="150000"/>
              </a:lnSpc>
            </a:pPr>
            <a:r>
              <a:rPr kumimoji="1" lang="zh-TW" altLang="en-US" sz="1050" dirty="0">
                <a:latin typeface="游ゴシック Medium" panose="020B0500000000000000" pitchFamily="50" charset="-128"/>
                <a:ea typeface="游ゴシック Medium" panose="020B0500000000000000" pitchFamily="50" charset="-128"/>
              </a:rPr>
              <a:t>司法試験合格</a:t>
            </a:r>
            <a:endParaRPr kumimoji="1" lang="en-US" altLang="zh-TW" sz="1050" dirty="0">
              <a:latin typeface="游ゴシック Medium" panose="020B0500000000000000" pitchFamily="50" charset="-128"/>
              <a:ea typeface="游ゴシック Medium" panose="020B0500000000000000" pitchFamily="50" charset="-128"/>
            </a:endParaRPr>
          </a:p>
          <a:p>
            <a:pPr>
              <a:lnSpc>
                <a:spcPct val="150000"/>
              </a:lnSpc>
            </a:pPr>
            <a:r>
              <a:rPr kumimoji="1" lang="ja-JP" altLang="en-US" sz="1050" dirty="0">
                <a:latin typeface="游ゴシック Medium" panose="020B0500000000000000" pitchFamily="50" charset="-128"/>
                <a:ea typeface="游ゴシック Medium" panose="020B0500000000000000" pitchFamily="50" charset="-128"/>
              </a:rPr>
              <a:t>司法修習終了（第</a:t>
            </a:r>
            <a:r>
              <a:rPr kumimoji="1" lang="en-US" altLang="ja-JP" sz="1050" dirty="0">
                <a:latin typeface="游ゴシック Medium" panose="020B0500000000000000" pitchFamily="50" charset="-128"/>
                <a:ea typeface="游ゴシック Medium" panose="020B0500000000000000" pitchFamily="50" charset="-128"/>
              </a:rPr>
              <a:t>53</a:t>
            </a:r>
            <a:r>
              <a:rPr kumimoji="1" lang="ja-JP" altLang="en-US" sz="1050" dirty="0">
                <a:latin typeface="游ゴシック Medium" panose="020B0500000000000000" pitchFamily="50" charset="-128"/>
                <a:ea typeface="游ゴシック Medium" panose="020B0500000000000000" pitchFamily="50" charset="-128"/>
              </a:rPr>
              <a:t>期）、栃木法律事務所に入所（東京弁護士会所属）</a:t>
            </a:r>
          </a:p>
          <a:p>
            <a:pPr>
              <a:lnSpc>
                <a:spcPct val="150000"/>
              </a:lnSpc>
            </a:pPr>
            <a:r>
              <a:rPr kumimoji="1" lang="ja-JP" altLang="en-US" sz="1050" dirty="0">
                <a:latin typeface="游ゴシック Medium" panose="020B0500000000000000" pitchFamily="50" charset="-128"/>
                <a:ea typeface="游ゴシック Medium" panose="020B0500000000000000" pitchFamily="50" charset="-128"/>
              </a:rPr>
              <a:t>栃木・柳澤法律事務所に参加</a:t>
            </a:r>
            <a:endParaRPr kumimoji="1" lang="en-US" altLang="ja-JP" sz="1050" dirty="0">
              <a:latin typeface="游ゴシック Medium" panose="020B0500000000000000" pitchFamily="50" charset="-128"/>
              <a:ea typeface="游ゴシック Medium" panose="020B0500000000000000" pitchFamily="50" charset="-128"/>
            </a:endParaRPr>
          </a:p>
          <a:p>
            <a:pPr>
              <a:lnSpc>
                <a:spcPct val="150000"/>
              </a:lnSpc>
            </a:pPr>
            <a:r>
              <a:rPr kumimoji="1" lang="ja-JP" altLang="en-US" sz="1050" dirty="0">
                <a:latin typeface="游ゴシック Medium" panose="020B0500000000000000" pitchFamily="50" charset="-128"/>
                <a:ea typeface="游ゴシック Medium" panose="020B0500000000000000" pitchFamily="50" charset="-128"/>
              </a:rPr>
              <a:t>栃木・柳澤・樋口法律事務所に移行</a:t>
            </a:r>
          </a:p>
        </p:txBody>
      </p:sp>
      <p:sp>
        <p:nvSpPr>
          <p:cNvPr id="26" name="正方形/長方形 25"/>
          <p:cNvSpPr/>
          <p:nvPr/>
        </p:nvSpPr>
        <p:spPr>
          <a:xfrm>
            <a:off x="623486" y="865819"/>
            <a:ext cx="2031325" cy="342786"/>
          </a:xfrm>
          <a:prstGeom prst="rect">
            <a:avLst/>
          </a:prstGeom>
        </p:spPr>
        <p:txBody>
          <a:bodyPr wrap="none">
            <a:spAutoFit/>
          </a:bodyPr>
          <a:lstStyle/>
          <a:p>
            <a:pPr>
              <a:lnSpc>
                <a:spcPct val="150000"/>
              </a:lnSpc>
            </a:pPr>
            <a:r>
              <a:rPr lang="ja-JP" altLang="en-US" sz="1200" b="1" dirty="0">
                <a:solidFill>
                  <a:schemeClr val="accent5">
                    <a:lumMod val="75000"/>
                  </a:schemeClr>
                </a:solidFill>
              </a:rPr>
              <a:t>認証対策における提携会社</a:t>
            </a:r>
          </a:p>
        </p:txBody>
      </p:sp>
      <p:sp>
        <p:nvSpPr>
          <p:cNvPr id="31" name="正方形/長方形 16"/>
          <p:cNvSpPr/>
          <p:nvPr/>
        </p:nvSpPr>
        <p:spPr>
          <a:xfrm>
            <a:off x="436243" y="615386"/>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a:off x="362502" y="863534"/>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33" name="正方形/長方形 16"/>
          <p:cNvSpPr/>
          <p:nvPr/>
        </p:nvSpPr>
        <p:spPr>
          <a:xfrm>
            <a:off x="436243" y="3136873"/>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362502" y="3385021"/>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35" name="正方形/長方形 16"/>
          <p:cNvSpPr/>
          <p:nvPr/>
        </p:nvSpPr>
        <p:spPr>
          <a:xfrm>
            <a:off x="436243" y="5985743"/>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p:cNvCxnSpPr/>
          <p:nvPr/>
        </p:nvCxnSpPr>
        <p:spPr>
          <a:xfrm>
            <a:off x="362502" y="6224366"/>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508753" y="7944856"/>
            <a:ext cx="6415397" cy="338554"/>
          </a:xfrm>
          <a:prstGeom prst="rect">
            <a:avLst/>
          </a:prstGeom>
        </p:spPr>
        <p:txBody>
          <a:bodyPr wrap="square">
            <a:spAutoFit/>
          </a:bodyPr>
          <a:lstStyle/>
          <a:p>
            <a:r>
              <a:rPr lang="en-US" altLang="zh-TW" sz="1600" b="1" dirty="0">
                <a:solidFill>
                  <a:srgbClr val="01AACE"/>
                </a:solidFill>
                <a:latin typeface="游ゴシック Medium" panose="020B0500000000000000" pitchFamily="50" charset="-128"/>
                <a:ea typeface="游ゴシック Medium" panose="020B0500000000000000" pitchFamily="50" charset="-128"/>
              </a:rPr>
              <a:t>OH International</a:t>
            </a:r>
            <a:r>
              <a:rPr lang="ja-JP" altLang="en-US" sz="1600" b="1" dirty="0">
                <a:solidFill>
                  <a:srgbClr val="01AACE"/>
                </a:solidFill>
                <a:latin typeface="游ゴシック Medium" panose="020B0500000000000000" pitchFamily="50" charset="-128"/>
                <a:ea typeface="游ゴシック Medium" panose="020B0500000000000000" pitchFamily="50" charset="-128"/>
              </a:rPr>
              <a:t>弁理士事務所</a:t>
            </a:r>
            <a:r>
              <a:rPr lang="en-US" altLang="ja-JP" sz="1600" b="1" dirty="0">
                <a:solidFill>
                  <a:srgbClr val="01AACE"/>
                </a:solidFill>
                <a:latin typeface="游ゴシック Medium" panose="020B0500000000000000" pitchFamily="50" charset="-128"/>
                <a:ea typeface="游ゴシック Medium" panose="020B0500000000000000" pitchFamily="50" charset="-128"/>
              </a:rPr>
              <a:t>(</a:t>
            </a:r>
            <a:r>
              <a:rPr lang="ja-JP" altLang="en-US" sz="1600" b="1" dirty="0">
                <a:solidFill>
                  <a:srgbClr val="01AACE"/>
                </a:solidFill>
                <a:latin typeface="游ゴシック Medium" panose="020B0500000000000000" pitchFamily="50" charset="-128"/>
                <a:ea typeface="游ゴシック Medium" panose="020B0500000000000000" pitchFamily="50" charset="-128"/>
              </a:rPr>
              <a:t>韓国）</a:t>
            </a:r>
            <a:endParaRPr lang="zh-TW" altLang="en-US" sz="1600" b="1" i="0" dirty="0">
              <a:solidFill>
                <a:srgbClr val="01AACE"/>
              </a:solidFill>
              <a:effectLst/>
              <a:latin typeface="游ゴシック Medium" panose="020B0500000000000000" pitchFamily="50" charset="-128"/>
              <a:ea typeface="游ゴシック Medium" panose="020B0500000000000000" pitchFamily="50" charset="-128"/>
            </a:endParaRPr>
          </a:p>
        </p:txBody>
      </p:sp>
      <p:sp>
        <p:nvSpPr>
          <p:cNvPr id="38" name="正方形/長方形 37"/>
          <p:cNvSpPr/>
          <p:nvPr/>
        </p:nvSpPr>
        <p:spPr>
          <a:xfrm>
            <a:off x="401438" y="8035262"/>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a:off x="327697" y="8283410"/>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327698" y="8290175"/>
            <a:ext cx="1538677" cy="993542"/>
          </a:xfrm>
          <a:prstGeom prst="rect">
            <a:avLst/>
          </a:prstGeom>
        </p:spPr>
        <p:txBody>
          <a:bodyPr wrap="square">
            <a:spAutoFit/>
          </a:bodyPr>
          <a:lstStyle/>
          <a:p>
            <a:pPr>
              <a:lnSpc>
                <a:spcPct val="150000"/>
              </a:lnSpc>
            </a:pPr>
            <a:r>
              <a:rPr lang="ja-JP" altLang="en-US" sz="1000" b="1" dirty="0">
                <a:solidFill>
                  <a:schemeClr val="accent5">
                    <a:lumMod val="75000"/>
                  </a:schemeClr>
                </a:solidFill>
                <a:latin typeface="Noto Sans JP"/>
              </a:rPr>
              <a:t>弁理士 </a:t>
            </a:r>
            <a:r>
              <a:rPr lang="en-US" altLang="ja-JP" sz="1000" b="1" dirty="0">
                <a:solidFill>
                  <a:schemeClr val="accent5">
                    <a:lumMod val="75000"/>
                  </a:schemeClr>
                </a:solidFill>
                <a:latin typeface="Noto Sans JP"/>
              </a:rPr>
              <a:t>Jung </a:t>
            </a:r>
            <a:r>
              <a:rPr lang="en-US" altLang="ja-JP" sz="1000" b="1" dirty="0" err="1">
                <a:solidFill>
                  <a:schemeClr val="accent5">
                    <a:lumMod val="75000"/>
                  </a:schemeClr>
                </a:solidFill>
                <a:latin typeface="Noto Sans JP"/>
              </a:rPr>
              <a:t>Gyu</a:t>
            </a:r>
            <a:r>
              <a:rPr lang="en-US" altLang="ja-JP" sz="1000" b="1" dirty="0">
                <a:solidFill>
                  <a:schemeClr val="accent5">
                    <a:lumMod val="75000"/>
                  </a:schemeClr>
                </a:solidFill>
                <a:latin typeface="Noto Sans JP"/>
              </a:rPr>
              <a:t>-Ho</a:t>
            </a:r>
          </a:p>
          <a:p>
            <a:pPr>
              <a:lnSpc>
                <a:spcPct val="150000"/>
              </a:lnSpc>
            </a:pPr>
            <a:r>
              <a:rPr lang="ja-JP" altLang="en-US" sz="1000" dirty="0">
                <a:solidFill>
                  <a:srgbClr val="333333"/>
                </a:solidFill>
                <a:latin typeface="Noto Sans JP"/>
              </a:rPr>
              <a:t>実践：商標＆デザイン</a:t>
            </a:r>
          </a:p>
          <a:p>
            <a:pPr>
              <a:lnSpc>
                <a:spcPct val="150000"/>
              </a:lnSpc>
            </a:pPr>
            <a:r>
              <a:rPr lang="ja-JP" altLang="en-US" sz="1000" dirty="0">
                <a:solidFill>
                  <a:srgbClr val="333333"/>
                </a:solidFill>
                <a:latin typeface="Noto Sans JP"/>
              </a:rPr>
              <a:t>経験：</a:t>
            </a:r>
            <a:r>
              <a:rPr lang="en-US" altLang="ja-JP" sz="1000" dirty="0">
                <a:solidFill>
                  <a:srgbClr val="333333"/>
                </a:solidFill>
                <a:latin typeface="Noto Sans JP"/>
              </a:rPr>
              <a:t>KIPO</a:t>
            </a:r>
            <a:r>
              <a:rPr lang="ja-JP" altLang="en-US" sz="1000" dirty="0">
                <a:solidFill>
                  <a:srgbClr val="333333"/>
                </a:solidFill>
                <a:latin typeface="Noto Sans JP"/>
              </a:rPr>
              <a:t>（韓国特許庁）元審査官</a:t>
            </a:r>
            <a:endParaRPr lang="ja-JP" altLang="en-US" sz="1000" b="0" i="0" dirty="0">
              <a:solidFill>
                <a:srgbClr val="333333"/>
              </a:solidFill>
              <a:effectLst/>
              <a:latin typeface="Noto Sans JP"/>
            </a:endParaRPr>
          </a:p>
        </p:txBody>
      </p:sp>
      <p:sp>
        <p:nvSpPr>
          <p:cNvPr id="41" name="正方形/長方形 40"/>
          <p:cNvSpPr/>
          <p:nvPr/>
        </p:nvSpPr>
        <p:spPr>
          <a:xfrm>
            <a:off x="4072609" y="8268753"/>
            <a:ext cx="1605354" cy="993542"/>
          </a:xfrm>
          <a:prstGeom prst="rect">
            <a:avLst/>
          </a:prstGeom>
        </p:spPr>
        <p:txBody>
          <a:bodyPr wrap="square">
            <a:spAutoFit/>
          </a:bodyPr>
          <a:lstStyle/>
          <a:p>
            <a:pPr>
              <a:lnSpc>
                <a:spcPct val="150000"/>
              </a:lnSpc>
            </a:pPr>
            <a:r>
              <a:rPr lang="ja-JP" altLang="en-US" sz="1000" b="1" dirty="0">
                <a:solidFill>
                  <a:schemeClr val="accent5">
                    <a:lumMod val="75000"/>
                  </a:schemeClr>
                </a:solidFill>
                <a:latin typeface="Noto Sans JP"/>
              </a:rPr>
              <a:t>弁理士 </a:t>
            </a:r>
            <a:r>
              <a:rPr lang="en-US" altLang="ja-JP" sz="1000" b="1" dirty="0">
                <a:solidFill>
                  <a:schemeClr val="accent5">
                    <a:lumMod val="75000"/>
                  </a:schemeClr>
                </a:solidFill>
                <a:latin typeface="Noto Sans JP"/>
              </a:rPr>
              <a:t>Dr. Oh Jong-</a:t>
            </a:r>
            <a:r>
              <a:rPr lang="en-US" altLang="ja-JP" sz="1000" b="1" dirty="0" err="1">
                <a:solidFill>
                  <a:schemeClr val="accent5">
                    <a:lumMod val="75000"/>
                  </a:schemeClr>
                </a:solidFill>
                <a:latin typeface="Noto Sans JP"/>
              </a:rPr>
              <a:t>Guen</a:t>
            </a:r>
            <a:endParaRPr lang="en-US" altLang="ja-JP" sz="1000" b="1" dirty="0">
              <a:solidFill>
                <a:schemeClr val="accent5">
                  <a:lumMod val="75000"/>
                </a:schemeClr>
              </a:solidFill>
              <a:latin typeface="Noto Sans JP"/>
            </a:endParaRPr>
          </a:p>
          <a:p>
            <a:pPr>
              <a:lnSpc>
                <a:spcPct val="150000"/>
              </a:lnSpc>
            </a:pPr>
            <a:r>
              <a:rPr lang="ja-JP" altLang="en-US" sz="1000" dirty="0">
                <a:solidFill>
                  <a:srgbClr val="333333"/>
                </a:solidFill>
                <a:latin typeface="Noto Sans JP"/>
              </a:rPr>
              <a:t>実践：商標＆デザイン</a:t>
            </a:r>
          </a:p>
          <a:p>
            <a:pPr>
              <a:lnSpc>
                <a:spcPct val="150000"/>
              </a:lnSpc>
            </a:pPr>
            <a:r>
              <a:rPr lang="ja-JP" altLang="en-US" sz="1000" dirty="0">
                <a:solidFill>
                  <a:srgbClr val="333333"/>
                </a:solidFill>
                <a:latin typeface="Noto Sans JP"/>
              </a:rPr>
              <a:t>経験：</a:t>
            </a:r>
            <a:r>
              <a:rPr lang="en-US" altLang="ja-JP" sz="1000" dirty="0">
                <a:solidFill>
                  <a:srgbClr val="333333"/>
                </a:solidFill>
                <a:latin typeface="Noto Sans JP"/>
              </a:rPr>
              <a:t>KIPO</a:t>
            </a:r>
            <a:r>
              <a:rPr lang="ja-JP" altLang="en-US" sz="1000" dirty="0">
                <a:solidFill>
                  <a:srgbClr val="333333"/>
                </a:solidFill>
                <a:latin typeface="Noto Sans JP"/>
              </a:rPr>
              <a:t>元審査官</a:t>
            </a:r>
          </a:p>
          <a:p>
            <a:pPr>
              <a:lnSpc>
                <a:spcPct val="150000"/>
              </a:lnSpc>
            </a:pPr>
            <a:r>
              <a:rPr lang="ja-JP" altLang="en-US" sz="1000" dirty="0">
                <a:solidFill>
                  <a:srgbClr val="333333"/>
                </a:solidFill>
                <a:latin typeface="Noto Sans JP"/>
              </a:rPr>
              <a:t>教育 ：知的財産権博士</a:t>
            </a:r>
            <a:endParaRPr lang="ja-JP" altLang="en-US" sz="1000" b="0" i="0" dirty="0">
              <a:solidFill>
                <a:srgbClr val="333333"/>
              </a:solidFill>
              <a:effectLst/>
              <a:latin typeface="Noto Sans JP"/>
            </a:endParaRPr>
          </a:p>
        </p:txBody>
      </p:sp>
      <p:sp>
        <p:nvSpPr>
          <p:cNvPr id="42" name="正方形/長方形 41"/>
          <p:cNvSpPr/>
          <p:nvPr/>
        </p:nvSpPr>
        <p:spPr>
          <a:xfrm>
            <a:off x="1751282" y="8286603"/>
            <a:ext cx="2416573" cy="1455207"/>
          </a:xfrm>
          <a:prstGeom prst="rect">
            <a:avLst/>
          </a:prstGeom>
        </p:spPr>
        <p:txBody>
          <a:bodyPr wrap="square">
            <a:spAutoFit/>
          </a:bodyPr>
          <a:lstStyle/>
          <a:p>
            <a:pPr>
              <a:lnSpc>
                <a:spcPct val="150000"/>
              </a:lnSpc>
            </a:pPr>
            <a:r>
              <a:rPr lang="ja-JP" altLang="en-US" sz="1000" b="1" dirty="0">
                <a:solidFill>
                  <a:schemeClr val="accent5">
                    <a:lumMod val="75000"/>
                  </a:schemeClr>
                </a:solidFill>
                <a:latin typeface="Noto Sans JP"/>
              </a:rPr>
              <a:t>弁理士 </a:t>
            </a:r>
            <a:r>
              <a:rPr lang="en-US" altLang="ja-JP" sz="1000" b="1" dirty="0">
                <a:solidFill>
                  <a:schemeClr val="accent5">
                    <a:lumMod val="75000"/>
                  </a:schemeClr>
                </a:solidFill>
                <a:latin typeface="Noto Sans JP"/>
              </a:rPr>
              <a:t>Dr. Oh Se-</a:t>
            </a:r>
            <a:r>
              <a:rPr lang="en-US" altLang="ja-JP" sz="1000" b="1" dirty="0" err="1">
                <a:solidFill>
                  <a:schemeClr val="accent5">
                    <a:lumMod val="75000"/>
                  </a:schemeClr>
                </a:solidFill>
                <a:latin typeface="Noto Sans JP"/>
              </a:rPr>
              <a:t>Gye</a:t>
            </a:r>
            <a:endParaRPr lang="en-US" altLang="ja-JP" sz="1000" b="1" dirty="0">
              <a:solidFill>
                <a:schemeClr val="accent5">
                  <a:lumMod val="75000"/>
                </a:schemeClr>
              </a:solidFill>
              <a:latin typeface="Noto Sans JP"/>
            </a:endParaRPr>
          </a:p>
          <a:p>
            <a:pPr>
              <a:lnSpc>
                <a:spcPct val="150000"/>
              </a:lnSpc>
            </a:pPr>
            <a:r>
              <a:rPr lang="ja-JP" altLang="en-US" sz="1000" dirty="0">
                <a:solidFill>
                  <a:srgbClr val="333333"/>
                </a:solidFill>
                <a:latin typeface="Noto Sans JP"/>
              </a:rPr>
              <a:t>実践：機械および航空宇宙</a:t>
            </a:r>
          </a:p>
          <a:p>
            <a:pPr>
              <a:lnSpc>
                <a:spcPct val="150000"/>
              </a:lnSpc>
            </a:pPr>
            <a:r>
              <a:rPr lang="ja-JP" altLang="en-US" sz="1000" dirty="0">
                <a:solidFill>
                  <a:srgbClr val="333333"/>
                </a:solidFill>
                <a:latin typeface="Noto Sans JP"/>
              </a:rPr>
              <a:t>経験：</a:t>
            </a:r>
            <a:r>
              <a:rPr lang="en-US" altLang="ja-JP" sz="1000" dirty="0">
                <a:solidFill>
                  <a:srgbClr val="333333"/>
                </a:solidFill>
                <a:latin typeface="Noto Sans JP"/>
              </a:rPr>
              <a:t>KIPO</a:t>
            </a:r>
            <a:r>
              <a:rPr lang="ja-JP" altLang="en-US" sz="1000" dirty="0">
                <a:solidFill>
                  <a:srgbClr val="333333"/>
                </a:solidFill>
                <a:latin typeface="Noto Sans JP"/>
              </a:rPr>
              <a:t>元審査官、国防科学研究所研究員</a:t>
            </a:r>
            <a:r>
              <a:rPr lang="en-US" altLang="ja-JP" sz="1000" dirty="0">
                <a:solidFill>
                  <a:srgbClr val="333333"/>
                </a:solidFill>
                <a:latin typeface="Noto Sans JP"/>
              </a:rPr>
              <a:t>/LG</a:t>
            </a:r>
            <a:r>
              <a:rPr lang="ja-JP" altLang="en-US" sz="1000" dirty="0">
                <a:solidFill>
                  <a:srgbClr val="333333"/>
                </a:solidFill>
                <a:latin typeface="Noto Sans JP"/>
              </a:rPr>
              <a:t>電子開発研究員</a:t>
            </a:r>
          </a:p>
          <a:p>
            <a:pPr>
              <a:lnSpc>
                <a:spcPct val="150000"/>
              </a:lnSpc>
            </a:pPr>
            <a:r>
              <a:rPr lang="ja-JP" altLang="en-US" sz="1000" dirty="0">
                <a:solidFill>
                  <a:srgbClr val="333333"/>
                </a:solidFill>
                <a:latin typeface="Noto Sans JP"/>
              </a:rPr>
              <a:t>教育 ：ノースカロライナ州立大学博士</a:t>
            </a:r>
            <a:r>
              <a:rPr lang="en-US" altLang="ja-JP" sz="1000" dirty="0">
                <a:solidFill>
                  <a:srgbClr val="333333"/>
                </a:solidFill>
                <a:latin typeface="Noto Sans JP"/>
              </a:rPr>
              <a:t>/</a:t>
            </a:r>
            <a:r>
              <a:rPr lang="ja-JP" altLang="en-US" sz="1000" dirty="0">
                <a:solidFill>
                  <a:srgbClr val="333333"/>
                </a:solidFill>
                <a:latin typeface="Noto Sans JP"/>
              </a:rPr>
              <a:t>ノースカロライナ州立大学の</a:t>
            </a:r>
            <a:r>
              <a:rPr lang="en-US" altLang="ja-JP" sz="1000" dirty="0">
                <a:solidFill>
                  <a:srgbClr val="333333"/>
                </a:solidFill>
                <a:latin typeface="Noto Sans JP"/>
              </a:rPr>
              <a:t>MS</a:t>
            </a:r>
            <a:endParaRPr lang="ja-JP" altLang="en-US" sz="1000" b="0" i="0" dirty="0">
              <a:solidFill>
                <a:srgbClr val="333333"/>
              </a:solidFill>
              <a:effectLst/>
              <a:latin typeface="Noto Sans JP"/>
            </a:endParaRPr>
          </a:p>
        </p:txBody>
      </p:sp>
      <p:sp>
        <p:nvSpPr>
          <p:cNvPr id="43" name="正方形/長方形 42"/>
          <p:cNvSpPr/>
          <p:nvPr/>
        </p:nvSpPr>
        <p:spPr>
          <a:xfrm>
            <a:off x="5644635" y="8283410"/>
            <a:ext cx="1605354" cy="993542"/>
          </a:xfrm>
          <a:prstGeom prst="rect">
            <a:avLst/>
          </a:prstGeom>
        </p:spPr>
        <p:txBody>
          <a:bodyPr wrap="square">
            <a:spAutoFit/>
          </a:bodyPr>
          <a:lstStyle/>
          <a:p>
            <a:pPr>
              <a:lnSpc>
                <a:spcPct val="150000"/>
              </a:lnSpc>
            </a:pPr>
            <a:r>
              <a:rPr lang="ja-JP" altLang="en-US" sz="1000" b="1" dirty="0">
                <a:solidFill>
                  <a:schemeClr val="accent5">
                    <a:lumMod val="75000"/>
                  </a:schemeClr>
                </a:solidFill>
                <a:latin typeface="Noto Sans JP"/>
              </a:rPr>
              <a:t>弁理士 </a:t>
            </a:r>
            <a:r>
              <a:rPr lang="en-US" altLang="ja-JP" sz="1000" b="1" dirty="0">
                <a:solidFill>
                  <a:schemeClr val="accent5">
                    <a:lumMod val="75000"/>
                  </a:schemeClr>
                </a:solidFill>
                <a:latin typeface="Noto Sans JP"/>
              </a:rPr>
              <a:t>Song Seng-</a:t>
            </a:r>
            <a:r>
              <a:rPr lang="en-US" altLang="ja-JP" sz="1000" b="1" dirty="0" err="1">
                <a:solidFill>
                  <a:schemeClr val="accent5">
                    <a:lumMod val="75000"/>
                  </a:schemeClr>
                </a:solidFill>
                <a:latin typeface="Noto Sans JP"/>
              </a:rPr>
              <a:t>Hoon</a:t>
            </a:r>
            <a:endParaRPr lang="en-US" altLang="ja-JP" sz="1000" b="1" dirty="0">
              <a:solidFill>
                <a:schemeClr val="accent5">
                  <a:lumMod val="75000"/>
                </a:schemeClr>
              </a:solidFill>
              <a:latin typeface="Noto Sans JP"/>
            </a:endParaRPr>
          </a:p>
          <a:p>
            <a:pPr>
              <a:lnSpc>
                <a:spcPct val="150000"/>
              </a:lnSpc>
            </a:pPr>
            <a:r>
              <a:rPr lang="ja-JP" altLang="en-US" sz="1000" dirty="0">
                <a:solidFill>
                  <a:srgbClr val="333333"/>
                </a:solidFill>
                <a:latin typeface="Noto Sans JP"/>
              </a:rPr>
              <a:t>実践：エレクトロニクスと半導体</a:t>
            </a:r>
          </a:p>
          <a:p>
            <a:pPr>
              <a:lnSpc>
                <a:spcPct val="150000"/>
              </a:lnSpc>
            </a:pPr>
            <a:r>
              <a:rPr lang="ja-JP" altLang="en-US" sz="1000" dirty="0">
                <a:solidFill>
                  <a:srgbClr val="333333"/>
                </a:solidFill>
                <a:latin typeface="Noto Sans JP"/>
              </a:rPr>
              <a:t>経験：</a:t>
            </a:r>
            <a:r>
              <a:rPr lang="en-US" altLang="ja-JP" sz="1000" dirty="0">
                <a:solidFill>
                  <a:srgbClr val="333333"/>
                </a:solidFill>
                <a:latin typeface="Noto Sans JP"/>
              </a:rPr>
              <a:t>KIPO</a:t>
            </a:r>
            <a:r>
              <a:rPr lang="ja-JP" altLang="en-US" sz="1000" dirty="0">
                <a:solidFill>
                  <a:srgbClr val="333333"/>
                </a:solidFill>
                <a:latin typeface="Noto Sans JP"/>
              </a:rPr>
              <a:t>元審査官</a:t>
            </a:r>
            <a:endParaRPr lang="ja-JP" altLang="en-US" sz="1000" b="0" i="0" dirty="0">
              <a:solidFill>
                <a:srgbClr val="333333"/>
              </a:solidFill>
              <a:effectLst/>
              <a:latin typeface="Noto Sans JP"/>
            </a:endParaRPr>
          </a:p>
        </p:txBody>
      </p:sp>
      <p:sp>
        <p:nvSpPr>
          <p:cNvPr id="27" name="テキスト ボックス 26">
            <a:extLst>
              <a:ext uri="{FF2B5EF4-FFF2-40B4-BE49-F238E27FC236}">
                <a16:creationId xmlns:a16="http://schemas.microsoft.com/office/drawing/2014/main" xmlns="" id="{D72AFFD0-8576-4E95-B53B-C7F4248BF795}"/>
              </a:ext>
            </a:extLst>
          </p:cNvPr>
          <p:cNvSpPr txBox="1"/>
          <p:nvPr/>
        </p:nvSpPr>
        <p:spPr>
          <a:xfrm>
            <a:off x="0" y="10368229"/>
            <a:ext cx="7559675" cy="246221"/>
          </a:xfrm>
          <a:prstGeom prst="rect">
            <a:avLst/>
          </a:prstGeom>
          <a:noFill/>
        </p:spPr>
        <p:txBody>
          <a:bodyPr wrap="square" rtlCol="0">
            <a:spAutoFit/>
          </a:bodyPr>
          <a:lstStyle/>
          <a:p>
            <a:pPr algn="ctr"/>
            <a:r>
              <a:rPr kumimoji="1" lang="en-US" altLang="ja-JP" sz="1000" dirty="0"/>
              <a:t>-- 18--</a:t>
            </a:r>
            <a:endParaRPr kumimoji="1" lang="ja-JP" alt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9499" y="2102867"/>
            <a:ext cx="5400675" cy="54006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66314" y="421887"/>
            <a:ext cx="6827045" cy="791316"/>
          </a:xfrm>
          <a:prstGeom prst="rect">
            <a:avLst/>
          </a:prstGeom>
        </p:spPr>
      </p:pic>
      <p:sp>
        <p:nvSpPr>
          <p:cNvPr id="7" name="テキスト ボックス 6"/>
          <p:cNvSpPr txBox="1"/>
          <p:nvPr/>
        </p:nvSpPr>
        <p:spPr>
          <a:xfrm>
            <a:off x="575864" y="586712"/>
            <a:ext cx="3413523" cy="461665"/>
          </a:xfrm>
          <a:prstGeom prst="rect">
            <a:avLst/>
          </a:prstGeom>
          <a:noFill/>
        </p:spPr>
        <p:txBody>
          <a:bodyPr wrap="square" rtlCol="0">
            <a:spAutoFit/>
          </a:bodyPr>
          <a:lstStyle/>
          <a:p>
            <a:r>
              <a:rPr kumimoji="1" lang="ja-JP" altLang="en-US" sz="2400" b="1" dirty="0">
                <a:solidFill>
                  <a:schemeClr val="bg1"/>
                </a:solidFill>
              </a:rPr>
              <a:t>会社概要</a:t>
            </a:r>
          </a:p>
        </p:txBody>
      </p:sp>
      <p:graphicFrame>
        <p:nvGraphicFramePr>
          <p:cNvPr id="8" name="表 7"/>
          <p:cNvGraphicFramePr>
            <a:graphicFrameLocks noGrp="1"/>
          </p:cNvGraphicFramePr>
          <p:nvPr/>
        </p:nvGraphicFramePr>
        <p:xfrm>
          <a:off x="728345" y="3451860"/>
          <a:ext cx="6093460" cy="2983131"/>
        </p:xfrm>
        <a:graphic>
          <a:graphicData uri="http://schemas.openxmlformats.org/drawingml/2006/table">
            <a:tbl>
              <a:tblPr firstRow="1" bandRow="1">
                <a:tableStyleId>{2D5ABB26-0587-4C30-8999-92F81FD0307C}</a:tableStyleId>
              </a:tblPr>
              <a:tblGrid>
                <a:gridCol w="1523365">
                  <a:extLst>
                    <a:ext uri="{9D8B030D-6E8A-4147-A177-3AD203B41FA5}">
                      <a16:colId xmlns:a16="http://schemas.microsoft.com/office/drawing/2014/main" xmlns="" val="20000"/>
                    </a:ext>
                  </a:extLst>
                </a:gridCol>
                <a:gridCol w="4570095">
                  <a:extLst>
                    <a:ext uri="{9D8B030D-6E8A-4147-A177-3AD203B41FA5}">
                      <a16:colId xmlns:a16="http://schemas.microsoft.com/office/drawing/2014/main" xmlns="" val="20001"/>
                    </a:ext>
                  </a:extLst>
                </a:gridCol>
              </a:tblGrid>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会社名</a:t>
                      </a:r>
                      <a:endParaRPr kumimoji="1" lang="en-US" altLang="ja-JP"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株式会社ワールドワイド</a:t>
                      </a:r>
                      <a:r>
                        <a:rPr kumimoji="1" lang="en-US" altLang="ja-JP" sz="1200" dirty="0">
                          <a:latin typeface="+mn-ea"/>
                          <a:ea typeface="+mn-ea"/>
                        </a:rPr>
                        <a:t>·</a:t>
                      </a:r>
                      <a:r>
                        <a:rPr kumimoji="1" lang="ja-JP" altLang="en-US" sz="1200" dirty="0">
                          <a:latin typeface="+mn-ea"/>
                          <a:ea typeface="+mn-ea"/>
                        </a:rPr>
                        <a:t>アイピー</a:t>
                      </a:r>
                      <a:r>
                        <a:rPr kumimoji="1" lang="en-US" altLang="ja-JP" sz="1200" dirty="0">
                          <a:latin typeface="+mn-ea"/>
                          <a:ea typeface="+mn-ea"/>
                        </a:rPr>
                        <a:t>·</a:t>
                      </a:r>
                      <a:r>
                        <a:rPr kumimoji="1" lang="ja-JP" altLang="en-US" sz="1200" dirty="0">
                          <a:latin typeface="+mn-ea"/>
                          <a:ea typeface="+mn-ea"/>
                        </a:rPr>
                        <a:t>コンサルティングジャパン</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所在地</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a:t>
                      </a:r>
                      <a:r>
                        <a:rPr kumimoji="1" lang="en-US" altLang="ja-JP" sz="1200" dirty="0">
                          <a:latin typeface="+mn-ea"/>
                          <a:ea typeface="+mn-ea"/>
                        </a:rPr>
                        <a:t>105-0003   </a:t>
                      </a:r>
                      <a:r>
                        <a:rPr kumimoji="1" lang="ja-JP" altLang="en-US" sz="1200" dirty="0">
                          <a:latin typeface="+mn-ea"/>
                          <a:ea typeface="+mn-ea"/>
                        </a:rPr>
                        <a:t>東京都港区西新橋</a:t>
                      </a:r>
                      <a:r>
                        <a:rPr kumimoji="1" lang="en-US" altLang="ja-JP" sz="1200" dirty="0">
                          <a:latin typeface="+mn-ea"/>
                          <a:ea typeface="+mn-ea"/>
                        </a:rPr>
                        <a:t>1-17-11 </a:t>
                      </a:r>
                      <a:r>
                        <a:rPr kumimoji="1" lang="ja-JP" altLang="en-US" sz="1200" dirty="0">
                          <a:latin typeface="+mn-ea"/>
                          <a:ea typeface="+mn-ea"/>
                        </a:rPr>
                        <a:t>新橋東栄ビル</a:t>
                      </a:r>
                      <a:r>
                        <a:rPr kumimoji="1" lang="en-US" altLang="ja-JP" sz="1200" dirty="0">
                          <a:latin typeface="+mn-ea"/>
                          <a:ea typeface="+mn-ea"/>
                        </a:rPr>
                        <a:t>2F</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代表取締役</a:t>
                      </a:r>
                      <a:r>
                        <a:rPr kumimoji="1" lang="en-US" altLang="ja-JP" sz="1200" dirty="0">
                          <a:latin typeface="+mn-ea"/>
                          <a:ea typeface="+mn-ea"/>
                        </a:rPr>
                        <a:t>CEO</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神代　雅喜</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3879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設立</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2018</a:t>
                      </a:r>
                      <a:r>
                        <a:rPr kumimoji="1" lang="ja-JP" altLang="en-US" sz="1200" dirty="0">
                          <a:latin typeface="+mn-ea"/>
                          <a:ea typeface="+mn-ea"/>
                        </a:rPr>
                        <a:t>年</a:t>
                      </a:r>
                      <a:r>
                        <a:rPr kumimoji="1" lang="en-US" altLang="ja-JP" sz="1200" dirty="0">
                          <a:latin typeface="+mn-ea"/>
                          <a:ea typeface="+mn-ea"/>
                        </a:rPr>
                        <a:t>4</a:t>
                      </a:r>
                      <a:r>
                        <a:rPr kumimoji="1" lang="ja-JP" altLang="en-US" sz="1200" dirty="0">
                          <a:latin typeface="+mn-ea"/>
                          <a:ea typeface="+mn-ea"/>
                        </a:rPr>
                        <a:t>月</a:t>
                      </a:r>
                      <a:r>
                        <a:rPr kumimoji="1" lang="en-US" altLang="ja-JP" sz="1200" dirty="0">
                          <a:latin typeface="+mn-ea"/>
                          <a:ea typeface="+mn-ea"/>
                        </a:rPr>
                        <a:t>1</a:t>
                      </a:r>
                      <a:r>
                        <a:rPr kumimoji="1" lang="ja-JP" altLang="en-US" sz="1200" dirty="0">
                          <a:latin typeface="+mn-ea"/>
                          <a:ea typeface="+mn-ea"/>
                        </a:rPr>
                        <a:t>日</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3"/>
                  </a:ext>
                </a:extLst>
              </a:tr>
              <a:tr h="375285">
                <a:tc>
                  <a:txBody>
                    <a:bodyPr/>
                    <a:lstStyle/>
                    <a:p>
                      <a:pPr algn="l"/>
                      <a:r>
                        <a:rPr kumimoji="1" lang="ja-JP" altLang="en-US" sz="1200" dirty="0">
                          <a:solidFill>
                            <a:srgbClr val="01AACE"/>
                          </a:solidFill>
                          <a:latin typeface="+mn-ea"/>
                          <a:ea typeface="+mn-ea"/>
                        </a:rPr>
                        <a:t>｜</a:t>
                      </a:r>
                      <a:r>
                        <a:rPr kumimoji="1" lang="ja-JP" altLang="en-US" sz="1200" dirty="0">
                          <a:latin typeface="+mn-ea"/>
                          <a:ea typeface="+mn-ea"/>
                        </a:rPr>
                        <a:t>資本金</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3,000 </a:t>
                      </a:r>
                      <a:r>
                        <a:rPr kumimoji="1" lang="ja-JP" altLang="en-US" sz="1200" dirty="0">
                          <a:latin typeface="+mn-ea"/>
                          <a:ea typeface="+mn-ea"/>
                        </a:rPr>
                        <a:t>千円</a:t>
                      </a: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388220">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TEL</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03-6206-1723</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33843">
                <a:tc>
                  <a:txBody>
                    <a:bodyPr/>
                    <a:lstStyle/>
                    <a:p>
                      <a:pPr algn="l"/>
                      <a:r>
                        <a:rPr kumimoji="1" lang="ja-JP" altLang="en-US" sz="1200" dirty="0">
                          <a:solidFill>
                            <a:srgbClr val="01AACE"/>
                          </a:solidFill>
                          <a:latin typeface="+mn-ea"/>
                          <a:ea typeface="+mn-ea"/>
                        </a:rPr>
                        <a:t>｜</a:t>
                      </a:r>
                      <a:r>
                        <a:rPr kumimoji="1" lang="en-US" altLang="ja-JP" sz="1200" dirty="0">
                          <a:solidFill>
                            <a:schemeClr val="tx1"/>
                          </a:solidFill>
                          <a:latin typeface="+mn-ea"/>
                          <a:ea typeface="+mn-ea"/>
                        </a:rPr>
                        <a:t>FAX</a:t>
                      </a:r>
                      <a:endParaRPr kumimoji="1" lang="ja-JP" altLang="en-US" sz="1200" dirty="0">
                        <a:solidFill>
                          <a:schemeClr val="tx1"/>
                        </a:solidFill>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03-6206-6743</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333843">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MAIL</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200" dirty="0">
                          <a:solidFill>
                            <a:srgbClr val="01AACE"/>
                          </a:solidFill>
                          <a:latin typeface="+mn-ea"/>
                          <a:ea typeface="+mn-ea"/>
                        </a:rPr>
                        <a:t>｜</a:t>
                      </a:r>
                      <a:r>
                        <a:rPr kumimoji="1" lang="en-US" altLang="ja-JP" sz="1200" dirty="0">
                          <a:latin typeface="+mn-ea"/>
                          <a:ea typeface="+mn-ea"/>
                        </a:rPr>
                        <a:t>official@wwip.co.jp </a:t>
                      </a:r>
                      <a:endParaRPr kumimoji="1" lang="ja-JP" altLang="en-US" sz="1200" dirty="0">
                        <a:latin typeface="+mn-ea"/>
                        <a:ea typeface="+mn-ea"/>
                      </a:endParaRPr>
                    </a:p>
                  </a:txBody>
                  <a:tcPr marL="73519" marR="73519" marT="36759" marB="3675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bl>
          </a:graphicData>
        </a:graphic>
      </p:graphicFrame>
      <p:sp>
        <p:nvSpPr>
          <p:cNvPr id="16" name="テキスト ボックス 15"/>
          <p:cNvSpPr txBox="1"/>
          <p:nvPr/>
        </p:nvSpPr>
        <p:spPr>
          <a:xfrm>
            <a:off x="366312" y="241548"/>
            <a:ext cx="1581551" cy="184666"/>
          </a:xfrm>
          <a:prstGeom prst="rect">
            <a:avLst/>
          </a:prstGeom>
          <a:noFill/>
        </p:spPr>
        <p:txBody>
          <a:bodyPr wrap="square" rtlCol="0">
            <a:spAutoFit/>
          </a:bodyPr>
          <a:lstStyle/>
          <a:p>
            <a:r>
              <a:rPr kumimoji="1" lang="ja-JP" altLang="en-US" sz="600" dirty="0"/>
              <a:t>会社概要</a:t>
            </a:r>
          </a:p>
        </p:txBody>
      </p:sp>
      <p:sp>
        <p:nvSpPr>
          <p:cNvPr id="17" name="テキスト ボックス 16"/>
          <p:cNvSpPr txBox="1"/>
          <p:nvPr/>
        </p:nvSpPr>
        <p:spPr>
          <a:xfrm>
            <a:off x="5611813" y="232902"/>
            <a:ext cx="1581551" cy="184666"/>
          </a:xfrm>
          <a:prstGeom prst="rect">
            <a:avLst/>
          </a:prstGeom>
          <a:noFill/>
        </p:spPr>
        <p:txBody>
          <a:bodyPr wrap="square" rtlCol="0">
            <a:spAutoFit/>
          </a:bodyPr>
          <a:lstStyle/>
          <a:p>
            <a:pPr algn="r"/>
            <a:r>
              <a:rPr kumimoji="1" lang="ja-JP" altLang="en-US" sz="600" dirty="0"/>
              <a:t>会社概要　</a:t>
            </a:r>
            <a:r>
              <a:rPr kumimoji="1" lang="ja-JP" altLang="en-US" sz="600" dirty="0">
                <a:solidFill>
                  <a:srgbClr val="01AACE"/>
                </a:solidFill>
              </a:rPr>
              <a:t>｜</a:t>
            </a:r>
            <a:r>
              <a:rPr kumimoji="1" lang="ja-JP" altLang="en-US" sz="600" dirty="0"/>
              <a:t>　設立の経緯　</a:t>
            </a:r>
          </a:p>
        </p:txBody>
      </p:sp>
      <p:sp>
        <p:nvSpPr>
          <p:cNvPr id="2" name="テキスト ボックス 1"/>
          <p:cNvSpPr txBox="1"/>
          <p:nvPr/>
        </p:nvSpPr>
        <p:spPr>
          <a:xfrm>
            <a:off x="0" y="10368229"/>
            <a:ext cx="7559675" cy="246221"/>
          </a:xfrm>
          <a:prstGeom prst="rect">
            <a:avLst/>
          </a:prstGeom>
          <a:noFill/>
        </p:spPr>
        <p:txBody>
          <a:bodyPr wrap="square" rtlCol="0">
            <a:spAutoFit/>
          </a:bodyPr>
          <a:lstStyle/>
          <a:p>
            <a:pPr algn="ctr"/>
            <a:r>
              <a:rPr kumimoji="1" lang="en-US" altLang="ja-JP" sz="1000" dirty="0"/>
              <a:t>-- 1 --</a:t>
            </a:r>
            <a:endParaRPr kumimoji="1" lang="ja-JP" altLang="en-US" sz="1000" dirty="0"/>
          </a:p>
        </p:txBody>
      </p:sp>
      <p:sp>
        <p:nvSpPr>
          <p:cNvPr id="3" name="正方形/長方形 13"/>
          <p:cNvSpPr/>
          <p:nvPr/>
        </p:nvSpPr>
        <p:spPr>
          <a:xfrm>
            <a:off x="732790" y="7146290"/>
            <a:ext cx="6243320" cy="2676525"/>
          </a:xfrm>
          <a:prstGeom prst="rect">
            <a:avLst/>
          </a:prstGeom>
        </p:spPr>
        <p:txBody>
          <a:bodyPr wrap="square">
            <a:spAutoFit/>
          </a:bodyPr>
          <a:lstStyle/>
          <a:p>
            <a:pPr>
              <a:lnSpc>
                <a:spcPct val="150000"/>
              </a:lnSpc>
            </a:pPr>
            <a:r>
              <a:rPr kumimoji="1" lang="ja-JP" altLang="en-US" sz="1400" dirty="0">
                <a:solidFill>
                  <a:srgbClr val="01AACE"/>
                </a:solidFill>
                <a:latin typeface="+mn-ea"/>
              </a:rPr>
              <a:t>｜　</a:t>
            </a:r>
            <a:r>
              <a:rPr lang="ja-JP" altLang="en-US" sz="1400" dirty="0">
                <a:solidFill>
                  <a:srgbClr val="333333"/>
                </a:solidFill>
                <a:latin typeface="+mn-ea"/>
              </a:rPr>
              <a:t>ニセモノを発見し、模倣品工場の調査と摘発を行います。</a:t>
            </a:r>
            <a:r>
              <a:rPr lang="ja-JP" altLang="en-US" sz="1400" dirty="0">
                <a:latin typeface="+mn-ea"/>
              </a:rPr>
              <a:t/>
            </a:r>
            <a:br>
              <a:rPr lang="ja-JP" altLang="en-US" sz="1400" dirty="0">
                <a:latin typeface="+mn-ea"/>
              </a:rPr>
            </a:br>
            <a:r>
              <a:rPr kumimoji="1" lang="ja-JP" altLang="en-US" sz="1400" dirty="0">
                <a:solidFill>
                  <a:srgbClr val="01AACE"/>
                </a:solidFill>
                <a:latin typeface="+mn-ea"/>
              </a:rPr>
              <a:t>｜　</a:t>
            </a:r>
            <a:r>
              <a:rPr lang="ja-JP" altLang="en-US" sz="1400" dirty="0">
                <a:solidFill>
                  <a:srgbClr val="333333"/>
                </a:solidFill>
                <a:latin typeface="+mn-ea"/>
              </a:rPr>
              <a:t>安心、安全な版権投資及び各種の投資を実現します。</a:t>
            </a:r>
            <a:r>
              <a:rPr lang="ja-JP" altLang="en-US" sz="1400" dirty="0">
                <a:latin typeface="+mn-ea"/>
              </a:rPr>
              <a:t/>
            </a:r>
            <a:br>
              <a:rPr lang="ja-JP" altLang="en-US" sz="1400" dirty="0">
                <a:latin typeface="+mn-ea"/>
              </a:rPr>
            </a:br>
            <a:r>
              <a:rPr kumimoji="1" lang="ja-JP" altLang="en-US" sz="1400" dirty="0">
                <a:solidFill>
                  <a:srgbClr val="01AACE"/>
                </a:solidFill>
                <a:latin typeface="+mn-ea"/>
              </a:rPr>
              <a:t>｜　</a:t>
            </a:r>
            <a:r>
              <a:rPr lang="ja-JP" altLang="en-US" sz="1400" dirty="0">
                <a:solidFill>
                  <a:srgbClr val="333333"/>
                </a:solidFill>
                <a:latin typeface="+mn-ea"/>
              </a:rPr>
              <a:t>越境</a:t>
            </a:r>
            <a:r>
              <a:rPr lang="en-US" altLang="ja-JP" sz="1400" dirty="0">
                <a:solidFill>
                  <a:srgbClr val="333333"/>
                </a:solidFill>
                <a:latin typeface="+mn-ea"/>
              </a:rPr>
              <a:t>EC</a:t>
            </a:r>
            <a:r>
              <a:rPr lang="ja-JP" altLang="en-US" sz="1400" dirty="0">
                <a:solidFill>
                  <a:srgbClr val="333333"/>
                </a:solidFill>
                <a:latin typeface="+mn-ea"/>
              </a:rPr>
              <a:t>サイトの非正規流通を著作権侵害で摘発します。</a:t>
            </a:r>
            <a:r>
              <a:rPr lang="ja-JP" altLang="en-US" sz="1400" dirty="0">
                <a:latin typeface="+mn-ea"/>
              </a:rPr>
              <a:t/>
            </a:r>
            <a:br>
              <a:rPr lang="ja-JP" altLang="en-US" sz="1400" dirty="0">
                <a:latin typeface="+mn-ea"/>
              </a:rPr>
            </a:br>
            <a:r>
              <a:rPr kumimoji="1" lang="ja-JP" altLang="en-US" sz="1400" dirty="0">
                <a:solidFill>
                  <a:srgbClr val="01AACE"/>
                </a:solidFill>
                <a:latin typeface="+mn-ea"/>
              </a:rPr>
              <a:t>｜　</a:t>
            </a:r>
            <a:r>
              <a:rPr lang="ja-JP" altLang="en-US" sz="1400" dirty="0">
                <a:solidFill>
                  <a:srgbClr val="333333"/>
                </a:solidFill>
                <a:latin typeface="+mn-ea"/>
              </a:rPr>
              <a:t>商標登録の申請をアジア全域で迅速に実施します。</a:t>
            </a:r>
            <a:r>
              <a:rPr lang="ja-JP" altLang="en-US" sz="1400" dirty="0">
                <a:latin typeface="+mn-ea"/>
              </a:rPr>
              <a:t/>
            </a:r>
            <a:br>
              <a:rPr lang="ja-JP" altLang="en-US" sz="1400" dirty="0">
                <a:latin typeface="+mn-ea"/>
              </a:rPr>
            </a:br>
            <a:r>
              <a:rPr kumimoji="1" lang="ja-JP" altLang="en-US" sz="1400" dirty="0">
                <a:solidFill>
                  <a:srgbClr val="01AACE"/>
                </a:solidFill>
                <a:latin typeface="+mn-ea"/>
              </a:rPr>
              <a:t>｜　</a:t>
            </a:r>
            <a:r>
              <a:rPr lang="ja-JP" altLang="en-US" sz="1400" dirty="0">
                <a:solidFill>
                  <a:srgbClr val="333333"/>
                </a:solidFill>
                <a:latin typeface="+mn-ea"/>
              </a:rPr>
              <a:t>常時監視体制により効果的な冒認商標対策を実施します。</a:t>
            </a:r>
            <a:r>
              <a:rPr lang="ja-JP" altLang="en-US" sz="1400" dirty="0">
                <a:latin typeface="+mn-ea"/>
              </a:rPr>
              <a:t/>
            </a:r>
            <a:br>
              <a:rPr lang="ja-JP" altLang="en-US" sz="1400" dirty="0">
                <a:latin typeface="+mn-ea"/>
              </a:rPr>
            </a:br>
            <a:r>
              <a:rPr kumimoji="1" lang="ja-JP" altLang="en-US" sz="1400" dirty="0">
                <a:solidFill>
                  <a:srgbClr val="01AACE"/>
                </a:solidFill>
                <a:latin typeface="+mn-ea"/>
              </a:rPr>
              <a:t>｜　</a:t>
            </a:r>
            <a:r>
              <a:rPr lang="en-US" altLang="ja-JP" sz="1400" dirty="0">
                <a:solidFill>
                  <a:srgbClr val="333333"/>
                </a:solidFill>
                <a:latin typeface="+mn-ea"/>
              </a:rPr>
              <a:t>CFDA</a:t>
            </a:r>
            <a:r>
              <a:rPr lang="ja-JP" altLang="en-US" sz="1400" dirty="0">
                <a:solidFill>
                  <a:srgbClr val="333333"/>
                </a:solidFill>
                <a:latin typeface="+mn-ea"/>
              </a:rPr>
              <a:t>等の行政機関に対する登録申請を迅速に実施します。</a:t>
            </a:r>
          </a:p>
          <a:p>
            <a:pPr>
              <a:lnSpc>
                <a:spcPct val="150000"/>
              </a:lnSpc>
            </a:pPr>
            <a:r>
              <a:rPr kumimoji="1" lang="ja-JP" altLang="en-US" sz="1400" dirty="0">
                <a:solidFill>
                  <a:srgbClr val="01AACE"/>
                </a:solidFill>
                <a:latin typeface="+mn-ea"/>
                <a:sym typeface="+mn-ea"/>
              </a:rPr>
              <a:t>｜　</a:t>
            </a:r>
            <a:r>
              <a:rPr kumimoji="1" lang="ja-JP" altLang="en-US" sz="1400" dirty="0">
                <a:latin typeface="+mn-ea"/>
                <a:sym typeface="+mn-ea"/>
              </a:rPr>
              <a:t>一般社団法人「日中知的財産保護協会」（以下JCAAAと称する）の</a:t>
            </a:r>
          </a:p>
          <a:p>
            <a:pPr>
              <a:lnSpc>
                <a:spcPct val="150000"/>
              </a:lnSpc>
            </a:pPr>
            <a:r>
              <a:rPr kumimoji="1" lang="ja-JP" altLang="en-US" sz="1400" dirty="0">
                <a:solidFill>
                  <a:schemeClr val="tx1"/>
                </a:solidFill>
                <a:latin typeface="+mn-ea"/>
                <a:sym typeface="+mn-ea"/>
              </a:rPr>
              <a:t>　　事務局を運営、個別事案の相談を応じています。</a:t>
            </a:r>
          </a:p>
        </p:txBody>
      </p:sp>
      <p:pic>
        <p:nvPicPr>
          <p:cNvPr id="4" name="图片 3" descr="04"/>
          <p:cNvPicPr>
            <a:picLocks noChangeAspect="1"/>
          </p:cNvPicPr>
          <p:nvPr/>
        </p:nvPicPr>
        <p:blipFill>
          <a:blip r:embed="rId3"/>
          <a:stretch>
            <a:fillRect/>
          </a:stretch>
        </p:blipFill>
        <p:spPr>
          <a:xfrm>
            <a:off x="-33020" y="603885"/>
            <a:ext cx="7285990" cy="3237865"/>
          </a:xfrm>
          <a:prstGeom prst="rect">
            <a:avLst/>
          </a:prstGeom>
        </p:spPr>
      </p:pic>
      <p:sp>
        <p:nvSpPr>
          <p:cNvPr id="13" name="テキスト ボックス 12">
            <a:extLst>
              <a:ext uri="{FF2B5EF4-FFF2-40B4-BE49-F238E27FC236}">
                <a16:creationId xmlns:a16="http://schemas.microsoft.com/office/drawing/2014/main" xmlns="" id="{51AD44AC-12EA-41F7-9288-5250902D34EC}"/>
              </a:ext>
            </a:extLst>
          </p:cNvPr>
          <p:cNvSpPr txBox="1"/>
          <p:nvPr/>
        </p:nvSpPr>
        <p:spPr>
          <a:xfrm>
            <a:off x="534584" y="6675018"/>
            <a:ext cx="3413523" cy="338554"/>
          </a:xfrm>
          <a:prstGeom prst="rect">
            <a:avLst/>
          </a:prstGeom>
          <a:noFill/>
        </p:spPr>
        <p:txBody>
          <a:bodyPr wrap="square" rtlCol="0">
            <a:spAutoFit/>
          </a:bodyPr>
          <a:lstStyle/>
          <a:p>
            <a:r>
              <a:rPr kumimoji="1" lang="ja-JP" altLang="en-US" sz="1600" b="1" dirty="0">
                <a:solidFill>
                  <a:srgbClr val="01AACE"/>
                </a:solidFill>
              </a:rPr>
              <a:t>事業内容</a:t>
            </a:r>
          </a:p>
        </p:txBody>
      </p:sp>
      <p:cxnSp>
        <p:nvCxnSpPr>
          <p:cNvPr id="14" name="直線コネクタ 13">
            <a:extLst>
              <a:ext uri="{FF2B5EF4-FFF2-40B4-BE49-F238E27FC236}">
                <a16:creationId xmlns:a16="http://schemas.microsoft.com/office/drawing/2014/main" xmlns="" id="{13AD3174-E184-42F4-96E1-6EBAF2713D6A}"/>
              </a:ext>
            </a:extLst>
          </p:cNvPr>
          <p:cNvCxnSpPr/>
          <p:nvPr/>
        </p:nvCxnSpPr>
        <p:spPr>
          <a:xfrm>
            <a:off x="366312" y="6978484"/>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5" name="正方形/長方形 14">
            <a:extLst>
              <a:ext uri="{FF2B5EF4-FFF2-40B4-BE49-F238E27FC236}">
                <a16:creationId xmlns:a16="http://schemas.microsoft.com/office/drawing/2014/main" xmlns="" id="{E5325866-308A-41DE-BCA2-A8364ABADA19}"/>
              </a:ext>
            </a:extLst>
          </p:cNvPr>
          <p:cNvSpPr/>
          <p:nvPr/>
        </p:nvSpPr>
        <p:spPr>
          <a:xfrm>
            <a:off x="366312" y="6747746"/>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366310" y="545529"/>
            <a:ext cx="6827045" cy="384797"/>
          </a:xfrm>
          <a:prstGeom prst="rect">
            <a:avLst/>
          </a:prstGeom>
        </p:spPr>
      </p:pic>
      <p:sp>
        <p:nvSpPr>
          <p:cNvPr id="9" name="テキスト ボックス 8"/>
          <p:cNvSpPr txBox="1"/>
          <p:nvPr/>
        </p:nvSpPr>
        <p:spPr>
          <a:xfrm>
            <a:off x="366312" y="229169"/>
            <a:ext cx="1581551" cy="184666"/>
          </a:xfrm>
          <a:prstGeom prst="rect">
            <a:avLst/>
          </a:prstGeom>
          <a:noFill/>
        </p:spPr>
        <p:txBody>
          <a:bodyPr wrap="square" rtlCol="0">
            <a:spAutoFit/>
          </a:bodyPr>
          <a:lstStyle/>
          <a:p>
            <a:r>
              <a:rPr kumimoji="1" lang="en-US" altLang="ja-JP" sz="600" dirty="0"/>
              <a:t>WWIP</a:t>
            </a:r>
            <a:r>
              <a:rPr kumimoji="1" lang="ja-JP" altLang="en-US" sz="600" dirty="0"/>
              <a:t>の背景</a:t>
            </a:r>
          </a:p>
        </p:txBody>
      </p:sp>
      <p:sp>
        <p:nvSpPr>
          <p:cNvPr id="10" name="テキスト ボックス 9"/>
          <p:cNvSpPr txBox="1"/>
          <p:nvPr/>
        </p:nvSpPr>
        <p:spPr>
          <a:xfrm>
            <a:off x="5611813" y="220523"/>
            <a:ext cx="1581551" cy="184666"/>
          </a:xfrm>
          <a:prstGeom prst="rect">
            <a:avLst/>
          </a:prstGeom>
          <a:noFill/>
        </p:spPr>
        <p:txBody>
          <a:bodyPr wrap="square" rtlCol="0">
            <a:spAutoFit/>
          </a:bodyPr>
          <a:lstStyle/>
          <a:p>
            <a:pPr algn="r"/>
            <a:r>
              <a:rPr kumimoji="1" lang="en-US" altLang="ja-JP" sz="600" dirty="0"/>
              <a:t>WWIP</a:t>
            </a:r>
            <a:r>
              <a:rPr kumimoji="1" lang="ja-JP" altLang="en-US" sz="600" dirty="0"/>
              <a:t>の背景　</a:t>
            </a:r>
            <a:r>
              <a:rPr kumimoji="1" lang="ja-JP" altLang="en-US" sz="600" dirty="0">
                <a:solidFill>
                  <a:srgbClr val="01AACE"/>
                </a:solidFill>
              </a:rPr>
              <a:t>｜</a:t>
            </a:r>
            <a:r>
              <a:rPr kumimoji="1" lang="ja-JP" altLang="en-US" sz="600" dirty="0"/>
              <a:t>　</a:t>
            </a:r>
            <a:r>
              <a:rPr kumimoji="1" lang="en-US" altLang="ja-JP" sz="600" dirty="0"/>
              <a:t>JCAAA</a:t>
            </a:r>
            <a:r>
              <a:rPr kumimoji="1" lang="ja-JP" altLang="en-US" sz="600" dirty="0"/>
              <a:t>とは　</a:t>
            </a:r>
          </a:p>
        </p:txBody>
      </p:sp>
      <p:sp>
        <p:nvSpPr>
          <p:cNvPr id="12" name="テキスト ボックス 11"/>
          <p:cNvSpPr txBox="1"/>
          <p:nvPr/>
        </p:nvSpPr>
        <p:spPr>
          <a:xfrm>
            <a:off x="366310" y="1049963"/>
            <a:ext cx="6827045" cy="897425"/>
          </a:xfrm>
          <a:prstGeom prst="rect">
            <a:avLst/>
          </a:prstGeom>
          <a:noFill/>
        </p:spPr>
        <p:txBody>
          <a:bodyPr wrap="square" rtlCol="0">
            <a:spAutoFit/>
          </a:bodyPr>
          <a:lstStyle/>
          <a:p>
            <a:pPr>
              <a:lnSpc>
                <a:spcPct val="150000"/>
              </a:lnSpc>
            </a:pPr>
            <a:r>
              <a:rPr kumimoji="1" lang="ja-JP" altLang="en-US" sz="1200" dirty="0">
                <a:latin typeface="游ゴシック" panose="020B0400000000000000" pitchFamily="50" charset="-128"/>
                <a:ea typeface="游ゴシック" panose="020B0400000000000000" pitchFamily="50" charset="-128"/>
              </a:rPr>
              <a:t>　</a:t>
            </a:r>
            <a:r>
              <a:rPr kumimoji="1" lang="en-US" altLang="ja-JP" sz="1200" dirty="0">
                <a:latin typeface="游ゴシック" panose="020B0400000000000000" pitchFamily="50" charset="-128"/>
                <a:ea typeface="游ゴシック" panose="020B0400000000000000" pitchFamily="50" charset="-128"/>
              </a:rPr>
              <a:t>2017</a:t>
            </a:r>
            <a:r>
              <a:rPr kumimoji="1" lang="ja-JP" altLang="en-US" sz="1200" dirty="0">
                <a:latin typeface="游ゴシック" panose="020B0400000000000000" pitchFamily="50" charset="-128"/>
                <a:ea typeface="游ゴシック" panose="020B0400000000000000" pitchFamily="50" charset="-128"/>
              </a:rPr>
              <a:t>年</a:t>
            </a:r>
            <a:r>
              <a:rPr kumimoji="1" lang="en-US" altLang="ja-JP" sz="1200" dirty="0">
                <a:latin typeface="游ゴシック" panose="020B0400000000000000" pitchFamily="50" charset="-128"/>
                <a:ea typeface="游ゴシック" panose="020B0400000000000000" pitchFamily="50" charset="-128"/>
              </a:rPr>
              <a:t>12</a:t>
            </a:r>
            <a:r>
              <a:rPr kumimoji="1" lang="ja-JP" altLang="en-US" sz="1200" dirty="0">
                <a:latin typeface="游ゴシック" panose="020B0400000000000000" pitchFamily="50" charset="-128"/>
                <a:ea typeface="游ゴシック" panose="020B0400000000000000" pitchFamily="50" charset="-128"/>
              </a:rPr>
              <a:t>月末、自民党二階俊博幹事長の訪中の際に、</a:t>
            </a:r>
            <a:r>
              <a:rPr kumimoji="1" lang="en-US" altLang="ja-JP" sz="1200" b="1" dirty="0">
                <a:solidFill>
                  <a:srgbClr val="01AACE"/>
                </a:solidFill>
                <a:latin typeface="游ゴシック" panose="020B0400000000000000" pitchFamily="50" charset="-128"/>
                <a:ea typeface="游ゴシック" panose="020B0400000000000000" pitchFamily="50" charset="-128"/>
              </a:rPr>
              <a:t>JCAAA</a:t>
            </a:r>
            <a:r>
              <a:rPr kumimoji="1" lang="ja-JP" altLang="en-US" sz="1200" dirty="0">
                <a:latin typeface="游ゴシック" panose="020B0400000000000000" pitchFamily="50" charset="-128"/>
                <a:ea typeface="游ゴシック" panose="020B0400000000000000" pitchFamily="50" charset="-128"/>
              </a:rPr>
              <a:t>（ジェイサ）発起人である長崎幸太郎幹事長政策補佐、</a:t>
            </a:r>
            <a:r>
              <a:rPr kumimoji="1" lang="en-US" altLang="ja-JP" sz="1200" b="1" dirty="0">
                <a:solidFill>
                  <a:srgbClr val="01AACE"/>
                </a:solidFill>
                <a:latin typeface="游ゴシック" panose="020B0400000000000000" pitchFamily="50" charset="-128"/>
                <a:ea typeface="游ゴシック" panose="020B0400000000000000" pitchFamily="50" charset="-128"/>
              </a:rPr>
              <a:t>CAASA</a:t>
            </a:r>
            <a:r>
              <a:rPr kumimoji="1" lang="ja-JP" altLang="en-US" sz="1200" dirty="0">
                <a:latin typeface="游ゴシック" panose="020B0400000000000000" pitchFamily="50" charset="-128"/>
                <a:ea typeface="游ゴシック" panose="020B0400000000000000" pitchFamily="50" charset="-128"/>
              </a:rPr>
              <a:t>（カーサ）理事長洪雲峰氏の間で</a:t>
            </a:r>
            <a:r>
              <a:rPr kumimoji="1" lang="en-US" altLang="ja-JP" sz="1200" b="1" dirty="0">
                <a:solidFill>
                  <a:srgbClr val="01AACE"/>
                </a:solidFill>
                <a:latin typeface="游ゴシック" panose="020B0400000000000000" pitchFamily="50" charset="-128"/>
              </a:rPr>
              <a:t>JCAAA</a:t>
            </a:r>
            <a:r>
              <a:rPr kumimoji="1" lang="ja-JP" altLang="en-US" sz="1200" dirty="0">
                <a:latin typeface="游ゴシック" panose="020B0400000000000000" pitchFamily="50" charset="-128"/>
              </a:rPr>
              <a:t>（ジェイサ）設立に関する覚書が結ばれた。</a:t>
            </a:r>
            <a:endParaRPr kumimoji="1" lang="en-US" altLang="ja-JP" sz="1200" dirty="0">
              <a:latin typeface="游ゴシック" panose="020B0400000000000000" pitchFamily="50" charset="-128"/>
              <a:ea typeface="游ゴシック" panose="020B0400000000000000" pitchFamily="50" charset="-128"/>
            </a:endParaRPr>
          </a:p>
        </p:txBody>
      </p:sp>
      <p:pic>
        <p:nvPicPr>
          <p:cNvPr id="15" name="図 14"/>
          <p:cNvPicPr>
            <a:picLocks noChangeAspect="1"/>
          </p:cNvPicPr>
          <p:nvPr/>
        </p:nvPicPr>
        <p:blipFill>
          <a:blip r:embed="rId3"/>
          <a:stretch>
            <a:fillRect/>
          </a:stretch>
        </p:blipFill>
        <p:spPr>
          <a:xfrm>
            <a:off x="575864" y="2112160"/>
            <a:ext cx="2259076" cy="2940243"/>
          </a:xfrm>
          <a:prstGeom prst="rect">
            <a:avLst/>
          </a:prstGeom>
          <a:ln w="19050">
            <a:solidFill>
              <a:srgbClr val="01AACE"/>
            </a:solidFill>
          </a:ln>
        </p:spPr>
      </p:pic>
      <p:pic>
        <p:nvPicPr>
          <p:cNvPr id="16" name="図 15"/>
          <p:cNvPicPr>
            <a:picLocks noChangeAspect="1"/>
          </p:cNvPicPr>
          <p:nvPr/>
        </p:nvPicPr>
        <p:blipFill>
          <a:blip r:embed="rId4"/>
          <a:stretch>
            <a:fillRect/>
          </a:stretch>
        </p:blipFill>
        <p:spPr>
          <a:xfrm>
            <a:off x="2942014" y="2112160"/>
            <a:ext cx="1919399" cy="1423603"/>
          </a:xfrm>
          <a:prstGeom prst="rect">
            <a:avLst/>
          </a:prstGeom>
          <a:ln w="19050">
            <a:solidFill>
              <a:srgbClr val="01AACE"/>
            </a:solidFill>
          </a:ln>
        </p:spPr>
      </p:pic>
      <p:pic>
        <p:nvPicPr>
          <p:cNvPr id="17" name="図 16"/>
          <p:cNvPicPr>
            <a:picLocks noChangeAspect="1"/>
          </p:cNvPicPr>
          <p:nvPr/>
        </p:nvPicPr>
        <p:blipFill>
          <a:blip r:embed="rId5"/>
          <a:stretch>
            <a:fillRect/>
          </a:stretch>
        </p:blipFill>
        <p:spPr>
          <a:xfrm>
            <a:off x="2942014" y="3611560"/>
            <a:ext cx="1919399" cy="1437424"/>
          </a:xfrm>
          <a:prstGeom prst="rect">
            <a:avLst/>
          </a:prstGeom>
          <a:ln w="19050">
            <a:solidFill>
              <a:srgbClr val="01AACE"/>
            </a:solidFill>
          </a:ln>
        </p:spPr>
      </p:pic>
      <p:pic>
        <p:nvPicPr>
          <p:cNvPr id="18" name="図 17"/>
          <p:cNvPicPr>
            <a:picLocks noChangeAspect="1"/>
          </p:cNvPicPr>
          <p:nvPr/>
        </p:nvPicPr>
        <p:blipFill>
          <a:blip r:embed="rId6"/>
          <a:stretch>
            <a:fillRect/>
          </a:stretch>
        </p:blipFill>
        <p:spPr>
          <a:xfrm>
            <a:off x="4968487" y="2094959"/>
            <a:ext cx="1942590" cy="1440804"/>
          </a:xfrm>
          <a:prstGeom prst="rect">
            <a:avLst/>
          </a:prstGeom>
          <a:ln w="19050">
            <a:solidFill>
              <a:srgbClr val="01AACE"/>
            </a:solidFill>
          </a:ln>
        </p:spPr>
      </p:pic>
      <p:pic>
        <p:nvPicPr>
          <p:cNvPr id="19" name="図 18"/>
          <p:cNvPicPr>
            <a:picLocks noChangeAspect="1"/>
          </p:cNvPicPr>
          <p:nvPr/>
        </p:nvPicPr>
        <p:blipFill>
          <a:blip r:embed="rId7"/>
          <a:stretch>
            <a:fillRect/>
          </a:stretch>
        </p:blipFill>
        <p:spPr>
          <a:xfrm>
            <a:off x="4968487" y="3611560"/>
            <a:ext cx="1938033" cy="1437424"/>
          </a:xfrm>
          <a:prstGeom prst="rect">
            <a:avLst/>
          </a:prstGeom>
          <a:ln w="19050">
            <a:solidFill>
              <a:srgbClr val="01AACE"/>
            </a:solidFill>
          </a:ln>
        </p:spPr>
      </p:pic>
      <p:sp>
        <p:nvSpPr>
          <p:cNvPr id="20" name="テキスト ボックス 19"/>
          <p:cNvSpPr txBox="1"/>
          <p:nvPr/>
        </p:nvSpPr>
        <p:spPr>
          <a:xfrm>
            <a:off x="575861" y="561402"/>
            <a:ext cx="3413523" cy="338554"/>
          </a:xfrm>
          <a:prstGeom prst="rect">
            <a:avLst/>
          </a:prstGeom>
          <a:noFill/>
        </p:spPr>
        <p:txBody>
          <a:bodyPr wrap="square" rtlCol="0">
            <a:spAutoFit/>
          </a:bodyPr>
          <a:lstStyle/>
          <a:p>
            <a:r>
              <a:rPr kumimoji="1" lang="en-US" altLang="ja-JP" sz="1600" b="1" dirty="0">
                <a:solidFill>
                  <a:schemeClr val="bg1"/>
                </a:solidFill>
              </a:rPr>
              <a:t>JCAAA </a:t>
            </a:r>
            <a:r>
              <a:rPr kumimoji="1" lang="ja-JP" altLang="en-US" sz="1600" b="1" dirty="0">
                <a:solidFill>
                  <a:schemeClr val="bg1"/>
                </a:solidFill>
              </a:rPr>
              <a:t>とは</a:t>
            </a:r>
          </a:p>
        </p:txBody>
      </p:sp>
      <p:sp>
        <p:nvSpPr>
          <p:cNvPr id="22" name="正方形/長方形 21"/>
          <p:cNvSpPr/>
          <p:nvPr/>
        </p:nvSpPr>
        <p:spPr>
          <a:xfrm>
            <a:off x="366310" y="7694704"/>
            <a:ext cx="6827045" cy="618759"/>
          </a:xfrm>
          <a:prstGeom prst="rect">
            <a:avLst/>
          </a:prstGeom>
        </p:spPr>
        <p:txBody>
          <a:bodyPr wrap="square">
            <a:spAutoFit/>
          </a:bodyPr>
          <a:lstStyle/>
          <a:p>
            <a:pPr>
              <a:lnSpc>
                <a:spcPct val="150000"/>
              </a:lnSpc>
            </a:pPr>
            <a:r>
              <a:rPr kumimoji="1" lang="ja-JP" altLang="en-US" sz="1200" dirty="0">
                <a:solidFill>
                  <a:srgbClr val="01AACE"/>
                </a:solidFill>
                <a:latin typeface="+mn-ea"/>
              </a:rPr>
              <a:t>｜</a:t>
            </a:r>
            <a:r>
              <a:rPr lang="ja-JP" altLang="en-US" sz="1200" dirty="0">
                <a:latin typeface="+mn-ea"/>
              </a:rPr>
              <a:t>正式名称：一般社団法人日中知的財産保護協会</a:t>
            </a:r>
            <a:endParaRPr lang="en-US" altLang="ja-JP" sz="1200" dirty="0">
              <a:latin typeface="+mn-ea"/>
            </a:endParaRPr>
          </a:p>
          <a:p>
            <a:pPr>
              <a:lnSpc>
                <a:spcPct val="150000"/>
              </a:lnSpc>
            </a:pPr>
            <a:r>
              <a:rPr kumimoji="1" lang="ja-JP" altLang="en-US" sz="1200" dirty="0">
                <a:solidFill>
                  <a:srgbClr val="01AACE"/>
                </a:solidFill>
                <a:latin typeface="+mn-ea"/>
              </a:rPr>
              <a:t>｜</a:t>
            </a:r>
            <a:r>
              <a:rPr lang="ja-JP" altLang="en-US" sz="1200" dirty="0">
                <a:latin typeface="+mn-ea"/>
              </a:rPr>
              <a:t>英文名称 </a:t>
            </a:r>
            <a:r>
              <a:rPr lang="en-US" altLang="ja-JP" sz="1200" dirty="0">
                <a:latin typeface="+mn-ea"/>
              </a:rPr>
              <a:t>: </a:t>
            </a:r>
            <a:r>
              <a:rPr lang="en-US" altLang="ja-JP" sz="1200" dirty="0">
                <a:latin typeface="Times New Roman" panose="02020603050405020304" pitchFamily="18" charset="0"/>
                <a:cs typeface="Times New Roman" panose="02020603050405020304" pitchFamily="18" charset="0"/>
              </a:rPr>
              <a:t>Japan China Anti-Infringement &amp; Anti-Counterfeit</a:t>
            </a:r>
            <a:r>
              <a:rPr lang="ja-JP" altLang="en-US" sz="1200" dirty="0">
                <a:latin typeface="Times New Roman" panose="02020603050405020304" pitchFamily="18" charset="0"/>
                <a:cs typeface="Times New Roman" panose="02020603050405020304" pitchFamily="18" charset="0"/>
              </a:rPr>
              <a:t> </a:t>
            </a:r>
            <a:r>
              <a:rPr lang="en-US" altLang="ja-JP" sz="1200" dirty="0">
                <a:latin typeface="Times New Roman" panose="02020603050405020304" pitchFamily="18" charset="0"/>
                <a:cs typeface="Times New Roman" panose="02020603050405020304" pitchFamily="18" charset="0"/>
              </a:rPr>
              <a:t>Innovation Association      </a:t>
            </a:r>
            <a:r>
              <a:rPr lang="ja-JP" altLang="en-US" sz="1200" dirty="0">
                <a:latin typeface="+mn-ea"/>
              </a:rPr>
              <a:t>略称 </a:t>
            </a:r>
            <a:r>
              <a:rPr lang="en-US" altLang="ja-JP" sz="1200" dirty="0">
                <a:latin typeface="+mn-ea"/>
              </a:rPr>
              <a:t>: </a:t>
            </a:r>
            <a:r>
              <a:rPr lang="en-US" altLang="ja-JP" sz="1200" dirty="0">
                <a:latin typeface="Times New Roman" panose="02020603050405020304" pitchFamily="18" charset="0"/>
                <a:cs typeface="Times New Roman" panose="02020603050405020304" pitchFamily="18" charset="0"/>
              </a:rPr>
              <a:t>JCAAA</a:t>
            </a:r>
            <a:endParaRPr lang="ja-JP" altLang="en-US" sz="1200" dirty="0">
              <a:latin typeface="Times New Roman" panose="02020603050405020304" pitchFamily="18" charset="0"/>
              <a:cs typeface="Times New Roman" panose="02020603050405020304" pitchFamily="18" charset="0"/>
            </a:endParaRPr>
          </a:p>
        </p:txBody>
      </p:sp>
      <p:sp>
        <p:nvSpPr>
          <p:cNvPr id="23" name="正方形/長方形 22"/>
          <p:cNvSpPr/>
          <p:nvPr/>
        </p:nvSpPr>
        <p:spPr>
          <a:xfrm>
            <a:off x="366312" y="8414992"/>
            <a:ext cx="6827045" cy="1173783"/>
          </a:xfrm>
          <a:prstGeom prst="rect">
            <a:avLst/>
          </a:prstGeom>
        </p:spPr>
        <p:txBody>
          <a:bodyPr wrap="square">
            <a:spAutoFit/>
          </a:bodyPr>
          <a:lstStyle/>
          <a:p>
            <a:pPr>
              <a:lnSpc>
                <a:spcPct val="150000"/>
              </a:lnSpc>
            </a:pPr>
            <a:r>
              <a:rPr lang="ja-JP" altLang="en-US" sz="1200" dirty="0"/>
              <a:t>　当社団法人は、中国・中央政府の知財侵害対策の政府機関「</a:t>
            </a:r>
            <a:r>
              <a:rPr lang="ja-JP" altLang="en-US" sz="1200" b="1" dirty="0">
                <a:solidFill>
                  <a:srgbClr val="01AACE"/>
                </a:solidFill>
              </a:rPr>
              <a:t>双打弁公室</a:t>
            </a:r>
            <a:r>
              <a:rPr lang="ja-JP" altLang="en-US" sz="1200" dirty="0"/>
              <a:t>」傘下の連絡・調整・対策実行組織である「</a:t>
            </a:r>
            <a:r>
              <a:rPr lang="en-US" altLang="ja-JP" sz="1200" dirty="0">
                <a:solidFill>
                  <a:srgbClr val="01AACE"/>
                </a:solidFill>
              </a:rPr>
              <a:t>CAASA</a:t>
            </a:r>
            <a:r>
              <a:rPr lang="ja-JP" altLang="en-US" sz="1200" dirty="0"/>
              <a:t>」と連携する日本唯一の組織であり、実行力ある知財保護対策のプラットフォームを会員企業に提供します。</a:t>
            </a:r>
            <a:r>
              <a:rPr lang="en-US" altLang="ja-JP" sz="1200" dirty="0"/>
              <a:t>WWIP</a:t>
            </a:r>
            <a:r>
              <a:rPr lang="ja-JP" altLang="en-US" sz="1200" dirty="0"/>
              <a:t>コンサルティングジャパンは当社団法人の事務局を運 営、個別事案に関するご相談に応じています。</a:t>
            </a:r>
          </a:p>
        </p:txBody>
      </p:sp>
      <p:sp>
        <p:nvSpPr>
          <p:cNvPr id="24" name="テキスト ボックス 23"/>
          <p:cNvSpPr txBox="1"/>
          <p:nvPr/>
        </p:nvSpPr>
        <p:spPr>
          <a:xfrm>
            <a:off x="366310" y="5153757"/>
            <a:ext cx="6827045" cy="620426"/>
          </a:xfrm>
          <a:prstGeom prst="rect">
            <a:avLst/>
          </a:prstGeom>
          <a:noFill/>
        </p:spPr>
        <p:txBody>
          <a:bodyPr wrap="square" rtlCol="0">
            <a:spAutoFit/>
          </a:bodyPr>
          <a:lstStyle/>
          <a:p>
            <a:pPr>
              <a:lnSpc>
                <a:spcPct val="150000"/>
              </a:lnSpc>
            </a:pPr>
            <a:r>
              <a:rPr kumimoji="1" lang="ja-JP" altLang="en-US" sz="1200" dirty="0">
                <a:latin typeface="游ゴシック" panose="020B0400000000000000" pitchFamily="50" charset="-128"/>
                <a:ea typeface="游ゴシック" panose="020B0400000000000000" pitchFamily="50" charset="-128"/>
              </a:rPr>
              <a:t>　上記動きの中で、今後日中間の経済活動に不可欠な知的財産権保護と各種日中間ビジネス支援を迅速かつ具体的なアクションを取ることができる組織を設立することになりました。</a:t>
            </a:r>
            <a:endParaRPr kumimoji="1" lang="en-US" altLang="ja-JP" sz="1200" dirty="0">
              <a:latin typeface="游ゴシック" panose="020B0400000000000000" pitchFamily="50" charset="-128"/>
              <a:ea typeface="游ゴシック" panose="020B0400000000000000" pitchFamily="50" charset="-128"/>
            </a:endParaRPr>
          </a:p>
        </p:txBody>
      </p:sp>
      <p:sp>
        <p:nvSpPr>
          <p:cNvPr id="25" name="テキスト ボックス 24"/>
          <p:cNvSpPr txBox="1"/>
          <p:nvPr/>
        </p:nvSpPr>
        <p:spPr>
          <a:xfrm>
            <a:off x="0" y="10317429"/>
            <a:ext cx="7559675" cy="246221"/>
          </a:xfrm>
          <a:prstGeom prst="rect">
            <a:avLst/>
          </a:prstGeom>
          <a:noFill/>
        </p:spPr>
        <p:txBody>
          <a:bodyPr wrap="square" rtlCol="0">
            <a:spAutoFit/>
          </a:bodyPr>
          <a:lstStyle/>
          <a:p>
            <a:pPr algn="ctr"/>
            <a:r>
              <a:rPr kumimoji="1" lang="en-US" altLang="ja-JP" sz="1000" dirty="0"/>
              <a:t>-- 2 --</a:t>
            </a:r>
            <a:endParaRPr kumimoji="1" lang="ja-JP" altLang="en-US" sz="1000" dirty="0"/>
          </a:p>
        </p:txBody>
      </p:sp>
      <p:pic>
        <p:nvPicPr>
          <p:cNvPr id="2" name="図 1">
            <a:extLst>
              <a:ext uri="{FF2B5EF4-FFF2-40B4-BE49-F238E27FC236}">
                <a16:creationId xmlns:a16="http://schemas.microsoft.com/office/drawing/2014/main" xmlns="" id="{91F0823E-4616-4537-B0C0-54AE9E538514}"/>
              </a:ext>
            </a:extLst>
          </p:cNvPr>
          <p:cNvPicPr>
            <a:picLocks noChangeAspect="1"/>
          </p:cNvPicPr>
          <p:nvPr/>
        </p:nvPicPr>
        <p:blipFill>
          <a:blip r:embed="rId8"/>
          <a:stretch>
            <a:fillRect/>
          </a:stretch>
        </p:blipFill>
        <p:spPr>
          <a:xfrm>
            <a:off x="1531932" y="5824015"/>
            <a:ext cx="4495800" cy="16859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366312" y="1447747"/>
            <a:ext cx="6827045" cy="384797"/>
          </a:xfrm>
          <a:prstGeom prst="rect">
            <a:avLst/>
          </a:prstGeom>
        </p:spPr>
      </p:pic>
      <p:pic>
        <p:nvPicPr>
          <p:cNvPr id="4" name="図 3"/>
          <p:cNvPicPr>
            <a:picLocks noChangeAspect="1"/>
          </p:cNvPicPr>
          <p:nvPr/>
        </p:nvPicPr>
        <p:blipFill>
          <a:blip r:embed="rId3"/>
          <a:stretch>
            <a:fillRect/>
          </a:stretch>
        </p:blipFill>
        <p:spPr>
          <a:xfrm>
            <a:off x="366314" y="404427"/>
            <a:ext cx="6827045" cy="791316"/>
          </a:xfrm>
          <a:prstGeom prst="rect">
            <a:avLst/>
          </a:prstGeom>
        </p:spPr>
      </p:pic>
      <p:sp>
        <p:nvSpPr>
          <p:cNvPr id="6" name="テキスト ボックス 5"/>
          <p:cNvSpPr txBox="1"/>
          <p:nvPr/>
        </p:nvSpPr>
        <p:spPr>
          <a:xfrm>
            <a:off x="366312" y="227263"/>
            <a:ext cx="1581551" cy="184666"/>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保護・摘発</a:t>
            </a:r>
          </a:p>
        </p:txBody>
      </p:sp>
      <p:sp>
        <p:nvSpPr>
          <p:cNvPr id="7" name="テキスト ボックス 6"/>
          <p:cNvSpPr txBox="1"/>
          <p:nvPr/>
        </p:nvSpPr>
        <p:spPr>
          <a:xfrm>
            <a:off x="3857625" y="218617"/>
            <a:ext cx="3335739" cy="369332"/>
          </a:xfrm>
          <a:prstGeom prst="rect">
            <a:avLst/>
          </a:prstGeom>
          <a:noFill/>
        </p:spPr>
        <p:txBody>
          <a:bodyPr wrap="square" rtlCol="0">
            <a:spAutoFit/>
          </a:bodyPr>
          <a:lstStyle/>
          <a:p>
            <a:pPr algn="r"/>
            <a:r>
              <a:rPr kumimoji="1" lang="ja-JP" altLang="en-US" sz="600" dirty="0"/>
              <a:t>税関水際対策　</a:t>
            </a:r>
            <a:r>
              <a:rPr kumimoji="1" lang="ja-JP" altLang="en-US" sz="600" dirty="0">
                <a:solidFill>
                  <a:srgbClr val="01AACE"/>
                </a:solidFill>
              </a:rPr>
              <a:t>｜</a:t>
            </a:r>
            <a:r>
              <a:rPr kumimoji="1" lang="ja-JP" altLang="en-US" sz="600" dirty="0"/>
              <a:t>　模倣品工場突き止め対策　</a:t>
            </a:r>
            <a:r>
              <a:rPr kumimoji="1" lang="ja-JP" altLang="en-US" sz="600" dirty="0">
                <a:solidFill>
                  <a:srgbClr val="01AACE"/>
                </a:solidFill>
              </a:rPr>
              <a:t>｜</a:t>
            </a:r>
            <a:r>
              <a:rPr kumimoji="1" lang="ja-JP" altLang="en-US" sz="600" dirty="0"/>
              <a:t>　インターネット模倣品対策</a:t>
            </a:r>
          </a:p>
          <a:p>
            <a:pPr algn="r"/>
            <a:endParaRPr kumimoji="1" lang="ja-JP" altLang="en-US" sz="600" dirty="0"/>
          </a:p>
          <a:p>
            <a:pPr algn="r"/>
            <a:r>
              <a:rPr kumimoji="1" lang="ja-JP" altLang="en-US" sz="600" dirty="0"/>
              <a:t>　</a:t>
            </a:r>
          </a:p>
        </p:txBody>
      </p:sp>
      <p:sp>
        <p:nvSpPr>
          <p:cNvPr id="8" name="テキスト ボックス 7"/>
          <p:cNvSpPr txBox="1"/>
          <p:nvPr/>
        </p:nvSpPr>
        <p:spPr>
          <a:xfrm>
            <a:off x="575864" y="586712"/>
            <a:ext cx="3413523" cy="461665"/>
          </a:xfrm>
          <a:prstGeom prst="rect">
            <a:avLst/>
          </a:prstGeom>
          <a:noFill/>
        </p:spPr>
        <p:txBody>
          <a:bodyPr wrap="square" rtlCol="0">
            <a:spAutoFit/>
          </a:bodyPr>
          <a:lstStyle/>
          <a:p>
            <a:r>
              <a:rPr kumimoji="1" lang="ja-JP" altLang="en-US" sz="2400" b="1" dirty="0">
                <a:solidFill>
                  <a:schemeClr val="bg1"/>
                </a:solidFill>
              </a:rPr>
              <a:t>事業案内｜保護・摘発</a:t>
            </a:r>
          </a:p>
        </p:txBody>
      </p:sp>
      <p:sp>
        <p:nvSpPr>
          <p:cNvPr id="9" name="テキスト ボックス 8"/>
          <p:cNvSpPr txBox="1"/>
          <p:nvPr/>
        </p:nvSpPr>
        <p:spPr>
          <a:xfrm>
            <a:off x="534586" y="1482784"/>
            <a:ext cx="3413523" cy="338554"/>
          </a:xfrm>
          <a:prstGeom prst="rect">
            <a:avLst/>
          </a:prstGeom>
          <a:noFill/>
        </p:spPr>
        <p:txBody>
          <a:bodyPr wrap="square" rtlCol="0">
            <a:spAutoFit/>
          </a:bodyPr>
          <a:lstStyle/>
          <a:p>
            <a:r>
              <a:rPr kumimoji="1" lang="ja-JP" altLang="en-US" sz="1600" b="1" dirty="0">
                <a:solidFill>
                  <a:schemeClr val="bg1"/>
                </a:solidFill>
              </a:rPr>
              <a:t>模造品対策</a:t>
            </a:r>
          </a:p>
        </p:txBody>
      </p:sp>
      <p:sp>
        <p:nvSpPr>
          <p:cNvPr id="10" name="正方形/長方形 9"/>
          <p:cNvSpPr/>
          <p:nvPr/>
        </p:nvSpPr>
        <p:spPr>
          <a:xfrm>
            <a:off x="366314" y="1844223"/>
            <a:ext cx="6827045" cy="897425"/>
          </a:xfrm>
          <a:prstGeom prst="rect">
            <a:avLst/>
          </a:prstGeom>
        </p:spPr>
        <p:txBody>
          <a:bodyPr wrap="square">
            <a:spAutoFit/>
          </a:bodyPr>
          <a:lstStyle/>
          <a:p>
            <a:pPr>
              <a:lnSpc>
                <a:spcPct val="150000"/>
              </a:lnSpc>
            </a:pPr>
            <a:r>
              <a:rPr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rPr>
              <a:t>中国における模倣品の製造・販売状況について実態を調査し、最終的には首謀者と製造工場まで突き止めて摘発する、徹底した対策を行います。また、模倣品を税関で取締る「税関水際対策」も行っております。</a:t>
            </a:r>
            <a:endParaRPr lang="en-US" altLang="ja-JP" sz="1200"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34584" y="2811354"/>
            <a:ext cx="3413523" cy="338554"/>
          </a:xfrm>
          <a:prstGeom prst="rect">
            <a:avLst/>
          </a:prstGeom>
          <a:noFill/>
        </p:spPr>
        <p:txBody>
          <a:bodyPr wrap="square" rtlCol="0">
            <a:spAutoFit/>
          </a:bodyPr>
          <a:lstStyle/>
          <a:p>
            <a:r>
              <a:rPr kumimoji="1" lang="ja-JP" altLang="en-US" sz="1600" b="1" dirty="0">
                <a:solidFill>
                  <a:srgbClr val="01AACE"/>
                </a:solidFill>
              </a:rPr>
              <a:t>税関水際対策</a:t>
            </a:r>
          </a:p>
        </p:txBody>
      </p:sp>
      <p:sp>
        <p:nvSpPr>
          <p:cNvPr id="13" name="正方形/長方形 12"/>
          <p:cNvSpPr/>
          <p:nvPr/>
        </p:nvSpPr>
        <p:spPr>
          <a:xfrm>
            <a:off x="366312" y="3149908"/>
            <a:ext cx="6827045" cy="1198880"/>
          </a:xfrm>
          <a:prstGeom prst="rect">
            <a:avLst/>
          </a:prstGeom>
        </p:spPr>
        <p:txBody>
          <a:bodyPr wrap="square">
            <a:spAutoFit/>
          </a:bodyPr>
          <a:lstStyle/>
          <a:p>
            <a:pPr>
              <a:lnSpc>
                <a:spcPct val="150000"/>
              </a:lnSpc>
            </a:pPr>
            <a:r>
              <a:rPr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rPr>
              <a:t>中国税関と連携し、製品の通関時に模倣品を取締まります。事前に製品のリストを税関職員へ提示し、製品の特徴を伝えるなどして取締まりを強化することも一つの手です。模倣品の疑いのある荷物が発見された場合、クライアント様へご連絡し、ご要望によって発送元を逆探知する調査も可能です。尚、この登録については、一度税関に登録すると</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年間有効です。</a:t>
            </a:r>
            <a:endParaRPr lang="ja-JP" altLang="en-US" sz="1200" dirty="0">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534584" y="4410219"/>
            <a:ext cx="3413523" cy="338554"/>
          </a:xfrm>
          <a:prstGeom prst="rect">
            <a:avLst/>
          </a:prstGeom>
          <a:noFill/>
        </p:spPr>
        <p:txBody>
          <a:bodyPr wrap="square" rtlCol="0">
            <a:spAutoFit/>
          </a:bodyPr>
          <a:lstStyle/>
          <a:p>
            <a:r>
              <a:rPr kumimoji="1" lang="ja-JP" altLang="en-US" sz="1600" b="1" dirty="0">
                <a:solidFill>
                  <a:srgbClr val="01AACE"/>
                </a:solidFill>
              </a:rPr>
              <a:t>模倣品工場突き止め対策</a:t>
            </a:r>
          </a:p>
        </p:txBody>
      </p:sp>
      <p:sp>
        <p:nvSpPr>
          <p:cNvPr id="19" name="正方形/長方形 18"/>
          <p:cNvSpPr/>
          <p:nvPr/>
        </p:nvSpPr>
        <p:spPr>
          <a:xfrm>
            <a:off x="366313" y="4748773"/>
            <a:ext cx="6822287" cy="1476375"/>
          </a:xfrm>
          <a:prstGeom prst="rect">
            <a:avLst/>
          </a:prstGeom>
        </p:spPr>
        <p:txBody>
          <a:bodyPr wrap="square">
            <a:spAutoFit/>
          </a:bodyPr>
          <a:lstStyle/>
          <a:p>
            <a:pPr>
              <a:lnSpc>
                <a:spcPct val="150000"/>
              </a:lnSpc>
            </a:pPr>
            <a:r>
              <a:rPr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rPr>
              <a:t>インターネットサイトに掲載された商品写真や消費者のクレーム内容から模倣品の疑いのある店舗を見定め、まずはサンプル品を購入します。製品の真贋鑑定後、模倣品であった場合は物流ルートなどを逆探知し店舗運営者や製造工場まで辿ります。</a:t>
            </a:r>
            <a:endParaRPr lang="en-US" altLang="ja-JP" sz="1200" dirty="0">
              <a:latin typeface="游ゴシック" panose="020B0400000000000000" pitchFamily="50" charset="-128"/>
            </a:endParaRPr>
          </a:p>
          <a:p>
            <a:pPr>
              <a:lnSpc>
                <a:spcPct val="150000"/>
              </a:lnSpc>
            </a:pPr>
            <a:r>
              <a:rPr lang="ja-JP" altLang="en-US" sz="1200" dirty="0">
                <a:latin typeface="游ゴシック" panose="020B0400000000000000" pitchFamily="50" charset="-128"/>
              </a:rPr>
              <a:t>　調査員を派遣して、場合によっては工場で働きながら証拠を集め、</a:t>
            </a:r>
            <a:endParaRPr lang="en-US" altLang="ja-JP" sz="1200" dirty="0">
              <a:latin typeface="游ゴシック" panose="020B0400000000000000" pitchFamily="50" charset="-128"/>
            </a:endParaRPr>
          </a:p>
          <a:p>
            <a:pPr>
              <a:lnSpc>
                <a:spcPct val="150000"/>
              </a:lnSpc>
            </a:pPr>
            <a:r>
              <a:rPr lang="ja-JP" altLang="en-US" sz="1200" dirty="0">
                <a:latin typeface="游ゴシック" panose="020B0400000000000000" pitchFamily="50" charset="-128"/>
              </a:rPr>
              <a:t>公安と連携して摘発します。</a:t>
            </a:r>
          </a:p>
        </p:txBody>
      </p:sp>
      <p:cxnSp>
        <p:nvCxnSpPr>
          <p:cNvPr id="25" name="直線コネクタ 24"/>
          <p:cNvCxnSpPr/>
          <p:nvPr/>
        </p:nvCxnSpPr>
        <p:spPr>
          <a:xfrm>
            <a:off x="366312" y="3114820"/>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366312" y="2884082"/>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p:cNvCxnSpPr/>
          <p:nvPr/>
        </p:nvCxnSpPr>
        <p:spPr>
          <a:xfrm>
            <a:off x="366314" y="4742029"/>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34" name="正方形/長方形 33"/>
          <p:cNvSpPr/>
          <p:nvPr/>
        </p:nvSpPr>
        <p:spPr>
          <a:xfrm>
            <a:off x="366314" y="4511291"/>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34874" y="6373329"/>
            <a:ext cx="3413523" cy="338554"/>
          </a:xfrm>
          <a:prstGeom prst="rect">
            <a:avLst/>
          </a:prstGeom>
          <a:noFill/>
        </p:spPr>
        <p:txBody>
          <a:bodyPr wrap="square" rtlCol="0">
            <a:spAutoFit/>
          </a:bodyPr>
          <a:lstStyle/>
          <a:p>
            <a:r>
              <a:rPr kumimoji="1" lang="ja-JP" altLang="en-US" sz="1600" b="1" dirty="0">
                <a:solidFill>
                  <a:srgbClr val="01AACE"/>
                </a:solidFill>
              </a:rPr>
              <a:t>インターネット模倣品対策</a:t>
            </a:r>
          </a:p>
        </p:txBody>
      </p:sp>
      <p:sp>
        <p:nvSpPr>
          <p:cNvPr id="40" name="正方形/長方形 39"/>
          <p:cNvSpPr/>
          <p:nvPr/>
        </p:nvSpPr>
        <p:spPr>
          <a:xfrm>
            <a:off x="366602" y="6694103"/>
            <a:ext cx="6827045" cy="1753235"/>
          </a:xfrm>
          <a:prstGeom prst="rect">
            <a:avLst/>
          </a:prstGeom>
        </p:spPr>
        <p:txBody>
          <a:bodyPr wrap="square">
            <a:spAutoFit/>
          </a:bodyPr>
          <a:lstStyle/>
          <a:p>
            <a:pPr>
              <a:lnSpc>
                <a:spcPct val="150000"/>
              </a:lnSpc>
            </a:pPr>
            <a:r>
              <a:rPr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rPr>
              <a:t>インターネット上での模倣品販売はもちろん、正規品であっても無断で商品写真やロゴを使用している非正規の流通商品も対象として調査・対策致します。</a:t>
            </a:r>
          </a:p>
          <a:p>
            <a:pPr>
              <a:lnSpc>
                <a:spcPct val="150000"/>
              </a:lnSpc>
            </a:pPr>
            <a:r>
              <a:rPr lang="ja-JP" altLang="en-US" sz="1200" dirty="0">
                <a:latin typeface="游ゴシック" panose="020B0400000000000000" pitchFamily="50" charset="-128"/>
              </a:rPr>
              <a:t>　大規模な模倣品製造が疑われる場合は、侵害の実態を把握し、必要に応じて製造拠点を突き止めて公安局への申し立て及び摘発を行います。</a:t>
            </a:r>
          </a:p>
          <a:p>
            <a:pPr>
              <a:lnSpc>
                <a:spcPct val="150000"/>
              </a:lnSpc>
            </a:pPr>
            <a:r>
              <a:rPr lang="ja-JP" altLang="en-US" sz="1200" dirty="0">
                <a:latin typeface="游ゴシック" panose="020B0400000000000000" pitchFamily="50" charset="-128"/>
              </a:rPr>
              <a:t>　工場摘発まではいかなくとも、大手プラットフォームであれば、プラットフォーム運営会社へ申し立ててページ</a:t>
            </a:r>
            <a:r>
              <a:rPr lang="en-US" altLang="ja-JP" sz="1200" dirty="0">
                <a:latin typeface="游ゴシック" panose="020B0400000000000000" pitchFamily="50" charset="-128"/>
              </a:rPr>
              <a:t>URL</a:t>
            </a:r>
            <a:r>
              <a:rPr lang="ja-JP" altLang="en-US" sz="1200" dirty="0" err="1">
                <a:latin typeface="游ゴシック" panose="020B0400000000000000" pitchFamily="50" charset="-128"/>
              </a:rPr>
              <a:t>を削</a:t>
            </a:r>
            <a:r>
              <a:rPr lang="ja-JP" altLang="en-US" sz="1200" dirty="0">
                <a:latin typeface="游ゴシック" panose="020B0400000000000000" pitchFamily="50" charset="-128"/>
              </a:rPr>
              <a:t>除するなどして悪質な販売を止めさせる対策も可能です。</a:t>
            </a:r>
            <a:endParaRPr lang="ja-JP" altLang="en-US" sz="1200" dirty="0">
              <a:latin typeface="游ゴシック" panose="020B0400000000000000" pitchFamily="50" charset="-128"/>
              <a:ea typeface="游ゴシック" panose="020B0400000000000000" pitchFamily="50" charset="-128"/>
            </a:endParaRPr>
          </a:p>
        </p:txBody>
      </p:sp>
      <p:cxnSp>
        <p:nvCxnSpPr>
          <p:cNvPr id="41" name="直線コネクタ 40"/>
          <p:cNvCxnSpPr/>
          <p:nvPr/>
        </p:nvCxnSpPr>
        <p:spPr>
          <a:xfrm>
            <a:off x="348712" y="6711861"/>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42" name="正方形/長方形 41"/>
          <p:cNvSpPr/>
          <p:nvPr/>
        </p:nvSpPr>
        <p:spPr>
          <a:xfrm>
            <a:off x="366600" y="6463237"/>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0" y="10368229"/>
            <a:ext cx="7559675" cy="246221"/>
          </a:xfrm>
          <a:prstGeom prst="rect">
            <a:avLst/>
          </a:prstGeom>
          <a:noFill/>
        </p:spPr>
        <p:txBody>
          <a:bodyPr wrap="square" rtlCol="0">
            <a:spAutoFit/>
          </a:bodyPr>
          <a:lstStyle/>
          <a:p>
            <a:pPr algn="ctr"/>
            <a:r>
              <a:rPr kumimoji="1" lang="en-US" altLang="ja-JP" sz="1000" dirty="0"/>
              <a:t>-- 4 --</a:t>
            </a:r>
            <a:endParaRPr kumimoji="1" lang="ja-JP" altLang="en-US" sz="1000" dirty="0"/>
          </a:p>
        </p:txBody>
      </p:sp>
      <p:pic>
        <p:nvPicPr>
          <p:cNvPr id="2" name="Picture 1"/>
          <p:cNvPicPr>
            <a:picLocks noChangeAspect="1"/>
          </p:cNvPicPr>
          <p:nvPr/>
        </p:nvPicPr>
        <p:blipFill>
          <a:blip r:embed="rId4"/>
          <a:stretch>
            <a:fillRect/>
          </a:stretch>
        </p:blipFill>
        <p:spPr>
          <a:xfrm>
            <a:off x="3953123" y="8543355"/>
            <a:ext cx="3166076" cy="178091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4481849" y="218618"/>
            <a:ext cx="2711516" cy="184666"/>
          </a:xfrm>
          <a:prstGeom prst="rect">
            <a:avLst/>
          </a:prstGeom>
          <a:noFill/>
        </p:spPr>
        <p:txBody>
          <a:bodyPr wrap="square" rtlCol="0">
            <a:spAutoFit/>
          </a:bodyPr>
          <a:lstStyle/>
          <a:p>
            <a:pPr algn="r"/>
            <a:r>
              <a:rPr kumimoji="1" lang="ja-JP" altLang="en-US" sz="600"/>
              <a:t>大手</a:t>
            </a:r>
            <a:r>
              <a:rPr kumimoji="1" lang="en-US" altLang="ja-JP" sz="600"/>
              <a:t>EC</a:t>
            </a:r>
            <a:r>
              <a:rPr kumimoji="1" lang="ja-JP" altLang="en-US" sz="600"/>
              <a:t>サイトモニタリング侵害ページ</a:t>
            </a:r>
            <a:r>
              <a:rPr kumimoji="1" lang="en-US" altLang="ja-JP" sz="600"/>
              <a:t>URL</a:t>
            </a:r>
            <a:r>
              <a:rPr kumimoji="1" lang="ja-JP" altLang="en-US" sz="600"/>
              <a:t>削除代行サービス</a:t>
            </a:r>
            <a:endParaRPr kumimoji="1" lang="ja-JP" altLang="en-US" sz="600" dirty="0"/>
          </a:p>
        </p:txBody>
      </p:sp>
      <p:sp>
        <p:nvSpPr>
          <p:cNvPr id="15" name="正方形/長方形 14"/>
          <p:cNvSpPr/>
          <p:nvPr/>
        </p:nvSpPr>
        <p:spPr>
          <a:xfrm>
            <a:off x="366318" y="813983"/>
            <a:ext cx="6827045" cy="2861310"/>
          </a:xfrm>
          <a:prstGeom prst="rect">
            <a:avLst/>
          </a:prstGeom>
        </p:spPr>
        <p:txBody>
          <a:bodyPr wrap="square">
            <a:spAutoFit/>
          </a:bodyPr>
          <a:lstStyle/>
          <a:p>
            <a:pPr>
              <a:lnSpc>
                <a:spcPct val="150000"/>
              </a:lnSpc>
            </a:pPr>
            <a:r>
              <a:rPr lang="ja-JP" altLang="en-US" sz="1200" dirty="0">
                <a:latin typeface="游ゴシック" panose="020B0400000000000000" pitchFamily="50" charset="-128"/>
                <a:ea typeface="游ゴシック" panose="020B0400000000000000" pitchFamily="50" charset="-128"/>
              </a:rPr>
              <a:t>　</a:t>
            </a:r>
            <a:r>
              <a:rPr lang="ja-JP" altLang="en-US" sz="1200" dirty="0">
                <a:latin typeface="游ゴシック" panose="020B0400000000000000" pitchFamily="50" charset="-128"/>
              </a:rPr>
              <a:t>中国大手</a:t>
            </a:r>
            <a:r>
              <a:rPr lang="en-US" altLang="ja-JP" sz="1200" dirty="0">
                <a:latin typeface="游ゴシック" panose="020B0400000000000000" pitchFamily="50" charset="-128"/>
              </a:rPr>
              <a:t>EC</a:t>
            </a:r>
            <a:r>
              <a:rPr lang="ja-JP" altLang="en-US" sz="1200" dirty="0">
                <a:latin typeface="游ゴシック" panose="020B0400000000000000" pitchFamily="50" charset="-128"/>
              </a:rPr>
              <a:t>プラットフォームでは、メーカー様の認知しない非正規の売買が日々大量に流通しています。アリババ社が運営する「天猫」「天猫国際」と「タオバオ」の流通量によると、基本的にメーカー様が運営・管理し認知しうる「天猫」「天猫国際」の流通量と比べ、主に個人や業者が売買する「タオバオ」の流通量が約３倍にのぼるとの情報もあります。（アリババ社より聞いた情報と、弊社が独自にクライアント様の流通量を調べさせていただいた結果より）</a:t>
            </a:r>
          </a:p>
          <a:p>
            <a:pPr>
              <a:lnSpc>
                <a:spcPct val="150000"/>
              </a:lnSpc>
            </a:pPr>
            <a:r>
              <a:rPr lang="ja-JP" altLang="en-US" sz="1200" dirty="0">
                <a:latin typeface="游ゴシック" panose="020B0400000000000000" pitchFamily="50" charset="-128"/>
              </a:rPr>
              <a:t>その非正規流通の中には、インバウンド客の爆買い商品だけでなく、中国の工場の横流し製品や模倣品も含まれており、メーカー様が認知しない場所でクレームが相次いだり、販促目的で公式サイトの写真を無断使用されたりと、知らぬ間に権利が侵害されているケースも多々あります。</a:t>
            </a:r>
          </a:p>
          <a:p>
            <a:pPr>
              <a:lnSpc>
                <a:spcPct val="150000"/>
              </a:lnSpc>
            </a:pPr>
            <a:r>
              <a:rPr lang="ja-JP" altLang="en-US" sz="1200" dirty="0">
                <a:latin typeface="游ゴシック" panose="020B0400000000000000" pitchFamily="50" charset="-128"/>
              </a:rPr>
              <a:t>これら悪質な侵害行為は、アリババ社へ申し立てることにより商品ページを削除し、店舗運営者から点数を引くなどの罰則を与えることができます。</a:t>
            </a:r>
            <a:endParaRPr lang="ja-JP" altLang="en-US" sz="1200" dirty="0">
              <a:latin typeface="游ゴシック" panose="020B0400000000000000" pitchFamily="50" charset="-128"/>
              <a:ea typeface="游ゴシック" panose="020B0400000000000000" pitchFamily="50" charset="-128"/>
            </a:endParaRPr>
          </a:p>
        </p:txBody>
      </p:sp>
      <p:pic>
        <p:nvPicPr>
          <p:cNvPr id="2050" name="Picture 2" descr="https://wwip.co.jp/wp-content/uploads/2018/05/Slide5-1-300x1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12" y="3736181"/>
            <a:ext cx="2857500" cy="160972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https://wwip.co.jp/wp-content/uploads/2018/05/Slide2-300x2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12" y="5444386"/>
            <a:ext cx="2857500" cy="25812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3514725" y="3780824"/>
            <a:ext cx="3648466" cy="1476375"/>
          </a:xfrm>
          <a:prstGeom prst="rect">
            <a:avLst/>
          </a:prstGeom>
        </p:spPr>
        <p:txBody>
          <a:bodyPr wrap="square">
            <a:spAutoFit/>
          </a:bodyPr>
          <a:lstStyle/>
          <a:p>
            <a:pPr>
              <a:lnSpc>
                <a:spcPct val="150000"/>
              </a:lnSpc>
            </a:pPr>
            <a:r>
              <a:rPr lang="ja-JP" altLang="en-US" sz="1200" dirty="0">
                <a:solidFill>
                  <a:srgbClr val="333333"/>
                </a:solidFill>
                <a:latin typeface="Noto Sans JP"/>
              </a:rPr>
              <a:t>　偽物の化粧品を使用してアレルギーが出たと健康被害を訴える購入者に対してまともに取り合おうとしない非正規流通業者。</a:t>
            </a:r>
            <a:r>
              <a:rPr lang="ja-JP" altLang="en-US" sz="1200" dirty="0"/>
              <a:t/>
            </a:r>
            <a:br>
              <a:rPr lang="ja-JP" altLang="en-US" sz="1200" dirty="0"/>
            </a:br>
            <a:r>
              <a:rPr lang="ja-JP" altLang="en-US" sz="1200" dirty="0"/>
              <a:t>　</a:t>
            </a:r>
            <a:r>
              <a:rPr lang="ja-JP" altLang="en-US" sz="1200" dirty="0">
                <a:solidFill>
                  <a:srgbClr val="333333"/>
                </a:solidFill>
                <a:latin typeface="Noto Sans JP"/>
              </a:rPr>
              <a:t>健康被害により取り返しがつかないブランドの毀損が発生する。</a:t>
            </a:r>
          </a:p>
        </p:txBody>
      </p:sp>
      <p:sp>
        <p:nvSpPr>
          <p:cNvPr id="3" name="正方形/長方形 2"/>
          <p:cNvSpPr/>
          <p:nvPr/>
        </p:nvSpPr>
        <p:spPr>
          <a:xfrm>
            <a:off x="3514725" y="5575297"/>
            <a:ext cx="3648466" cy="1198880"/>
          </a:xfrm>
          <a:prstGeom prst="rect">
            <a:avLst/>
          </a:prstGeom>
        </p:spPr>
        <p:txBody>
          <a:bodyPr wrap="square">
            <a:spAutoFit/>
          </a:bodyPr>
          <a:lstStyle/>
          <a:p>
            <a:pPr>
              <a:lnSpc>
                <a:spcPct val="150000"/>
              </a:lnSpc>
            </a:pPr>
            <a:r>
              <a:rPr lang="ja-JP" altLang="en-US" sz="1200" dirty="0">
                <a:solidFill>
                  <a:srgbClr val="333333"/>
                </a:solidFill>
                <a:latin typeface="Noto Sans JP"/>
              </a:rPr>
              <a:t>　非正規流通なのに、日本メーカーの正規代理店を名乗り商品を販売する。</a:t>
            </a:r>
            <a:r>
              <a:rPr lang="ja-JP" altLang="en-US" sz="1200" dirty="0"/>
              <a:t/>
            </a:r>
            <a:br>
              <a:rPr lang="ja-JP" altLang="en-US" sz="1200" dirty="0"/>
            </a:br>
            <a:r>
              <a:rPr lang="ja-JP" altLang="en-US" sz="1200" dirty="0"/>
              <a:t>　</a:t>
            </a:r>
            <a:r>
              <a:rPr lang="ja-JP" altLang="en-US" sz="1200" dirty="0">
                <a:solidFill>
                  <a:srgbClr val="333333"/>
                </a:solidFill>
                <a:latin typeface="Noto Sans JP"/>
              </a:rPr>
              <a:t>偽の授権書を掲載しているような悪質なケースも多い。</a:t>
            </a:r>
          </a:p>
        </p:txBody>
      </p:sp>
      <p:cxnSp>
        <p:nvCxnSpPr>
          <p:cNvPr id="19" name="直線コネクタ 18"/>
          <p:cNvCxnSpPr/>
          <p:nvPr/>
        </p:nvCxnSpPr>
        <p:spPr>
          <a:xfrm>
            <a:off x="336146" y="3725862"/>
            <a:ext cx="6827045" cy="0"/>
          </a:xfrm>
          <a:prstGeom prst="line">
            <a:avLst/>
          </a:prstGeom>
          <a:ln w="12700">
            <a:solidFill>
              <a:srgbClr val="01AACE"/>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6312" y="5438036"/>
            <a:ext cx="6827045" cy="0"/>
          </a:xfrm>
          <a:prstGeom prst="line">
            <a:avLst/>
          </a:prstGeom>
          <a:ln w="1270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366312" y="8190761"/>
            <a:ext cx="6827044" cy="1450782"/>
          </a:xfrm>
          <a:prstGeom prst="rect">
            <a:avLst/>
          </a:prstGeom>
          <a:solidFill>
            <a:schemeClr val="accent2">
              <a:lumMod val="20000"/>
              <a:lumOff val="80000"/>
            </a:schemeClr>
          </a:solidFill>
        </p:spPr>
        <p:txBody>
          <a:bodyPr wrap="square">
            <a:spAutoFit/>
          </a:bodyPr>
          <a:lstStyle/>
          <a:p>
            <a:pPr>
              <a:lnSpc>
                <a:spcPct val="150000"/>
              </a:lnSpc>
            </a:pPr>
            <a:r>
              <a:rPr lang="en-US" altLang="ja-JP" sz="1200" b="1" dirty="0">
                <a:solidFill>
                  <a:srgbClr val="C00000"/>
                </a:solidFill>
                <a:latin typeface="Noto Sans JP"/>
              </a:rPr>
              <a:t>&lt; </a:t>
            </a:r>
            <a:r>
              <a:rPr lang="ja-JP" altLang="en-US" sz="1200" b="1" dirty="0">
                <a:solidFill>
                  <a:srgbClr val="C00000"/>
                </a:solidFill>
                <a:latin typeface="Noto Sans JP"/>
              </a:rPr>
              <a:t>当サービスの効果</a:t>
            </a:r>
            <a:r>
              <a:rPr lang="en-US" altLang="ja-JP" sz="1200" b="1" dirty="0">
                <a:solidFill>
                  <a:srgbClr val="C00000"/>
                </a:solidFill>
                <a:latin typeface="Noto Sans JP"/>
              </a:rPr>
              <a:t> &gt;</a:t>
            </a:r>
          </a:p>
          <a:p>
            <a:pPr>
              <a:lnSpc>
                <a:spcPct val="150000"/>
              </a:lnSpc>
            </a:pPr>
            <a:r>
              <a:rPr lang="ja-JP" altLang="en-US" sz="1200" dirty="0">
                <a:solidFill>
                  <a:srgbClr val="C00000"/>
                </a:solidFill>
                <a:latin typeface="Noto Sans JP"/>
              </a:rPr>
              <a:t>　写真の無断転載をしていた店舗は、アリババ社より違反罰則として店舗の点数を引かれます。このような罰則が続くと、店舗の一時停止罰則、イベントに参加できない罰則、そして最終的には閉店罰則を強いられます。模倣品を販売していた店舗は、アリババ社より罰則として即時閉店させられます。</a:t>
            </a:r>
            <a:endParaRPr lang="ja-JP" altLang="en-US" sz="1200" dirty="0">
              <a:solidFill>
                <a:srgbClr val="C00000"/>
              </a:solidFill>
            </a:endParaRPr>
          </a:p>
        </p:txBody>
      </p:sp>
      <p:sp>
        <p:nvSpPr>
          <p:cNvPr id="24" name="正方形/長方形 23"/>
          <p:cNvSpPr/>
          <p:nvPr/>
        </p:nvSpPr>
        <p:spPr>
          <a:xfrm>
            <a:off x="368898" y="9636645"/>
            <a:ext cx="6827043" cy="619785"/>
          </a:xfrm>
          <a:prstGeom prst="rect">
            <a:avLst/>
          </a:prstGeom>
          <a:solidFill>
            <a:schemeClr val="accent5">
              <a:lumMod val="20000"/>
              <a:lumOff val="80000"/>
            </a:schemeClr>
          </a:solidFill>
        </p:spPr>
        <p:txBody>
          <a:bodyPr wrap="square">
            <a:spAutoFit/>
          </a:bodyPr>
          <a:lstStyle/>
          <a:p>
            <a:pPr>
              <a:lnSpc>
                <a:spcPct val="150000"/>
              </a:lnSpc>
            </a:pPr>
            <a:r>
              <a:rPr lang="ja-JP" altLang="en-US" sz="1200" dirty="0">
                <a:solidFill>
                  <a:srgbClr val="333333"/>
                </a:solidFill>
                <a:latin typeface="Noto Sans JP"/>
              </a:rPr>
              <a:t>　お問い合わせをいただければ、貴社の商品の流通状態を簡易調査（無料）して報告します。</a:t>
            </a:r>
          </a:p>
          <a:p>
            <a:pPr>
              <a:lnSpc>
                <a:spcPct val="150000"/>
              </a:lnSpc>
            </a:pPr>
            <a:r>
              <a:rPr lang="ja-JP" altLang="en-US" sz="1200" dirty="0">
                <a:solidFill>
                  <a:srgbClr val="333333"/>
                </a:solidFill>
                <a:latin typeface="Noto Sans JP"/>
              </a:rPr>
              <a:t>お気軽にお申し付けください。</a:t>
            </a:r>
            <a:endParaRPr lang="ja-JP" altLang="en-US" sz="1200" dirty="0"/>
          </a:p>
        </p:txBody>
      </p:sp>
      <p:sp>
        <p:nvSpPr>
          <p:cNvPr id="27" name="テキスト ボックス 26"/>
          <p:cNvSpPr txBox="1"/>
          <p:nvPr/>
        </p:nvSpPr>
        <p:spPr>
          <a:xfrm>
            <a:off x="404803" y="234642"/>
            <a:ext cx="1581551" cy="184666"/>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保護・摘発</a:t>
            </a:r>
          </a:p>
        </p:txBody>
      </p:sp>
      <p:sp>
        <p:nvSpPr>
          <p:cNvPr id="16" name="テキスト ボックス 15"/>
          <p:cNvSpPr txBox="1"/>
          <p:nvPr/>
        </p:nvSpPr>
        <p:spPr>
          <a:xfrm>
            <a:off x="471473" y="470230"/>
            <a:ext cx="5954727" cy="338554"/>
          </a:xfrm>
          <a:prstGeom prst="rect">
            <a:avLst/>
          </a:prstGeom>
          <a:noFill/>
        </p:spPr>
        <p:txBody>
          <a:bodyPr wrap="square" rtlCol="0">
            <a:spAutoFit/>
          </a:bodyPr>
          <a:lstStyle/>
          <a:p>
            <a:r>
              <a:rPr kumimoji="1" lang="ja-JP" altLang="en-US" sz="1600" b="1" dirty="0">
                <a:solidFill>
                  <a:srgbClr val="01AACE"/>
                </a:solidFill>
              </a:rPr>
              <a:t>大手</a:t>
            </a:r>
            <a:r>
              <a:rPr kumimoji="1" lang="en-US" altLang="ja-JP" sz="1600" b="1" dirty="0">
                <a:solidFill>
                  <a:srgbClr val="01AACE"/>
                </a:solidFill>
              </a:rPr>
              <a:t>EC</a:t>
            </a:r>
            <a:r>
              <a:rPr kumimoji="1" lang="ja-JP" altLang="en-US" sz="1600" b="1" dirty="0">
                <a:solidFill>
                  <a:srgbClr val="01AACE"/>
                </a:solidFill>
              </a:rPr>
              <a:t>サイトモニタリング侵害ページ</a:t>
            </a:r>
            <a:r>
              <a:rPr kumimoji="1" lang="en-US" altLang="ja-JP" sz="1600" b="1" dirty="0">
                <a:solidFill>
                  <a:srgbClr val="01AACE"/>
                </a:solidFill>
              </a:rPr>
              <a:t>URL</a:t>
            </a:r>
            <a:r>
              <a:rPr kumimoji="1" lang="ja-JP" altLang="en-US" sz="1600" b="1" dirty="0">
                <a:solidFill>
                  <a:srgbClr val="01AACE"/>
                </a:solidFill>
              </a:rPr>
              <a:t>削除代行サービス</a:t>
            </a:r>
          </a:p>
        </p:txBody>
      </p:sp>
      <p:cxnSp>
        <p:nvCxnSpPr>
          <p:cNvPr id="17" name="直線コネクタ 16"/>
          <p:cNvCxnSpPr/>
          <p:nvPr/>
        </p:nvCxnSpPr>
        <p:spPr>
          <a:xfrm>
            <a:off x="303203" y="802040"/>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303203" y="571302"/>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0" y="10368229"/>
            <a:ext cx="7559675" cy="246221"/>
          </a:xfrm>
          <a:prstGeom prst="rect">
            <a:avLst/>
          </a:prstGeom>
          <a:noFill/>
        </p:spPr>
        <p:txBody>
          <a:bodyPr wrap="square" rtlCol="0">
            <a:spAutoFit/>
          </a:bodyPr>
          <a:lstStyle/>
          <a:p>
            <a:pPr algn="ctr"/>
            <a:r>
              <a:rPr kumimoji="1" lang="en-US" altLang="ja-JP" sz="1000" dirty="0"/>
              <a:t>-- 5 --</a:t>
            </a:r>
            <a:endParaRPr kumimoji="1" lang="ja-JP" alt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stretch>
            <a:fillRect/>
          </a:stretch>
        </p:blipFill>
        <p:spPr>
          <a:xfrm>
            <a:off x="366312" y="546047"/>
            <a:ext cx="6827045" cy="384797"/>
          </a:xfrm>
          <a:prstGeom prst="rect">
            <a:avLst/>
          </a:prstGeom>
        </p:spPr>
      </p:pic>
      <p:sp>
        <p:nvSpPr>
          <p:cNvPr id="6" name="テキスト ボックス 5"/>
          <p:cNvSpPr txBox="1"/>
          <p:nvPr/>
        </p:nvSpPr>
        <p:spPr>
          <a:xfrm>
            <a:off x="366312" y="227263"/>
            <a:ext cx="1581551" cy="184666"/>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保護・摘発</a:t>
            </a:r>
          </a:p>
        </p:txBody>
      </p:sp>
      <p:sp>
        <p:nvSpPr>
          <p:cNvPr id="7" name="テキスト ボックス 6"/>
          <p:cNvSpPr txBox="1"/>
          <p:nvPr/>
        </p:nvSpPr>
        <p:spPr>
          <a:xfrm>
            <a:off x="3390901" y="218617"/>
            <a:ext cx="3802464" cy="276999"/>
          </a:xfrm>
          <a:prstGeom prst="rect">
            <a:avLst/>
          </a:prstGeom>
          <a:noFill/>
        </p:spPr>
        <p:txBody>
          <a:bodyPr wrap="square" rtlCol="0">
            <a:spAutoFit/>
          </a:bodyPr>
          <a:lstStyle/>
          <a:p>
            <a:pPr algn="r"/>
            <a:r>
              <a:rPr kumimoji="1" lang="ja-JP" altLang="en-US" sz="600" dirty="0"/>
              <a:t>税関水際対策　</a:t>
            </a:r>
            <a:r>
              <a:rPr kumimoji="1" lang="ja-JP" altLang="en-US" sz="600" dirty="0">
                <a:solidFill>
                  <a:srgbClr val="01AACE"/>
                </a:solidFill>
              </a:rPr>
              <a:t>｜</a:t>
            </a:r>
            <a:r>
              <a:rPr kumimoji="1" lang="ja-JP" altLang="en-US" sz="600" dirty="0"/>
              <a:t>　版権保護対策　</a:t>
            </a:r>
            <a:r>
              <a:rPr kumimoji="1" lang="ja-JP" altLang="en-US" sz="600" dirty="0">
                <a:solidFill>
                  <a:srgbClr val="01AACE"/>
                </a:solidFill>
              </a:rPr>
              <a:t>｜</a:t>
            </a:r>
            <a:r>
              <a:rPr kumimoji="1" lang="ja-JP" altLang="en-US" sz="600" dirty="0"/>
              <a:t>　</a:t>
            </a:r>
            <a:r>
              <a:rPr kumimoji="1" lang="zh-TW" altLang="en-US" sz="600" dirty="0">
                <a:latin typeface="游ゴシック" panose="020B0400000000000000" pitchFamily="50" charset="-128"/>
                <a:ea typeface="游ゴシック" panose="020B0400000000000000" pitchFamily="50" charset="-128"/>
              </a:rPr>
              <a:t>偽造防止、真贋判定技術</a:t>
            </a:r>
            <a:endParaRPr kumimoji="1" lang="ja-JP" altLang="en-US" sz="600" dirty="0">
              <a:latin typeface="游ゴシック" panose="020B0400000000000000" pitchFamily="50" charset="-128"/>
              <a:ea typeface="游ゴシック" panose="020B0400000000000000" pitchFamily="50" charset="-128"/>
            </a:endParaRPr>
          </a:p>
          <a:p>
            <a:pPr algn="r"/>
            <a:r>
              <a:rPr kumimoji="1" lang="ja-JP" altLang="en-US" sz="600" dirty="0"/>
              <a:t>　</a:t>
            </a:r>
          </a:p>
        </p:txBody>
      </p:sp>
      <p:sp>
        <p:nvSpPr>
          <p:cNvPr id="9" name="テキスト ボックス 8"/>
          <p:cNvSpPr txBox="1"/>
          <p:nvPr/>
        </p:nvSpPr>
        <p:spPr>
          <a:xfrm>
            <a:off x="534586" y="568384"/>
            <a:ext cx="3413523" cy="338554"/>
          </a:xfrm>
          <a:prstGeom prst="rect">
            <a:avLst/>
          </a:prstGeom>
          <a:noFill/>
        </p:spPr>
        <p:txBody>
          <a:bodyPr wrap="square" rtlCol="0">
            <a:spAutoFit/>
          </a:bodyPr>
          <a:lstStyle/>
          <a:p>
            <a:r>
              <a:rPr kumimoji="1" lang="zh-TW" altLang="en-US" sz="1600" b="1" dirty="0">
                <a:solidFill>
                  <a:schemeClr val="bg1"/>
                </a:solidFill>
                <a:latin typeface="游ゴシック" panose="020B0400000000000000" pitchFamily="50" charset="-128"/>
                <a:ea typeface="游ゴシック" panose="020B0400000000000000" pitchFamily="50" charset="-128"/>
              </a:rPr>
              <a:t>版権保護対策</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2" name="正方形/長方形 1"/>
          <p:cNvSpPr/>
          <p:nvPr/>
        </p:nvSpPr>
        <p:spPr>
          <a:xfrm>
            <a:off x="366312" y="941458"/>
            <a:ext cx="6827045" cy="2281778"/>
          </a:xfrm>
          <a:prstGeom prst="rect">
            <a:avLst/>
          </a:prstGeom>
        </p:spPr>
        <p:txBody>
          <a:bodyPr wrap="square">
            <a:spAutoFit/>
          </a:bodyPr>
          <a:lstStyle/>
          <a:p>
            <a:pPr>
              <a:lnSpc>
                <a:spcPct val="150000"/>
              </a:lnSpc>
            </a:pPr>
            <a:r>
              <a:rPr lang="ja-JP" altLang="en-US" sz="1200" dirty="0">
                <a:solidFill>
                  <a:srgbClr val="333333"/>
                </a:solidFill>
                <a:latin typeface="Noto Sans JP"/>
              </a:rPr>
              <a:t>　歌やアニメ、ドラマなど、音楽や映像作品そしてゲームなど、全てのコンテンツが中国の法律が不完全だったことや、海外権利者の中国市場での対策が不十分であったことが相まって、中国市場が「海賊版」に占められた時期がありました。</a:t>
            </a:r>
            <a:r>
              <a:rPr lang="ja-JP" altLang="en-US" sz="1200" dirty="0"/>
              <a:t/>
            </a:r>
            <a:br>
              <a:rPr lang="ja-JP" altLang="en-US" sz="1200" dirty="0"/>
            </a:br>
            <a:r>
              <a:rPr lang="ja-JP" altLang="en-US" sz="1200" dirty="0"/>
              <a:t>　</a:t>
            </a:r>
            <a:r>
              <a:rPr lang="ja-JP" altLang="en-US" sz="1200" dirty="0">
                <a:solidFill>
                  <a:srgbClr val="333333"/>
                </a:solidFill>
                <a:latin typeface="Noto Sans JP"/>
              </a:rPr>
              <a:t>中国会社が開発する際、日本の有名なアニメキャラクターを盗用すれば、利益率が７倍もあがるという話もあります。独自にゲームを開発する技術がある中国の会社はゲームの注目度を上げるために、日本のアニメキャラクターの盗用は著作権侵害であり決して許される行為ではありません。</a:t>
            </a:r>
            <a:r>
              <a:rPr lang="ja-JP" altLang="en-US" sz="1200" dirty="0"/>
              <a:t/>
            </a:r>
            <a:br>
              <a:rPr lang="ja-JP" altLang="en-US" sz="1200" dirty="0"/>
            </a:br>
            <a:r>
              <a:rPr lang="ja-JP" altLang="en-US" sz="1200" dirty="0"/>
              <a:t>　</a:t>
            </a:r>
            <a:r>
              <a:rPr lang="ja-JP" altLang="en-US" sz="1200" dirty="0">
                <a:solidFill>
                  <a:srgbClr val="333333"/>
                </a:solidFill>
                <a:latin typeface="Noto Sans JP"/>
              </a:rPr>
              <a:t>私たちは、このような違法配信や著作権侵害への対策も徹底して行っております。</a:t>
            </a:r>
            <a:endParaRPr lang="ja-JP" altLang="en-US" sz="1200" dirty="0"/>
          </a:p>
        </p:txBody>
      </p:sp>
      <p:pic>
        <p:nvPicPr>
          <p:cNvPr id="26" name="図 25"/>
          <p:cNvPicPr>
            <a:picLocks noChangeAspect="1"/>
          </p:cNvPicPr>
          <p:nvPr/>
        </p:nvPicPr>
        <p:blipFill>
          <a:blip r:embed="rId2"/>
          <a:stretch>
            <a:fillRect/>
          </a:stretch>
        </p:blipFill>
        <p:spPr>
          <a:xfrm>
            <a:off x="366312" y="3378147"/>
            <a:ext cx="6827045" cy="384797"/>
          </a:xfrm>
          <a:prstGeom prst="rect">
            <a:avLst/>
          </a:prstGeom>
        </p:spPr>
      </p:pic>
      <p:sp>
        <p:nvSpPr>
          <p:cNvPr id="27" name="テキスト ボックス 26"/>
          <p:cNvSpPr txBox="1"/>
          <p:nvPr/>
        </p:nvSpPr>
        <p:spPr>
          <a:xfrm>
            <a:off x="534586" y="3400484"/>
            <a:ext cx="3413523" cy="338554"/>
          </a:xfrm>
          <a:prstGeom prst="rect">
            <a:avLst/>
          </a:prstGeom>
          <a:noFill/>
        </p:spPr>
        <p:txBody>
          <a:bodyPr wrap="square" rtlCol="0">
            <a:spAutoFit/>
          </a:bodyPr>
          <a:lstStyle/>
          <a:p>
            <a:r>
              <a:rPr kumimoji="1" lang="zh-TW" altLang="en-US" sz="1600" b="1" dirty="0">
                <a:solidFill>
                  <a:schemeClr val="bg1"/>
                </a:solidFill>
                <a:latin typeface="游ゴシック" panose="020B0400000000000000" pitchFamily="50" charset="-128"/>
                <a:ea typeface="游ゴシック" panose="020B0400000000000000" pitchFamily="50" charset="-128"/>
              </a:rPr>
              <a:t>偽造防止、真贋判定技術</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28" name="正方形/長方形 27"/>
          <p:cNvSpPr/>
          <p:nvPr/>
        </p:nvSpPr>
        <p:spPr>
          <a:xfrm>
            <a:off x="366312" y="3810681"/>
            <a:ext cx="3581798" cy="3666773"/>
          </a:xfrm>
          <a:prstGeom prst="rect">
            <a:avLst/>
          </a:prstGeom>
        </p:spPr>
        <p:txBody>
          <a:bodyPr wrap="square">
            <a:spAutoFit/>
          </a:bodyPr>
          <a:lstStyle/>
          <a:p>
            <a:pPr>
              <a:lnSpc>
                <a:spcPct val="150000"/>
              </a:lnSpc>
            </a:pPr>
            <a:r>
              <a:rPr lang="ja-JP" altLang="en-US" sz="1200" dirty="0">
                <a:solidFill>
                  <a:srgbClr val="333333"/>
                </a:solidFill>
                <a:latin typeface="Noto Sans JP"/>
              </a:rPr>
              <a:t>　台湾の「</a:t>
            </a:r>
            <a:r>
              <a:rPr lang="en-US" altLang="ja-JP" sz="1200" dirty="0">
                <a:solidFill>
                  <a:srgbClr val="333333"/>
                </a:solidFill>
                <a:latin typeface="Noto Sans JP"/>
              </a:rPr>
              <a:t>T-Security Inc.</a:t>
            </a:r>
            <a:r>
              <a:rPr lang="ja-JP" altLang="en-US" sz="1200" dirty="0">
                <a:solidFill>
                  <a:srgbClr val="333333"/>
                </a:solidFill>
                <a:latin typeface="Noto Sans JP"/>
              </a:rPr>
              <a:t>」社と提携し、製品のタグに付ける模倣防止対策を行っております。生産した製品タグに独自の認証シール（</a:t>
            </a:r>
            <a:r>
              <a:rPr lang="en-US" altLang="ja-JP" sz="1200" dirty="0">
                <a:solidFill>
                  <a:srgbClr val="333333"/>
                </a:solidFill>
                <a:latin typeface="Noto Sans JP"/>
              </a:rPr>
              <a:t>QR</a:t>
            </a:r>
            <a:r>
              <a:rPr lang="ja-JP" altLang="en-US" sz="1200" dirty="0">
                <a:solidFill>
                  <a:srgbClr val="333333"/>
                </a:solidFill>
                <a:latin typeface="Noto Sans JP"/>
              </a:rPr>
              <a:t>コード型やホログラム型など様々な種類をご用意可能）を貼付け、消費者が正規品かどうかを確認することができます。全てコードが異なり、認証シール自体が模倣されないよう工夫されています。発行された認証コードは</a:t>
            </a:r>
            <a:r>
              <a:rPr lang="en-US" altLang="ja-JP" sz="1200" dirty="0">
                <a:solidFill>
                  <a:srgbClr val="333333"/>
                </a:solidFill>
                <a:latin typeface="Noto Sans JP"/>
              </a:rPr>
              <a:t>T-Security</a:t>
            </a:r>
            <a:r>
              <a:rPr lang="ja-JP" altLang="en-US" sz="1200" dirty="0">
                <a:solidFill>
                  <a:srgbClr val="333333"/>
                </a:solidFill>
                <a:latin typeface="Noto Sans JP"/>
              </a:rPr>
              <a:t>社が管理し、消費者から正規品でない製品の報告があった場合の真贋鑑定や、認証シールの読み込みがどこで行われたかの確認もできるため、マーケティングに生かす目的にも活用可能です。くわしくはお問い合わせください。</a:t>
            </a:r>
            <a:endParaRPr lang="ja-JP" altLang="en-US" sz="1200" dirty="0"/>
          </a:p>
        </p:txBody>
      </p:sp>
      <p:pic>
        <p:nvPicPr>
          <p:cNvPr id="3" name="Picture 2" descr="https://wwip.co.jp/wp-content/uploads/2018/05/T-Security%E4%BC%9A%E7%A4%BE%E6%A1%88%E5%86%85-2018.01.12-300x1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7756" y="3785118"/>
            <a:ext cx="28575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s://wwip.co.jp/wp-content/uploads/2018/05/T-Security%E4%BC%9A%E7%A4%BE%E6%A1%88%E5%86%85-2018.01.12-1-300x1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7756" y="5376820"/>
            <a:ext cx="2857500" cy="9620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wwip.co.jp/wp-content/uploads/2018/05/T-Security%E4%BC%9A%E7%A4%BE%E6%A1%88%E5%86%85-2018.01.12-2-300x16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7756" y="6511030"/>
            <a:ext cx="2857500" cy="1609725"/>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0" y="10368229"/>
            <a:ext cx="7559675" cy="246221"/>
          </a:xfrm>
          <a:prstGeom prst="rect">
            <a:avLst/>
          </a:prstGeom>
          <a:noFill/>
        </p:spPr>
        <p:txBody>
          <a:bodyPr wrap="square" rtlCol="0">
            <a:spAutoFit/>
          </a:bodyPr>
          <a:lstStyle/>
          <a:p>
            <a:pPr algn="ctr"/>
            <a:r>
              <a:rPr kumimoji="1" lang="en-US" altLang="ja-JP" sz="1000" dirty="0"/>
              <a:t>-- 6 --</a:t>
            </a:r>
            <a:endParaRPr kumimoji="1" lang="ja-JP" alt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66314" y="404427"/>
            <a:ext cx="6827045" cy="791316"/>
          </a:xfrm>
          <a:prstGeom prst="rect">
            <a:avLst/>
          </a:prstGeom>
        </p:spPr>
      </p:pic>
      <p:sp>
        <p:nvSpPr>
          <p:cNvPr id="6" name="テキスト ボックス 5"/>
          <p:cNvSpPr txBox="1"/>
          <p:nvPr/>
        </p:nvSpPr>
        <p:spPr>
          <a:xfrm>
            <a:off x="534589" y="569567"/>
            <a:ext cx="4459775" cy="461665"/>
          </a:xfrm>
          <a:prstGeom prst="rect">
            <a:avLst/>
          </a:prstGeom>
          <a:noFill/>
        </p:spPr>
        <p:txBody>
          <a:bodyPr wrap="square" rtlCol="0">
            <a:spAutoFit/>
          </a:bodyPr>
          <a:lstStyle/>
          <a:p>
            <a:r>
              <a:rPr kumimoji="1" lang="ja-JP" altLang="en-US" sz="2400" b="1" dirty="0">
                <a:solidFill>
                  <a:schemeClr val="bg1"/>
                </a:solidFill>
                <a:latin typeface="+mn-ea"/>
              </a:rPr>
              <a:t>事業案内｜</a:t>
            </a:r>
            <a:r>
              <a:rPr kumimoji="1" lang="zh-TW" altLang="en-US" sz="2400" b="1" dirty="0">
                <a:solidFill>
                  <a:schemeClr val="bg1"/>
                </a:solidFill>
                <a:latin typeface="游ゴシック" panose="020B0400000000000000" pitchFamily="50" charset="-128"/>
                <a:ea typeface="游ゴシック" panose="020B0400000000000000" pitchFamily="50" charset="-128"/>
              </a:rPr>
              <a:t>出願</a:t>
            </a:r>
            <a:endParaRPr kumimoji="1" lang="ja-JP" altLang="en-US" sz="2400" b="1" dirty="0">
              <a:solidFill>
                <a:schemeClr val="bg1"/>
              </a:solidFill>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34588" y="3031580"/>
            <a:ext cx="3413523" cy="338554"/>
          </a:xfrm>
          <a:prstGeom prst="rect">
            <a:avLst/>
          </a:prstGeom>
          <a:noFill/>
        </p:spPr>
        <p:txBody>
          <a:bodyPr wrap="square" rtlCol="0">
            <a:spAutoFit/>
          </a:bodyPr>
          <a:lstStyle/>
          <a:p>
            <a:r>
              <a:rPr kumimoji="1" lang="ja-JP" altLang="en-US" sz="1600" b="1" dirty="0">
                <a:solidFill>
                  <a:srgbClr val="01AACE"/>
                </a:solidFill>
              </a:rPr>
              <a:t>商標権登録・更新</a:t>
            </a:r>
          </a:p>
        </p:txBody>
      </p:sp>
      <p:sp>
        <p:nvSpPr>
          <p:cNvPr id="8" name="正方形/長方形 7"/>
          <p:cNvSpPr/>
          <p:nvPr/>
        </p:nvSpPr>
        <p:spPr>
          <a:xfrm>
            <a:off x="366314" y="1792643"/>
            <a:ext cx="6827045" cy="1198880"/>
          </a:xfrm>
          <a:prstGeom prst="rect">
            <a:avLst/>
          </a:prstGeom>
        </p:spPr>
        <p:txBody>
          <a:bodyPr wrap="square">
            <a:spAutoFit/>
          </a:bodyPr>
          <a:lstStyle/>
          <a:p>
            <a:pPr>
              <a:lnSpc>
                <a:spcPct val="150000"/>
              </a:lnSpc>
            </a:pPr>
            <a:r>
              <a:rPr lang="ja-JP" altLang="en-US" sz="1200" dirty="0">
                <a:solidFill>
                  <a:srgbClr val="333333"/>
                </a:solidFill>
                <a:latin typeface="Noto Sans JP"/>
              </a:rPr>
              <a:t>　中国でビジネスを展開しようと思ったら、既に自社の商標が勝手に取得されていた。商標を取り戻すのにお金で解決せざるを得なかった。日本国内で知名度を得た多くの企業様が、満を持して広大な中国市場へ進出するには、まず何が必要か</a:t>
            </a:r>
            <a:r>
              <a:rPr lang="en-US" altLang="ja-JP" sz="1200" dirty="0">
                <a:solidFill>
                  <a:srgbClr val="333333"/>
                </a:solidFill>
                <a:latin typeface="Noto Sans JP"/>
              </a:rPr>
              <a:t>…</a:t>
            </a:r>
            <a:r>
              <a:rPr lang="ja-JP" altLang="en-US" sz="1200" dirty="0">
                <a:solidFill>
                  <a:srgbClr val="333333"/>
                </a:solidFill>
                <a:latin typeface="Noto Sans JP"/>
              </a:rPr>
              <a:t>　このようなご質問に対し、私達はまず商標の申請をお勧めしております。</a:t>
            </a:r>
            <a:endParaRPr lang="ja-JP" altLang="en-US" sz="1200" b="0" i="0" dirty="0">
              <a:solidFill>
                <a:srgbClr val="333333"/>
              </a:solidFill>
              <a:effectLst/>
              <a:latin typeface="Noto Sans JP"/>
            </a:endParaRPr>
          </a:p>
        </p:txBody>
      </p:sp>
      <p:sp>
        <p:nvSpPr>
          <p:cNvPr id="10" name="テキスト ボックス 9"/>
          <p:cNvSpPr txBox="1"/>
          <p:nvPr/>
        </p:nvSpPr>
        <p:spPr>
          <a:xfrm>
            <a:off x="2156460" y="218440"/>
            <a:ext cx="5036820" cy="183515"/>
          </a:xfrm>
          <a:prstGeom prst="rect">
            <a:avLst/>
          </a:prstGeom>
          <a:noFill/>
        </p:spPr>
        <p:txBody>
          <a:bodyPr wrap="square" rtlCol="0">
            <a:spAutoFit/>
          </a:bodyPr>
          <a:lstStyle/>
          <a:p>
            <a:pPr algn="r"/>
            <a:r>
              <a:rPr kumimoji="1" lang="ja-JP" altLang="en-US" sz="600" dirty="0"/>
              <a:t>海外商標出願　</a:t>
            </a:r>
            <a:r>
              <a:rPr kumimoji="1" lang="ja-JP" altLang="en-US" sz="600" dirty="0">
                <a:solidFill>
                  <a:srgbClr val="01AACE"/>
                </a:solidFill>
              </a:rPr>
              <a:t>｜</a:t>
            </a:r>
            <a:r>
              <a:rPr kumimoji="1" lang="ja-JP" altLang="en-US" sz="600" dirty="0"/>
              <a:t>　商標権登録・更新　</a:t>
            </a:r>
            <a:r>
              <a:rPr kumimoji="1" lang="ja-JP" altLang="en-US" sz="600" dirty="0">
                <a:solidFill>
                  <a:srgbClr val="01AACE"/>
                </a:solidFill>
              </a:rPr>
              <a:t>｜</a:t>
            </a:r>
            <a:r>
              <a:rPr kumimoji="1" lang="ja-JP" altLang="en-US" sz="600" dirty="0"/>
              <a:t>　類似・同一商標への対策</a:t>
            </a:r>
          </a:p>
        </p:txBody>
      </p:sp>
      <p:sp>
        <p:nvSpPr>
          <p:cNvPr id="11" name="正方形/長方形 10"/>
          <p:cNvSpPr/>
          <p:nvPr/>
        </p:nvSpPr>
        <p:spPr>
          <a:xfrm>
            <a:off x="366312" y="3381340"/>
            <a:ext cx="6827045" cy="3138170"/>
          </a:xfrm>
          <a:prstGeom prst="rect">
            <a:avLst/>
          </a:prstGeom>
        </p:spPr>
        <p:txBody>
          <a:bodyPr wrap="square">
            <a:spAutoFit/>
          </a:bodyPr>
          <a:lstStyle/>
          <a:p>
            <a:pPr>
              <a:lnSpc>
                <a:spcPct val="150000"/>
              </a:lnSpc>
            </a:pPr>
            <a:r>
              <a:rPr lang="ja-JP" altLang="en-US" sz="1200" dirty="0"/>
              <a:t>　未取得の場合は登録状況を確認、申請可能であれば申請を、先行する類似商標などが妨げになる場合はその対策をご提案します。知名度がある場合、既に冒認（他者が先に悪意をもって申請すること）されてしまっているケースも多数あり、中国で商品を販売することが出来なかったり、こうした事態を放置することで、同じ商品名を使って勝手に製品を作られたり、模倣品が横行するようなケースが多くあります。</a:t>
            </a:r>
          </a:p>
          <a:p>
            <a:pPr>
              <a:lnSpc>
                <a:spcPct val="150000"/>
              </a:lnSpc>
            </a:pPr>
            <a:r>
              <a:rPr lang="ja-JP" altLang="en-US" sz="1200" dirty="0"/>
              <a:t>　弊社ではクライアントの皆様に、今、進出する予定がなくても、将来を見据えて中国での商標申請をすべきとお勧めしています。弊社では、上記のような中国のケースだけでなく、香港、台湾、シンガポールなどのアジア諸国、その他ヨーロッパやアフリカ方面の出願・更新について広く承っており、類似商標のチェック等も受け付けております。また、マドプロ出願や日本国内の商標出願</a:t>
            </a:r>
            <a:r>
              <a:rPr lang="en-US" altLang="ja-JP" sz="1200" dirty="0"/>
              <a:t>※</a:t>
            </a:r>
            <a:r>
              <a:rPr lang="ja-JP" altLang="en-US" sz="1200" dirty="0"/>
              <a:t>につきましても、弊社の提携弁護士事務所へご紹介可能です。</a:t>
            </a:r>
          </a:p>
          <a:p>
            <a:pPr>
              <a:lnSpc>
                <a:spcPct val="150000"/>
              </a:lnSpc>
            </a:pPr>
            <a:r>
              <a:rPr lang="ja-JP" altLang="en-US" sz="1200" dirty="0"/>
              <a:t>　今後のグローバル展開に合わせて是非お気軽にご相談ください。</a:t>
            </a:r>
          </a:p>
        </p:txBody>
      </p:sp>
      <p:sp>
        <p:nvSpPr>
          <p:cNvPr id="13" name="テキスト ボックス 12"/>
          <p:cNvSpPr txBox="1"/>
          <p:nvPr/>
        </p:nvSpPr>
        <p:spPr>
          <a:xfrm>
            <a:off x="534588" y="6588269"/>
            <a:ext cx="3413523" cy="338554"/>
          </a:xfrm>
          <a:prstGeom prst="rect">
            <a:avLst/>
          </a:prstGeom>
          <a:noFill/>
        </p:spPr>
        <p:txBody>
          <a:bodyPr wrap="square" rtlCol="0">
            <a:spAutoFit/>
          </a:bodyPr>
          <a:lstStyle/>
          <a:p>
            <a:r>
              <a:rPr kumimoji="1" lang="ja-JP" altLang="en-US" sz="1600" b="1" dirty="0">
                <a:solidFill>
                  <a:srgbClr val="01AACE"/>
                </a:solidFill>
              </a:rPr>
              <a:t>類似・同一商標への対策</a:t>
            </a:r>
          </a:p>
        </p:txBody>
      </p:sp>
      <p:cxnSp>
        <p:nvCxnSpPr>
          <p:cNvPr id="14" name="直線コネクタ 13"/>
          <p:cNvCxnSpPr/>
          <p:nvPr/>
        </p:nvCxnSpPr>
        <p:spPr>
          <a:xfrm>
            <a:off x="366314" y="338250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366314" y="3151770"/>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p:nvPr/>
        </p:nvCxnSpPr>
        <p:spPr>
          <a:xfrm>
            <a:off x="366314" y="6926823"/>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366314" y="6696085"/>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61550" y="7452936"/>
            <a:ext cx="2033587" cy="2729230"/>
          </a:xfrm>
          <a:prstGeom prst="rect">
            <a:avLst/>
          </a:prstGeom>
        </p:spPr>
        <p:txBody>
          <a:bodyPr wrap="square">
            <a:spAutoFit/>
          </a:bodyPr>
          <a:lstStyle/>
          <a:p>
            <a:pPr>
              <a:lnSpc>
                <a:spcPct val="130000"/>
              </a:lnSpc>
            </a:pPr>
            <a:r>
              <a:rPr lang="ja-JP" altLang="en-US" sz="1200" dirty="0">
                <a:solidFill>
                  <a:srgbClr val="333333"/>
                </a:solidFill>
                <a:latin typeface="Noto Sans JP"/>
              </a:rPr>
              <a:t>　商標局による実体審査を通過すると、初歩登録査定後の３ヶ月間は利害関係者からの異議申立てが可能となります。異議申立てが認められると、他者が申請している商標申請を阻止することができます。異議申立て期間を過ぎてしまった場合は「無効申告」として対応可能です。</a:t>
            </a:r>
          </a:p>
        </p:txBody>
      </p:sp>
      <p:sp>
        <p:nvSpPr>
          <p:cNvPr id="19" name="正方形/長方形 18"/>
          <p:cNvSpPr/>
          <p:nvPr/>
        </p:nvSpPr>
        <p:spPr>
          <a:xfrm>
            <a:off x="2426293" y="7452936"/>
            <a:ext cx="1847850" cy="2489200"/>
          </a:xfrm>
          <a:prstGeom prst="rect">
            <a:avLst/>
          </a:prstGeom>
        </p:spPr>
        <p:txBody>
          <a:bodyPr wrap="square">
            <a:spAutoFit/>
          </a:bodyPr>
          <a:lstStyle/>
          <a:p>
            <a:pPr>
              <a:lnSpc>
                <a:spcPct val="130000"/>
              </a:lnSpc>
            </a:pPr>
            <a:r>
              <a:rPr lang="ja-JP" altLang="en-US" sz="1200" dirty="0">
                <a:solidFill>
                  <a:srgbClr val="333333"/>
                </a:solidFill>
                <a:latin typeface="Noto Sans JP"/>
              </a:rPr>
              <a:t>　「異議申立て」期間を過ぎて設定登録されると、商標は晴れて効力を発揮します。これ以降の商標に対して取消しを申し出たい場合は、「無効申告」を行います。当申立てについては、利害関係者以外でも申立て可能です。</a:t>
            </a:r>
          </a:p>
        </p:txBody>
      </p:sp>
      <p:sp>
        <p:nvSpPr>
          <p:cNvPr id="20" name="正方形/長方形 19"/>
          <p:cNvSpPr/>
          <p:nvPr/>
        </p:nvSpPr>
        <p:spPr>
          <a:xfrm>
            <a:off x="4305300" y="7441173"/>
            <a:ext cx="2984495" cy="2729230"/>
          </a:xfrm>
          <a:prstGeom prst="rect">
            <a:avLst/>
          </a:prstGeom>
        </p:spPr>
        <p:txBody>
          <a:bodyPr wrap="square">
            <a:spAutoFit/>
          </a:bodyPr>
          <a:lstStyle/>
          <a:p>
            <a:pPr>
              <a:lnSpc>
                <a:spcPct val="130000"/>
              </a:lnSpc>
            </a:pPr>
            <a:r>
              <a:rPr lang="ja-JP" altLang="en-US" sz="1200" dirty="0">
                <a:solidFill>
                  <a:srgbClr val="333333"/>
                </a:solidFill>
                <a:latin typeface="Noto Sans JP"/>
              </a:rPr>
              <a:t>　登録済みの他者の商標に対し、「継続して３年以上使用されていない商標は、何人も商標局に取消し申立てを行うことができる」という規定があります。</a:t>
            </a:r>
          </a:p>
          <a:p>
            <a:pPr>
              <a:lnSpc>
                <a:spcPct val="130000"/>
              </a:lnSpc>
            </a:pPr>
            <a:r>
              <a:rPr lang="ja-JP" altLang="en-US" sz="1200" dirty="0">
                <a:solidFill>
                  <a:srgbClr val="333333"/>
                </a:solidFill>
                <a:latin typeface="Noto Sans JP"/>
              </a:rPr>
              <a:t>　これは、申立て人が「不使用である」証拠を示すのではなく、申し立てられた側が当申立て通知から２ヶ月以内に「使用実績がある」という証明を行う必要があり、この証拠が正当なものであると認められない限り、既存商標は取り消されます。</a:t>
            </a:r>
          </a:p>
        </p:txBody>
      </p:sp>
      <p:sp>
        <p:nvSpPr>
          <p:cNvPr id="21" name="テキスト ボックス 20"/>
          <p:cNvSpPr txBox="1"/>
          <p:nvPr/>
        </p:nvSpPr>
        <p:spPr>
          <a:xfrm>
            <a:off x="462750" y="7050841"/>
            <a:ext cx="1693711" cy="306705"/>
          </a:xfrm>
          <a:prstGeom prst="rect">
            <a:avLst/>
          </a:prstGeom>
          <a:noFill/>
        </p:spPr>
        <p:txBody>
          <a:bodyPr wrap="square" rtlCol="0">
            <a:spAutoFit/>
          </a:bodyPr>
          <a:lstStyle/>
          <a:p>
            <a:pPr algn="ctr"/>
            <a:r>
              <a:rPr kumimoji="1" lang="ja-JP" altLang="en-US" sz="1400" b="1" dirty="0">
                <a:solidFill>
                  <a:schemeClr val="accent5">
                    <a:lumMod val="75000"/>
                  </a:schemeClr>
                </a:solidFill>
              </a:rPr>
              <a:t>異議申し立て</a:t>
            </a:r>
          </a:p>
        </p:txBody>
      </p:sp>
      <p:cxnSp>
        <p:nvCxnSpPr>
          <p:cNvPr id="22" name="直線コネクタ 21"/>
          <p:cNvCxnSpPr/>
          <p:nvPr/>
        </p:nvCxnSpPr>
        <p:spPr>
          <a:xfrm>
            <a:off x="462750" y="7357686"/>
            <a:ext cx="1693710"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496337" y="7050841"/>
            <a:ext cx="1603223" cy="306705"/>
          </a:xfrm>
          <a:prstGeom prst="rect">
            <a:avLst/>
          </a:prstGeom>
          <a:noFill/>
        </p:spPr>
        <p:txBody>
          <a:bodyPr wrap="square" rtlCol="0">
            <a:spAutoFit/>
          </a:bodyPr>
          <a:lstStyle/>
          <a:p>
            <a:pPr algn="ctr"/>
            <a:r>
              <a:rPr kumimoji="1" lang="ja-JP" altLang="en-US" sz="1400" b="1" dirty="0">
                <a:solidFill>
                  <a:schemeClr val="accent5">
                    <a:lumMod val="75000"/>
                  </a:schemeClr>
                </a:solidFill>
              </a:rPr>
              <a:t>無効申告</a:t>
            </a:r>
          </a:p>
        </p:txBody>
      </p:sp>
      <p:cxnSp>
        <p:nvCxnSpPr>
          <p:cNvPr id="26" name="直線コネクタ 25"/>
          <p:cNvCxnSpPr/>
          <p:nvPr/>
        </p:nvCxnSpPr>
        <p:spPr>
          <a:xfrm>
            <a:off x="2496336" y="7357686"/>
            <a:ext cx="1603224"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4397209" y="7357685"/>
            <a:ext cx="2735111" cy="0"/>
          </a:xfrm>
          <a:prstGeom prst="line">
            <a:avLst/>
          </a:prstGeom>
          <a:ln w="190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4397610" y="7051001"/>
            <a:ext cx="2735111" cy="306705"/>
          </a:xfrm>
          <a:prstGeom prst="rect">
            <a:avLst/>
          </a:prstGeom>
          <a:noFill/>
        </p:spPr>
        <p:txBody>
          <a:bodyPr wrap="square" rtlCol="0">
            <a:spAutoFit/>
          </a:bodyPr>
          <a:lstStyle/>
          <a:p>
            <a:pPr algn="ctr"/>
            <a:r>
              <a:rPr kumimoji="1" lang="en-US" altLang="ja-JP" sz="1400" b="1" dirty="0">
                <a:solidFill>
                  <a:schemeClr val="accent5">
                    <a:lumMod val="75000"/>
                  </a:schemeClr>
                </a:solidFill>
              </a:rPr>
              <a:t>3</a:t>
            </a:r>
            <a:r>
              <a:rPr kumimoji="1" lang="ja-JP" altLang="en-US" sz="1400" b="1" dirty="0">
                <a:solidFill>
                  <a:schemeClr val="accent5">
                    <a:lumMod val="75000"/>
                  </a:schemeClr>
                </a:solidFill>
              </a:rPr>
              <a:t>年不使用取消申立て</a:t>
            </a:r>
          </a:p>
        </p:txBody>
      </p:sp>
      <p:pic>
        <p:nvPicPr>
          <p:cNvPr id="34" name="図 33"/>
          <p:cNvPicPr>
            <a:picLocks noChangeAspect="1"/>
          </p:cNvPicPr>
          <p:nvPr/>
        </p:nvPicPr>
        <p:blipFill>
          <a:blip r:embed="rId3"/>
          <a:stretch>
            <a:fillRect/>
          </a:stretch>
        </p:blipFill>
        <p:spPr>
          <a:xfrm>
            <a:off x="361550" y="1390161"/>
            <a:ext cx="6827045" cy="384797"/>
          </a:xfrm>
          <a:prstGeom prst="rect">
            <a:avLst/>
          </a:prstGeom>
        </p:spPr>
      </p:pic>
      <p:sp>
        <p:nvSpPr>
          <p:cNvPr id="35" name="テキスト ボックス 34"/>
          <p:cNvSpPr txBox="1"/>
          <p:nvPr/>
        </p:nvSpPr>
        <p:spPr>
          <a:xfrm>
            <a:off x="491337" y="1413282"/>
            <a:ext cx="6463110" cy="338554"/>
          </a:xfrm>
          <a:prstGeom prst="rect">
            <a:avLst/>
          </a:prstGeom>
          <a:noFill/>
        </p:spPr>
        <p:txBody>
          <a:bodyPr wrap="square" rtlCol="0">
            <a:spAutoFit/>
          </a:bodyPr>
          <a:lstStyle/>
          <a:p>
            <a:r>
              <a:rPr kumimoji="1" lang="zh-TW" altLang="en-US" sz="1600" b="1" dirty="0">
                <a:solidFill>
                  <a:schemeClr val="bg1"/>
                </a:solidFill>
                <a:latin typeface="游ゴシック" panose="020B0400000000000000" pitchFamily="50" charset="-128"/>
                <a:ea typeface="游ゴシック" panose="020B0400000000000000" pitchFamily="50" charset="-128"/>
              </a:rPr>
              <a:t>海外商標出願</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36" name="テキスト ボックス 35"/>
          <p:cNvSpPr txBox="1"/>
          <p:nvPr/>
        </p:nvSpPr>
        <p:spPr>
          <a:xfrm>
            <a:off x="366312" y="217738"/>
            <a:ext cx="1581551" cy="184666"/>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出願</a:t>
            </a:r>
          </a:p>
        </p:txBody>
      </p:sp>
      <p:sp>
        <p:nvSpPr>
          <p:cNvPr id="27" name="テキスト ボックス 26"/>
          <p:cNvSpPr txBox="1"/>
          <p:nvPr/>
        </p:nvSpPr>
        <p:spPr>
          <a:xfrm>
            <a:off x="0" y="10368229"/>
            <a:ext cx="7559675" cy="246221"/>
          </a:xfrm>
          <a:prstGeom prst="rect">
            <a:avLst/>
          </a:prstGeom>
          <a:noFill/>
        </p:spPr>
        <p:txBody>
          <a:bodyPr wrap="square" rtlCol="0">
            <a:spAutoFit/>
          </a:bodyPr>
          <a:lstStyle/>
          <a:p>
            <a:pPr algn="ctr"/>
            <a:r>
              <a:rPr kumimoji="1" lang="en-US" altLang="ja-JP" sz="1000" dirty="0"/>
              <a:t>-- 7 --</a:t>
            </a:r>
            <a:endParaRPr kumimoji="1" lang="ja-JP" alt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580640" y="218440"/>
            <a:ext cx="4612640" cy="183515"/>
          </a:xfrm>
          <a:prstGeom prst="rect">
            <a:avLst/>
          </a:prstGeom>
          <a:noFill/>
        </p:spPr>
        <p:txBody>
          <a:bodyPr wrap="square" rtlCol="0">
            <a:spAutoFit/>
          </a:bodyPr>
          <a:lstStyle/>
          <a:p>
            <a:pPr algn="r"/>
            <a:r>
              <a:rPr kumimoji="1" lang="ja-JP" altLang="en-US" sz="600" dirty="0">
                <a:sym typeface="+mn-ea"/>
              </a:rPr>
              <a:t>　</a:t>
            </a:r>
            <a:r>
              <a:rPr kumimoji="1" lang="ja-JP" altLang="en-US" sz="600" dirty="0">
                <a:solidFill>
                  <a:srgbClr val="01AACE"/>
                </a:solidFill>
                <a:sym typeface="+mn-ea"/>
              </a:rPr>
              <a:t>｜</a:t>
            </a:r>
            <a:r>
              <a:rPr kumimoji="1" lang="ja-JP" altLang="en-US" sz="600" dirty="0">
                <a:sym typeface="+mn-ea"/>
              </a:rPr>
              <a:t>　出願が却下されたら　</a:t>
            </a:r>
            <a:r>
              <a:rPr kumimoji="1" lang="ja-JP" altLang="en-US" sz="600" dirty="0">
                <a:solidFill>
                  <a:srgbClr val="01AACE"/>
                </a:solidFill>
                <a:sym typeface="+mn-ea"/>
              </a:rPr>
              <a:t>｜</a:t>
            </a:r>
            <a:r>
              <a:rPr kumimoji="1" lang="ja-JP" altLang="en-US" sz="600" dirty="0">
                <a:sym typeface="+mn-ea"/>
              </a:rPr>
              <a:t>　商標登録情報変更手続き　</a:t>
            </a:r>
            <a:r>
              <a:rPr kumimoji="1" lang="ja-JP" altLang="en-US" sz="600" dirty="0"/>
              <a:t>　</a:t>
            </a:r>
            <a:r>
              <a:rPr kumimoji="1" lang="ja-JP" altLang="en-US" sz="600" dirty="0">
                <a:solidFill>
                  <a:srgbClr val="01AACE"/>
                </a:solidFill>
              </a:rPr>
              <a:t>｜</a:t>
            </a:r>
            <a:r>
              <a:rPr kumimoji="1" lang="ja-JP" altLang="en-US" sz="600" dirty="0"/>
              <a:t>　海外著作権出願　</a:t>
            </a:r>
            <a:r>
              <a:rPr kumimoji="1" lang="ja-JP" altLang="en-US" sz="600" dirty="0">
                <a:solidFill>
                  <a:srgbClr val="01AACE"/>
                </a:solidFill>
              </a:rPr>
              <a:t>｜</a:t>
            </a:r>
            <a:r>
              <a:rPr kumimoji="1" lang="ja-JP" altLang="en-US" sz="600" dirty="0"/>
              <a:t>　海外特許出願　</a:t>
            </a:r>
          </a:p>
        </p:txBody>
      </p:sp>
      <p:sp>
        <p:nvSpPr>
          <p:cNvPr id="36" name="テキスト ボックス 35"/>
          <p:cNvSpPr txBox="1"/>
          <p:nvPr/>
        </p:nvSpPr>
        <p:spPr>
          <a:xfrm>
            <a:off x="366312" y="217738"/>
            <a:ext cx="1581551" cy="184666"/>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出願</a:t>
            </a:r>
          </a:p>
        </p:txBody>
      </p:sp>
      <p:pic>
        <p:nvPicPr>
          <p:cNvPr id="34" name="図 33"/>
          <p:cNvPicPr>
            <a:picLocks noChangeAspect="1"/>
          </p:cNvPicPr>
          <p:nvPr/>
        </p:nvPicPr>
        <p:blipFill>
          <a:blip r:embed="rId2"/>
          <a:stretch>
            <a:fillRect/>
          </a:stretch>
        </p:blipFill>
        <p:spPr>
          <a:xfrm>
            <a:off x="418700" y="4952511"/>
            <a:ext cx="6827045" cy="384797"/>
          </a:xfrm>
          <a:prstGeom prst="rect">
            <a:avLst/>
          </a:prstGeom>
        </p:spPr>
      </p:pic>
      <p:sp>
        <p:nvSpPr>
          <p:cNvPr id="35" name="テキスト ボックス 34"/>
          <p:cNvSpPr txBox="1"/>
          <p:nvPr/>
        </p:nvSpPr>
        <p:spPr>
          <a:xfrm>
            <a:off x="548487" y="4975632"/>
            <a:ext cx="6463110" cy="337185"/>
          </a:xfrm>
          <a:prstGeom prst="rect">
            <a:avLst/>
          </a:prstGeom>
          <a:noFill/>
        </p:spPr>
        <p:txBody>
          <a:bodyPr wrap="square" rtlCol="0">
            <a:spAutoFit/>
          </a:bodyPr>
          <a:lstStyle/>
          <a:p>
            <a:r>
              <a:rPr kumimoji="1" lang="zh-TW" altLang="en-US" sz="1600" b="1" dirty="0">
                <a:solidFill>
                  <a:schemeClr val="bg1"/>
                </a:solidFill>
                <a:latin typeface="游ゴシック" panose="020B0400000000000000" pitchFamily="50" charset="-128"/>
                <a:ea typeface="游ゴシック" panose="020B0400000000000000" pitchFamily="50" charset="-128"/>
              </a:rPr>
              <a:t>海外</a:t>
            </a:r>
            <a:r>
              <a:rPr kumimoji="1" lang="ja-JP" altLang="en-US" sz="1600" b="1" dirty="0">
                <a:solidFill>
                  <a:schemeClr val="bg1"/>
                </a:solidFill>
                <a:latin typeface="游ゴシック" panose="020B0400000000000000" pitchFamily="50" charset="-128"/>
                <a:ea typeface="游ゴシック" panose="020B0400000000000000" pitchFamily="50" charset="-128"/>
              </a:rPr>
              <a:t>著作権</a:t>
            </a:r>
            <a:r>
              <a:rPr kumimoji="1" lang="zh-TW" altLang="en-US" sz="1600" b="1" dirty="0">
                <a:solidFill>
                  <a:schemeClr val="bg1"/>
                </a:solidFill>
                <a:latin typeface="游ゴシック" panose="020B0400000000000000" pitchFamily="50" charset="-128"/>
                <a:ea typeface="游ゴシック" panose="020B0400000000000000" pitchFamily="50" charset="-128"/>
              </a:rPr>
              <a:t>出願</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11" name="正方形/長方形 10"/>
          <p:cNvSpPr/>
          <p:nvPr/>
        </p:nvSpPr>
        <p:spPr>
          <a:xfrm>
            <a:off x="418382" y="5337140"/>
            <a:ext cx="6827045" cy="2030095"/>
          </a:xfrm>
          <a:prstGeom prst="rect">
            <a:avLst/>
          </a:prstGeom>
        </p:spPr>
        <p:txBody>
          <a:bodyPr wrap="square">
            <a:spAutoFit/>
          </a:bodyPr>
          <a:lstStyle/>
          <a:p>
            <a:pPr>
              <a:lnSpc>
                <a:spcPct val="150000"/>
              </a:lnSpc>
            </a:pPr>
            <a:r>
              <a:rPr lang="ja-JP" altLang="en-US" sz="1200" dirty="0"/>
              <a:t>　著作権は、特許権や意匠権、商標権などの登録が権利発生の要件である財産権と比べ、著作権の発生要件について登録等を権利発生の要件とするか否かについては立法例が分かれる。ベルヌ条約は、加盟国に無方式主義の採用を義務付けている（ベルヌ条約5条2項、無方式主義）。日本も中国もこのベルヌ条約と万国著作権条約に加盟しているため、日本や中国における著作権の登録制度は第三者対抗要件です。　しかし、中国において、この著作権登録が悪意商標対策に有効であり、商標権保護の為の著作権申請が増加する傾向にあります。</a:t>
            </a:r>
          </a:p>
          <a:p>
            <a:pPr>
              <a:lnSpc>
                <a:spcPct val="150000"/>
              </a:lnSpc>
            </a:pPr>
            <a:r>
              <a:rPr lang="ja-JP" altLang="en-US" sz="1200" dirty="0"/>
              <a:t>　商標の保護対策として弊社もご提案をしています。</a:t>
            </a:r>
          </a:p>
        </p:txBody>
      </p:sp>
      <p:pic>
        <p:nvPicPr>
          <p:cNvPr id="6" name="図 33"/>
          <p:cNvPicPr>
            <a:picLocks noChangeAspect="1"/>
          </p:cNvPicPr>
          <p:nvPr/>
        </p:nvPicPr>
        <p:blipFill>
          <a:blip r:embed="rId2"/>
          <a:stretch>
            <a:fillRect/>
          </a:stretch>
        </p:blipFill>
        <p:spPr>
          <a:xfrm>
            <a:off x="418700" y="7489336"/>
            <a:ext cx="6827045" cy="384797"/>
          </a:xfrm>
          <a:prstGeom prst="rect">
            <a:avLst/>
          </a:prstGeom>
        </p:spPr>
      </p:pic>
      <p:sp>
        <p:nvSpPr>
          <p:cNvPr id="9" name="テキスト ボックス 34"/>
          <p:cNvSpPr txBox="1"/>
          <p:nvPr/>
        </p:nvSpPr>
        <p:spPr>
          <a:xfrm>
            <a:off x="548487" y="7512457"/>
            <a:ext cx="6463110" cy="337185"/>
          </a:xfrm>
          <a:prstGeom prst="rect">
            <a:avLst/>
          </a:prstGeom>
          <a:noFill/>
        </p:spPr>
        <p:txBody>
          <a:bodyPr wrap="square" rtlCol="0">
            <a:spAutoFit/>
          </a:bodyPr>
          <a:lstStyle/>
          <a:p>
            <a:r>
              <a:rPr kumimoji="1" lang="zh-TW" altLang="en-US" sz="1600" b="1" dirty="0">
                <a:solidFill>
                  <a:schemeClr val="bg1"/>
                </a:solidFill>
                <a:latin typeface="游ゴシック" panose="020B0400000000000000" pitchFamily="50" charset="-128"/>
                <a:ea typeface="游ゴシック" panose="020B0400000000000000" pitchFamily="50" charset="-128"/>
              </a:rPr>
              <a:t>海外</a:t>
            </a:r>
            <a:r>
              <a:rPr kumimoji="1" lang="ja-JP" altLang="en-US" sz="1600" b="1" dirty="0">
                <a:solidFill>
                  <a:schemeClr val="bg1"/>
                </a:solidFill>
                <a:latin typeface="游ゴシック" panose="020B0400000000000000" pitchFamily="50" charset="-128"/>
                <a:ea typeface="游ゴシック" panose="020B0400000000000000" pitchFamily="50" charset="-128"/>
              </a:rPr>
              <a:t>特許</a:t>
            </a:r>
            <a:r>
              <a:rPr kumimoji="1" lang="zh-TW" altLang="en-US" sz="1600" b="1" dirty="0">
                <a:solidFill>
                  <a:schemeClr val="bg1"/>
                </a:solidFill>
                <a:latin typeface="游ゴシック" panose="020B0400000000000000" pitchFamily="50" charset="-128"/>
                <a:ea typeface="游ゴシック" panose="020B0400000000000000" pitchFamily="50" charset="-128"/>
              </a:rPr>
              <a:t>出願</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sp>
        <p:nvSpPr>
          <p:cNvPr id="12" name="正方形/長方形 10"/>
          <p:cNvSpPr/>
          <p:nvPr/>
        </p:nvSpPr>
        <p:spPr>
          <a:xfrm>
            <a:off x="418382" y="7873965"/>
            <a:ext cx="6827045" cy="1753235"/>
          </a:xfrm>
          <a:prstGeom prst="rect">
            <a:avLst/>
          </a:prstGeom>
        </p:spPr>
        <p:txBody>
          <a:bodyPr wrap="square">
            <a:spAutoFit/>
          </a:bodyPr>
          <a:lstStyle/>
          <a:p>
            <a:pPr>
              <a:lnSpc>
                <a:spcPct val="150000"/>
              </a:lnSpc>
            </a:pPr>
            <a:r>
              <a:rPr lang="ja-JP" altLang="en-US" sz="1200" dirty="0"/>
              <a:t>　世の中には、斬新なアイデア、画期的な技術などから、日々新しいものが発明されていますが、これら一つ一つにかけられた時間と労力、コストは、第三者に真似されて使われることで報われなくなることがあります。それだけでなく、出願手続きを怠り、第三者に先に特許をとられてしまった場合、その発明品を使用する権利を喪失し、発明したにも関わらず使用した際に訴えられてしまう恐れも生じます。先に出願登録されてしまってからでは覆すことが非常に困難であるため、発明者は速やかに特許を出願し、保護を受ける必要があります。</a:t>
            </a:r>
          </a:p>
        </p:txBody>
      </p:sp>
      <p:sp>
        <p:nvSpPr>
          <p:cNvPr id="13" name="正方形/長方形 7"/>
          <p:cNvSpPr/>
          <p:nvPr/>
        </p:nvSpPr>
        <p:spPr>
          <a:xfrm>
            <a:off x="436245" y="935355"/>
            <a:ext cx="6744970" cy="922020"/>
          </a:xfrm>
          <a:prstGeom prst="rect">
            <a:avLst/>
          </a:prstGeom>
        </p:spPr>
        <p:txBody>
          <a:bodyPr wrap="square">
            <a:spAutoFit/>
          </a:bodyPr>
          <a:lstStyle/>
          <a:p>
            <a:pPr>
              <a:lnSpc>
                <a:spcPct val="150000"/>
              </a:lnSpc>
            </a:pPr>
            <a:r>
              <a:rPr lang="ja-JP" altLang="en-US" sz="1200" dirty="0">
                <a:solidFill>
                  <a:srgbClr val="333333"/>
                </a:solidFill>
                <a:latin typeface="Noto Sans JP"/>
              </a:rPr>
              <a:t>　</a:t>
            </a:r>
            <a:r>
              <a:rPr sz="1200" dirty="0">
                <a:solidFill>
                  <a:srgbClr val="333333"/>
                </a:solidFill>
                <a:latin typeface="游ゴシック" panose="020B0400000000000000" pitchFamily="50" charset="-128"/>
                <a:ea typeface="游ゴシック" panose="020B0400000000000000" pitchFamily="50" charset="-128"/>
              </a:rPr>
              <a:t>「識別性がない」「先行する商標と類似している」などの理由で却下通知を受ける場合があります。その場合は提携弁護士の見解を得た上で、出願を通すための対策をご提案し、答弁文書を揃えてご対応致します。</a:t>
            </a:r>
          </a:p>
        </p:txBody>
      </p:sp>
      <p:sp>
        <p:nvSpPr>
          <p:cNvPr id="30" name="テキスト ボックス 20"/>
          <p:cNvSpPr txBox="1"/>
          <p:nvPr/>
        </p:nvSpPr>
        <p:spPr>
          <a:xfrm>
            <a:off x="548640" y="547370"/>
            <a:ext cx="2032635" cy="337185"/>
          </a:xfrm>
          <a:prstGeom prst="rect">
            <a:avLst/>
          </a:prstGeom>
          <a:noFill/>
        </p:spPr>
        <p:txBody>
          <a:bodyPr wrap="square" rtlCol="0">
            <a:spAutoFit/>
          </a:bodyPr>
          <a:lstStyle/>
          <a:p>
            <a:pPr algn="l"/>
            <a:r>
              <a:rPr kumimoji="1" lang="ja-JP" altLang="en-US" sz="1600" b="1" dirty="0">
                <a:solidFill>
                  <a:srgbClr val="01AACE"/>
                </a:solidFill>
              </a:rPr>
              <a:t>出願が却下されたら</a:t>
            </a:r>
          </a:p>
        </p:txBody>
      </p:sp>
      <p:sp>
        <p:nvSpPr>
          <p:cNvPr id="41" name="正方形/長方形 16"/>
          <p:cNvSpPr/>
          <p:nvPr/>
        </p:nvSpPr>
        <p:spPr>
          <a:xfrm>
            <a:off x="448864" y="636915"/>
            <a:ext cx="71838" cy="158739"/>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3"/>
          <p:cNvCxnSpPr/>
          <p:nvPr/>
        </p:nvCxnSpPr>
        <p:spPr>
          <a:xfrm>
            <a:off x="366314" y="906008"/>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29" name="正方形/長方形 7"/>
          <p:cNvSpPr/>
          <p:nvPr/>
        </p:nvSpPr>
        <p:spPr>
          <a:xfrm>
            <a:off x="316865" y="2262505"/>
            <a:ext cx="6864985" cy="2584450"/>
          </a:xfrm>
          <a:prstGeom prst="rect">
            <a:avLst/>
          </a:prstGeom>
        </p:spPr>
        <p:txBody>
          <a:bodyPr wrap="square">
            <a:spAutoFit/>
          </a:bodyPr>
          <a:lstStyle/>
          <a:p>
            <a:pPr algn="l">
              <a:lnSpc>
                <a:spcPct val="150000"/>
              </a:lnSpc>
            </a:pPr>
            <a:r>
              <a:rPr lang="ja-JP" altLang="en-US" sz="1200" b="1" dirty="0">
                <a:solidFill>
                  <a:schemeClr val="accent5">
                    <a:lumMod val="75000"/>
                  </a:schemeClr>
                </a:solidFill>
                <a:latin typeface="Noto Sans JP"/>
              </a:rPr>
              <a:t>「会社所在地が変わった」「会社名が変わった」「会社を譲渡した」</a:t>
            </a:r>
            <a:endParaRPr lang="ja-JP" altLang="en-US" sz="1200" dirty="0">
              <a:solidFill>
                <a:srgbClr val="333333"/>
              </a:solidFill>
              <a:latin typeface="Noto Sans JP"/>
            </a:endParaRPr>
          </a:p>
          <a:p>
            <a:pPr algn="l">
              <a:lnSpc>
                <a:spcPct val="150000"/>
              </a:lnSpc>
            </a:pPr>
            <a:r>
              <a:rPr lang="ja-JP" altLang="en-US" sz="1200" dirty="0">
                <a:solidFill>
                  <a:srgbClr val="333333"/>
                </a:solidFill>
                <a:latin typeface="Noto Sans JP"/>
              </a:rPr>
              <a:t>　</a:t>
            </a:r>
            <a:r>
              <a:rPr sz="1200" dirty="0">
                <a:solidFill>
                  <a:srgbClr val="333333"/>
                </a:solidFill>
                <a:latin typeface="游ゴシック" panose="020B0400000000000000" pitchFamily="50" charset="-128"/>
                <a:ea typeface="游ゴシック" panose="020B0400000000000000" pitchFamily="50" charset="-128"/>
              </a:rPr>
              <a:t>「このような場合、既存商標も登録内容を変更する手続きが必要です。悪意商標に対する取消し申立てなどを行う際、「この商標は私が先行して登録していた」という証拠書類として提出することがありますが、登録情報が更新されず誤りがあるままだと、証拠書類不備として申立てが却下される恐れもあります。</a:t>
            </a:r>
          </a:p>
          <a:p>
            <a:pPr algn="l">
              <a:lnSpc>
                <a:spcPct val="150000"/>
              </a:lnSpc>
            </a:pPr>
            <a:r>
              <a:rPr lang="ja-JP" sz="1200" dirty="0">
                <a:solidFill>
                  <a:srgbClr val="333333"/>
                </a:solidFill>
                <a:latin typeface="游ゴシック" panose="020B0400000000000000" pitchFamily="50" charset="-128"/>
                <a:ea typeface="游ゴシック" panose="020B0400000000000000" pitchFamily="50" charset="-128"/>
              </a:rPr>
              <a:t>　</a:t>
            </a:r>
            <a:r>
              <a:rPr sz="1200" dirty="0">
                <a:solidFill>
                  <a:srgbClr val="333333"/>
                </a:solidFill>
                <a:latin typeface="游ゴシック" panose="020B0400000000000000" pitchFamily="50" charset="-128"/>
                <a:ea typeface="游ゴシック" panose="020B0400000000000000" pitchFamily="50" charset="-128"/>
              </a:rPr>
              <a:t>よって、登録情報は変更後速やかに「変更手続」を行い、譲渡を行なった場合には「譲渡手続き」を行います。弊社では、中国提携事務所を通じて海外商標の登録情報変更または譲渡手続きを代行可能です。</a:t>
            </a:r>
          </a:p>
          <a:p>
            <a:pPr algn="l">
              <a:lnSpc>
                <a:spcPct val="150000"/>
              </a:lnSpc>
            </a:pPr>
            <a:r>
              <a:rPr sz="1200" dirty="0">
                <a:solidFill>
                  <a:srgbClr val="333333"/>
                </a:solidFill>
                <a:latin typeface="游ゴシック" panose="020B0400000000000000" pitchFamily="50" charset="-128"/>
                <a:ea typeface="游ゴシック" panose="020B0400000000000000" pitchFamily="50" charset="-128"/>
              </a:rPr>
              <a:t>中国だけでなく、他国についても代行可能なので、お気軽にお問い合わせください。</a:t>
            </a:r>
          </a:p>
        </p:txBody>
      </p:sp>
      <p:sp>
        <p:nvSpPr>
          <p:cNvPr id="37" name="テキスト ボックス 24"/>
          <p:cNvSpPr txBox="1"/>
          <p:nvPr/>
        </p:nvSpPr>
        <p:spPr>
          <a:xfrm>
            <a:off x="548640" y="1928495"/>
            <a:ext cx="4599940" cy="337185"/>
          </a:xfrm>
          <a:prstGeom prst="rect">
            <a:avLst/>
          </a:prstGeom>
          <a:noFill/>
        </p:spPr>
        <p:txBody>
          <a:bodyPr wrap="square" rtlCol="0">
            <a:spAutoFit/>
          </a:bodyPr>
          <a:lstStyle/>
          <a:p>
            <a:pPr algn="l"/>
            <a:r>
              <a:rPr kumimoji="1" lang="ja-JP" altLang="en-US" sz="1600" b="1" dirty="0">
                <a:solidFill>
                  <a:srgbClr val="01AACE"/>
                </a:solidFill>
              </a:rPr>
              <a:t>商標登録情報変更手続き</a:t>
            </a:r>
          </a:p>
        </p:txBody>
      </p:sp>
      <p:sp>
        <p:nvSpPr>
          <p:cNvPr id="42" name="正方形/長方形 16"/>
          <p:cNvSpPr/>
          <p:nvPr/>
        </p:nvSpPr>
        <p:spPr>
          <a:xfrm>
            <a:off x="440690" y="2017395"/>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3"/>
          <p:cNvCxnSpPr/>
          <p:nvPr/>
        </p:nvCxnSpPr>
        <p:spPr>
          <a:xfrm>
            <a:off x="366949" y="2265543"/>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0" y="10368229"/>
            <a:ext cx="7559675" cy="246221"/>
          </a:xfrm>
          <a:prstGeom prst="rect">
            <a:avLst/>
          </a:prstGeom>
          <a:noFill/>
        </p:spPr>
        <p:txBody>
          <a:bodyPr wrap="square" rtlCol="0">
            <a:spAutoFit/>
          </a:bodyPr>
          <a:lstStyle/>
          <a:p>
            <a:pPr algn="ctr"/>
            <a:r>
              <a:rPr kumimoji="1" lang="en-US" altLang="ja-JP" sz="1000" dirty="0"/>
              <a:t>-- 8 --</a:t>
            </a:r>
            <a:endParaRPr kumimoji="1" lang="ja-JP" alt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366318" y="411929"/>
            <a:ext cx="6827045" cy="791316"/>
          </a:xfrm>
          <a:prstGeom prst="rect">
            <a:avLst/>
          </a:prstGeom>
        </p:spPr>
      </p:pic>
      <p:pic>
        <p:nvPicPr>
          <p:cNvPr id="8" name="図 7"/>
          <p:cNvPicPr>
            <a:picLocks noChangeAspect="1"/>
          </p:cNvPicPr>
          <p:nvPr/>
        </p:nvPicPr>
        <p:blipFill>
          <a:blip r:embed="rId3"/>
          <a:stretch>
            <a:fillRect/>
          </a:stretch>
        </p:blipFill>
        <p:spPr>
          <a:xfrm>
            <a:off x="366317" y="1385698"/>
            <a:ext cx="6827045" cy="384797"/>
          </a:xfrm>
          <a:prstGeom prst="rect">
            <a:avLst/>
          </a:prstGeom>
        </p:spPr>
      </p:pic>
      <p:sp>
        <p:nvSpPr>
          <p:cNvPr id="10" name="テキスト ボックス 9"/>
          <p:cNvSpPr txBox="1"/>
          <p:nvPr/>
        </p:nvSpPr>
        <p:spPr>
          <a:xfrm>
            <a:off x="5611813" y="218617"/>
            <a:ext cx="1581551" cy="183515"/>
          </a:xfrm>
          <a:prstGeom prst="rect">
            <a:avLst/>
          </a:prstGeom>
          <a:noFill/>
        </p:spPr>
        <p:txBody>
          <a:bodyPr wrap="square" rtlCol="0">
            <a:spAutoFit/>
          </a:bodyPr>
          <a:lstStyle/>
          <a:p>
            <a:pPr algn="r"/>
            <a:r>
              <a:rPr kumimoji="1" lang="en-US" altLang="ja-JP" sz="600" dirty="0"/>
              <a:t>CFDA</a:t>
            </a:r>
            <a:r>
              <a:rPr kumimoji="1" lang="ja-JP" altLang="en-US" sz="600" dirty="0"/>
              <a:t>申請　</a:t>
            </a:r>
            <a:r>
              <a:rPr kumimoji="1" lang="ja-JP" altLang="en-US" sz="600" dirty="0">
                <a:solidFill>
                  <a:srgbClr val="01AACE"/>
                </a:solidFill>
              </a:rPr>
              <a:t>｜</a:t>
            </a:r>
            <a:r>
              <a:rPr kumimoji="1" lang="ja-JP" altLang="en-US" sz="600" dirty="0"/>
              <a:t>　申請対象商品一覧　</a:t>
            </a:r>
          </a:p>
        </p:txBody>
      </p:sp>
      <p:sp>
        <p:nvSpPr>
          <p:cNvPr id="6" name="テキスト ボックス 5"/>
          <p:cNvSpPr txBox="1"/>
          <p:nvPr/>
        </p:nvSpPr>
        <p:spPr>
          <a:xfrm>
            <a:off x="534589" y="569567"/>
            <a:ext cx="4459775" cy="460375"/>
          </a:xfrm>
          <a:prstGeom prst="rect">
            <a:avLst/>
          </a:prstGeom>
          <a:noFill/>
        </p:spPr>
        <p:txBody>
          <a:bodyPr wrap="square" rtlCol="0">
            <a:spAutoFit/>
          </a:bodyPr>
          <a:lstStyle/>
          <a:p>
            <a:r>
              <a:rPr kumimoji="1" lang="ja-JP" altLang="en-US" sz="2400" b="1" dirty="0">
                <a:solidFill>
                  <a:schemeClr val="bg1"/>
                </a:solidFill>
                <a:latin typeface="+mn-ea"/>
              </a:rPr>
              <a:t>事業案内｜</a:t>
            </a:r>
            <a:r>
              <a:rPr kumimoji="1" lang="ja-JP" altLang="zh-TW" sz="2400" b="1" dirty="0">
                <a:solidFill>
                  <a:schemeClr val="bg1"/>
                </a:solidFill>
                <a:latin typeface="游ゴシック" panose="020B0400000000000000" pitchFamily="50" charset="-128"/>
                <a:ea typeface="游ゴシック" panose="020B0400000000000000" pitchFamily="50" charset="-128"/>
              </a:rPr>
              <a:t>認証事業</a:t>
            </a:r>
          </a:p>
        </p:txBody>
      </p:sp>
      <p:sp>
        <p:nvSpPr>
          <p:cNvPr id="35" name="テキスト ボックス 34"/>
          <p:cNvSpPr txBox="1"/>
          <p:nvPr/>
        </p:nvSpPr>
        <p:spPr>
          <a:xfrm>
            <a:off x="491337" y="1400582"/>
            <a:ext cx="6463110" cy="337185"/>
          </a:xfrm>
          <a:prstGeom prst="rect">
            <a:avLst/>
          </a:prstGeom>
          <a:noFill/>
        </p:spPr>
        <p:txBody>
          <a:bodyPr wrap="square" rtlCol="0">
            <a:spAutoFit/>
          </a:bodyPr>
          <a:lstStyle/>
          <a:p>
            <a:r>
              <a:rPr kumimoji="1" lang="en-US" sz="1600" b="1" dirty="0">
                <a:solidFill>
                  <a:schemeClr val="bg1"/>
                </a:solidFill>
                <a:latin typeface="游ゴシック" panose="020B0400000000000000" pitchFamily="50" charset="-128"/>
                <a:ea typeface="游ゴシック" panose="020B0400000000000000" pitchFamily="50" charset="-128"/>
              </a:rPr>
              <a:t>CFDA</a:t>
            </a:r>
            <a:r>
              <a:rPr kumimoji="1" lang="ja-JP" altLang="en-US" sz="1600" b="1" dirty="0">
                <a:solidFill>
                  <a:schemeClr val="bg1"/>
                </a:solidFill>
                <a:latin typeface="游ゴシック" panose="020B0400000000000000" pitchFamily="50" charset="-128"/>
                <a:ea typeface="游ゴシック" panose="020B0400000000000000" pitchFamily="50" charset="-128"/>
              </a:rPr>
              <a:t>申請</a:t>
            </a:r>
          </a:p>
        </p:txBody>
      </p:sp>
      <p:sp>
        <p:nvSpPr>
          <p:cNvPr id="13" name="正方形/長方形 7"/>
          <p:cNvSpPr/>
          <p:nvPr/>
        </p:nvSpPr>
        <p:spPr>
          <a:xfrm>
            <a:off x="366395" y="1760855"/>
            <a:ext cx="6826885" cy="4246245"/>
          </a:xfrm>
          <a:prstGeom prst="rect">
            <a:avLst/>
          </a:prstGeom>
        </p:spPr>
        <p:txBody>
          <a:bodyPr wrap="square">
            <a:spAutoFit/>
          </a:bodyPr>
          <a:lstStyle/>
          <a:p>
            <a:pPr>
              <a:lnSpc>
                <a:spcPct val="150000"/>
              </a:lnSpc>
            </a:pPr>
            <a:r>
              <a:rPr lang="ja-JP" altLang="en-US" sz="1200" dirty="0">
                <a:solidFill>
                  <a:srgbClr val="333333"/>
                </a:solidFill>
                <a:latin typeface="Noto Sans JP"/>
              </a:rPr>
              <a:t>　</a:t>
            </a:r>
            <a:r>
              <a:rPr sz="1200" dirty="0">
                <a:solidFill>
                  <a:srgbClr val="333333"/>
                </a:solidFill>
                <a:latin typeface="游ゴシック" panose="020B0400000000000000" pitchFamily="50" charset="-128"/>
                <a:ea typeface="游ゴシック" panose="020B0400000000000000" pitchFamily="50" charset="-128"/>
              </a:rPr>
              <a:t>CFDAとは、中国における「國家食品藥品監督管理總局」の英語名「China Food and Drug Administration」の略称であり、アメリカ食品医薬品局（FDA）の中国版です。</a:t>
            </a:r>
          </a:p>
          <a:p>
            <a:pPr>
              <a:lnSpc>
                <a:spcPct val="150000"/>
              </a:lnSpc>
            </a:pPr>
            <a:r>
              <a:rPr sz="1200" dirty="0">
                <a:solidFill>
                  <a:srgbClr val="333333"/>
                </a:solidFill>
                <a:latin typeface="游ゴシック" panose="020B0400000000000000" pitchFamily="50" charset="-128"/>
                <a:ea typeface="游ゴシック" panose="020B0400000000000000" pitchFamily="50" charset="-128"/>
              </a:rPr>
              <a:t>中国市場で、医薬品、医療機器、化粧品、保健食品を販売するためにはCFDA登録を行う必要があります。</a:t>
            </a:r>
          </a:p>
          <a:p>
            <a:pPr>
              <a:lnSpc>
                <a:spcPct val="150000"/>
              </a:lnSpc>
            </a:pPr>
            <a:r>
              <a:rPr lang="ja-JP" sz="1200" dirty="0">
                <a:solidFill>
                  <a:srgbClr val="333333"/>
                </a:solidFill>
                <a:latin typeface="游ゴシック" panose="020B0400000000000000" pitchFamily="50" charset="-128"/>
                <a:ea typeface="游ゴシック" panose="020B0400000000000000" pitchFamily="50" charset="-128"/>
              </a:rPr>
              <a:t>　</a:t>
            </a:r>
            <a:r>
              <a:rPr sz="1200" dirty="0">
                <a:solidFill>
                  <a:srgbClr val="333333"/>
                </a:solidFill>
                <a:latin typeface="游ゴシック" panose="020B0400000000000000" pitchFamily="50" charset="-128"/>
                <a:ea typeface="游ゴシック" panose="020B0400000000000000" pitchFamily="50" charset="-128"/>
              </a:rPr>
              <a:t>製品の成分チェックから、検査資料や専門的な証明資料等の提出、その翻訳、中国における検査等、非常に慎重かつ緻密な手続きが必要であり、決して容易な申請ではありません。時間も費用もかかることもあり、一般的な日本企業にとって大きなハードルとなっています。</a:t>
            </a:r>
          </a:p>
          <a:p>
            <a:pPr>
              <a:lnSpc>
                <a:spcPct val="150000"/>
              </a:lnSpc>
            </a:pPr>
            <a:r>
              <a:rPr sz="1200" dirty="0">
                <a:solidFill>
                  <a:srgbClr val="333333"/>
                </a:solidFill>
                <a:latin typeface="游ゴシック" panose="020B0400000000000000" pitchFamily="50" charset="-128"/>
                <a:ea typeface="游ゴシック" panose="020B0400000000000000" pitchFamily="50" charset="-128"/>
              </a:rPr>
              <a:t>現在は、未登録の製品でも越境ECで日本からEMSを利用して販売できている状態ですが、今後は登録済みの製品でなければ輸出できないよう政策が実施されるという観測があります。</a:t>
            </a:r>
          </a:p>
          <a:p>
            <a:pPr>
              <a:lnSpc>
                <a:spcPct val="150000"/>
              </a:lnSpc>
            </a:pPr>
            <a:r>
              <a:rPr sz="1200" dirty="0">
                <a:solidFill>
                  <a:srgbClr val="333333"/>
                </a:solidFill>
                <a:latin typeface="游ゴシック" panose="020B0400000000000000" pitchFamily="50" charset="-128"/>
                <a:ea typeface="游ゴシック" panose="020B0400000000000000" pitchFamily="50" charset="-128"/>
              </a:rPr>
              <a:t>弊社では、CFDA申請についての知見と実績をもつ専門のスタッフを抱える複数の中国法人と提携契約し、対象製品に合わせてベストな申請会社を選択し迅速に申請を行います。</a:t>
            </a:r>
          </a:p>
          <a:p>
            <a:pPr>
              <a:lnSpc>
                <a:spcPct val="150000"/>
              </a:lnSpc>
            </a:pPr>
            <a:r>
              <a:rPr sz="1200" dirty="0">
                <a:solidFill>
                  <a:schemeClr val="accent5">
                    <a:lumMod val="75000"/>
                  </a:schemeClr>
                </a:solidFill>
                <a:latin typeface="游ゴシック" panose="020B0400000000000000" pitchFamily="50" charset="-128"/>
                <a:ea typeface="游ゴシック" panose="020B0400000000000000" pitchFamily="50" charset="-128"/>
              </a:rPr>
              <a:t>※</a:t>
            </a:r>
            <a:r>
              <a:rPr lang="en-US" altLang="ja-JP" sz="1200" dirty="0">
                <a:solidFill>
                  <a:schemeClr val="accent5">
                    <a:lumMod val="75000"/>
                  </a:schemeClr>
                </a:solidFill>
                <a:latin typeface="游ゴシック" panose="020B0400000000000000" pitchFamily="50" charset="-128"/>
                <a:ea typeface="游ゴシック" panose="020B0400000000000000" pitchFamily="50" charset="-128"/>
              </a:rPr>
              <a:t> </a:t>
            </a:r>
            <a:r>
              <a:rPr sz="1200" dirty="0">
                <a:solidFill>
                  <a:schemeClr val="accent5">
                    <a:lumMod val="75000"/>
                  </a:schemeClr>
                </a:solidFill>
                <a:latin typeface="游ゴシック" panose="020B0400000000000000" pitchFamily="50" charset="-128"/>
                <a:ea typeface="游ゴシック" panose="020B0400000000000000" pitchFamily="50" charset="-128"/>
              </a:rPr>
              <a:t>弊社には、日本人スタッフ並びに、専門知識を有する中国人スタッフが常駐しており、クライアントの皆様と日本語でやり取りしながら、煩雑な申請手続きをなるべく迅速かつ簡便に進めら体制をとっております。中国への輸出可能な成分かどうかなど、申請前にチェックが必要です。申請可否については無料にてお調べし回答しておりますので、お気軽にお問い合わせください。</a:t>
            </a:r>
          </a:p>
        </p:txBody>
      </p:sp>
      <p:sp>
        <p:nvSpPr>
          <p:cNvPr id="37" name="テキスト ボックス 24"/>
          <p:cNvSpPr txBox="1"/>
          <p:nvPr/>
        </p:nvSpPr>
        <p:spPr>
          <a:xfrm>
            <a:off x="490855" y="6068695"/>
            <a:ext cx="4599940" cy="337185"/>
          </a:xfrm>
          <a:prstGeom prst="rect">
            <a:avLst/>
          </a:prstGeom>
          <a:noFill/>
        </p:spPr>
        <p:txBody>
          <a:bodyPr wrap="square" rtlCol="0">
            <a:spAutoFit/>
          </a:bodyPr>
          <a:lstStyle/>
          <a:p>
            <a:pPr algn="l"/>
            <a:r>
              <a:rPr kumimoji="1" lang="ja-JP" altLang="en-US" sz="1600" b="1" dirty="0">
                <a:solidFill>
                  <a:srgbClr val="01AACE"/>
                </a:solidFill>
              </a:rPr>
              <a:t>申請対象商品一覧</a:t>
            </a:r>
          </a:p>
        </p:txBody>
      </p:sp>
      <p:sp>
        <p:nvSpPr>
          <p:cNvPr id="42" name="正方形/長方形 16"/>
          <p:cNvSpPr/>
          <p:nvPr/>
        </p:nvSpPr>
        <p:spPr>
          <a:xfrm>
            <a:off x="382905" y="6157595"/>
            <a:ext cx="107315" cy="158750"/>
          </a:xfrm>
          <a:prstGeom prst="rect">
            <a:avLst/>
          </a:prstGeom>
          <a:solidFill>
            <a:srgbClr val="01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コネクタ 13"/>
          <p:cNvCxnSpPr/>
          <p:nvPr/>
        </p:nvCxnSpPr>
        <p:spPr>
          <a:xfrm>
            <a:off x="309164" y="6405743"/>
            <a:ext cx="6827045" cy="0"/>
          </a:xfrm>
          <a:prstGeom prst="line">
            <a:avLst/>
          </a:prstGeom>
          <a:ln w="19050">
            <a:solidFill>
              <a:srgbClr val="01AACE"/>
            </a:solidFill>
            <a:prstDash val="solid"/>
          </a:ln>
        </p:spPr>
        <p:style>
          <a:lnRef idx="1">
            <a:schemeClr val="accent1"/>
          </a:lnRef>
          <a:fillRef idx="0">
            <a:schemeClr val="accent1"/>
          </a:fillRef>
          <a:effectRef idx="0">
            <a:schemeClr val="accent1"/>
          </a:effectRef>
          <a:fontRef idx="minor">
            <a:schemeClr val="tx1"/>
          </a:fontRef>
        </p:style>
      </p:cxnSp>
      <p:pic>
        <p:nvPicPr>
          <p:cNvPr id="32" name="图片 31"/>
          <p:cNvPicPr>
            <a:picLocks noChangeAspect="1"/>
          </p:cNvPicPr>
          <p:nvPr/>
        </p:nvPicPr>
        <p:blipFill>
          <a:blip r:embed="rId4"/>
          <a:stretch>
            <a:fillRect/>
          </a:stretch>
        </p:blipFill>
        <p:spPr>
          <a:xfrm>
            <a:off x="296545" y="6565265"/>
            <a:ext cx="6867525" cy="3580765"/>
          </a:xfrm>
          <a:prstGeom prst="rect">
            <a:avLst/>
          </a:prstGeom>
        </p:spPr>
      </p:pic>
      <p:sp>
        <p:nvSpPr>
          <p:cNvPr id="44" name="テキスト ボックス 35"/>
          <p:cNvSpPr txBox="1"/>
          <p:nvPr/>
        </p:nvSpPr>
        <p:spPr>
          <a:xfrm>
            <a:off x="366312" y="217738"/>
            <a:ext cx="1581551" cy="183515"/>
          </a:xfrm>
          <a:prstGeom prst="rect">
            <a:avLst/>
          </a:prstGeom>
          <a:noFill/>
        </p:spPr>
        <p:txBody>
          <a:bodyPr wrap="square" rtlCol="0">
            <a:spAutoFit/>
          </a:bodyPr>
          <a:lstStyle/>
          <a:p>
            <a:r>
              <a:rPr kumimoji="1" lang="ja-JP" altLang="en-US" sz="600" dirty="0"/>
              <a:t>事業案内　</a:t>
            </a:r>
            <a:r>
              <a:rPr kumimoji="1" lang="ja-JP" altLang="en-US" sz="600" dirty="0">
                <a:solidFill>
                  <a:srgbClr val="01AACE"/>
                </a:solidFill>
              </a:rPr>
              <a:t>｜</a:t>
            </a:r>
            <a:r>
              <a:rPr kumimoji="1" lang="ja-JP" altLang="en-US" sz="600" dirty="0"/>
              <a:t>　承認事業</a:t>
            </a:r>
          </a:p>
        </p:txBody>
      </p:sp>
      <p:sp>
        <p:nvSpPr>
          <p:cNvPr id="14" name="テキスト ボックス 13"/>
          <p:cNvSpPr txBox="1"/>
          <p:nvPr/>
        </p:nvSpPr>
        <p:spPr>
          <a:xfrm>
            <a:off x="0" y="10368229"/>
            <a:ext cx="7559675" cy="246221"/>
          </a:xfrm>
          <a:prstGeom prst="rect">
            <a:avLst/>
          </a:prstGeom>
          <a:noFill/>
        </p:spPr>
        <p:txBody>
          <a:bodyPr wrap="square" rtlCol="0">
            <a:spAutoFit/>
          </a:bodyPr>
          <a:lstStyle/>
          <a:p>
            <a:pPr algn="ctr"/>
            <a:r>
              <a:rPr kumimoji="1" lang="en-US" altLang="ja-JP" sz="1000" dirty="0"/>
              <a:t>-- 9 --</a:t>
            </a:r>
            <a:endParaRPr kumimoji="1" lang="ja-JP" altLang="en-US" sz="1000" dirty="0"/>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102</TotalTime>
  <Words>1923</Words>
  <Application>Microsoft Macintosh PowerPoint</Application>
  <PresentationFormat>Custom</PresentationFormat>
  <Paragraphs>372</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akimichi omori</cp:lastModifiedBy>
  <cp:revision>184</cp:revision>
  <cp:lastPrinted>2018-05-22T06:25:00Z</cp:lastPrinted>
  <dcterms:created xsi:type="dcterms:W3CDTF">2018-05-22T05:19:00Z</dcterms:created>
  <dcterms:modified xsi:type="dcterms:W3CDTF">2018-06-02T10:00:15Z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