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6" r:id="rId3"/>
    <p:sldId id="267" r:id="rId4"/>
    <p:sldId id="268" r:id="rId5"/>
    <p:sldId id="262" r:id="rId6"/>
    <p:sldId id="264" r:id="rId7"/>
    <p:sldId id="269" r:id="rId8"/>
  </p:sldIdLst>
  <p:sldSz cx="12801600" cy="9601200" type="A3"/>
  <p:notesSz cx="6805613" cy="9939338"/>
  <p:defaultTextStyle>
    <a:defPPr>
      <a:defRPr lang="ja-JP"/>
    </a:defPPr>
    <a:lvl1pPr algn="l" defTabSz="1279525" rtl="0" fontAlgn="base">
      <a:spcBef>
        <a:spcPct val="0"/>
      </a:spcBef>
      <a:spcAft>
        <a:spcPct val="0"/>
      </a:spcAft>
      <a:defRPr kumimoji="1" sz="2500" kern="1200">
        <a:solidFill>
          <a:schemeClr val="tx1"/>
        </a:solidFill>
        <a:latin typeface="Arial" charset="0"/>
        <a:ea typeface="ＭＳ Ｐゴシック" charset="-128"/>
        <a:cs typeface="+mn-cs"/>
      </a:defRPr>
    </a:lvl1pPr>
    <a:lvl2pPr marL="639763" indent="-182563" algn="l" defTabSz="1279525" rtl="0" fontAlgn="base">
      <a:spcBef>
        <a:spcPct val="0"/>
      </a:spcBef>
      <a:spcAft>
        <a:spcPct val="0"/>
      </a:spcAft>
      <a:defRPr kumimoji="1" sz="2500" kern="1200">
        <a:solidFill>
          <a:schemeClr val="tx1"/>
        </a:solidFill>
        <a:latin typeface="Arial" charset="0"/>
        <a:ea typeface="ＭＳ Ｐゴシック" charset="-128"/>
        <a:cs typeface="+mn-cs"/>
      </a:defRPr>
    </a:lvl2pPr>
    <a:lvl3pPr marL="1279525" indent="-365125" algn="l" defTabSz="1279525" rtl="0" fontAlgn="base">
      <a:spcBef>
        <a:spcPct val="0"/>
      </a:spcBef>
      <a:spcAft>
        <a:spcPct val="0"/>
      </a:spcAft>
      <a:defRPr kumimoji="1" sz="2500" kern="1200">
        <a:solidFill>
          <a:schemeClr val="tx1"/>
        </a:solidFill>
        <a:latin typeface="Arial" charset="0"/>
        <a:ea typeface="ＭＳ Ｐゴシック" charset="-128"/>
        <a:cs typeface="+mn-cs"/>
      </a:defRPr>
    </a:lvl3pPr>
    <a:lvl4pPr marL="1919288" indent="-547688" algn="l" defTabSz="1279525" rtl="0" fontAlgn="base">
      <a:spcBef>
        <a:spcPct val="0"/>
      </a:spcBef>
      <a:spcAft>
        <a:spcPct val="0"/>
      </a:spcAft>
      <a:defRPr kumimoji="1" sz="2500" kern="1200">
        <a:solidFill>
          <a:schemeClr val="tx1"/>
        </a:solidFill>
        <a:latin typeface="Arial" charset="0"/>
        <a:ea typeface="ＭＳ Ｐゴシック" charset="-128"/>
        <a:cs typeface="+mn-cs"/>
      </a:defRPr>
    </a:lvl4pPr>
    <a:lvl5pPr marL="2559050" indent="-730250" algn="l" defTabSz="1279525" rtl="0" fontAlgn="base">
      <a:spcBef>
        <a:spcPct val="0"/>
      </a:spcBef>
      <a:spcAft>
        <a:spcPct val="0"/>
      </a:spcAft>
      <a:defRPr kumimoji="1" sz="2500" kern="1200">
        <a:solidFill>
          <a:schemeClr val="tx1"/>
        </a:solidFill>
        <a:latin typeface="Arial" charset="0"/>
        <a:ea typeface="ＭＳ Ｐゴシック" charset="-128"/>
        <a:cs typeface="+mn-cs"/>
      </a:defRPr>
    </a:lvl5pPr>
    <a:lvl6pPr marL="2286000" algn="l" defTabSz="914400" rtl="0" eaLnBrk="1" latinLnBrk="0" hangingPunct="1">
      <a:defRPr kumimoji="1" sz="2500" kern="1200">
        <a:solidFill>
          <a:schemeClr val="tx1"/>
        </a:solidFill>
        <a:latin typeface="Arial" charset="0"/>
        <a:ea typeface="ＭＳ Ｐゴシック" charset="-128"/>
        <a:cs typeface="+mn-cs"/>
      </a:defRPr>
    </a:lvl6pPr>
    <a:lvl7pPr marL="2743200" algn="l" defTabSz="914400" rtl="0" eaLnBrk="1" latinLnBrk="0" hangingPunct="1">
      <a:defRPr kumimoji="1" sz="2500" kern="1200">
        <a:solidFill>
          <a:schemeClr val="tx1"/>
        </a:solidFill>
        <a:latin typeface="Arial" charset="0"/>
        <a:ea typeface="ＭＳ Ｐゴシック" charset="-128"/>
        <a:cs typeface="+mn-cs"/>
      </a:defRPr>
    </a:lvl7pPr>
    <a:lvl8pPr marL="3200400" algn="l" defTabSz="914400" rtl="0" eaLnBrk="1" latinLnBrk="0" hangingPunct="1">
      <a:defRPr kumimoji="1" sz="2500" kern="1200">
        <a:solidFill>
          <a:schemeClr val="tx1"/>
        </a:solidFill>
        <a:latin typeface="Arial" charset="0"/>
        <a:ea typeface="ＭＳ Ｐゴシック" charset="-128"/>
        <a:cs typeface="+mn-cs"/>
      </a:defRPr>
    </a:lvl8pPr>
    <a:lvl9pPr marL="3657600" algn="l" defTabSz="914400" rtl="0" eaLnBrk="1" latinLnBrk="0" hangingPunct="1">
      <a:defRPr kumimoji="1" sz="25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99FF"/>
    <a:srgbClr val="99CC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7" autoAdjust="0"/>
    <p:restoredTop sz="97445" autoAdjust="0"/>
  </p:normalViewPr>
  <p:slideViewPr>
    <p:cSldViewPr>
      <p:cViewPr varScale="1">
        <p:scale>
          <a:sx n="82" d="100"/>
          <a:sy n="82" d="100"/>
        </p:scale>
        <p:origin x="1380" y="108"/>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51163" cy="495300"/>
          </a:xfrm>
          <a:prstGeom prst="rect">
            <a:avLst/>
          </a:prstGeom>
        </p:spPr>
        <p:txBody>
          <a:bodyPr vert="horz" lIns="91424" tIns="45712" rIns="91424" bIns="45712" rtlCol="0"/>
          <a:lstStyle>
            <a:lvl1pPr algn="l" defTabSz="1279936" fontAlgn="auto">
              <a:spcBef>
                <a:spcPts val="0"/>
              </a:spcBef>
              <a:spcAft>
                <a:spcPts val="0"/>
              </a:spcAft>
              <a:defRPr sz="11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54450" y="0"/>
            <a:ext cx="2949575" cy="495300"/>
          </a:xfrm>
          <a:prstGeom prst="rect">
            <a:avLst/>
          </a:prstGeom>
        </p:spPr>
        <p:txBody>
          <a:bodyPr vert="horz" lIns="91424" tIns="45712" rIns="91424" bIns="45712" rtlCol="0"/>
          <a:lstStyle>
            <a:lvl1pPr algn="r" defTabSz="1279936" fontAlgn="auto">
              <a:spcBef>
                <a:spcPts val="0"/>
              </a:spcBef>
              <a:spcAft>
                <a:spcPts val="0"/>
              </a:spcAft>
              <a:defRPr sz="1100">
                <a:latin typeface="+mn-lt"/>
                <a:ea typeface="+mn-ea"/>
              </a:defRPr>
            </a:lvl1pPr>
          </a:lstStyle>
          <a:p>
            <a:pPr>
              <a:defRPr/>
            </a:pPr>
            <a:fld id="{FCB448C2-BD4E-4BB6-9682-3D06FCE56A18}" type="datetimeFigureOut">
              <a:rPr lang="ja-JP" altLang="en-US"/>
              <a:pPr>
                <a:defRPr/>
              </a:pPr>
              <a:t>2018/5/13</a:t>
            </a:fld>
            <a:endParaRPr lang="ja-JP" altLang="en-US"/>
          </a:p>
        </p:txBody>
      </p:sp>
      <p:sp>
        <p:nvSpPr>
          <p:cNvPr id="4" name="スライド イメージ プレースホルダ 3"/>
          <p:cNvSpPr>
            <a:spLocks noGrp="1" noRot="1" noChangeAspect="1"/>
          </p:cNvSpPr>
          <p:nvPr>
            <p:ph type="sldImg" idx="2"/>
          </p:nvPr>
        </p:nvSpPr>
        <p:spPr>
          <a:xfrm>
            <a:off x="919163" y="746125"/>
            <a:ext cx="4967287" cy="3725863"/>
          </a:xfrm>
          <a:prstGeom prst="rect">
            <a:avLst/>
          </a:prstGeom>
          <a:noFill/>
          <a:ln w="12700">
            <a:solidFill>
              <a:prstClr val="black"/>
            </a:solidFill>
          </a:ln>
        </p:spPr>
        <p:txBody>
          <a:bodyPr vert="horz" lIns="91424" tIns="45712" rIns="91424" bIns="45712" rtlCol="0" anchor="ctr"/>
          <a:lstStyle/>
          <a:p>
            <a:pPr lvl="0"/>
            <a:endParaRPr lang="ja-JP" altLang="en-US" noProof="0"/>
          </a:p>
        </p:txBody>
      </p:sp>
      <p:sp>
        <p:nvSpPr>
          <p:cNvPr id="5" name="ノート プレースホルダ 4"/>
          <p:cNvSpPr>
            <a:spLocks noGrp="1"/>
          </p:cNvSpPr>
          <p:nvPr>
            <p:ph type="body" sz="quarter" idx="3"/>
          </p:nvPr>
        </p:nvSpPr>
        <p:spPr>
          <a:xfrm>
            <a:off x="682625" y="4721225"/>
            <a:ext cx="5440363" cy="4471988"/>
          </a:xfrm>
          <a:prstGeom prst="rect">
            <a:avLst/>
          </a:prstGeom>
        </p:spPr>
        <p:txBody>
          <a:bodyPr vert="horz" lIns="91424" tIns="45712" rIns="91424" bIns="45712"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440863"/>
            <a:ext cx="2951163" cy="496887"/>
          </a:xfrm>
          <a:prstGeom prst="rect">
            <a:avLst/>
          </a:prstGeom>
        </p:spPr>
        <p:txBody>
          <a:bodyPr vert="horz" lIns="91424" tIns="45712" rIns="91424" bIns="45712" rtlCol="0" anchor="b"/>
          <a:lstStyle>
            <a:lvl1pPr algn="l" defTabSz="1279936" fontAlgn="auto">
              <a:spcBef>
                <a:spcPts val="0"/>
              </a:spcBef>
              <a:spcAft>
                <a:spcPts val="0"/>
              </a:spcAft>
              <a:defRPr sz="11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54450" y="9440863"/>
            <a:ext cx="2949575" cy="496887"/>
          </a:xfrm>
          <a:prstGeom prst="rect">
            <a:avLst/>
          </a:prstGeom>
        </p:spPr>
        <p:txBody>
          <a:bodyPr vert="horz" lIns="91424" tIns="45712" rIns="91424" bIns="45712" rtlCol="0" anchor="b"/>
          <a:lstStyle>
            <a:lvl1pPr algn="r" defTabSz="1279936" fontAlgn="auto">
              <a:spcBef>
                <a:spcPts val="0"/>
              </a:spcBef>
              <a:spcAft>
                <a:spcPts val="0"/>
              </a:spcAft>
              <a:defRPr sz="1100">
                <a:latin typeface="+mn-lt"/>
                <a:ea typeface="+mn-ea"/>
              </a:defRPr>
            </a:lvl1pPr>
          </a:lstStyle>
          <a:p>
            <a:pPr>
              <a:defRPr/>
            </a:pPr>
            <a:fld id="{E8CF37C5-1D24-4479-83A0-2CD0A25962F2}" type="slidenum">
              <a:rPr lang="ja-JP" altLang="en-US"/>
              <a:pPr>
                <a:defRPr/>
              </a:pPr>
              <a:t>‹#›</a:t>
            </a:fld>
            <a:endParaRPr lang="ja-JP" altLang="en-US"/>
          </a:p>
        </p:txBody>
      </p:sp>
    </p:spTree>
    <p:extLst>
      <p:ext uri="{BB962C8B-B14F-4D97-AF65-F5344CB8AC3E}">
        <p14:creationId xmlns:p14="http://schemas.microsoft.com/office/powerpoint/2010/main" val="2257155300"/>
      </p:ext>
    </p:extLst>
  </p:cSld>
  <p:clrMap bg1="lt1" tx1="dk1" bg2="lt2" tx2="dk2" accent1="accent1" accent2="accent2" accent3="accent3" accent4="accent4" accent5="accent5" accent6="accent6" hlink="hlink" folHlink="folHlink"/>
  <p:notesStyle>
    <a:lvl1pPr algn="l" defTabSz="1279525" rtl="0" eaLnBrk="0" fontAlgn="base" hangingPunct="0">
      <a:spcBef>
        <a:spcPct val="30000"/>
      </a:spcBef>
      <a:spcAft>
        <a:spcPct val="0"/>
      </a:spcAft>
      <a:defRPr kumimoji="1" sz="1700" kern="1200">
        <a:solidFill>
          <a:schemeClr val="tx1"/>
        </a:solidFill>
        <a:latin typeface="+mn-lt"/>
        <a:ea typeface="+mn-ea"/>
        <a:cs typeface="+mn-cs"/>
      </a:defRPr>
    </a:lvl1pPr>
    <a:lvl2pPr marL="639763" algn="l" defTabSz="1279525" rtl="0" eaLnBrk="0" fontAlgn="base" hangingPunct="0">
      <a:spcBef>
        <a:spcPct val="30000"/>
      </a:spcBef>
      <a:spcAft>
        <a:spcPct val="0"/>
      </a:spcAft>
      <a:defRPr kumimoji="1" sz="1700" kern="1200">
        <a:solidFill>
          <a:schemeClr val="tx1"/>
        </a:solidFill>
        <a:latin typeface="+mn-lt"/>
        <a:ea typeface="+mn-ea"/>
        <a:cs typeface="+mn-cs"/>
      </a:defRPr>
    </a:lvl2pPr>
    <a:lvl3pPr marL="1279525" algn="l" defTabSz="1279525" rtl="0" eaLnBrk="0" fontAlgn="base" hangingPunct="0">
      <a:spcBef>
        <a:spcPct val="30000"/>
      </a:spcBef>
      <a:spcAft>
        <a:spcPct val="0"/>
      </a:spcAft>
      <a:defRPr kumimoji="1" sz="1700" kern="1200">
        <a:solidFill>
          <a:schemeClr val="tx1"/>
        </a:solidFill>
        <a:latin typeface="+mn-lt"/>
        <a:ea typeface="+mn-ea"/>
        <a:cs typeface="+mn-cs"/>
      </a:defRPr>
    </a:lvl3pPr>
    <a:lvl4pPr marL="1919288" algn="l" defTabSz="1279525" rtl="0" eaLnBrk="0" fontAlgn="base" hangingPunct="0">
      <a:spcBef>
        <a:spcPct val="30000"/>
      </a:spcBef>
      <a:spcAft>
        <a:spcPct val="0"/>
      </a:spcAft>
      <a:defRPr kumimoji="1" sz="1700" kern="1200">
        <a:solidFill>
          <a:schemeClr val="tx1"/>
        </a:solidFill>
        <a:latin typeface="+mn-lt"/>
        <a:ea typeface="+mn-ea"/>
        <a:cs typeface="+mn-cs"/>
      </a:defRPr>
    </a:lvl4pPr>
    <a:lvl5pPr marL="2559050" algn="l" defTabSz="1279525" rtl="0" eaLnBrk="0" fontAlgn="base" hangingPunct="0">
      <a:spcBef>
        <a:spcPct val="30000"/>
      </a:spcBef>
      <a:spcAft>
        <a:spcPct val="0"/>
      </a:spcAft>
      <a:defRPr kumimoji="1" sz="1700" kern="1200">
        <a:solidFill>
          <a:schemeClr val="tx1"/>
        </a:solidFill>
        <a:latin typeface="+mn-lt"/>
        <a:ea typeface="+mn-ea"/>
        <a:cs typeface="+mn-cs"/>
      </a:defRPr>
    </a:lvl5pPr>
    <a:lvl6pPr marL="3200400" algn="l" defTabSz="1280160" rtl="0" eaLnBrk="1" latinLnBrk="0" hangingPunct="1">
      <a:defRPr kumimoji="1" sz="1700" kern="1200">
        <a:solidFill>
          <a:schemeClr val="tx1"/>
        </a:solidFill>
        <a:latin typeface="+mn-lt"/>
        <a:ea typeface="+mn-ea"/>
        <a:cs typeface="+mn-cs"/>
      </a:defRPr>
    </a:lvl6pPr>
    <a:lvl7pPr marL="3840480" algn="l" defTabSz="1280160" rtl="0" eaLnBrk="1" latinLnBrk="0" hangingPunct="1">
      <a:defRPr kumimoji="1" sz="1700" kern="1200">
        <a:solidFill>
          <a:schemeClr val="tx1"/>
        </a:solidFill>
        <a:latin typeface="+mn-lt"/>
        <a:ea typeface="+mn-ea"/>
        <a:cs typeface="+mn-cs"/>
      </a:defRPr>
    </a:lvl7pPr>
    <a:lvl8pPr marL="4480560" algn="l" defTabSz="1280160" rtl="0" eaLnBrk="1" latinLnBrk="0" hangingPunct="1">
      <a:defRPr kumimoji="1" sz="1700" kern="1200">
        <a:solidFill>
          <a:schemeClr val="tx1"/>
        </a:solidFill>
        <a:latin typeface="+mn-lt"/>
        <a:ea typeface="+mn-ea"/>
        <a:cs typeface="+mn-cs"/>
      </a:defRPr>
    </a:lvl8pPr>
    <a:lvl9pPr marL="5120640" algn="l" defTabSz="1280160" rtl="0" eaLnBrk="1" latinLnBrk="0" hangingPunct="1">
      <a:defRPr kumimoji="1"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9220"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279301" fontAlgn="base">
              <a:spcBef>
                <a:spcPct val="0"/>
              </a:spcBef>
              <a:spcAft>
                <a:spcPct val="0"/>
              </a:spcAft>
              <a:defRPr/>
            </a:pPr>
            <a:fld id="{30C72926-233A-4D67-BD46-FF237F4F744D}" type="slidenum">
              <a:rPr lang="ja-JP" altLang="en-US" smtClean="0"/>
              <a:pPr defTabSz="1279301" fontAlgn="base">
                <a:spcBef>
                  <a:spcPct val="0"/>
                </a:spcBef>
                <a:spcAft>
                  <a:spcPct val="0"/>
                </a:spcAft>
                <a:defRPr/>
              </a:pPr>
              <a:t>1</a:t>
            </a:fld>
            <a:endParaRPr lang="ja-JP" altLang="en-US" dirty="0"/>
          </a:p>
        </p:txBody>
      </p:sp>
    </p:spTree>
    <p:extLst>
      <p:ext uri="{BB962C8B-B14F-4D97-AF65-F5344CB8AC3E}">
        <p14:creationId xmlns:p14="http://schemas.microsoft.com/office/powerpoint/2010/main" val="247926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12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279301" fontAlgn="base">
              <a:spcBef>
                <a:spcPct val="0"/>
              </a:spcBef>
              <a:spcAft>
                <a:spcPct val="0"/>
              </a:spcAft>
              <a:defRPr/>
            </a:pPr>
            <a:fld id="{C636C0B0-099B-4FAF-B9B0-22E54BE29D67}" type="slidenum">
              <a:rPr lang="ja-JP" altLang="en-US" smtClean="0"/>
              <a:pPr defTabSz="1279301" fontAlgn="base">
                <a:spcBef>
                  <a:spcPct val="0"/>
                </a:spcBef>
                <a:spcAft>
                  <a:spcPct val="0"/>
                </a:spcAft>
                <a:defRPr/>
              </a:pPr>
              <a:t>5</a:t>
            </a:fld>
            <a:endParaRPr lang="ja-JP" altLang="en-US" dirty="0"/>
          </a:p>
        </p:txBody>
      </p:sp>
    </p:spTree>
    <p:extLst>
      <p:ext uri="{BB962C8B-B14F-4D97-AF65-F5344CB8AC3E}">
        <p14:creationId xmlns:p14="http://schemas.microsoft.com/office/powerpoint/2010/main" val="1838285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1268" name="スライド番号プレースホル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279301" fontAlgn="base">
              <a:spcBef>
                <a:spcPct val="0"/>
              </a:spcBef>
              <a:spcAft>
                <a:spcPct val="0"/>
              </a:spcAft>
              <a:defRPr/>
            </a:pPr>
            <a:fld id="{62D3048C-6C5D-4BA2-B595-C98479077C1B}" type="slidenum">
              <a:rPr lang="ja-JP" altLang="en-US" smtClean="0"/>
              <a:pPr defTabSz="1279301" fontAlgn="base">
                <a:spcBef>
                  <a:spcPct val="0"/>
                </a:spcBef>
                <a:spcAft>
                  <a:spcPct val="0"/>
                </a:spcAft>
                <a:defRPr/>
              </a:pPr>
              <a:t>6</a:t>
            </a:fld>
            <a:endParaRPr lang="ja-JP" altLang="en-US" dirty="0"/>
          </a:p>
        </p:txBody>
      </p:sp>
    </p:spTree>
    <p:extLst>
      <p:ext uri="{BB962C8B-B14F-4D97-AF65-F5344CB8AC3E}">
        <p14:creationId xmlns:p14="http://schemas.microsoft.com/office/powerpoint/2010/main" val="1255817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120" y="2982596"/>
            <a:ext cx="10881360" cy="2058035"/>
          </a:xfrm>
        </p:spPr>
        <p:txBody>
          <a:bodyPr/>
          <a:lstStyle/>
          <a:p>
            <a:r>
              <a:rPr lang="ja-JP" altLang="en-US"/>
              <a:t>マスタ タイトルの書式設定</a:t>
            </a:r>
          </a:p>
        </p:txBody>
      </p:sp>
      <p:sp>
        <p:nvSpPr>
          <p:cNvPr id="3" name="サブタイトル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9374DEA8-0BCB-49ED-B1EE-1A965C6B5030}" type="datetimeFigureOut">
              <a:rPr lang="ja-JP" altLang="en-US"/>
              <a:pPr>
                <a:defRPr/>
              </a:pPr>
              <a:t>2018/5/13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6DD0A60-4B8D-4401-8E4E-7BC17CC08BC5}" type="slidenum">
              <a:rPr lang="ja-JP" altLang="en-US"/>
              <a:pPr>
                <a:defRPr/>
              </a:pPr>
              <a:t>‹#›</a:t>
            </a:fld>
            <a:endParaRPr lang="ja-JP" altLang="en-US"/>
          </a:p>
        </p:txBody>
      </p:sp>
    </p:spTree>
    <p:extLst>
      <p:ext uri="{BB962C8B-B14F-4D97-AF65-F5344CB8AC3E}">
        <p14:creationId xmlns:p14="http://schemas.microsoft.com/office/powerpoint/2010/main" val="2722621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69863"/>
            <a:ext cx="1244917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1853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5">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7963" y="192088"/>
            <a:ext cx="1244917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3080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pic>
        <p:nvPicPr>
          <p:cNvPr id="3"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58750"/>
            <a:ext cx="12449175"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120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1" y="382270"/>
            <a:ext cx="4211638" cy="1626870"/>
          </a:xfrm>
        </p:spPr>
        <p:txBody>
          <a:bodyPr anchor="b"/>
          <a:lstStyle>
            <a:lvl1pPr algn="l">
              <a:defRPr sz="2800" b="1"/>
            </a:lvl1pPr>
          </a:lstStyle>
          <a:p>
            <a:r>
              <a:rPr lang="ja-JP" altLang="en-US"/>
              <a:t>マスタ タイトルの書式設定</a:t>
            </a:r>
          </a:p>
        </p:txBody>
      </p:sp>
      <p:sp>
        <p:nvSpPr>
          <p:cNvPr id="3" name="コンテンツ プレースホルダ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08D6E10-032D-4DAB-9C07-CF95B9561631}" type="datetimeFigureOut">
              <a:rPr lang="ja-JP" altLang="en-US"/>
              <a:pPr>
                <a:defRPr/>
              </a:pPr>
              <a:t>2018/5/13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A8C6D79-9FF3-48F2-8D8A-D3AFED2ACE6E}" type="slidenum">
              <a:rPr lang="ja-JP" altLang="en-US"/>
              <a:pPr>
                <a:defRPr/>
              </a:pPr>
              <a:t>‹#›</a:t>
            </a:fld>
            <a:endParaRPr lang="ja-JP" altLang="en-US"/>
          </a:p>
        </p:txBody>
      </p:sp>
    </p:spTree>
    <p:extLst>
      <p:ext uri="{BB962C8B-B14F-4D97-AF65-F5344CB8AC3E}">
        <p14:creationId xmlns:p14="http://schemas.microsoft.com/office/powerpoint/2010/main" val="1678582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203" y="6720840"/>
            <a:ext cx="7680960" cy="793433"/>
          </a:xfrm>
        </p:spPr>
        <p:txBody>
          <a:bodyPr anchor="b"/>
          <a:lstStyle>
            <a:lvl1pPr algn="l">
              <a:defRPr sz="2800" b="1"/>
            </a:lvl1pPr>
          </a:lstStyle>
          <a:p>
            <a:r>
              <a:rPr lang="ja-JP" altLang="en-US"/>
              <a:t>マスタ タイトルの書式設定</a:t>
            </a:r>
          </a:p>
        </p:txBody>
      </p:sp>
      <p:sp>
        <p:nvSpPr>
          <p:cNvPr id="3" name="図プレースホルダ 2"/>
          <p:cNvSpPr>
            <a:spLocks noGrp="1"/>
          </p:cNvSpPr>
          <p:nvPr>
            <p:ph type="pic" idx="1"/>
          </p:nvPr>
        </p:nvSpPr>
        <p:spPr>
          <a:xfrm>
            <a:off x="2509203" y="857885"/>
            <a:ext cx="7680960" cy="5760720"/>
          </a:xfrm>
        </p:spPr>
        <p:txBody>
          <a:bodyPr rtlCol="0">
            <a:normAutofit/>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pPr lvl="0"/>
            <a:endParaRPr lang="ja-JP" altLang="en-US" noProof="0"/>
          </a:p>
        </p:txBody>
      </p:sp>
      <p:sp>
        <p:nvSpPr>
          <p:cNvPr id="4" name="テキスト プレースホルダ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99A75D07-67C7-4130-B3DC-B5A12890607D}" type="datetimeFigureOut">
              <a:rPr lang="ja-JP" altLang="en-US"/>
              <a:pPr>
                <a:defRPr/>
              </a:pPr>
              <a:t>2018/5/13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914D6886-A742-43A0-B16B-F4BD664937BF}" type="slidenum">
              <a:rPr lang="ja-JP" altLang="en-US"/>
              <a:pPr>
                <a:defRPr/>
              </a:pPr>
              <a:t>‹#›</a:t>
            </a:fld>
            <a:endParaRPr lang="ja-JP" altLang="en-US"/>
          </a:p>
        </p:txBody>
      </p:sp>
    </p:spTree>
    <p:extLst>
      <p:ext uri="{BB962C8B-B14F-4D97-AF65-F5344CB8AC3E}">
        <p14:creationId xmlns:p14="http://schemas.microsoft.com/office/powerpoint/2010/main" val="3667759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EBB6C5F8-B21E-40F9-AC8D-0F4E77FF2265}" type="datetimeFigureOut">
              <a:rPr lang="ja-JP" altLang="en-US"/>
              <a:pPr>
                <a:defRPr/>
              </a:pPr>
              <a:t>2018/5/13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4751AFB-115A-4468-A2F6-C757AAE8628D}" type="slidenum">
              <a:rPr lang="ja-JP" altLang="en-US"/>
              <a:pPr>
                <a:defRPr/>
              </a:pPr>
              <a:t>‹#›</a:t>
            </a:fld>
            <a:endParaRPr lang="ja-JP" altLang="en-US"/>
          </a:p>
        </p:txBody>
      </p:sp>
    </p:spTree>
    <p:extLst>
      <p:ext uri="{BB962C8B-B14F-4D97-AF65-F5344CB8AC3E}">
        <p14:creationId xmlns:p14="http://schemas.microsoft.com/office/powerpoint/2010/main" val="2169586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1160" y="384494"/>
            <a:ext cx="2880360" cy="819213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640080" y="384494"/>
            <a:ext cx="8427720" cy="819213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7DD46D29-0AC6-448C-80A9-AD9093AE29C1}" type="datetimeFigureOut">
              <a:rPr lang="ja-JP" altLang="en-US"/>
              <a:pPr>
                <a:defRPr/>
              </a:pPr>
              <a:t>2018/5/13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79764DD8-7EB8-4DF4-AABE-8EE4980C5B85}" type="slidenum">
              <a:rPr lang="ja-JP" altLang="en-US"/>
              <a:pPr>
                <a:defRPr/>
              </a:pPr>
              <a:t>‹#›</a:t>
            </a:fld>
            <a:endParaRPr lang="ja-JP" altLang="en-US"/>
          </a:p>
        </p:txBody>
      </p:sp>
    </p:spTree>
    <p:extLst>
      <p:ext uri="{BB962C8B-B14F-4D97-AF65-F5344CB8AC3E}">
        <p14:creationId xmlns:p14="http://schemas.microsoft.com/office/powerpoint/2010/main" val="409807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81CBDFE3-76CD-4729-8C11-6FF303C63442}" type="datetimeFigureOut">
              <a:rPr lang="ja-JP" altLang="en-US"/>
              <a:pPr>
                <a:defRPr/>
              </a:pPr>
              <a:t>2018/5/13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8DBA406E-8419-4DC0-9985-296B05C931FA}" type="slidenum">
              <a:rPr lang="ja-JP" altLang="en-US"/>
              <a:pPr>
                <a:defRPr/>
              </a:pPr>
              <a:t>‹#›</a:t>
            </a:fld>
            <a:endParaRPr lang="ja-JP" altLang="en-US"/>
          </a:p>
        </p:txBody>
      </p:sp>
    </p:spTree>
    <p:extLst>
      <p:ext uri="{BB962C8B-B14F-4D97-AF65-F5344CB8AC3E}">
        <p14:creationId xmlns:p14="http://schemas.microsoft.com/office/powerpoint/2010/main" val="168668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661"/>
            <a:ext cx="10881360" cy="1906905"/>
          </a:xfrm>
        </p:spPr>
        <p:txBody>
          <a:bodyPr anchor="t"/>
          <a:lstStyle>
            <a:lvl1pPr algn="l">
              <a:defRPr sz="5600" b="1" cap="all"/>
            </a:lvl1pPr>
          </a:lstStyle>
          <a:p>
            <a:r>
              <a:rPr lang="ja-JP" altLang="en-US"/>
              <a:t>マスタ タイトルの書式設定</a:t>
            </a:r>
          </a:p>
        </p:txBody>
      </p:sp>
      <p:sp>
        <p:nvSpPr>
          <p:cNvPr id="3" name="テキスト プレースホルダ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5F740BF-3C0A-4843-8CEF-95E34C3BC4F1}" type="datetimeFigureOut">
              <a:rPr lang="ja-JP" altLang="en-US"/>
              <a:pPr>
                <a:defRPr/>
              </a:pPr>
              <a:t>2018/5/13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5BAFD3C-64D8-4CBA-9033-681AB2F5297D}" type="slidenum">
              <a:rPr lang="ja-JP" altLang="en-US"/>
              <a:pPr>
                <a:defRPr/>
              </a:pPr>
              <a:t>‹#›</a:t>
            </a:fld>
            <a:endParaRPr lang="ja-JP" altLang="en-US"/>
          </a:p>
        </p:txBody>
      </p:sp>
    </p:spTree>
    <p:extLst>
      <p:ext uri="{BB962C8B-B14F-4D97-AF65-F5344CB8AC3E}">
        <p14:creationId xmlns:p14="http://schemas.microsoft.com/office/powerpoint/2010/main" val="1408550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D0F6379A-F184-40B7-9237-C31003C19274}" type="datetimeFigureOut">
              <a:rPr lang="ja-JP" altLang="en-US"/>
              <a:pPr>
                <a:defRPr/>
              </a:pPr>
              <a:t>2018/5/13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2B77342-A25F-4F62-8018-5ACD22369983}" type="slidenum">
              <a:rPr lang="ja-JP" altLang="en-US"/>
              <a:pPr>
                <a:defRPr/>
              </a:pPr>
              <a:t>‹#›</a:t>
            </a:fld>
            <a:endParaRPr lang="ja-JP" altLang="en-US"/>
          </a:p>
        </p:txBody>
      </p:sp>
    </p:spTree>
    <p:extLst>
      <p:ext uri="{BB962C8B-B14F-4D97-AF65-F5344CB8AC3E}">
        <p14:creationId xmlns:p14="http://schemas.microsoft.com/office/powerpoint/2010/main" val="213053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2CA4973D-1AD5-421A-9F47-A8210183563C}" type="datetimeFigureOut">
              <a:rPr lang="ja-JP" altLang="en-US"/>
              <a:pPr>
                <a:defRPr/>
              </a:pPr>
              <a:t>2018/5/13</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F46F7133-6DD0-4ECC-A39A-237C4D5F16B1}" type="slidenum">
              <a:rPr lang="ja-JP" altLang="en-US"/>
              <a:pPr>
                <a:defRPr/>
              </a:pPr>
              <a:t>‹#›</a:t>
            </a:fld>
            <a:endParaRPr lang="ja-JP" altLang="en-US"/>
          </a:p>
        </p:txBody>
      </p:sp>
    </p:spTree>
    <p:extLst>
      <p:ext uri="{BB962C8B-B14F-4D97-AF65-F5344CB8AC3E}">
        <p14:creationId xmlns:p14="http://schemas.microsoft.com/office/powerpoint/2010/main" val="2879059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74E5D415-5A9F-4B89-9025-E4106CC45E32}" type="datetimeFigureOut">
              <a:rPr lang="ja-JP" altLang="en-US"/>
              <a:pPr>
                <a:defRPr/>
              </a:pPr>
              <a:t>2018/5/13</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7A3405E3-AE1B-4109-A90A-F423154CCF61}" type="slidenum">
              <a:rPr lang="ja-JP" altLang="en-US"/>
              <a:pPr>
                <a:defRPr/>
              </a:pPr>
              <a:t>‹#›</a:t>
            </a:fld>
            <a:endParaRPr lang="ja-JP" altLang="en-US"/>
          </a:p>
        </p:txBody>
      </p:sp>
    </p:spTree>
    <p:extLst>
      <p:ext uri="{BB962C8B-B14F-4D97-AF65-F5344CB8AC3E}">
        <p14:creationId xmlns:p14="http://schemas.microsoft.com/office/powerpoint/2010/main" val="3452853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1">
    <p:spTree>
      <p:nvGrpSpPr>
        <p:cNvPr id="1" name=""/>
        <p:cNvGrpSpPr/>
        <p:nvPr/>
      </p:nvGrpSpPr>
      <p:grpSpPr>
        <a:xfrm>
          <a:off x="0" y="0"/>
          <a:ext cx="0" cy="0"/>
          <a:chOff x="0" y="0"/>
          <a:chExt cx="0" cy="0"/>
        </a:xfrm>
      </p:grpSpPr>
      <p:pic>
        <p:nvPicPr>
          <p:cNvPr id="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6213" y="192088"/>
            <a:ext cx="12449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555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2">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4150" y="192088"/>
            <a:ext cx="1244917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4003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3">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013" y="192088"/>
            <a:ext cx="12449175"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6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39763" y="384175"/>
            <a:ext cx="115220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639763" y="2239963"/>
            <a:ext cx="115220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8016" tIns="64008" rIns="128016" bIns="64008"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639763" y="8899525"/>
            <a:ext cx="2987675" cy="511175"/>
          </a:xfrm>
          <a:prstGeom prst="rect">
            <a:avLst/>
          </a:prstGeom>
        </p:spPr>
        <p:txBody>
          <a:bodyPr vert="horz" lIns="128016" tIns="64008" rIns="128016" bIns="64008" rtlCol="0" anchor="ctr"/>
          <a:lstStyle>
            <a:lvl1pPr algn="l" defTabSz="1280160" fontAlgn="auto">
              <a:spcBef>
                <a:spcPts val="0"/>
              </a:spcBef>
              <a:spcAft>
                <a:spcPts val="0"/>
              </a:spcAft>
              <a:defRPr sz="1700">
                <a:solidFill>
                  <a:schemeClr val="tx1">
                    <a:tint val="75000"/>
                  </a:schemeClr>
                </a:solidFill>
                <a:latin typeface="+mn-lt"/>
                <a:ea typeface="+mn-ea"/>
              </a:defRPr>
            </a:lvl1pPr>
          </a:lstStyle>
          <a:p>
            <a:pPr>
              <a:defRPr/>
            </a:pPr>
            <a:fld id="{A50B21B5-6483-4066-B706-9DD51415C6C3}" type="datetimeFigureOut">
              <a:rPr lang="ja-JP" altLang="en-US"/>
              <a:pPr>
                <a:defRPr/>
              </a:pPr>
              <a:t>2018/5/13</a:t>
            </a:fld>
            <a:endParaRPr lang="ja-JP" altLang="en-US"/>
          </a:p>
        </p:txBody>
      </p:sp>
      <p:sp>
        <p:nvSpPr>
          <p:cNvPr id="5" name="フッター プレースホルダ 4"/>
          <p:cNvSpPr>
            <a:spLocks noGrp="1"/>
          </p:cNvSpPr>
          <p:nvPr>
            <p:ph type="ftr" sz="quarter" idx="3"/>
          </p:nvPr>
        </p:nvSpPr>
        <p:spPr>
          <a:xfrm>
            <a:off x="4373563" y="8899525"/>
            <a:ext cx="4054475" cy="511175"/>
          </a:xfrm>
          <a:prstGeom prst="rect">
            <a:avLst/>
          </a:prstGeom>
        </p:spPr>
        <p:txBody>
          <a:bodyPr vert="horz" lIns="128016" tIns="64008" rIns="128016" bIns="64008" rtlCol="0" anchor="ctr"/>
          <a:lstStyle>
            <a:lvl1pPr algn="ctr" defTabSz="1280160" fontAlgn="auto">
              <a:spcBef>
                <a:spcPts val="0"/>
              </a:spcBef>
              <a:spcAft>
                <a:spcPts val="0"/>
              </a:spcAft>
              <a:defRPr sz="17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9174163" y="8899525"/>
            <a:ext cx="2987675" cy="511175"/>
          </a:xfrm>
          <a:prstGeom prst="rect">
            <a:avLst/>
          </a:prstGeom>
        </p:spPr>
        <p:txBody>
          <a:bodyPr vert="horz" lIns="128016" tIns="64008" rIns="128016" bIns="64008" rtlCol="0" anchor="ctr"/>
          <a:lstStyle>
            <a:lvl1pPr algn="r" defTabSz="1280160" fontAlgn="auto">
              <a:spcBef>
                <a:spcPts val="0"/>
              </a:spcBef>
              <a:spcAft>
                <a:spcPts val="0"/>
              </a:spcAft>
              <a:defRPr sz="1700">
                <a:solidFill>
                  <a:schemeClr val="tx1">
                    <a:tint val="75000"/>
                  </a:schemeClr>
                </a:solidFill>
                <a:latin typeface="+mn-lt"/>
                <a:ea typeface="+mn-ea"/>
              </a:defRPr>
            </a:lvl1pPr>
          </a:lstStyle>
          <a:p>
            <a:pPr>
              <a:defRPr/>
            </a:pPr>
            <a:fld id="{9B0321D4-5AA3-4926-BCC9-57945EAC730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63" r:id="rId11"/>
    <p:sldLayoutId id="2147483664" r:id="rId12"/>
    <p:sldLayoutId id="2147483656" r:id="rId13"/>
    <p:sldLayoutId id="2147483657" r:id="rId14"/>
    <p:sldLayoutId id="2147483658" r:id="rId15"/>
    <p:sldLayoutId id="2147483659" r:id="rId16"/>
  </p:sldLayoutIdLst>
  <p:txStyles>
    <p:titleStyle>
      <a:lvl1pPr algn="ctr" defTabSz="1279525" rtl="0" eaLnBrk="0" fontAlgn="base" hangingPunct="0">
        <a:spcBef>
          <a:spcPct val="0"/>
        </a:spcBef>
        <a:spcAft>
          <a:spcPct val="0"/>
        </a:spcAft>
        <a:defRPr kumimoji="1" sz="6200" kern="1200">
          <a:solidFill>
            <a:schemeClr val="tx1"/>
          </a:solidFill>
          <a:latin typeface="+mj-lt"/>
          <a:ea typeface="+mj-ea"/>
          <a:cs typeface="+mj-cs"/>
        </a:defRPr>
      </a:lvl1pPr>
      <a:lvl2pPr algn="ctr" defTabSz="1279525" rtl="0" eaLnBrk="0" fontAlgn="base" hangingPunct="0">
        <a:spcBef>
          <a:spcPct val="0"/>
        </a:spcBef>
        <a:spcAft>
          <a:spcPct val="0"/>
        </a:spcAft>
        <a:defRPr kumimoji="1" sz="6200">
          <a:solidFill>
            <a:schemeClr val="tx1"/>
          </a:solidFill>
          <a:latin typeface="Calibri" pitchFamily="34" charset="0"/>
          <a:ea typeface="ＭＳ Ｐゴシック" pitchFamily="50" charset="-128"/>
        </a:defRPr>
      </a:lvl2pPr>
      <a:lvl3pPr algn="ctr" defTabSz="1279525" rtl="0" eaLnBrk="0" fontAlgn="base" hangingPunct="0">
        <a:spcBef>
          <a:spcPct val="0"/>
        </a:spcBef>
        <a:spcAft>
          <a:spcPct val="0"/>
        </a:spcAft>
        <a:defRPr kumimoji="1" sz="6200">
          <a:solidFill>
            <a:schemeClr val="tx1"/>
          </a:solidFill>
          <a:latin typeface="Calibri" pitchFamily="34" charset="0"/>
          <a:ea typeface="ＭＳ Ｐゴシック" pitchFamily="50" charset="-128"/>
        </a:defRPr>
      </a:lvl3pPr>
      <a:lvl4pPr algn="ctr" defTabSz="1279525" rtl="0" eaLnBrk="0" fontAlgn="base" hangingPunct="0">
        <a:spcBef>
          <a:spcPct val="0"/>
        </a:spcBef>
        <a:spcAft>
          <a:spcPct val="0"/>
        </a:spcAft>
        <a:defRPr kumimoji="1" sz="6200">
          <a:solidFill>
            <a:schemeClr val="tx1"/>
          </a:solidFill>
          <a:latin typeface="Calibri" pitchFamily="34" charset="0"/>
          <a:ea typeface="ＭＳ Ｐゴシック" pitchFamily="50" charset="-128"/>
        </a:defRPr>
      </a:lvl4pPr>
      <a:lvl5pPr algn="ctr" defTabSz="1279525" rtl="0" eaLnBrk="0" fontAlgn="base" hangingPunct="0">
        <a:spcBef>
          <a:spcPct val="0"/>
        </a:spcBef>
        <a:spcAft>
          <a:spcPct val="0"/>
        </a:spcAft>
        <a:defRPr kumimoji="1" sz="6200">
          <a:solidFill>
            <a:schemeClr val="tx1"/>
          </a:solidFill>
          <a:latin typeface="Calibri" pitchFamily="34" charset="0"/>
          <a:ea typeface="ＭＳ Ｐゴシック" pitchFamily="50" charset="-128"/>
        </a:defRPr>
      </a:lvl5pPr>
      <a:lvl6pPr marL="457200" algn="ctr" defTabSz="1279525" rtl="0" fontAlgn="base">
        <a:spcBef>
          <a:spcPct val="0"/>
        </a:spcBef>
        <a:spcAft>
          <a:spcPct val="0"/>
        </a:spcAft>
        <a:defRPr kumimoji="1" sz="6200">
          <a:solidFill>
            <a:schemeClr val="tx1"/>
          </a:solidFill>
          <a:latin typeface="Calibri" pitchFamily="34" charset="0"/>
          <a:ea typeface="ＭＳ Ｐゴシック" pitchFamily="50" charset="-128"/>
        </a:defRPr>
      </a:lvl6pPr>
      <a:lvl7pPr marL="914400" algn="ctr" defTabSz="1279525" rtl="0" fontAlgn="base">
        <a:spcBef>
          <a:spcPct val="0"/>
        </a:spcBef>
        <a:spcAft>
          <a:spcPct val="0"/>
        </a:spcAft>
        <a:defRPr kumimoji="1" sz="6200">
          <a:solidFill>
            <a:schemeClr val="tx1"/>
          </a:solidFill>
          <a:latin typeface="Calibri" pitchFamily="34" charset="0"/>
          <a:ea typeface="ＭＳ Ｐゴシック" pitchFamily="50" charset="-128"/>
        </a:defRPr>
      </a:lvl7pPr>
      <a:lvl8pPr marL="1371600" algn="ctr" defTabSz="1279525" rtl="0" fontAlgn="base">
        <a:spcBef>
          <a:spcPct val="0"/>
        </a:spcBef>
        <a:spcAft>
          <a:spcPct val="0"/>
        </a:spcAft>
        <a:defRPr kumimoji="1" sz="6200">
          <a:solidFill>
            <a:schemeClr val="tx1"/>
          </a:solidFill>
          <a:latin typeface="Calibri" pitchFamily="34" charset="0"/>
          <a:ea typeface="ＭＳ Ｐゴシック" pitchFamily="50" charset="-128"/>
        </a:defRPr>
      </a:lvl8pPr>
      <a:lvl9pPr marL="1828800" algn="ctr" defTabSz="1279525" rtl="0" fontAlgn="base">
        <a:spcBef>
          <a:spcPct val="0"/>
        </a:spcBef>
        <a:spcAft>
          <a:spcPct val="0"/>
        </a:spcAft>
        <a:defRPr kumimoji="1" sz="6200">
          <a:solidFill>
            <a:schemeClr val="tx1"/>
          </a:solidFill>
          <a:latin typeface="Calibri" pitchFamily="34" charset="0"/>
          <a:ea typeface="ＭＳ Ｐゴシック" pitchFamily="50" charset="-128"/>
        </a:defRPr>
      </a:lvl9pPr>
    </p:titleStyle>
    <p:bodyStyle>
      <a:lvl1pPr marL="479425" indent="-479425" algn="l" defTabSz="1279525" rtl="0" eaLnBrk="0" fontAlgn="base" hangingPunct="0">
        <a:spcBef>
          <a:spcPct val="20000"/>
        </a:spcBef>
        <a:spcAft>
          <a:spcPct val="0"/>
        </a:spcAft>
        <a:buFont typeface="Arial" charset="0"/>
        <a:buChar char="•"/>
        <a:defRPr kumimoji="1" sz="4500" kern="1200">
          <a:solidFill>
            <a:schemeClr val="tx1"/>
          </a:solidFill>
          <a:latin typeface="+mn-lt"/>
          <a:ea typeface="+mn-ea"/>
          <a:cs typeface="+mn-cs"/>
        </a:defRPr>
      </a:lvl1pPr>
      <a:lvl2pPr marL="1039813" indent="-400050" algn="l" defTabSz="1279525" rtl="0" eaLnBrk="0" fontAlgn="base" hangingPunct="0">
        <a:spcBef>
          <a:spcPct val="20000"/>
        </a:spcBef>
        <a:spcAft>
          <a:spcPct val="0"/>
        </a:spcAft>
        <a:buFont typeface="Arial" charset="0"/>
        <a:buChar char="–"/>
        <a:defRPr kumimoji="1" sz="3900" kern="1200">
          <a:solidFill>
            <a:schemeClr val="tx1"/>
          </a:solidFill>
          <a:latin typeface="+mn-lt"/>
          <a:ea typeface="+mn-ea"/>
          <a:cs typeface="+mn-cs"/>
        </a:defRPr>
      </a:lvl2pPr>
      <a:lvl3pPr marL="1600200" indent="-319088" algn="l" defTabSz="1279525" rtl="0" eaLnBrk="0" fontAlgn="base" hangingPunct="0">
        <a:spcBef>
          <a:spcPct val="20000"/>
        </a:spcBef>
        <a:spcAft>
          <a:spcPct val="0"/>
        </a:spcAft>
        <a:buFont typeface="Arial" charset="0"/>
        <a:buChar char="•"/>
        <a:defRPr kumimoji="1" sz="3400" kern="1200">
          <a:solidFill>
            <a:schemeClr val="tx1"/>
          </a:solidFill>
          <a:latin typeface="+mn-lt"/>
          <a:ea typeface="+mn-ea"/>
          <a:cs typeface="+mn-cs"/>
        </a:defRPr>
      </a:lvl3pPr>
      <a:lvl4pPr marL="2239963" indent="-319088" algn="l" defTabSz="1279525"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4pPr>
      <a:lvl5pPr marL="2879725" indent="-319088" algn="l" defTabSz="1279525"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kumimoji="1" sz="2800" kern="1200">
          <a:solidFill>
            <a:schemeClr val="tx1"/>
          </a:solidFill>
          <a:latin typeface="+mn-lt"/>
          <a:ea typeface="+mn-ea"/>
          <a:cs typeface="+mn-cs"/>
        </a:defRPr>
      </a:lvl9pPr>
    </p:bodyStyle>
    <p:other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8.jp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image" Target="../media/image42.jpeg"/><Relationship Id="rId4" Type="http://schemas.openxmlformats.org/officeDocument/2006/relationships/image" Target="../media/image38.jpeg"/><Relationship Id="rId9" Type="http://schemas.openxmlformats.org/officeDocument/2006/relationships/image" Target="../media/image36.emf"/></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image" Target="../media/image36.emf"/><Relationship Id="rId1" Type="http://schemas.openxmlformats.org/officeDocument/2006/relationships/slideLayout" Target="../slideLayouts/slideLayout1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7445395" y="2318932"/>
            <a:ext cx="4749464" cy="1710196"/>
          </a:xfrm>
          <a:prstGeom prst="rect">
            <a:avLst/>
          </a:prstGeom>
          <a:solidFill>
            <a:schemeClr val="bg1">
              <a:lumMod val="9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11">
            <a:extLst/>
          </p:cNvPr>
          <p:cNvSpPr txBox="1">
            <a:spLocks noChangeArrowheads="1"/>
          </p:cNvSpPr>
          <p:nvPr/>
        </p:nvSpPr>
        <p:spPr bwMode="auto">
          <a:xfrm>
            <a:off x="7433330" y="2332374"/>
            <a:ext cx="5016142" cy="1696754"/>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900" b="1" dirty="0">
                <a:latin typeface="ＭＳ Ｐゴシック" panose="020B0600070205080204" pitchFamily="50" charset="-128"/>
              </a:rPr>
              <a:t>旧オフィスにおける課題</a:t>
            </a:r>
            <a:endParaRPr lang="en-US" altLang="ja-JP" sz="900" b="1" dirty="0">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・効率的なコミュニケーションをより活性化させたいが、スペースが無い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・集まって昼食を食べるスペースがなく、昼食時のコミュニケーションが少ない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・人数が増えてきてちょっと集まって話すということがしにくくなった</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・会議室での会話が執務エリアに漏れがちで、情報セキュリティの問題がある</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・顧客である中小企業との商談室としてふさわしい商談室が無い＆数が少ない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・非効率な働き方を削減するため、「オフ」になれるスペースが欲しい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・喫煙者は喫煙室という休憩スペースがあるが、非喫煙者が休憩できるスペースがない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・採用説明会などを社外で開いていたので費用だけでなく、人的コストが多大だった</a:t>
            </a:r>
            <a:endParaRPr lang="en-US" altLang="ja-JP" sz="1000" dirty="0">
              <a:solidFill>
                <a:schemeClr val="tx1">
                  <a:lumMod val="75000"/>
                  <a:lumOff val="25000"/>
                </a:schemeClr>
              </a:solidFill>
              <a:latin typeface="ＭＳ Ｐゴシック" panose="020B0600070205080204" pitchFamily="50" charset="-128"/>
            </a:endParaRPr>
          </a:p>
        </p:txBody>
      </p:sp>
      <p:sp>
        <p:nvSpPr>
          <p:cNvPr id="29" name="正方形/長方形 28"/>
          <p:cNvSpPr/>
          <p:nvPr/>
        </p:nvSpPr>
        <p:spPr>
          <a:xfrm>
            <a:off x="7445395" y="4152528"/>
            <a:ext cx="4749464" cy="1621425"/>
          </a:xfrm>
          <a:prstGeom prst="rect">
            <a:avLst/>
          </a:prstGeom>
          <a:solidFill>
            <a:schemeClr val="bg1">
              <a:lumMod val="95000"/>
            </a:schemeClr>
          </a:solidFill>
          <a:ln w="31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0" name="Line 1374"/>
          <p:cNvSpPr>
            <a:spLocks noChangeShapeType="1"/>
          </p:cNvSpPr>
          <p:nvPr/>
        </p:nvSpPr>
        <p:spPr bwMode="auto">
          <a:xfrm>
            <a:off x="-223039" y="7862048"/>
            <a:ext cx="0" cy="533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9" name="Text Box 11">
            <a:extLst/>
          </p:cNvPr>
          <p:cNvSpPr txBox="1">
            <a:spLocks noChangeArrowheads="1"/>
          </p:cNvSpPr>
          <p:nvPr/>
        </p:nvSpPr>
        <p:spPr bwMode="auto">
          <a:xfrm>
            <a:off x="352128" y="912168"/>
            <a:ext cx="12313368" cy="1533632"/>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buNone/>
            </a:pPr>
            <a:r>
              <a:rPr lang="en-US" altLang="ja-JP" sz="1000" dirty="0">
                <a:solidFill>
                  <a:schemeClr val="tx1">
                    <a:lumMod val="75000"/>
                    <a:lumOff val="25000"/>
                  </a:schemeClr>
                </a:solidFill>
                <a:latin typeface="ＭＳ Ｐゴシック" panose="020B0600070205080204" pitchFamily="50" charset="-128"/>
              </a:rPr>
              <a:t>2011</a:t>
            </a:r>
            <a:r>
              <a:rPr lang="ja-JP" altLang="en-US" sz="1000" dirty="0">
                <a:solidFill>
                  <a:schemeClr val="tx1">
                    <a:lumMod val="75000"/>
                    <a:lumOff val="25000"/>
                  </a:schemeClr>
                </a:solidFill>
                <a:latin typeface="ＭＳ Ｐゴシック" panose="020B0600070205080204" pitchFamily="50" charset="-128"/>
              </a:rPr>
              <a:t>年</a:t>
            </a:r>
            <a:r>
              <a:rPr lang="en-US" altLang="ja-JP" sz="1000" dirty="0">
                <a:solidFill>
                  <a:schemeClr val="tx1">
                    <a:lumMod val="75000"/>
                    <a:lumOff val="25000"/>
                  </a:schemeClr>
                </a:solidFill>
                <a:latin typeface="ＭＳ Ｐゴシック" panose="020B0600070205080204" pitchFamily="50" charset="-128"/>
              </a:rPr>
              <a:t>8</a:t>
            </a:r>
            <a:r>
              <a:rPr lang="ja-JP" altLang="en-US" sz="1000" dirty="0">
                <a:solidFill>
                  <a:schemeClr val="tx1">
                    <a:lumMod val="75000"/>
                    <a:lumOff val="25000"/>
                  </a:schemeClr>
                </a:solidFill>
                <a:latin typeface="ＭＳ Ｐゴシック" panose="020B0600070205080204" pitchFamily="50" charset="-128"/>
              </a:rPr>
              <a:t>月</a:t>
            </a:r>
            <a:r>
              <a:rPr lang="en-US" altLang="ja-JP" sz="1000" dirty="0">
                <a:solidFill>
                  <a:schemeClr val="tx1">
                    <a:lumMod val="75000"/>
                    <a:lumOff val="25000"/>
                  </a:schemeClr>
                </a:solidFill>
                <a:latin typeface="ＭＳ Ｐゴシック" panose="020B0600070205080204" pitchFamily="50" charset="-128"/>
              </a:rPr>
              <a:t>11</a:t>
            </a:r>
            <a:r>
              <a:rPr lang="ja-JP" altLang="en-US" sz="1000" dirty="0">
                <a:solidFill>
                  <a:schemeClr val="tx1">
                    <a:lumMod val="75000"/>
                    <a:lumOff val="25000"/>
                  </a:schemeClr>
                </a:solidFill>
                <a:latin typeface="ＭＳ Ｐゴシック" panose="020B0600070205080204" pitchFamily="50" charset="-128"/>
              </a:rPr>
              <a:t>日に創業以来、リスティング広告運用代行の専門会社として運用代行と運用支援ツール「</a:t>
            </a:r>
            <a:r>
              <a:rPr lang="en-US" altLang="ja-JP" sz="1000" dirty="0" err="1">
                <a:solidFill>
                  <a:schemeClr val="tx1">
                    <a:lumMod val="75000"/>
                    <a:lumOff val="25000"/>
                  </a:schemeClr>
                </a:solidFill>
                <a:latin typeface="ＭＳ Ｐゴシック" panose="020B0600070205080204" pitchFamily="50" charset="-128"/>
              </a:rPr>
              <a:t>Lisket</a:t>
            </a:r>
            <a:r>
              <a:rPr lang="ja-JP" altLang="en-US" sz="1000" dirty="0">
                <a:solidFill>
                  <a:schemeClr val="tx1">
                    <a:lumMod val="75000"/>
                    <a:lumOff val="25000"/>
                  </a:schemeClr>
                </a:solidFill>
                <a:latin typeface="ＭＳ Ｐゴシック" panose="020B0600070205080204" pitchFamily="50" charset="-128"/>
              </a:rPr>
              <a:t>」の自社開発を行っております。</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専門企業ならではの経験値とツールの自社開発をすることにより</a:t>
            </a:r>
            <a:r>
              <a:rPr lang="ja-JP" altLang="en-US" sz="1000" b="1" dirty="0">
                <a:solidFill>
                  <a:schemeClr val="tx1">
                    <a:lumMod val="75000"/>
                    <a:lumOff val="25000"/>
                  </a:schemeClr>
                </a:solidFill>
                <a:latin typeface="ＭＳ Ｐゴシック" panose="020B0600070205080204" pitchFamily="50" charset="-128"/>
              </a:rPr>
              <a:t>徹底的な運用の効率化</a:t>
            </a:r>
            <a:r>
              <a:rPr lang="ja-JP" altLang="en-US" sz="1000" dirty="0">
                <a:solidFill>
                  <a:schemeClr val="tx1">
                    <a:lumMod val="75000"/>
                    <a:lumOff val="25000"/>
                  </a:schemeClr>
                </a:solidFill>
                <a:latin typeface="ＭＳ Ｐゴシック" panose="020B0600070205080204" pitchFamily="50" charset="-128"/>
              </a:rPr>
              <a:t>をすることで、通常は広告代理店が引き受けないような月額広告費が数万円程度の中小企業の広告主から大手広告主まで対応できることが特徴です。  そういった点が評価され、広告主との直接取引だけでなく広告代理店やホームページ制作会社のパートナーとしても数多くの案件の運用を任されており、その数は大手広告代理店を含め</a:t>
            </a:r>
            <a:r>
              <a:rPr lang="en-US" altLang="ja-JP" sz="1000" dirty="0">
                <a:solidFill>
                  <a:schemeClr val="tx1">
                    <a:lumMod val="75000"/>
                    <a:lumOff val="25000"/>
                  </a:schemeClr>
                </a:solidFill>
                <a:latin typeface="ＭＳ Ｐゴシック" panose="020B0600070205080204" pitchFamily="50" charset="-128"/>
              </a:rPr>
              <a:t>500</a:t>
            </a:r>
            <a:r>
              <a:rPr lang="ja-JP" altLang="en-US" sz="1000" dirty="0">
                <a:solidFill>
                  <a:schemeClr val="tx1">
                    <a:lumMod val="75000"/>
                    <a:lumOff val="25000"/>
                  </a:schemeClr>
                </a:solidFill>
                <a:latin typeface="ＭＳ Ｐゴシック" panose="020B0600070205080204" pitchFamily="50" charset="-128"/>
              </a:rPr>
              <a:t>社を超えております。</a:t>
            </a:r>
            <a:endParaRPr lang="en-US" altLang="ja-JP" sz="1000" dirty="0">
              <a:solidFill>
                <a:schemeClr val="tx1">
                  <a:lumMod val="75000"/>
                  <a:lumOff val="25000"/>
                </a:schemeClr>
              </a:solidFill>
              <a:latin typeface="ＭＳ Ｐゴシック" panose="020B0600070205080204" pitchFamily="50" charset="-128"/>
            </a:endParaRPr>
          </a:p>
          <a:p>
            <a:pPr>
              <a:buNone/>
            </a:pP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広告代理店業界は昨今、働き方が問題視され働き方改革を強く求められており、業界としてもブラックな業界と認識されることが多くあります。</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しかし、広告代理店の仕事はお客様の業績にダイレクトに影響を与えることができる非常にダイナミックでやりがいのある仕事です。</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当社はそのような業界認識を払拭し、広告代理店の業界イメージをもっと良いものに変えていくために、当社自身がまず</a:t>
            </a:r>
            <a:r>
              <a:rPr lang="ja-JP" altLang="en-US" sz="1000" b="1" dirty="0">
                <a:solidFill>
                  <a:schemeClr val="tx1">
                    <a:lumMod val="75000"/>
                    <a:lumOff val="25000"/>
                  </a:schemeClr>
                </a:solidFill>
                <a:latin typeface="ＭＳ Ｐゴシック" panose="020B0600070205080204" pitchFamily="50" charset="-128"/>
              </a:rPr>
              <a:t>世界一効率的な代理店になる</a:t>
            </a:r>
            <a:r>
              <a:rPr lang="ja-JP" altLang="en-US" sz="1000" dirty="0">
                <a:solidFill>
                  <a:schemeClr val="tx1">
                    <a:lumMod val="75000"/>
                    <a:lumOff val="25000"/>
                  </a:schemeClr>
                </a:solidFill>
                <a:latin typeface="ＭＳ Ｐゴシック" panose="020B0600070205080204" pitchFamily="50" charset="-128"/>
              </a:rPr>
              <a:t>ことで業界の働き方を変えて牽引していきます。</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200" b="1" dirty="0">
                <a:latin typeface="メイリオ" panose="020B0604030504040204" pitchFamily="50" charset="-128"/>
                <a:ea typeface="メイリオ" panose="020B0604030504040204" pitchFamily="50" charset="-128"/>
              </a:rPr>
              <a:t>経営ビジョン：「世界一効率的な代理店になる」</a:t>
            </a:r>
            <a:endParaRPr lang="ja-JP" altLang="en-US" sz="9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2" name="Text Box 11">
            <a:extLst/>
          </p:cNvPr>
          <p:cNvSpPr txBox="1">
            <a:spLocks noChangeArrowheads="1"/>
          </p:cNvSpPr>
          <p:nvPr/>
        </p:nvSpPr>
        <p:spPr bwMode="auto">
          <a:xfrm>
            <a:off x="7388252" y="8713152"/>
            <a:ext cx="1854410" cy="35792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800" b="1" dirty="0">
                <a:latin typeface="Arial" panose="020B0604020202020204" pitchFamily="34" charset="0"/>
                <a:ea typeface="小塚ゴシック Pro R" panose="020B0400000000000000" pitchFamily="34" charset="-128"/>
                <a:cs typeface="Arial" panose="020B0604020202020204" pitchFamily="34" charset="0"/>
              </a:rPr>
              <a:t>Camping</a:t>
            </a:r>
            <a:r>
              <a:rPr lang="ja-JP" altLang="en-US" sz="1800" b="1" dirty="0">
                <a:latin typeface="Arial" panose="020B0604020202020204" pitchFamily="34" charset="0"/>
                <a:ea typeface="小塚ゴシック Pro R" panose="020B0400000000000000" pitchFamily="34" charset="-128"/>
                <a:cs typeface="Arial" panose="020B0604020202020204" pitchFamily="34" charset="0"/>
              </a:rPr>
              <a:t> </a:t>
            </a:r>
            <a:r>
              <a:rPr lang="en-US" altLang="ja-JP" sz="1800" b="1" dirty="0">
                <a:latin typeface="Arial" panose="020B0604020202020204" pitchFamily="34" charset="0"/>
                <a:ea typeface="小塚ゴシック Pro R" panose="020B0400000000000000" pitchFamily="34" charset="-128"/>
                <a:cs typeface="Arial" panose="020B0604020202020204" pitchFamily="34" charset="0"/>
              </a:rPr>
              <a:t>office</a:t>
            </a:r>
          </a:p>
        </p:txBody>
      </p:sp>
      <p:sp>
        <p:nvSpPr>
          <p:cNvPr id="13" name="Text Box 11">
            <a:extLst/>
          </p:cNvPr>
          <p:cNvSpPr txBox="1">
            <a:spLocks noChangeArrowheads="1"/>
          </p:cNvSpPr>
          <p:nvPr/>
        </p:nvSpPr>
        <p:spPr bwMode="auto">
          <a:xfrm>
            <a:off x="7388252" y="8528534"/>
            <a:ext cx="137934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b="0" dirty="0">
                <a:solidFill>
                  <a:schemeClr val="tx1">
                    <a:lumMod val="75000"/>
                    <a:lumOff val="25000"/>
                  </a:schemeClr>
                </a:solidFill>
                <a:latin typeface="Arial" panose="020B0604020202020204" pitchFamily="34" charset="0"/>
                <a:ea typeface="小塚ゴシック Pro R" panose="020B0400000000000000" pitchFamily="34" charset="-128"/>
                <a:cs typeface="Arial" panose="020B0604020202020204" pitchFamily="34" charset="0"/>
              </a:rPr>
              <a:t>CONCEPT</a:t>
            </a:r>
          </a:p>
        </p:txBody>
      </p:sp>
      <p:sp>
        <p:nvSpPr>
          <p:cNvPr id="14" name="Text Box 11">
            <a:extLst/>
          </p:cNvPr>
          <p:cNvSpPr txBox="1">
            <a:spLocks noChangeArrowheads="1"/>
          </p:cNvSpPr>
          <p:nvPr/>
        </p:nvSpPr>
        <p:spPr bwMode="auto">
          <a:xfrm>
            <a:off x="9182484" y="8445506"/>
            <a:ext cx="3319665"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今までのオフィスに無かった、みんながくつろげるスペースを「</a:t>
            </a: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Camp</a:t>
            </a: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」という形式でオフィス空間に落とし込む。</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そうすることで、オンとオフの切り替えを明確に区分した。</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効率的なハイパフォーマンスを発揮するため</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真剣に業務を行うエリアと真剣にくつろぐエリアを設けた。</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p:txBody>
      </p:sp>
      <p:pic>
        <p:nvPicPr>
          <p:cNvPr id="2" name="図 1"/>
          <p:cNvPicPr>
            <a:picLocks noChangeAspect="1"/>
          </p:cNvPicPr>
          <p:nvPr/>
        </p:nvPicPr>
        <p:blipFill>
          <a:blip r:embed="rId3"/>
          <a:stretch>
            <a:fillRect/>
          </a:stretch>
        </p:blipFill>
        <p:spPr>
          <a:xfrm>
            <a:off x="372469" y="2424336"/>
            <a:ext cx="2160523" cy="1818709"/>
          </a:xfrm>
          <a:prstGeom prst="rect">
            <a:avLst/>
          </a:prstGeom>
        </p:spPr>
      </p:pic>
      <p:pic>
        <p:nvPicPr>
          <p:cNvPr id="3" name="図 2"/>
          <p:cNvPicPr>
            <a:picLocks noChangeAspect="1"/>
          </p:cNvPicPr>
          <p:nvPr/>
        </p:nvPicPr>
        <p:blipFill>
          <a:blip r:embed="rId4"/>
          <a:stretch>
            <a:fillRect/>
          </a:stretch>
        </p:blipFill>
        <p:spPr>
          <a:xfrm>
            <a:off x="2619063" y="2430785"/>
            <a:ext cx="2121827" cy="1805810"/>
          </a:xfrm>
          <a:prstGeom prst="rect">
            <a:avLst/>
          </a:prstGeom>
        </p:spPr>
      </p:pic>
      <p:pic>
        <p:nvPicPr>
          <p:cNvPr id="4" name="図 3"/>
          <p:cNvPicPr>
            <a:picLocks noChangeAspect="1"/>
          </p:cNvPicPr>
          <p:nvPr/>
        </p:nvPicPr>
        <p:blipFill>
          <a:blip r:embed="rId5"/>
          <a:stretch>
            <a:fillRect/>
          </a:stretch>
        </p:blipFill>
        <p:spPr>
          <a:xfrm>
            <a:off x="4826961" y="2430785"/>
            <a:ext cx="2147625" cy="1812260"/>
          </a:xfrm>
          <a:prstGeom prst="rect">
            <a:avLst/>
          </a:prstGeom>
        </p:spPr>
      </p:pic>
      <p:pic>
        <p:nvPicPr>
          <p:cNvPr id="16" name="図 15"/>
          <p:cNvPicPr>
            <a:picLocks noChangeAspect="1"/>
          </p:cNvPicPr>
          <p:nvPr/>
        </p:nvPicPr>
        <p:blipFill>
          <a:blip r:embed="rId6"/>
          <a:stretch>
            <a:fillRect/>
          </a:stretch>
        </p:blipFill>
        <p:spPr>
          <a:xfrm>
            <a:off x="368896" y="4335730"/>
            <a:ext cx="2141175" cy="1799361"/>
          </a:xfrm>
          <a:prstGeom prst="rect">
            <a:avLst/>
          </a:prstGeom>
        </p:spPr>
      </p:pic>
      <p:pic>
        <p:nvPicPr>
          <p:cNvPr id="19" name="図 18"/>
          <p:cNvPicPr>
            <a:picLocks noChangeAspect="1"/>
          </p:cNvPicPr>
          <p:nvPr/>
        </p:nvPicPr>
        <p:blipFill>
          <a:blip r:embed="rId7"/>
          <a:stretch>
            <a:fillRect/>
          </a:stretch>
        </p:blipFill>
        <p:spPr>
          <a:xfrm>
            <a:off x="4826962" y="4309933"/>
            <a:ext cx="2147624" cy="1825158"/>
          </a:xfrm>
          <a:prstGeom prst="rect">
            <a:avLst/>
          </a:prstGeom>
        </p:spPr>
      </p:pic>
      <p:pic>
        <p:nvPicPr>
          <p:cNvPr id="20" name="図 19"/>
          <p:cNvPicPr>
            <a:picLocks noChangeAspect="1"/>
          </p:cNvPicPr>
          <p:nvPr/>
        </p:nvPicPr>
        <p:blipFill>
          <a:blip r:embed="rId8"/>
          <a:stretch>
            <a:fillRect/>
          </a:stretch>
        </p:blipFill>
        <p:spPr>
          <a:xfrm>
            <a:off x="2599715" y="4316382"/>
            <a:ext cx="2141175" cy="1818709"/>
          </a:xfrm>
          <a:prstGeom prst="rect">
            <a:avLst/>
          </a:prstGeom>
        </p:spPr>
      </p:pic>
      <p:pic>
        <p:nvPicPr>
          <p:cNvPr id="21" name="図 20"/>
          <p:cNvPicPr>
            <a:picLocks noChangeAspect="1"/>
          </p:cNvPicPr>
          <p:nvPr/>
        </p:nvPicPr>
        <p:blipFill>
          <a:blip r:embed="rId9"/>
          <a:stretch>
            <a:fillRect/>
          </a:stretch>
        </p:blipFill>
        <p:spPr>
          <a:xfrm>
            <a:off x="368896" y="6207099"/>
            <a:ext cx="6622164" cy="1800200"/>
          </a:xfrm>
          <a:prstGeom prst="rect">
            <a:avLst/>
          </a:prstGeom>
        </p:spPr>
      </p:pic>
      <p:sp>
        <p:nvSpPr>
          <p:cNvPr id="23" name="Text Box 11">
            <a:extLst/>
          </p:cNvPr>
          <p:cNvSpPr txBox="1">
            <a:spLocks noChangeArrowheads="1"/>
          </p:cNvSpPr>
          <p:nvPr/>
        </p:nvSpPr>
        <p:spPr bwMode="auto">
          <a:xfrm>
            <a:off x="7428921" y="4173370"/>
            <a:ext cx="4765938" cy="1589032"/>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000" b="1" dirty="0">
                <a:latin typeface="ＭＳ Ｐゴシック" panose="020B0600070205080204" pitchFamily="50" charset="-128"/>
              </a:rPr>
              <a:t>経営戦略としてのオフィス計画</a:t>
            </a:r>
            <a:endParaRPr lang="en-US" altLang="ja-JP" sz="1000" dirty="0">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元より働き方改革に取り組んでおり、残業時間においては広告代理店業界</a:t>
            </a:r>
            <a:r>
              <a:rPr lang="en-US" altLang="ja-JP" sz="1000" dirty="0">
                <a:solidFill>
                  <a:schemeClr val="tx1">
                    <a:lumMod val="75000"/>
                    <a:lumOff val="25000"/>
                  </a:schemeClr>
                </a:solidFill>
                <a:latin typeface="ＭＳ Ｐゴシック" panose="020B0600070205080204" pitchFamily="50" charset="-128"/>
              </a:rPr>
              <a:t>TOP</a:t>
            </a:r>
            <a:r>
              <a:rPr lang="ja-JP" altLang="en-US" sz="1000" dirty="0">
                <a:solidFill>
                  <a:schemeClr val="tx1">
                    <a:lumMod val="75000"/>
                    <a:lumOff val="25000"/>
                  </a:schemeClr>
                </a:solidFill>
                <a:latin typeface="ＭＳ Ｐゴシック" panose="020B0600070205080204" pitchFamily="50" charset="-128"/>
              </a:rPr>
              <a:t>クラスの実績を維持しています。オフィス移転後も平均残業時間を維持するのは当然として、オフィス環境からさらなる働き方改革へのアプローチを試みたい。</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また、執務室の中に「オフ」の時間を作る仕掛けを設けることで、リフレッシュを行うことができ、結果として非効率的な業務時間を削減できると考える。</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さらにコミュニケーションにおいても効率化にこだわり、社員同士が効率的にコミュニケーションをとれるようにオフィス環境から働きかけたい。</a:t>
            </a:r>
            <a:r>
              <a:rPr lang="en-US" altLang="ja-JP" sz="1000" dirty="0">
                <a:solidFill>
                  <a:schemeClr val="tx1">
                    <a:lumMod val="75000"/>
                    <a:lumOff val="25000"/>
                  </a:schemeClr>
                </a:solidFill>
                <a:latin typeface="ＭＳ Ｐゴシック" panose="020B0600070205080204" pitchFamily="50" charset="-128"/>
              </a:rPr>
              <a:t> </a:t>
            </a:r>
            <a:r>
              <a:rPr lang="ja-JP" altLang="en-US" sz="1000" dirty="0">
                <a:solidFill>
                  <a:schemeClr val="tx1">
                    <a:lumMod val="75000"/>
                    <a:lumOff val="25000"/>
                  </a:schemeClr>
                </a:solidFill>
                <a:latin typeface="ＭＳ Ｐゴシック" panose="020B0600070205080204" pitchFamily="50" charset="-128"/>
              </a:rPr>
              <a:t>こういった取り組みの元、</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さらなる効率化された働き方を確立し、社員の幸福度を向上していきたい。</a:t>
            </a:r>
            <a:endParaRPr lang="en-US" altLang="ja-JP" sz="1000" dirty="0">
              <a:latin typeface="ＭＳ Ｐゴシック" panose="020B0600070205080204" pitchFamily="50" charset="-128"/>
            </a:endParaRPr>
          </a:p>
        </p:txBody>
      </p:sp>
      <p:pic>
        <p:nvPicPr>
          <p:cNvPr id="1026" name="Picture 2" descr="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225" y="8149942"/>
            <a:ext cx="880570" cy="10754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1">
            <a:extLst/>
          </p:cNvPr>
          <p:cNvSpPr txBox="1">
            <a:spLocks noChangeArrowheads="1"/>
          </p:cNvSpPr>
          <p:nvPr/>
        </p:nvSpPr>
        <p:spPr bwMode="auto">
          <a:xfrm>
            <a:off x="1443811" y="8128748"/>
            <a:ext cx="5569536" cy="149054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buNone/>
            </a:pPr>
            <a:r>
              <a:rPr lang="ja-JP" altLang="en-US" sz="1000" b="1" dirty="0">
                <a:latin typeface="ＭＳ Ｐゴシック" panose="020B0600070205080204" pitchFamily="50" charset="-128"/>
              </a:rPr>
              <a:t>賃貸ビル選定における背景</a:t>
            </a:r>
            <a:endParaRPr lang="en-US" altLang="ja-JP" sz="1000" dirty="0">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名古屋市営地下鉄丸の内駅徒歩</a:t>
            </a:r>
            <a:r>
              <a:rPr lang="en-US" altLang="ja-JP" sz="1000" dirty="0">
                <a:solidFill>
                  <a:schemeClr val="tx1">
                    <a:lumMod val="75000"/>
                    <a:lumOff val="25000"/>
                  </a:schemeClr>
                </a:solidFill>
                <a:latin typeface="ＭＳ Ｐゴシック" panose="020B0600070205080204" pitchFamily="50" charset="-128"/>
              </a:rPr>
              <a:t>3</a:t>
            </a:r>
            <a:r>
              <a:rPr lang="ja-JP" altLang="en-US" sz="1000" dirty="0">
                <a:solidFill>
                  <a:schemeClr val="tx1">
                    <a:lumMod val="75000"/>
                    <a:lumOff val="25000"/>
                  </a:schemeClr>
                </a:solidFill>
                <a:latin typeface="ＭＳ Ｐゴシック" panose="020B0600070205080204" pitchFamily="50" charset="-128"/>
              </a:rPr>
              <a:t>分であり、いわゆる「オフィス街」の中心に位置しているため、</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顧客とのアクセス性が優れている。</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また、警備員在中のためセキュリティ性が高く、設備トラブルの際に早急な対応が可能である点も</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選定基準となった。</a:t>
            </a:r>
            <a:endParaRPr lang="en-US" altLang="ja-JP" sz="1000" dirty="0">
              <a:solidFill>
                <a:schemeClr val="tx1">
                  <a:lumMod val="75000"/>
                  <a:lumOff val="25000"/>
                </a:schemeClr>
              </a:solidFill>
              <a:latin typeface="ＭＳ Ｐゴシック" panose="020B0600070205080204" pitchFamily="50" charset="-128"/>
            </a:endParaRPr>
          </a:p>
          <a:p>
            <a:pPr>
              <a:buNone/>
            </a:pPr>
            <a:r>
              <a:rPr lang="ja-JP" altLang="en-US" sz="1000" dirty="0">
                <a:solidFill>
                  <a:schemeClr val="tx1">
                    <a:lumMod val="75000"/>
                    <a:lumOff val="25000"/>
                  </a:schemeClr>
                </a:solidFill>
                <a:latin typeface="ＭＳ Ｐゴシック" panose="020B0600070205080204" pitchFamily="50" charset="-128"/>
              </a:rPr>
              <a:t>階数制限のないエレベーターを</a:t>
            </a:r>
            <a:r>
              <a:rPr lang="en-US" altLang="ja-JP" sz="1000" dirty="0">
                <a:solidFill>
                  <a:schemeClr val="tx1">
                    <a:lumMod val="75000"/>
                    <a:lumOff val="25000"/>
                  </a:schemeClr>
                </a:solidFill>
                <a:latin typeface="ＭＳ Ｐゴシック" panose="020B0600070205080204" pitchFamily="50" charset="-128"/>
              </a:rPr>
              <a:t>6</a:t>
            </a:r>
            <a:r>
              <a:rPr lang="ja-JP" altLang="en-US" sz="1000" dirty="0">
                <a:solidFill>
                  <a:schemeClr val="tx1">
                    <a:lumMod val="75000"/>
                    <a:lumOff val="25000"/>
                  </a:schemeClr>
                </a:solidFill>
                <a:latin typeface="ＭＳ Ｐゴシック" panose="020B0600070205080204" pitchFamily="50" charset="-128"/>
              </a:rPr>
              <a:t>基備えていることも選定基準となっている。</a:t>
            </a:r>
            <a:endParaRPr lang="en-US" altLang="ja-JP" sz="1000" dirty="0">
              <a:solidFill>
                <a:schemeClr val="tx1">
                  <a:lumMod val="75000"/>
                  <a:lumOff val="25000"/>
                </a:schemeClr>
              </a:solidFill>
              <a:latin typeface="ＭＳ Ｐゴシック" panose="020B0600070205080204" pitchFamily="50" charset="-128"/>
            </a:endParaRPr>
          </a:p>
          <a:p>
            <a:pPr>
              <a:buNone/>
            </a:pPr>
            <a:endParaRPr lang="en-US" altLang="ja-JP" sz="900" dirty="0">
              <a:latin typeface="メイリオ" panose="020B0604030504040204" pitchFamily="50" charset="-128"/>
              <a:ea typeface="メイリオ" panose="020B0604030504040204" pitchFamily="50" charset="-128"/>
            </a:endParaRPr>
          </a:p>
          <a:p>
            <a:pPr>
              <a:buNone/>
            </a:pPr>
            <a:endParaRPr lang="en-US" altLang="ja-JP" sz="900" dirty="0">
              <a:latin typeface="メイリオ" panose="020B0604030504040204" pitchFamily="50" charset="-128"/>
              <a:ea typeface="メイリオ" panose="020B0604030504040204" pitchFamily="50" charset="-128"/>
            </a:endParaRPr>
          </a:p>
        </p:txBody>
      </p:sp>
      <p:pic>
        <p:nvPicPr>
          <p:cNvPr id="30" name="図 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45395" y="5906571"/>
            <a:ext cx="4749464" cy="23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1"/>
          <p:cNvSpPr txBox="1">
            <a:spLocks noChangeArrowheads="1"/>
          </p:cNvSpPr>
          <p:nvPr/>
        </p:nvSpPr>
        <p:spPr bwMode="auto">
          <a:xfrm>
            <a:off x="9155789" y="6094627"/>
            <a:ext cx="1129533" cy="4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en-US" altLang="ja-JP" sz="2400" dirty="0">
                <a:solidFill>
                  <a:schemeClr val="bg1"/>
                </a:solidFill>
                <a:latin typeface="Segoe Print" panose="02000600000000000000" pitchFamily="2" charset="0"/>
                <a:ea typeface="小塚ゴシック Pro B" panose="020B0800000000000000" pitchFamily="34" charset="-128"/>
                <a:cs typeface="Arial Unicode MS" panose="020B0604020202020204" pitchFamily="50" charset="-128"/>
              </a:rPr>
              <a:t>Camp</a:t>
            </a:r>
            <a:endParaRPr lang="ja-JP" altLang="en-US" sz="2400" dirty="0">
              <a:solidFill>
                <a:schemeClr val="bg1"/>
              </a:solidFill>
              <a:latin typeface="Segoe Print" panose="02000600000000000000" pitchFamily="2" charset="0"/>
              <a:ea typeface="小塚ゴシック Pro B" panose="020B0800000000000000" pitchFamily="34" charset="-128"/>
              <a:cs typeface="Arial Unicode MS" panose="020B0604020202020204" pitchFamily="50" charset="-128"/>
            </a:endParaRPr>
          </a:p>
        </p:txBody>
      </p:sp>
      <p:sp>
        <p:nvSpPr>
          <p:cNvPr id="32" name="Text Box 11"/>
          <p:cNvSpPr txBox="1">
            <a:spLocks noChangeArrowheads="1"/>
          </p:cNvSpPr>
          <p:nvPr/>
        </p:nvSpPr>
        <p:spPr bwMode="auto">
          <a:xfrm>
            <a:off x="8767596" y="6517873"/>
            <a:ext cx="1905918" cy="20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ja-JP" altLang="en-US" sz="800" dirty="0">
                <a:solidFill>
                  <a:schemeClr val="bg1"/>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みんなが楽しく過ごせる・くつろげる</a:t>
            </a:r>
          </a:p>
        </p:txBody>
      </p:sp>
      <p:sp>
        <p:nvSpPr>
          <p:cNvPr id="25"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28"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0217224" y="244351"/>
            <a:ext cx="2304256" cy="276999"/>
          </a:xfrm>
          <a:prstGeom prst="rect">
            <a:avLst/>
          </a:prstGeom>
          <a:noFill/>
        </p:spPr>
        <p:txBody>
          <a:bodyPr wrap="square" rtlCol="0">
            <a:spAutoFit/>
          </a:bodyPr>
          <a:lstStyle/>
          <a:p>
            <a:endParaRPr kumimoji="1" lang="ja-JP" altLang="en-US" sz="1200" dirty="0"/>
          </a:p>
        </p:txBody>
      </p:sp>
      <p:sp>
        <p:nvSpPr>
          <p:cNvPr id="6" name="テキスト ボックス 5"/>
          <p:cNvSpPr txBox="1"/>
          <p:nvPr/>
        </p:nvSpPr>
        <p:spPr>
          <a:xfrm>
            <a:off x="10217224" y="612309"/>
            <a:ext cx="2304256" cy="276999"/>
          </a:xfrm>
          <a:prstGeom prst="rect">
            <a:avLst/>
          </a:prstGeom>
          <a:noFill/>
        </p:spPr>
        <p:txBody>
          <a:bodyPr wrap="square" rtlCol="0">
            <a:spAutoFit/>
          </a:bodyPr>
          <a:lstStyle/>
          <a:p>
            <a:endParaRPr kumimoji="1" lang="ja-JP" altLang="en-US" sz="1200" dirty="0"/>
          </a:p>
        </p:txBody>
      </p:sp>
      <p:sp>
        <p:nvSpPr>
          <p:cNvPr id="4" name="Text Box 11">
            <a:extLst/>
          </p:cNvPr>
          <p:cNvSpPr txBox="1">
            <a:spLocks noChangeArrowheads="1"/>
          </p:cNvSpPr>
          <p:nvPr/>
        </p:nvSpPr>
        <p:spPr bwMode="auto">
          <a:xfrm>
            <a:off x="589491" y="1542892"/>
            <a:ext cx="4608512" cy="1450532"/>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0" dirty="0">
                <a:latin typeface="ＭＳ Ｐゴシック" panose="020B0600070205080204" pitchFamily="50" charset="-128"/>
                <a:cs typeface="Arial Unicode MS" panose="020B0604020202020204" pitchFamily="50" charset="-128"/>
              </a:rPr>
              <a:t>概要</a:t>
            </a:r>
            <a:endParaRPr lang="en-US" altLang="ja-JP" sz="1000" b="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endParaRPr lang="en-US" altLang="ja-JP" sz="100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b="0" dirty="0">
                <a:latin typeface="ＭＳ Ｐゴシック" panose="020B0600070205080204" pitchFamily="50" charset="-128"/>
                <a:cs typeface="Arial Unicode MS" panose="020B0604020202020204" pitchFamily="50" charset="-128"/>
              </a:rPr>
              <a:t>本プロジェクトは、数社によるデザインコンペティション形式により進めた。</a:t>
            </a:r>
            <a:endParaRPr lang="en-US" altLang="ja-JP" sz="1000" b="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latin typeface="ＭＳ Ｐゴシック" panose="020B0600070205080204" pitchFamily="50" charset="-128"/>
                <a:cs typeface="Arial Unicode MS" panose="020B0604020202020204" pitchFamily="50" charset="-128"/>
              </a:rPr>
              <a:t>オフィス構築に必要な要件は各社のヒアリング形式とし、</a:t>
            </a:r>
            <a:endParaRPr lang="en-US" altLang="ja-JP" sz="100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latin typeface="ＭＳ Ｐゴシック" panose="020B0600070205080204" pitchFamily="50" charset="-128"/>
                <a:cs typeface="Arial Unicode MS" panose="020B0604020202020204" pitchFamily="50" charset="-128"/>
              </a:rPr>
              <a:t>新しいオフィスにおける</a:t>
            </a:r>
            <a:r>
              <a:rPr lang="ja-JP" altLang="en-US" sz="1000" b="0" dirty="0">
                <a:latin typeface="ＭＳ Ｐゴシック" panose="020B0600070205080204" pitchFamily="50" charset="-128"/>
                <a:cs typeface="Arial Unicode MS" panose="020B0604020202020204" pitchFamily="50" charset="-128"/>
              </a:rPr>
              <a:t>想いやキーワードに対する各社の解釈・提案内容を精査。</a:t>
            </a:r>
            <a:endParaRPr lang="en-US" altLang="ja-JP" sz="1000" b="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b="0" dirty="0">
                <a:latin typeface="ＭＳ Ｐゴシック" panose="020B0600070205080204" pitchFamily="50" charset="-128"/>
                <a:cs typeface="Arial Unicode MS" panose="020B0604020202020204" pitchFamily="50" charset="-128"/>
              </a:rPr>
              <a:t>全社にプレゼンテーションを行っていただいた。</a:t>
            </a:r>
            <a:endParaRPr lang="en-US" altLang="ja-JP" sz="1000" b="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latin typeface="ＭＳ Ｐゴシック" panose="020B0600070205080204" pitchFamily="50" charset="-128"/>
                <a:cs typeface="Arial Unicode MS" panose="020B0604020202020204" pitchFamily="50" charset="-128"/>
              </a:rPr>
              <a:t>最もイメージに近い提案を行った、株式会社フロンティアコンサルティングに</a:t>
            </a:r>
            <a:endParaRPr lang="en-US" altLang="ja-JP" sz="100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b="0" dirty="0">
                <a:latin typeface="ＭＳ Ｐゴシック" panose="020B0600070205080204" pitchFamily="50" charset="-128"/>
                <a:cs typeface="Arial Unicode MS" panose="020B0604020202020204" pitchFamily="50" charset="-128"/>
              </a:rPr>
              <a:t>設計・デザインを業務委託する決定をした。</a:t>
            </a:r>
            <a:endParaRPr lang="en-US" altLang="ja-JP" sz="1000" b="0" dirty="0">
              <a:latin typeface="ＭＳ Ｐゴシック" panose="020B0600070205080204" pitchFamily="50" charset="-128"/>
              <a:cs typeface="Arial Unicode MS" panose="020B0604020202020204" pitchFamily="50" charset="-128"/>
            </a:endParaRPr>
          </a:p>
          <a:p>
            <a:pPr eaLnBrk="1" hangingPunct="1">
              <a:spcBef>
                <a:spcPct val="0"/>
              </a:spcBef>
              <a:buFontTx/>
              <a:buNone/>
              <a:defRPr/>
            </a:pPr>
            <a:endParaRPr lang="en-US" altLang="ja-JP" sz="900" b="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13" name="Text Box 12"/>
          <p:cNvSpPr>
            <a:spLocks noChangeArrowheads="1"/>
          </p:cNvSpPr>
          <p:nvPr/>
        </p:nvSpPr>
        <p:spPr bwMode="auto">
          <a:xfrm>
            <a:off x="4768719" y="6552815"/>
            <a:ext cx="2926122" cy="27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50" b="1" dirty="0">
                <a:solidFill>
                  <a:srgbClr val="0D0D0D"/>
                </a:solidFill>
                <a:latin typeface="+mj-ea"/>
                <a:ea typeface="+mj-ea"/>
                <a:sym typeface="メイリオ" panose="020B0604030504040204" pitchFamily="50" charset="-128"/>
              </a:rPr>
              <a:t>内装工事・什器</a:t>
            </a:r>
            <a:endParaRPr lang="en-US" altLang="ja-JP" sz="105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j-ea"/>
                <a:ea typeface="+mj-ea"/>
                <a:sym typeface="メイリオ" panose="020B0604030504040204" pitchFamily="50" charset="-128"/>
              </a:rPr>
              <a:t>株式会社フロンティアコンサルティング　</a:t>
            </a:r>
            <a:endParaRPr lang="en-US" altLang="ja-JP" sz="1000" dirty="0">
              <a:solidFill>
                <a:schemeClr val="tx1">
                  <a:lumMod val="50000"/>
                  <a:lumOff val="50000"/>
                </a:schemeClr>
              </a:solidFill>
              <a:latin typeface="+mj-ea"/>
              <a:ea typeface="+mj-ea"/>
              <a:sym typeface="メイリオ" panose="020B0604030504040204" pitchFamily="50" charset="-128"/>
            </a:endParaRPr>
          </a:p>
          <a:p>
            <a:pPr algn="ctr" eaLnBrk="1" hangingPunct="1">
              <a:spcBef>
                <a:spcPct val="50000"/>
              </a:spcBef>
              <a:buFontTx/>
              <a:buNone/>
            </a:pPr>
            <a:r>
              <a:rPr lang="en-US" altLang="ja-JP" sz="1000" dirty="0">
                <a:solidFill>
                  <a:schemeClr val="tx1">
                    <a:lumMod val="50000"/>
                    <a:lumOff val="50000"/>
                  </a:schemeClr>
                </a:solidFill>
                <a:latin typeface="+mj-ea"/>
                <a:ea typeface="+mj-ea"/>
                <a:sym typeface="メイリオ" panose="020B0604030504040204" pitchFamily="50" charset="-128"/>
              </a:rPr>
              <a:t>PM</a:t>
            </a:r>
            <a:r>
              <a:rPr lang="ja-JP" altLang="en-US" sz="1000" dirty="0">
                <a:solidFill>
                  <a:schemeClr val="tx1">
                    <a:lumMod val="50000"/>
                    <a:lumOff val="50000"/>
                  </a:schemeClr>
                </a:solidFill>
                <a:latin typeface="+mj-ea"/>
                <a:ea typeface="+mj-ea"/>
                <a:sym typeface="メイリオ" panose="020B0604030504040204" pitchFamily="50" charset="-128"/>
              </a:rPr>
              <a:t>：松川　</a:t>
            </a:r>
            <a:r>
              <a:rPr lang="en-US" altLang="ja-JP" sz="1000" dirty="0">
                <a:solidFill>
                  <a:schemeClr val="tx1">
                    <a:lumMod val="50000"/>
                    <a:lumOff val="50000"/>
                  </a:schemeClr>
                </a:solidFill>
                <a:latin typeface="+mj-ea"/>
                <a:ea typeface="+mj-ea"/>
                <a:sym typeface="メイリオ" panose="020B0604030504040204" pitchFamily="50" charset="-128"/>
              </a:rPr>
              <a:t>PJ</a:t>
            </a:r>
            <a:r>
              <a:rPr lang="ja-JP" altLang="en-US" sz="1000" dirty="0">
                <a:solidFill>
                  <a:schemeClr val="tx1">
                    <a:lumMod val="50000"/>
                    <a:lumOff val="50000"/>
                  </a:schemeClr>
                </a:solidFill>
                <a:latin typeface="+mj-ea"/>
                <a:ea typeface="+mj-ea"/>
                <a:sym typeface="メイリオ" panose="020B0604030504040204" pitchFamily="50" charset="-128"/>
              </a:rPr>
              <a:t>リーダー：廣田　設計：今井</a:t>
            </a:r>
            <a:r>
              <a:rPr lang="ja-JP" altLang="en-US" sz="900" dirty="0">
                <a:solidFill>
                  <a:srgbClr val="0D0D0D"/>
                </a:solidFill>
                <a:latin typeface="+mj-ea"/>
                <a:ea typeface="+mj-ea"/>
                <a:sym typeface="メイリオ" panose="020B0604030504040204" pitchFamily="50" charset="-128"/>
              </a:rPr>
              <a:t>　</a:t>
            </a:r>
            <a:endParaRPr lang="en-US" altLang="ja-JP" sz="900"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50" b="1" dirty="0">
                <a:solidFill>
                  <a:srgbClr val="0D0D0D"/>
                </a:solidFill>
                <a:latin typeface="+mj-ea"/>
                <a:ea typeface="+mj-ea"/>
                <a:sym typeface="メイリオ" panose="020B0604030504040204" pitchFamily="50" charset="-128"/>
              </a:rPr>
              <a:t>間仕切り工事</a:t>
            </a:r>
            <a:endParaRPr lang="en-US" altLang="ja-JP" sz="105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j-ea"/>
                <a:ea typeface="+mj-ea"/>
                <a:sym typeface="メイリオ" panose="020B0604030504040204" pitchFamily="50" charset="-128"/>
              </a:rPr>
              <a:t>小松ウォール株式会社・</a:t>
            </a:r>
            <a:r>
              <a:rPr lang="en-US" altLang="ja-JP" sz="1000" dirty="0">
                <a:solidFill>
                  <a:schemeClr val="tx1">
                    <a:lumMod val="50000"/>
                    <a:lumOff val="50000"/>
                  </a:schemeClr>
                </a:solidFill>
                <a:latin typeface="+mj-ea"/>
                <a:ea typeface="+mj-ea"/>
                <a:sym typeface="メイリオ" panose="020B0604030504040204" pitchFamily="50" charset="-128"/>
              </a:rPr>
              <a:t>NATZ</a:t>
            </a:r>
            <a:r>
              <a:rPr lang="ja-JP" altLang="en-US" sz="1000" dirty="0">
                <a:solidFill>
                  <a:schemeClr val="tx1">
                    <a:lumMod val="50000"/>
                    <a:lumOff val="50000"/>
                  </a:schemeClr>
                </a:solidFill>
                <a:latin typeface="+mj-ea"/>
                <a:ea typeface="+mj-ea"/>
                <a:sym typeface="メイリオ" panose="020B0604030504040204" pitchFamily="50" charset="-128"/>
              </a:rPr>
              <a:t>株式会社</a:t>
            </a:r>
            <a:endParaRPr lang="en-US" altLang="ja-JP" sz="1000" dirty="0">
              <a:solidFill>
                <a:schemeClr val="tx1">
                  <a:lumMod val="50000"/>
                  <a:lumOff val="50000"/>
                </a:schemeClr>
              </a:solidFill>
              <a:latin typeface="+mj-ea"/>
              <a:ea typeface="+mj-ea"/>
              <a:sym typeface="メイリオ" panose="020B0604030504040204" pitchFamily="50" charset="-128"/>
            </a:endParaRPr>
          </a:p>
          <a:p>
            <a:pPr algn="ctr" eaLnBrk="1" hangingPunct="1">
              <a:spcBef>
                <a:spcPct val="50000"/>
              </a:spcBef>
              <a:buFontTx/>
              <a:buNone/>
            </a:pPr>
            <a:r>
              <a:rPr lang="ja-JP" altLang="en-US" sz="1050" b="1" dirty="0">
                <a:solidFill>
                  <a:srgbClr val="0D0D0D"/>
                </a:solidFill>
                <a:latin typeface="+mj-ea"/>
                <a:ea typeface="+mj-ea"/>
                <a:sym typeface="メイリオ" panose="020B0604030504040204" pitchFamily="50" charset="-128"/>
              </a:rPr>
              <a:t>引っ越し工事</a:t>
            </a:r>
            <a:endParaRPr lang="en-US" altLang="ja-JP" sz="105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j-ea"/>
                <a:ea typeface="+mj-ea"/>
                <a:sym typeface="メイリオ" panose="020B0604030504040204" pitchFamily="50" charset="-128"/>
              </a:rPr>
              <a:t>森田様</a:t>
            </a:r>
            <a:endParaRPr lang="en-US" altLang="ja-JP" sz="1000" dirty="0">
              <a:solidFill>
                <a:schemeClr val="tx1">
                  <a:lumMod val="50000"/>
                  <a:lumOff val="50000"/>
                </a:schemeClr>
              </a:solidFill>
              <a:latin typeface="+mj-ea"/>
              <a:ea typeface="+mj-ea"/>
              <a:sym typeface="メイリオ" panose="020B0604030504040204" pitchFamily="50" charset="-128"/>
            </a:endParaRPr>
          </a:p>
          <a:p>
            <a:pPr algn="ctr" eaLnBrk="1" hangingPunct="1">
              <a:spcBef>
                <a:spcPct val="50000"/>
              </a:spcBef>
              <a:buFontTx/>
              <a:buNone/>
            </a:pPr>
            <a:r>
              <a:rPr lang="ja-JP" altLang="en-US" sz="1050" b="1" dirty="0">
                <a:solidFill>
                  <a:srgbClr val="0D0D0D"/>
                </a:solidFill>
                <a:latin typeface="+mj-ea"/>
                <a:ea typeface="+mj-ea"/>
                <a:sym typeface="メイリオ" panose="020B0604030504040204" pitchFamily="50" charset="-128"/>
              </a:rPr>
              <a:t>通信工事</a:t>
            </a:r>
            <a:endParaRPr lang="en-US" altLang="ja-JP" sz="105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j-ea"/>
                <a:ea typeface="+mj-ea"/>
                <a:sym typeface="メイリオ" panose="020B0604030504040204" pitchFamily="50" charset="-128"/>
              </a:rPr>
              <a:t>インターナショナルコミュニケーションズ　浅井様</a:t>
            </a:r>
            <a:endParaRPr lang="en-US" altLang="ja-JP" sz="1000" dirty="0">
              <a:solidFill>
                <a:schemeClr val="tx1">
                  <a:lumMod val="50000"/>
                  <a:lumOff val="50000"/>
                </a:schemeClr>
              </a:solidFill>
              <a:latin typeface="+mj-ea"/>
              <a:ea typeface="+mj-ea"/>
              <a:sym typeface="メイリオ" panose="020B0604030504040204" pitchFamily="50" charset="-128"/>
            </a:endParaRPr>
          </a:p>
          <a:p>
            <a:pPr algn="ctr" eaLnBrk="1" hangingPunct="1">
              <a:spcBef>
                <a:spcPct val="50000"/>
              </a:spcBef>
              <a:buFontTx/>
              <a:buNone/>
            </a:pPr>
            <a:r>
              <a:rPr lang="ja-JP" altLang="en-US" sz="1050" b="1" dirty="0">
                <a:solidFill>
                  <a:srgbClr val="0D0D0D"/>
                </a:solidFill>
                <a:latin typeface="+mj-ea"/>
                <a:ea typeface="+mj-ea"/>
                <a:sym typeface="メイリオ" panose="020B0604030504040204" pitchFamily="50" charset="-128"/>
              </a:rPr>
              <a:t>キャンプエリア特殊什器工事</a:t>
            </a:r>
            <a:endParaRPr lang="en-US" altLang="ja-JP" sz="105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j-ea"/>
                <a:ea typeface="+mj-ea"/>
                <a:sym typeface="メイリオ" panose="020B0604030504040204" pitchFamily="50" charset="-128"/>
              </a:rPr>
              <a:t>スノーピーク株式会社</a:t>
            </a:r>
            <a:endParaRPr lang="en-US" altLang="ja-JP" sz="1000" dirty="0">
              <a:solidFill>
                <a:schemeClr val="tx1">
                  <a:lumMod val="50000"/>
                  <a:lumOff val="50000"/>
                </a:schemeClr>
              </a:solidFill>
              <a:latin typeface="+mj-ea"/>
              <a:ea typeface="+mj-ea"/>
              <a:sym typeface="メイリオ" panose="020B0604030504040204" pitchFamily="50" charset="-128"/>
            </a:endParaRPr>
          </a:p>
          <a:p>
            <a:pPr algn="ctr" eaLnBrk="1" hangingPunct="1">
              <a:spcBef>
                <a:spcPct val="50000"/>
              </a:spcBef>
              <a:buFontTx/>
              <a:buNone/>
            </a:pPr>
            <a:endParaRPr lang="en-US" altLang="ja-JP" sz="900" dirty="0">
              <a:solidFill>
                <a:srgbClr val="0D0D0D"/>
              </a:solidFill>
              <a:latin typeface="+mj-ea"/>
              <a:ea typeface="+mj-ea"/>
              <a:sym typeface="メイリオ" panose="020B0604030504040204" pitchFamily="50" charset="-128"/>
            </a:endParaRPr>
          </a:p>
        </p:txBody>
      </p:sp>
      <p:sp>
        <p:nvSpPr>
          <p:cNvPr id="29" name="Text Box 12"/>
          <p:cNvSpPr>
            <a:spLocks noChangeArrowheads="1"/>
          </p:cNvSpPr>
          <p:nvPr/>
        </p:nvSpPr>
        <p:spPr bwMode="auto">
          <a:xfrm>
            <a:off x="3664496" y="4405550"/>
            <a:ext cx="13890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solidFill>
                  <a:srgbClr val="0D0D0D"/>
                </a:solidFill>
                <a:latin typeface="+mn-ea"/>
                <a:ea typeface="+mn-ea"/>
                <a:sym typeface="メイリオ" panose="020B0604030504040204" pitchFamily="50" charset="-128"/>
              </a:rPr>
              <a:t>委託・契約</a:t>
            </a:r>
            <a:endParaRPr lang="en-US" altLang="ja-JP" sz="1000" dirty="0">
              <a:solidFill>
                <a:srgbClr val="0D0D0D"/>
              </a:solidFill>
              <a:latin typeface="+mn-ea"/>
              <a:ea typeface="+mn-ea"/>
              <a:sym typeface="メイリオ" panose="020B0604030504040204" pitchFamily="50" charset="-128"/>
            </a:endParaRPr>
          </a:p>
        </p:txBody>
      </p:sp>
      <p:pic>
        <p:nvPicPr>
          <p:cNvPr id="34"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817" y="3269392"/>
            <a:ext cx="11731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2"/>
          <p:cNvSpPr>
            <a:spLocks noChangeArrowheads="1"/>
          </p:cNvSpPr>
          <p:nvPr/>
        </p:nvSpPr>
        <p:spPr bwMode="auto">
          <a:xfrm>
            <a:off x="3674819" y="5131589"/>
            <a:ext cx="11572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solidFill>
                  <a:srgbClr val="0D0D0D"/>
                </a:solidFill>
                <a:latin typeface="+mn-ea"/>
                <a:ea typeface="+mn-ea"/>
                <a:sym typeface="メイリオ" panose="020B0604030504040204" pitchFamily="50" charset="-128"/>
              </a:rPr>
              <a:t>定例・報告</a:t>
            </a:r>
            <a:endParaRPr lang="en-US" altLang="ja-JP" sz="1000" dirty="0">
              <a:solidFill>
                <a:srgbClr val="0D0D0D"/>
              </a:solidFill>
              <a:latin typeface="+mn-ea"/>
              <a:ea typeface="+mn-ea"/>
              <a:sym typeface="メイリオ" panose="020B0604030504040204" pitchFamily="50" charset="-128"/>
            </a:endParaRPr>
          </a:p>
        </p:txBody>
      </p:sp>
      <p:pic>
        <p:nvPicPr>
          <p:cNvPr id="48" name="図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4164" y="3416958"/>
            <a:ext cx="1720850"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027302" y="3314581"/>
            <a:ext cx="2332037"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11">
            <a:extLst/>
          </p:cNvPr>
          <p:cNvSpPr txBox="1">
            <a:spLocks noChangeArrowheads="1"/>
          </p:cNvSpPr>
          <p:nvPr/>
        </p:nvSpPr>
        <p:spPr bwMode="auto">
          <a:xfrm>
            <a:off x="8994805" y="4008512"/>
            <a:ext cx="2506342" cy="542592"/>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defRPr/>
            </a:pPr>
            <a:r>
              <a:rPr lang="en-US" altLang="ja-JP" sz="1000" b="0" dirty="0">
                <a:solidFill>
                  <a:schemeClr val="tx1">
                    <a:lumMod val="75000"/>
                    <a:lumOff val="25000"/>
                  </a:schemeClr>
                </a:solidFill>
                <a:latin typeface="+mn-ea"/>
                <a:ea typeface="+mn-ea"/>
                <a:cs typeface="Arial Unicode MS" panose="020B0604020202020204" pitchFamily="50" charset="-128"/>
              </a:rPr>
              <a:t>1964</a:t>
            </a:r>
            <a:r>
              <a:rPr lang="ja-JP" altLang="en-US" sz="1000" b="0" dirty="0">
                <a:solidFill>
                  <a:schemeClr val="tx1">
                    <a:lumMod val="75000"/>
                    <a:lumOff val="25000"/>
                  </a:schemeClr>
                </a:solidFill>
                <a:latin typeface="+mn-ea"/>
                <a:ea typeface="+mn-ea"/>
                <a:cs typeface="Arial Unicode MS" panose="020B0604020202020204" pitchFamily="50" charset="-128"/>
              </a:rPr>
              <a:t>年創業のアウトドア総合メーカーである</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スノーピーク様にキャンプエリアの</a:t>
            </a:r>
            <a:endParaRPr lang="en-US" altLang="ja-JP" sz="1000" dirty="0">
              <a:solidFill>
                <a:schemeClr val="tx1">
                  <a:lumMod val="75000"/>
                  <a:lumOff val="25000"/>
                </a:schemeClr>
              </a:solidFill>
              <a:latin typeface="+mn-ea"/>
              <a:ea typeface="+mn-ea"/>
              <a:cs typeface="Arial Unicode MS" panose="020B0604020202020204" pitchFamily="50" charset="-128"/>
            </a:endParaRPr>
          </a:p>
          <a:p>
            <a:pPr algn="ct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技術指導をいただく。</a:t>
            </a:r>
            <a:endParaRPr lang="en-US" altLang="ja-JP" sz="1000" b="0" dirty="0">
              <a:solidFill>
                <a:schemeClr val="tx1">
                  <a:lumMod val="75000"/>
                  <a:lumOff val="25000"/>
                </a:schemeClr>
              </a:solidFill>
              <a:latin typeface="+mn-ea"/>
              <a:ea typeface="+mn-ea"/>
              <a:cs typeface="Arial Unicode MS" panose="020B0604020202020204" pitchFamily="50" charset="-128"/>
            </a:endParaRPr>
          </a:p>
        </p:txBody>
      </p:sp>
      <p:sp>
        <p:nvSpPr>
          <p:cNvPr id="51" name="Text Box 11">
            <a:extLst/>
          </p:cNvPr>
          <p:cNvSpPr txBox="1">
            <a:spLocks noChangeArrowheads="1"/>
          </p:cNvSpPr>
          <p:nvPr/>
        </p:nvSpPr>
        <p:spPr bwMode="auto">
          <a:xfrm>
            <a:off x="5355506" y="4615240"/>
            <a:ext cx="1768504" cy="100425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defRPr/>
            </a:pP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プロジェクトマネジメント</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全体基本計画</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基本設計</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実施設計</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意匠設計</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p:txBody>
      </p:sp>
      <p:sp>
        <p:nvSpPr>
          <p:cNvPr id="52" name="Text Box 11">
            <a:extLst/>
          </p:cNvPr>
          <p:cNvSpPr txBox="1">
            <a:spLocks noChangeArrowheads="1"/>
          </p:cNvSpPr>
          <p:nvPr/>
        </p:nvSpPr>
        <p:spPr bwMode="auto">
          <a:xfrm>
            <a:off x="879398" y="4331758"/>
            <a:ext cx="2230382" cy="131203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defRPr/>
            </a:pP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代表取締役及び役員</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a:t>
            </a:r>
            <a:r>
              <a:rPr lang="ja-JP" altLang="en-US" sz="1000" b="0" dirty="0">
                <a:solidFill>
                  <a:schemeClr val="tx1">
                    <a:lumMod val="75000"/>
                    <a:lumOff val="25000"/>
                  </a:schemeClr>
                </a:solidFill>
                <a:latin typeface="ＭＳ Ｐゴシック" panose="020B0600070205080204" pitchFamily="50" charset="-128"/>
                <a:cs typeface="Arial Unicode MS" panose="020B0604020202020204" pitchFamily="50" charset="-128"/>
              </a:rPr>
              <a:t>全体推進）</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新オフィス運用チーム</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a:t>
            </a: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セキュリティ・インフラ・利用ルール</a:t>
            </a: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a:t>
            </a:r>
          </a:p>
          <a:p>
            <a:pPr algn="ctr" eaLnBrk="1" hangingPunct="1">
              <a:spcBef>
                <a:spcPct val="0"/>
              </a:spcBef>
              <a:buFontTx/>
              <a:buNone/>
              <a:defRPr/>
            </a:pP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広報チーム</a:t>
            </a:r>
            <a:endPar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a:p>
            <a:pPr algn="ctr" eaLnBrk="1" hangingPunct="1">
              <a:spcBef>
                <a:spcPct val="0"/>
              </a:spcBef>
              <a:buFontTx/>
              <a:buNone/>
              <a:defRPr/>
            </a:pP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 </a:t>
            </a: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(HP</a:t>
            </a: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・リクルート・</a:t>
            </a: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SNS</a:t>
            </a:r>
            <a:r>
              <a:rPr lang="ja-JP" altLang="en-US" sz="1000" dirty="0">
                <a:solidFill>
                  <a:schemeClr val="tx1">
                    <a:lumMod val="75000"/>
                    <a:lumOff val="25000"/>
                  </a:schemeClr>
                </a:solidFill>
                <a:latin typeface="ＭＳ Ｐゴシック" panose="020B0600070205080204" pitchFamily="50" charset="-128"/>
                <a:cs typeface="Arial Unicode MS" panose="020B0604020202020204" pitchFamily="50" charset="-128"/>
              </a:rPr>
              <a:t>発信</a:t>
            </a:r>
            <a:r>
              <a:rPr lang="en-US" altLang="ja-JP" sz="1000" dirty="0">
                <a:solidFill>
                  <a:schemeClr val="tx1">
                    <a:lumMod val="75000"/>
                    <a:lumOff val="25000"/>
                  </a:schemeClr>
                </a:solidFill>
                <a:latin typeface="ＭＳ Ｐゴシック" panose="020B0600070205080204" pitchFamily="50" charset="-128"/>
                <a:cs typeface="Arial Unicode MS" panose="020B0604020202020204" pitchFamily="50" charset="-128"/>
              </a:rPr>
              <a:t>)</a:t>
            </a:r>
            <a:endParaRPr lang="en-US" altLang="ja-JP" sz="1000" b="0" dirty="0">
              <a:solidFill>
                <a:schemeClr val="tx1">
                  <a:lumMod val="75000"/>
                  <a:lumOff val="25000"/>
                </a:schemeClr>
              </a:solidFill>
              <a:latin typeface="ＭＳ Ｐゴシック" panose="020B0600070205080204" pitchFamily="50" charset="-128"/>
              <a:cs typeface="Arial Unicode MS" panose="020B0604020202020204" pitchFamily="50" charset="-128"/>
            </a:endParaRPr>
          </a:p>
        </p:txBody>
      </p:sp>
      <p:sp>
        <p:nvSpPr>
          <p:cNvPr id="56" name="右矢印 55"/>
          <p:cNvSpPr/>
          <p:nvPr/>
        </p:nvSpPr>
        <p:spPr>
          <a:xfrm>
            <a:off x="3723379" y="4619397"/>
            <a:ext cx="760072" cy="18854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rot="10800000">
            <a:off x="3702387" y="4954601"/>
            <a:ext cx="760072" cy="18854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Text Box 12"/>
          <p:cNvSpPr>
            <a:spLocks noChangeArrowheads="1"/>
          </p:cNvSpPr>
          <p:nvPr/>
        </p:nvSpPr>
        <p:spPr bwMode="auto">
          <a:xfrm>
            <a:off x="7715850" y="4595185"/>
            <a:ext cx="13890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50000"/>
              </a:spcBef>
              <a:buFontTx/>
              <a:buNone/>
            </a:pPr>
            <a:r>
              <a:rPr lang="ja-JP" altLang="en-US" sz="1000" dirty="0">
                <a:solidFill>
                  <a:srgbClr val="0D0D0D"/>
                </a:solidFill>
                <a:latin typeface="+mn-ea"/>
                <a:ea typeface="+mn-ea"/>
                <a:sym typeface="メイリオ" panose="020B0604030504040204" pitchFamily="50" charset="-128"/>
              </a:rPr>
              <a:t>専門技術指導</a:t>
            </a:r>
            <a:endParaRPr lang="en-US" altLang="ja-JP" sz="1000" dirty="0">
              <a:solidFill>
                <a:srgbClr val="0D0D0D"/>
              </a:solidFill>
              <a:latin typeface="+mn-ea"/>
              <a:ea typeface="+mn-ea"/>
              <a:sym typeface="メイリオ" panose="020B0604030504040204" pitchFamily="50" charset="-128"/>
            </a:endParaRPr>
          </a:p>
        </p:txBody>
      </p:sp>
      <p:sp>
        <p:nvSpPr>
          <p:cNvPr id="59" name="右矢印 58"/>
          <p:cNvSpPr/>
          <p:nvPr/>
        </p:nvSpPr>
        <p:spPr>
          <a:xfrm rot="10800000">
            <a:off x="7819798" y="4837554"/>
            <a:ext cx="760072" cy="188543"/>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右矢印 21"/>
          <p:cNvSpPr/>
          <p:nvPr/>
        </p:nvSpPr>
        <p:spPr>
          <a:xfrm rot="5400000">
            <a:off x="6014896" y="5749040"/>
            <a:ext cx="449723" cy="57433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Text Box 12"/>
          <p:cNvSpPr>
            <a:spLocks noChangeArrowheads="1"/>
          </p:cNvSpPr>
          <p:nvPr/>
        </p:nvSpPr>
        <p:spPr bwMode="auto">
          <a:xfrm>
            <a:off x="531527" y="6619924"/>
            <a:ext cx="2926122" cy="116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en-US" altLang="ja-JP" sz="1050" b="1" dirty="0">
                <a:solidFill>
                  <a:srgbClr val="0D0D0D"/>
                </a:solidFill>
                <a:latin typeface="+mn-ea"/>
                <a:ea typeface="+mn-ea"/>
                <a:sym typeface="メイリオ" panose="020B0604030504040204" pitchFamily="50" charset="-128"/>
              </a:rPr>
              <a:t>B</a:t>
            </a:r>
            <a:r>
              <a:rPr lang="ja-JP" altLang="en-US" sz="1050" b="1" dirty="0">
                <a:solidFill>
                  <a:srgbClr val="0D0D0D"/>
                </a:solidFill>
                <a:latin typeface="+mn-ea"/>
                <a:ea typeface="+mn-ea"/>
                <a:sym typeface="メイリオ" panose="020B0604030504040204" pitchFamily="50" charset="-128"/>
              </a:rPr>
              <a:t>工事防災設備工事・電気工事</a:t>
            </a:r>
            <a:endParaRPr lang="en-US" altLang="ja-JP" sz="1050" b="1" dirty="0">
              <a:solidFill>
                <a:srgbClr val="0D0D0D"/>
              </a:solidFill>
              <a:latin typeface="+mn-ea"/>
              <a:ea typeface="+mn-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n-ea"/>
                <a:ea typeface="+mn-ea"/>
                <a:sym typeface="メイリオ" panose="020B0604030504040204" pitchFamily="50" charset="-128"/>
              </a:rPr>
              <a:t>オリックス・ファシリティーズ株式会社　長澤様</a:t>
            </a:r>
            <a:endParaRPr lang="en-US" altLang="ja-JP" sz="1000" dirty="0">
              <a:solidFill>
                <a:schemeClr val="tx1">
                  <a:lumMod val="50000"/>
                  <a:lumOff val="50000"/>
                </a:schemeClr>
              </a:solidFill>
              <a:latin typeface="+mn-ea"/>
              <a:ea typeface="+mn-ea"/>
              <a:sym typeface="メイリオ" panose="020B0604030504040204" pitchFamily="50" charset="-128"/>
            </a:endParaRPr>
          </a:p>
          <a:p>
            <a:pPr algn="ctr" eaLnBrk="1" hangingPunct="1">
              <a:spcBef>
                <a:spcPct val="50000"/>
              </a:spcBef>
              <a:buFontTx/>
              <a:buNone/>
            </a:pPr>
            <a:r>
              <a:rPr lang="ja-JP" altLang="en-US" sz="1050" b="1" dirty="0">
                <a:solidFill>
                  <a:srgbClr val="0D0D0D"/>
                </a:solidFill>
                <a:latin typeface="+mn-ea"/>
                <a:ea typeface="+mn-ea"/>
                <a:sym typeface="メイリオ" panose="020B0604030504040204" pitchFamily="50" charset="-128"/>
              </a:rPr>
              <a:t>セキュリティ工事</a:t>
            </a:r>
            <a:endParaRPr lang="en-US" altLang="ja-JP" sz="1050" b="1" dirty="0">
              <a:solidFill>
                <a:srgbClr val="0D0D0D"/>
              </a:solidFill>
              <a:latin typeface="+mn-ea"/>
              <a:ea typeface="+mn-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n-ea"/>
                <a:ea typeface="+mn-ea"/>
                <a:sym typeface="メイリオ" panose="020B0604030504040204" pitchFamily="50" charset="-128"/>
              </a:rPr>
              <a:t>セコム株式会社　様</a:t>
            </a:r>
            <a:endParaRPr lang="en-US" altLang="ja-JP" sz="1000" dirty="0">
              <a:solidFill>
                <a:schemeClr val="tx1">
                  <a:lumMod val="50000"/>
                  <a:lumOff val="50000"/>
                </a:schemeClr>
              </a:solidFill>
              <a:latin typeface="+mn-ea"/>
              <a:ea typeface="+mn-ea"/>
              <a:sym typeface="メイリオ" panose="020B0604030504040204" pitchFamily="50" charset="-128"/>
            </a:endParaRPr>
          </a:p>
          <a:p>
            <a:pPr algn="ctr" eaLnBrk="1" hangingPunct="1">
              <a:spcBef>
                <a:spcPct val="50000"/>
              </a:spcBef>
              <a:buFontTx/>
              <a:buNone/>
            </a:pPr>
            <a:endParaRPr lang="en-US" altLang="ja-JP" sz="900" dirty="0">
              <a:solidFill>
                <a:schemeClr val="tx1">
                  <a:lumMod val="50000"/>
                  <a:lumOff val="50000"/>
                </a:schemeClr>
              </a:solidFill>
              <a:latin typeface="+mn-ea"/>
              <a:ea typeface="+mn-ea"/>
              <a:sym typeface="メイリオ" panose="020B0604030504040204" pitchFamily="50" charset="-128"/>
            </a:endParaRPr>
          </a:p>
        </p:txBody>
      </p:sp>
      <p:sp>
        <p:nvSpPr>
          <p:cNvPr id="24" name="正方形/長方形 23"/>
          <p:cNvSpPr/>
          <p:nvPr/>
        </p:nvSpPr>
        <p:spPr>
          <a:xfrm>
            <a:off x="465315" y="1394502"/>
            <a:ext cx="4616650" cy="1658866"/>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28"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
        <p:nvSpPr>
          <p:cNvPr id="30" name="Text Box 12"/>
          <p:cNvSpPr>
            <a:spLocks noChangeArrowheads="1"/>
          </p:cNvSpPr>
          <p:nvPr/>
        </p:nvSpPr>
        <p:spPr bwMode="auto">
          <a:xfrm>
            <a:off x="5473838" y="2139684"/>
            <a:ext cx="1044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要望の整理</a:t>
            </a:r>
            <a:endParaRPr lang="en-US" altLang="ja-JP" sz="1000" b="1" dirty="0">
              <a:solidFill>
                <a:srgbClr val="0D0D0D"/>
              </a:solidFill>
              <a:latin typeface="+mj-ea"/>
              <a:ea typeface="+mj-ea"/>
              <a:sym typeface="メイリオ" panose="020B0604030504040204" pitchFamily="50" charset="-128"/>
            </a:endParaRPr>
          </a:p>
        </p:txBody>
      </p:sp>
      <p:sp>
        <p:nvSpPr>
          <p:cNvPr id="31" name="右矢印 30"/>
          <p:cNvSpPr/>
          <p:nvPr/>
        </p:nvSpPr>
        <p:spPr>
          <a:xfrm>
            <a:off x="6554272" y="2118198"/>
            <a:ext cx="250289" cy="2746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Text Box 12"/>
          <p:cNvSpPr>
            <a:spLocks noChangeArrowheads="1"/>
          </p:cNvSpPr>
          <p:nvPr/>
        </p:nvSpPr>
        <p:spPr bwMode="auto">
          <a:xfrm>
            <a:off x="6417419" y="2143020"/>
            <a:ext cx="21073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各社提案内容の精査</a:t>
            </a:r>
            <a:endParaRPr lang="en-US" altLang="ja-JP" sz="1000" b="1" dirty="0">
              <a:solidFill>
                <a:srgbClr val="0D0D0D"/>
              </a:solidFill>
              <a:latin typeface="+mj-ea"/>
              <a:ea typeface="+mj-ea"/>
              <a:sym typeface="メイリオ" panose="020B0604030504040204" pitchFamily="50" charset="-128"/>
            </a:endParaRPr>
          </a:p>
        </p:txBody>
      </p:sp>
      <p:sp>
        <p:nvSpPr>
          <p:cNvPr id="33" name="Text Box 12"/>
          <p:cNvSpPr>
            <a:spLocks noChangeArrowheads="1"/>
          </p:cNvSpPr>
          <p:nvPr/>
        </p:nvSpPr>
        <p:spPr bwMode="auto">
          <a:xfrm>
            <a:off x="8248890" y="1932182"/>
            <a:ext cx="21073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パートーナー企業の選定</a:t>
            </a:r>
            <a:endParaRPr lang="en-US" altLang="ja-JP" sz="100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及び</a:t>
            </a:r>
            <a:endParaRPr lang="en-US" altLang="ja-JP" sz="100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計画のブラッシュアップ</a:t>
            </a:r>
            <a:endParaRPr lang="en-US" altLang="ja-JP" sz="1000" b="1" dirty="0">
              <a:solidFill>
                <a:srgbClr val="0D0D0D"/>
              </a:solidFill>
              <a:latin typeface="+mj-ea"/>
              <a:ea typeface="+mj-ea"/>
              <a:sym typeface="メイリオ" panose="020B0604030504040204" pitchFamily="50" charset="-128"/>
            </a:endParaRPr>
          </a:p>
        </p:txBody>
      </p:sp>
      <p:sp>
        <p:nvSpPr>
          <p:cNvPr id="35" name="Text Box 12"/>
          <p:cNvSpPr>
            <a:spLocks noChangeArrowheads="1"/>
          </p:cNvSpPr>
          <p:nvPr/>
        </p:nvSpPr>
        <p:spPr bwMode="auto">
          <a:xfrm>
            <a:off x="10149679" y="1914535"/>
            <a:ext cx="21073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オフィスデザインへの展開</a:t>
            </a:r>
            <a:endParaRPr lang="en-US" altLang="ja-JP" sz="100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及び</a:t>
            </a:r>
            <a:endParaRPr lang="en-US" altLang="ja-JP" sz="1000" b="1" dirty="0">
              <a:solidFill>
                <a:srgbClr val="0D0D0D"/>
              </a:solidFill>
              <a:latin typeface="+mj-ea"/>
              <a:ea typeface="+mj-ea"/>
              <a:sym typeface="メイリオ" panose="020B0604030504040204" pitchFamily="50" charset="-128"/>
            </a:endParaRPr>
          </a:p>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運用ルールの策定</a:t>
            </a:r>
            <a:endParaRPr lang="en-US" altLang="ja-JP" sz="1000" b="1" dirty="0">
              <a:solidFill>
                <a:srgbClr val="0D0D0D"/>
              </a:solidFill>
              <a:latin typeface="+mj-ea"/>
              <a:ea typeface="+mj-ea"/>
              <a:sym typeface="メイリオ" panose="020B0604030504040204" pitchFamily="50" charset="-128"/>
            </a:endParaRPr>
          </a:p>
        </p:txBody>
      </p:sp>
      <p:sp>
        <p:nvSpPr>
          <p:cNvPr id="39" name="右矢印 38"/>
          <p:cNvSpPr/>
          <p:nvPr/>
        </p:nvSpPr>
        <p:spPr>
          <a:xfrm>
            <a:off x="8248891" y="2118198"/>
            <a:ext cx="250289" cy="2746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a:off x="10122832" y="2118198"/>
            <a:ext cx="250289" cy="2746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5"/>
          <a:stretch>
            <a:fillRect/>
          </a:stretch>
        </p:blipFill>
        <p:spPr>
          <a:xfrm>
            <a:off x="9027302" y="7529838"/>
            <a:ext cx="2506343" cy="1489552"/>
          </a:xfrm>
          <a:prstGeom prst="rect">
            <a:avLst/>
          </a:prstGeom>
        </p:spPr>
      </p:pic>
      <p:pic>
        <p:nvPicPr>
          <p:cNvPr id="7" name="図 6"/>
          <p:cNvPicPr>
            <a:picLocks noChangeAspect="1"/>
          </p:cNvPicPr>
          <p:nvPr/>
        </p:nvPicPr>
        <p:blipFill>
          <a:blip r:embed="rId6"/>
          <a:stretch>
            <a:fillRect/>
          </a:stretch>
        </p:blipFill>
        <p:spPr>
          <a:xfrm>
            <a:off x="9041171" y="5593515"/>
            <a:ext cx="2492473" cy="1813672"/>
          </a:xfrm>
          <a:prstGeom prst="rect">
            <a:avLst/>
          </a:prstGeom>
        </p:spPr>
      </p:pic>
      <p:sp>
        <p:nvSpPr>
          <p:cNvPr id="41" name="Text Box 11">
            <a:extLst/>
          </p:cNvPr>
          <p:cNvSpPr txBox="1">
            <a:spLocks noChangeArrowheads="1"/>
          </p:cNvSpPr>
          <p:nvPr/>
        </p:nvSpPr>
        <p:spPr bwMode="auto">
          <a:xfrm>
            <a:off x="9369736" y="4595185"/>
            <a:ext cx="1768504" cy="9888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キャンプ用品体験調査の実施</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n-ea"/>
                <a:ea typeface="+mn-ea"/>
                <a:sym typeface="メイリオ" panose="020B0604030504040204" pitchFamily="50" charset="-128"/>
              </a:rPr>
              <a:t>株式会社スノーピークビジネスソリューションズ</a:t>
            </a:r>
            <a:endParaRPr lang="en-US" altLang="ja-JP" sz="1000" dirty="0">
              <a:solidFill>
                <a:schemeClr val="tx1">
                  <a:lumMod val="50000"/>
                  <a:lumOff val="50000"/>
                </a:schemeClr>
              </a:solidFill>
              <a:latin typeface="+mn-ea"/>
              <a:ea typeface="+mn-ea"/>
              <a:sym typeface="メイリオ" panose="020B0604030504040204" pitchFamily="50" charset="-128"/>
            </a:endParaRPr>
          </a:p>
          <a:p>
            <a:pPr algn="ctr" eaLnBrk="1" hangingPunct="1">
              <a:spcBef>
                <a:spcPct val="50000"/>
              </a:spcBef>
              <a:buFontTx/>
              <a:buNone/>
            </a:pPr>
            <a:r>
              <a:rPr lang="ja-JP" altLang="en-US" sz="1000" dirty="0">
                <a:solidFill>
                  <a:schemeClr val="tx1">
                    <a:lumMod val="50000"/>
                    <a:lumOff val="50000"/>
                  </a:schemeClr>
                </a:solidFill>
                <a:latin typeface="+mn-ea"/>
                <a:ea typeface="+mn-ea"/>
                <a:sym typeface="メイリオ" panose="020B0604030504040204" pitchFamily="50" charset="-128"/>
              </a:rPr>
              <a:t>藤本 様</a:t>
            </a:r>
            <a:endParaRPr lang="en-US" altLang="ja-JP" sz="1000" dirty="0">
              <a:solidFill>
                <a:schemeClr val="tx1">
                  <a:lumMod val="50000"/>
                  <a:lumOff val="50000"/>
                </a:schemeClr>
              </a:solidFill>
              <a:latin typeface="+mn-ea"/>
              <a:ea typeface="+mn-ea"/>
              <a:sym typeface="メイリオ" panose="020B0604030504040204" pitchFamily="50" charset="-128"/>
            </a:endParaRPr>
          </a:p>
          <a:p>
            <a:pPr algn="ctr" eaLnBrk="1" hangingPunct="1">
              <a:spcBef>
                <a:spcPct val="0"/>
              </a:spcBef>
              <a:buFontTx/>
              <a:buNone/>
              <a:defRPr/>
            </a:pPr>
            <a:endParaRPr lang="en-US" altLang="ja-JP" sz="900" b="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42" name="右矢印 41"/>
          <p:cNvSpPr/>
          <p:nvPr/>
        </p:nvSpPr>
        <p:spPr>
          <a:xfrm rot="5400000">
            <a:off x="1769727" y="5749041"/>
            <a:ext cx="449723" cy="574334"/>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Text Box 11">
            <a:extLst/>
          </p:cNvPr>
          <p:cNvSpPr txBox="1">
            <a:spLocks noChangeArrowheads="1"/>
          </p:cNvSpPr>
          <p:nvPr/>
        </p:nvSpPr>
        <p:spPr bwMode="auto">
          <a:xfrm>
            <a:off x="10176912" y="9023979"/>
            <a:ext cx="17685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en-US" altLang="ja-JP" sz="1000" dirty="0">
                <a:solidFill>
                  <a:schemeClr val="tx1">
                    <a:lumMod val="50000"/>
                    <a:lumOff val="50000"/>
                  </a:schemeClr>
                </a:solidFill>
                <a:latin typeface="+mn-ea"/>
                <a:ea typeface="+mn-ea"/>
                <a:sym typeface="メイリオ" panose="020B0604030504040204" pitchFamily="50" charset="-128"/>
              </a:rPr>
              <a:t>※</a:t>
            </a:r>
            <a:r>
              <a:rPr lang="ja-JP" altLang="en-US" sz="1000" dirty="0">
                <a:solidFill>
                  <a:schemeClr val="tx1">
                    <a:lumMod val="50000"/>
                    <a:lumOff val="50000"/>
                  </a:schemeClr>
                </a:solidFill>
                <a:latin typeface="+mn-ea"/>
                <a:ea typeface="+mn-ea"/>
                <a:sym typeface="メイリオ" panose="020B0604030504040204" pitchFamily="50" charset="-128"/>
              </a:rPr>
              <a:t>資料一部抜粋</a:t>
            </a:r>
            <a:endParaRPr lang="en-US" altLang="ja-JP" sz="1000" b="0" dirty="0">
              <a:solidFill>
                <a:schemeClr val="tx1">
                  <a:lumMod val="75000"/>
                  <a:lumOff val="25000"/>
                </a:schemeClr>
              </a:solidFill>
              <a:latin typeface="+mn-ea"/>
              <a:ea typeface="+mn-ea"/>
              <a:cs typeface="Arial Unicode MS" panose="020B0604020202020204" pitchFamily="50" charset="-128"/>
            </a:endParaRPr>
          </a:p>
        </p:txBody>
      </p:sp>
      <p:sp>
        <p:nvSpPr>
          <p:cNvPr id="44" name="正方形/長方形 43"/>
          <p:cNvSpPr/>
          <p:nvPr/>
        </p:nvSpPr>
        <p:spPr>
          <a:xfrm>
            <a:off x="5355506" y="1390656"/>
            <a:ext cx="6918675" cy="1660239"/>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Text Box 12"/>
          <p:cNvSpPr>
            <a:spLocks noChangeArrowheads="1"/>
          </p:cNvSpPr>
          <p:nvPr/>
        </p:nvSpPr>
        <p:spPr bwMode="auto">
          <a:xfrm>
            <a:off x="5322179" y="1459305"/>
            <a:ext cx="1044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ctr" eaLnBrk="1" hangingPunct="1">
              <a:spcBef>
                <a:spcPct val="50000"/>
              </a:spcBef>
              <a:buFontTx/>
              <a:buNone/>
            </a:pPr>
            <a:r>
              <a:rPr lang="ja-JP" altLang="en-US" sz="1000" b="1" dirty="0">
                <a:solidFill>
                  <a:srgbClr val="0D0D0D"/>
                </a:solidFill>
                <a:latin typeface="+mj-ea"/>
                <a:ea typeface="+mj-ea"/>
                <a:sym typeface="メイリオ" panose="020B0604030504040204" pitchFamily="50" charset="-128"/>
              </a:rPr>
              <a:t>全体フェーズ</a:t>
            </a:r>
            <a:endParaRPr lang="en-US" altLang="ja-JP" sz="1000" b="1" dirty="0">
              <a:solidFill>
                <a:srgbClr val="0D0D0D"/>
              </a:solidFill>
              <a:latin typeface="+mj-ea"/>
              <a:ea typeface="+mj-ea"/>
              <a:sym typeface="メイリオ"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B347CB39-8C50-40F2-A4B2-5AA3B62AB1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814" t="34296" r="7507" b="3900"/>
          <a:stretch/>
        </p:blipFill>
        <p:spPr>
          <a:xfrm>
            <a:off x="8390202" y="1475373"/>
            <a:ext cx="3528061" cy="2520280"/>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46964" b="5715"/>
          <a:stretch/>
        </p:blipFill>
        <p:spPr>
          <a:xfrm>
            <a:off x="4578626" y="1475373"/>
            <a:ext cx="3550366" cy="2520280"/>
          </a:xfrm>
          <a:prstGeom prst="rect">
            <a:avLst/>
          </a:prstGeom>
        </p:spPr>
      </p:pic>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r="6675"/>
          <a:stretch/>
        </p:blipFill>
        <p:spPr>
          <a:xfrm>
            <a:off x="784507" y="1488232"/>
            <a:ext cx="3528061" cy="2520280"/>
          </a:xfrm>
          <a:prstGeom prst="rect">
            <a:avLst/>
          </a:prstGeom>
        </p:spPr>
      </p:pic>
      <p:pic>
        <p:nvPicPr>
          <p:cNvPr id="2058" name="Picture 10" descr="ããã£ããã¯ã¼ã¯ãã®ç»åæ¤ç´¢çµæ"/>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68" t="17163" r="22274" b="14692"/>
          <a:stretch/>
        </p:blipFill>
        <p:spPr bwMode="auto">
          <a:xfrm>
            <a:off x="10102479" y="5374633"/>
            <a:ext cx="604867" cy="5040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ãã¿ã¤ããã¼ã¯ãã®ç»åæ¤ç´¢çµæ"/>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785" r="24680"/>
          <a:stretch/>
        </p:blipFill>
        <p:spPr bwMode="auto">
          <a:xfrm>
            <a:off x="9526415" y="5420449"/>
            <a:ext cx="408733" cy="412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ãã¹ã«ã¤ã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9711" y="5445727"/>
            <a:ext cx="808639" cy="361866"/>
          </a:xfrm>
          <a:prstGeom prst="rect">
            <a:avLst/>
          </a:prstGeom>
          <a:noFill/>
          <a:extLst>
            <a:ext uri="{909E8E84-426E-40DD-AFC4-6F175D3DCCD1}">
              <a14:hiddenFill xmlns:a14="http://schemas.microsoft.com/office/drawing/2010/main">
                <a:solidFill>
                  <a:srgbClr val="FFFFFF"/>
                </a:solidFill>
              </a14:hiddenFill>
            </a:ext>
          </a:extLst>
        </p:spPr>
      </p:pic>
      <p:sp>
        <p:nvSpPr>
          <p:cNvPr id="2" name="下矢印 1"/>
          <p:cNvSpPr/>
          <p:nvPr/>
        </p:nvSpPr>
        <p:spPr>
          <a:xfrm rot="16200000">
            <a:off x="10790316" y="5488698"/>
            <a:ext cx="254609" cy="248664"/>
          </a:xfrm>
          <a:prstGeom prst="down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60" name="Picture 12" descr="ãã¹ã©ãã¯ããã®ç»åæ¤ç´¢çµæ"/>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25336" y="5304656"/>
            <a:ext cx="1037251" cy="5832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1">
            <a:extLst/>
          </p:cNvPr>
          <p:cNvSpPr txBox="1">
            <a:spLocks noChangeArrowheads="1"/>
          </p:cNvSpPr>
          <p:nvPr/>
        </p:nvSpPr>
        <p:spPr bwMode="auto">
          <a:xfrm>
            <a:off x="8384130" y="6213695"/>
            <a:ext cx="3993334" cy="115814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b="1" dirty="0">
                <a:latin typeface="+mn-ea"/>
                <a:ea typeface="+mn-ea"/>
                <a:cs typeface="Arial Unicode MS" panose="020B0604020202020204" pitchFamily="50" charset="-128"/>
              </a:rPr>
              <a:t>IT</a:t>
            </a:r>
            <a:r>
              <a:rPr lang="ja-JP" altLang="en-US" sz="1000" b="1" dirty="0">
                <a:latin typeface="+mn-ea"/>
                <a:ea typeface="+mn-ea"/>
                <a:cs typeface="Arial Unicode MS" panose="020B0604020202020204" pitchFamily="50" charset="-128"/>
              </a:rPr>
              <a:t>ツールの統合</a:t>
            </a:r>
            <a:endParaRPr lang="en-US" altLang="ja-JP" sz="1000" b="1" dirty="0">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他拠点とのミーティングや社内</a:t>
            </a:r>
            <a:r>
              <a:rPr lang="en-US" altLang="ja-JP" sz="1000" dirty="0">
                <a:solidFill>
                  <a:schemeClr val="tx1">
                    <a:lumMod val="75000"/>
                    <a:lumOff val="25000"/>
                  </a:schemeClr>
                </a:solidFill>
                <a:latin typeface="+mn-ea"/>
                <a:ea typeface="+mn-ea"/>
                <a:cs typeface="Arial Unicode MS" panose="020B0604020202020204" pitchFamily="50" charset="-128"/>
              </a:rPr>
              <a:t>SNS</a:t>
            </a:r>
            <a:r>
              <a:rPr lang="ja-JP" altLang="en-US" sz="1000" dirty="0">
                <a:solidFill>
                  <a:schemeClr val="tx1">
                    <a:lumMod val="75000"/>
                    <a:lumOff val="25000"/>
                  </a:schemeClr>
                </a:solidFill>
                <a:latin typeface="+mn-ea"/>
                <a:ea typeface="+mn-ea"/>
                <a:cs typeface="Arial Unicode MS" panose="020B0604020202020204" pitchFamily="50" charset="-128"/>
              </a:rPr>
              <a:t>として使用しているサービスを一本化した。</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ソフトが多すぎるために起こるロスの削減を行った。</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また、クローズドチャットを廃止することで、社員の誰もがすぐに情報をキャッチできる環境を構築した。</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23" name="Text Box 11">
            <a:extLst/>
          </p:cNvPr>
          <p:cNvSpPr txBox="1">
            <a:spLocks noChangeArrowheads="1"/>
          </p:cNvSpPr>
          <p:nvPr/>
        </p:nvSpPr>
        <p:spPr bwMode="auto">
          <a:xfrm>
            <a:off x="8303624" y="5016624"/>
            <a:ext cx="5153959"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経営ビジョン・コンセプトに基づいた、業務支援ツールの刷新</a:t>
            </a:r>
            <a:endParaRPr lang="en-US" altLang="ja-JP"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8" name="Text Box 11"/>
          <p:cNvSpPr txBox="1">
            <a:spLocks noChangeArrowheads="1"/>
          </p:cNvSpPr>
          <p:nvPr/>
        </p:nvSpPr>
        <p:spPr bwMode="auto">
          <a:xfrm>
            <a:off x="2315370" y="5160640"/>
            <a:ext cx="1905918" cy="20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algn="r" eaLnBrk="1" hangingPunct="1">
              <a:spcBef>
                <a:spcPct val="0"/>
              </a:spcBef>
              <a:buFontTx/>
              <a:buNone/>
            </a:pPr>
            <a:r>
              <a:rPr lang="ja-JP" altLang="en-US" sz="800" dirty="0">
                <a:solidFill>
                  <a:schemeClr val="bg1"/>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みんなが楽しく過ごせる・くつろげる</a:t>
            </a:r>
          </a:p>
        </p:txBody>
      </p:sp>
      <p:sp>
        <p:nvSpPr>
          <p:cNvPr id="52" name="正方形/長方形 51"/>
          <p:cNvSpPr/>
          <p:nvPr/>
        </p:nvSpPr>
        <p:spPr>
          <a:xfrm>
            <a:off x="784507" y="1488232"/>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4582287" y="1488232"/>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8380067" y="1488232"/>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Text Box 11">
            <a:extLst/>
          </p:cNvPr>
          <p:cNvSpPr txBox="1">
            <a:spLocks noChangeArrowheads="1"/>
          </p:cNvSpPr>
          <p:nvPr/>
        </p:nvSpPr>
        <p:spPr bwMode="auto">
          <a:xfrm>
            <a:off x="739373" y="4113077"/>
            <a:ext cx="3600345" cy="69648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１．キャンプスペース色温度の変更</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照明の色温度が与える空間の印象に着目した。</a:t>
            </a:r>
            <a:r>
              <a:rPr lang="ja-JP" altLang="en-US" sz="1000" dirty="0">
                <a:solidFill>
                  <a:schemeClr val="tx1">
                    <a:lumMod val="75000"/>
                    <a:lumOff val="25000"/>
                  </a:schemeClr>
                </a:solidFill>
                <a:latin typeface="+mn-ea"/>
                <a:ea typeface="+mn-ea"/>
                <a:cs typeface="Arial Unicode MS" panose="020B0604020202020204" pitchFamily="50" charset="-128"/>
              </a:rPr>
              <a:t>通常の執務室における</a:t>
            </a:r>
            <a:r>
              <a:rPr lang="en-US" altLang="ja-JP" sz="1000" dirty="0">
                <a:solidFill>
                  <a:schemeClr val="tx1">
                    <a:lumMod val="75000"/>
                    <a:lumOff val="25000"/>
                  </a:schemeClr>
                </a:solidFill>
                <a:latin typeface="+mn-ea"/>
                <a:ea typeface="+mn-ea"/>
                <a:cs typeface="Arial Unicode MS" panose="020B0604020202020204" pitchFamily="50" charset="-128"/>
              </a:rPr>
              <a:t>4000K</a:t>
            </a:r>
            <a:r>
              <a:rPr lang="ja-JP" altLang="en-US" sz="1000" dirty="0">
                <a:solidFill>
                  <a:schemeClr val="tx1">
                    <a:lumMod val="75000"/>
                    <a:lumOff val="25000"/>
                  </a:schemeClr>
                </a:solidFill>
                <a:latin typeface="+mn-ea"/>
                <a:ea typeface="+mn-ea"/>
                <a:cs typeface="Arial Unicode MS" panose="020B0604020202020204" pitchFamily="50" charset="-128"/>
              </a:rPr>
              <a:t>から</a:t>
            </a:r>
            <a:r>
              <a:rPr lang="en-US" altLang="ja-JP" sz="1000" dirty="0">
                <a:solidFill>
                  <a:schemeClr val="tx1">
                    <a:lumMod val="75000"/>
                    <a:lumOff val="25000"/>
                  </a:schemeClr>
                </a:solidFill>
                <a:latin typeface="+mn-ea"/>
                <a:ea typeface="+mn-ea"/>
                <a:cs typeface="Arial Unicode MS" panose="020B0604020202020204" pitchFamily="50" charset="-128"/>
              </a:rPr>
              <a:t>3000K</a:t>
            </a:r>
            <a:r>
              <a:rPr lang="ja-JP" altLang="en-US" sz="1000" dirty="0">
                <a:solidFill>
                  <a:schemeClr val="tx1">
                    <a:lumMod val="75000"/>
                    <a:lumOff val="25000"/>
                  </a:schemeClr>
                </a:solidFill>
                <a:latin typeface="+mn-ea"/>
                <a:ea typeface="+mn-ea"/>
                <a:cs typeface="Arial Unicode MS" panose="020B0604020202020204" pitchFamily="50" charset="-128"/>
              </a:rPr>
              <a:t>の電球色相当に変更することでキャンプスペースの雰囲気作りを徹底した。</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56" name="Text Box 11">
            <a:extLst/>
          </p:cNvPr>
          <p:cNvSpPr txBox="1">
            <a:spLocks noChangeArrowheads="1"/>
          </p:cNvSpPr>
          <p:nvPr/>
        </p:nvSpPr>
        <p:spPr bwMode="auto">
          <a:xfrm>
            <a:off x="8367794" y="4051523"/>
            <a:ext cx="3572875"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３．ファニチャーによるリラックス空間の演出</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キャンプ用ファニチャーだけでなくビーズクッションソファーなども設置し、仮眠なども取りやすいように工夫をした。</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さらに執務スペースに気兼ねなく休憩ができるように、執務スペースとの間に本棚を設置し目隠しと実用性を両立した。</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57" name="Text Box 11">
            <a:extLst/>
          </p:cNvPr>
          <p:cNvSpPr txBox="1">
            <a:spLocks noChangeArrowheads="1"/>
          </p:cNvSpPr>
          <p:nvPr/>
        </p:nvSpPr>
        <p:spPr bwMode="auto">
          <a:xfrm>
            <a:off x="4670411" y="4080448"/>
            <a:ext cx="3550366"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２．キャンプ用ファニチャー </a:t>
            </a:r>
            <a:r>
              <a:rPr lang="en-US" altLang="ja-JP" sz="1000" b="1" dirty="0">
                <a:latin typeface="+mn-ea"/>
                <a:ea typeface="+mn-ea"/>
                <a:cs typeface="Arial Unicode MS" panose="020B0604020202020204" pitchFamily="50" charset="-128"/>
              </a:rPr>
              <a:t>/</a:t>
            </a:r>
            <a:r>
              <a:rPr lang="ja-JP" altLang="en-US" sz="1000" b="1" dirty="0">
                <a:latin typeface="+mn-ea"/>
                <a:ea typeface="+mn-ea"/>
                <a:cs typeface="Arial Unicode MS" panose="020B0604020202020204" pitchFamily="50" charset="-128"/>
              </a:rPr>
              <a:t> 不燃認定人工芝</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キャンプエリアの床には人工芝を敷設し、家具についてはスノーピーク社製の</a:t>
            </a:r>
            <a:r>
              <a:rPr lang="ja-JP" altLang="en-US" sz="1000" dirty="0">
                <a:solidFill>
                  <a:schemeClr val="tx1">
                    <a:lumMod val="75000"/>
                    <a:lumOff val="25000"/>
                  </a:schemeClr>
                </a:solidFill>
                <a:latin typeface="+mn-ea"/>
                <a:ea typeface="+mn-ea"/>
                <a:cs typeface="Arial Unicode MS" panose="020B0604020202020204" pitchFamily="50" charset="-128"/>
              </a:rPr>
              <a:t>本格的なキャンプ用ファニチャーを配置した。</a:t>
            </a:r>
            <a:r>
              <a:rPr lang="ja-JP" altLang="en-US" sz="1000" b="0" dirty="0">
                <a:solidFill>
                  <a:schemeClr val="tx1">
                    <a:lumMod val="75000"/>
                    <a:lumOff val="25000"/>
                  </a:schemeClr>
                </a:solidFill>
                <a:latin typeface="+mn-ea"/>
                <a:ea typeface="+mn-ea"/>
                <a:cs typeface="Arial Unicode MS" panose="020B0604020202020204" pitchFamily="50" charset="-128"/>
              </a:rPr>
              <a:t>コンセプトに基づき、スペースの特性を明確にするため徹底したインテリア</a:t>
            </a:r>
            <a:r>
              <a:rPr lang="ja-JP" altLang="en-US" sz="1000" dirty="0">
                <a:solidFill>
                  <a:schemeClr val="tx1">
                    <a:lumMod val="75000"/>
                    <a:lumOff val="25000"/>
                  </a:schemeClr>
                </a:solidFill>
                <a:latin typeface="+mn-ea"/>
                <a:ea typeface="+mn-ea"/>
                <a:cs typeface="Arial Unicode MS" panose="020B0604020202020204" pitchFamily="50" charset="-128"/>
              </a:rPr>
              <a:t>計画を行っている。</a:t>
            </a:r>
            <a:endParaRPr lang="en-US" altLang="ja-JP" sz="1000" b="0" dirty="0">
              <a:solidFill>
                <a:schemeClr val="tx1">
                  <a:lumMod val="75000"/>
                  <a:lumOff val="25000"/>
                </a:schemeClr>
              </a:solidFill>
              <a:latin typeface="+mn-ea"/>
              <a:ea typeface="+mn-ea"/>
              <a:cs typeface="Arial Unicode MS" panose="020B0604020202020204" pitchFamily="50" charset="-128"/>
            </a:endParaRPr>
          </a:p>
        </p:txBody>
      </p:sp>
      <p:sp>
        <p:nvSpPr>
          <p:cNvPr id="58" name="Text Box 11">
            <a:extLst/>
          </p:cNvPr>
          <p:cNvSpPr txBox="1">
            <a:spLocks noChangeArrowheads="1"/>
          </p:cNvSpPr>
          <p:nvPr/>
        </p:nvSpPr>
        <p:spPr bwMode="auto">
          <a:xfrm>
            <a:off x="8384130" y="7537112"/>
            <a:ext cx="3993334" cy="100425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社内イベントの実施</a:t>
            </a:r>
            <a:endParaRPr lang="en-US" altLang="ja-JP" sz="1000" b="1" dirty="0">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各スペースを最大限活用するため、運用チームにより社内イベントを計画している。</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チーム食事会や全社イベントも社内で行うことで、出席率</a:t>
            </a:r>
            <a:r>
              <a:rPr lang="en-US" altLang="ja-JP" sz="1000" dirty="0">
                <a:solidFill>
                  <a:schemeClr val="tx1">
                    <a:lumMod val="75000"/>
                    <a:lumOff val="25000"/>
                  </a:schemeClr>
                </a:solidFill>
                <a:latin typeface="+mn-ea"/>
                <a:ea typeface="+mn-ea"/>
                <a:cs typeface="Arial Unicode MS" panose="020B0604020202020204" pitchFamily="50" charset="-128"/>
              </a:rPr>
              <a:t>100%</a:t>
            </a:r>
            <a:r>
              <a:rPr lang="ja-JP" altLang="en-US" sz="1000" dirty="0">
                <a:solidFill>
                  <a:schemeClr val="tx1">
                    <a:lumMod val="75000"/>
                    <a:lumOff val="25000"/>
                  </a:schemeClr>
                </a:solidFill>
                <a:latin typeface="+mn-ea"/>
                <a:ea typeface="+mn-ea"/>
                <a:cs typeface="Arial Unicode MS" panose="020B0604020202020204" pitchFamily="50" charset="-128"/>
              </a:rPr>
              <a:t>となった。</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課題であったコミュニケーションの活性化の一端を担っている。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cxnSp>
        <p:nvCxnSpPr>
          <p:cNvPr id="19" name="直線コネクタ 18"/>
          <p:cNvCxnSpPr/>
          <p:nvPr/>
        </p:nvCxnSpPr>
        <p:spPr>
          <a:xfrm flipV="1">
            <a:off x="8399711" y="5387901"/>
            <a:ext cx="2338931" cy="490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8399710" y="5374917"/>
            <a:ext cx="2338932" cy="5129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a:cxnSpLocks/>
          </p:cNvCxnSpPr>
          <p:nvPr/>
        </p:nvCxnSpPr>
        <p:spPr>
          <a:xfrm>
            <a:off x="8475098" y="6429653"/>
            <a:ext cx="390236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cxnSpLocks/>
          </p:cNvCxnSpPr>
          <p:nvPr/>
        </p:nvCxnSpPr>
        <p:spPr>
          <a:xfrm>
            <a:off x="8481112" y="7761397"/>
            <a:ext cx="389635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3" name="図 42">
            <a:extLst>
              <a:ext uri="{FF2B5EF4-FFF2-40B4-BE49-F238E27FC236}">
                <a16:creationId xmlns:a16="http://schemas.microsoft.com/office/drawing/2014/main" id="{CF2E5141-2F12-4971-AF79-C899B90DE7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294"/>
          <a:stretch/>
        </p:blipFill>
        <p:spPr>
          <a:xfrm>
            <a:off x="784507" y="5020575"/>
            <a:ext cx="3510079" cy="2524160"/>
          </a:xfrm>
          <a:prstGeom prst="rect">
            <a:avLst/>
          </a:prstGeom>
        </p:spPr>
      </p:pic>
      <p:sp>
        <p:nvSpPr>
          <p:cNvPr id="44" name="正方形/長方形 43">
            <a:extLst>
              <a:ext uri="{FF2B5EF4-FFF2-40B4-BE49-F238E27FC236}">
                <a16:creationId xmlns:a16="http://schemas.microsoft.com/office/drawing/2014/main" id="{C2ABB9CC-9A34-43E4-A357-04C8E07D3808}"/>
              </a:ext>
            </a:extLst>
          </p:cNvPr>
          <p:cNvSpPr/>
          <p:nvPr/>
        </p:nvSpPr>
        <p:spPr>
          <a:xfrm>
            <a:off x="775351" y="5011471"/>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Text Box 11">
            <a:extLst>
              <a:ext uri="{FF2B5EF4-FFF2-40B4-BE49-F238E27FC236}">
                <a16:creationId xmlns:a16="http://schemas.microsoft.com/office/drawing/2014/main" id="{8B1FF4B4-2A90-45DA-AF71-67CDFBF18653}"/>
              </a:ext>
            </a:extLst>
          </p:cNvPr>
          <p:cNvSpPr txBox="1">
            <a:spLocks noChangeArrowheads="1"/>
          </p:cNvSpPr>
          <p:nvPr/>
        </p:nvSpPr>
        <p:spPr bwMode="auto">
          <a:xfrm>
            <a:off x="811701" y="7608912"/>
            <a:ext cx="3572875"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４．スタンドミーティング</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複合機や給湯スペースを</a:t>
            </a:r>
            <a:r>
              <a:rPr lang="en-US" altLang="ja-JP" sz="1000" b="0" dirty="0">
                <a:solidFill>
                  <a:schemeClr val="tx1">
                    <a:lumMod val="75000"/>
                    <a:lumOff val="25000"/>
                  </a:schemeClr>
                </a:solidFill>
                <a:latin typeface="+mn-ea"/>
                <a:ea typeface="+mn-ea"/>
                <a:cs typeface="Arial Unicode MS" panose="020B0604020202020204" pitchFamily="50" charset="-128"/>
              </a:rPr>
              <a:t>1</a:t>
            </a:r>
            <a:r>
              <a:rPr lang="ja-JP" altLang="en-US" sz="1000" b="0" dirty="0">
                <a:solidFill>
                  <a:schemeClr val="tx1">
                    <a:lumMod val="75000"/>
                    <a:lumOff val="25000"/>
                  </a:schemeClr>
                </a:solidFill>
                <a:latin typeface="+mn-ea"/>
                <a:ea typeface="+mn-ea"/>
                <a:cs typeface="Arial Unicode MS" panose="020B0604020202020204" pitchFamily="50" charset="-128"/>
              </a:rPr>
              <a:t>カ所に集中させることで、必然的に人が集まる</a:t>
            </a:r>
            <a:r>
              <a:rPr lang="ja-JP" altLang="en-US" sz="1000" dirty="0">
                <a:solidFill>
                  <a:schemeClr val="tx1">
                    <a:lumMod val="75000"/>
                    <a:lumOff val="25000"/>
                  </a:schemeClr>
                </a:solidFill>
                <a:latin typeface="+mn-ea"/>
                <a:ea typeface="+mn-ea"/>
                <a:cs typeface="Arial Unicode MS" panose="020B0604020202020204" pitchFamily="50" charset="-128"/>
              </a:rPr>
              <a:t>エリアを計画した。</a:t>
            </a:r>
            <a:r>
              <a:rPr lang="ja-JP" altLang="en-US" sz="1000" b="0" dirty="0">
                <a:solidFill>
                  <a:schemeClr val="tx1">
                    <a:lumMod val="75000"/>
                    <a:lumOff val="25000"/>
                  </a:schemeClr>
                </a:solidFill>
                <a:latin typeface="+mn-ea"/>
                <a:ea typeface="+mn-ea"/>
                <a:cs typeface="Arial Unicode MS" panose="020B0604020202020204" pitchFamily="50" charset="-128"/>
              </a:rPr>
              <a:t>書類を整理したり、</a:t>
            </a:r>
            <a:r>
              <a:rPr lang="ja-JP" altLang="en-US" sz="1000" dirty="0">
                <a:solidFill>
                  <a:schemeClr val="tx1">
                    <a:lumMod val="75000"/>
                    <a:lumOff val="25000"/>
                  </a:schemeClr>
                </a:solidFill>
                <a:latin typeface="+mn-ea"/>
                <a:ea typeface="+mn-ea"/>
                <a:cs typeface="Arial Unicode MS" panose="020B0604020202020204" pitchFamily="50" charset="-128"/>
              </a:rPr>
              <a:t>給茶スペースを利用する際に自然とコミュニケーションがとれるスペースとして活用している。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pic>
        <p:nvPicPr>
          <p:cNvPr id="15" name="図 14">
            <a:extLst>
              <a:ext uri="{FF2B5EF4-FFF2-40B4-BE49-F238E27FC236}">
                <a16:creationId xmlns:a16="http://schemas.microsoft.com/office/drawing/2014/main" id="{77B47159-F56B-4CD8-B3E6-FA0005520C79}"/>
              </a:ext>
            </a:extLst>
          </p:cNvPr>
          <p:cNvPicPr>
            <a:picLocks noChangeAspect="1"/>
          </p:cNvPicPr>
          <p:nvPr/>
        </p:nvPicPr>
        <p:blipFill rotWithShape="1">
          <a:blip r:embed="rId9">
            <a:extLst>
              <a:ext uri="{28A0092B-C50C-407E-A947-70E740481C1C}">
                <a14:useLocalDpi xmlns:a14="http://schemas.microsoft.com/office/drawing/2010/main" val="0"/>
              </a:ext>
            </a:extLst>
          </a:blip>
          <a:srcRect l="3166" t="18947" r="2023" b="29822"/>
          <a:stretch/>
        </p:blipFill>
        <p:spPr>
          <a:xfrm>
            <a:off x="4579611" y="5016624"/>
            <a:ext cx="3498177" cy="2520280"/>
          </a:xfrm>
          <a:prstGeom prst="rect">
            <a:avLst/>
          </a:prstGeom>
        </p:spPr>
      </p:pic>
      <p:sp>
        <p:nvSpPr>
          <p:cNvPr id="46" name="正方形/長方形 45">
            <a:extLst>
              <a:ext uri="{FF2B5EF4-FFF2-40B4-BE49-F238E27FC236}">
                <a16:creationId xmlns:a16="http://schemas.microsoft.com/office/drawing/2014/main" id="{43890950-750D-495F-B361-D2FFFD94FC34}"/>
              </a:ext>
            </a:extLst>
          </p:cNvPr>
          <p:cNvSpPr/>
          <p:nvPr/>
        </p:nvSpPr>
        <p:spPr>
          <a:xfrm>
            <a:off x="4558732" y="5024455"/>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Text Box 11">
            <a:extLst>
              <a:ext uri="{FF2B5EF4-FFF2-40B4-BE49-F238E27FC236}">
                <a16:creationId xmlns:a16="http://schemas.microsoft.com/office/drawing/2014/main" id="{8C661243-2328-4C26-9A58-D29B81A7F401}"/>
              </a:ext>
            </a:extLst>
          </p:cNvPr>
          <p:cNvSpPr txBox="1">
            <a:spLocks noChangeArrowheads="1"/>
          </p:cNvSpPr>
          <p:nvPr/>
        </p:nvSpPr>
        <p:spPr bwMode="auto">
          <a:xfrm>
            <a:off x="4545068" y="7608912"/>
            <a:ext cx="3572875"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５．キャンプエリアミーティング</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ミーティングにおいて創造性を高めるためにキャンプエリアでのミーティングをテントなどで行っている。自然を感じられるオフィス環境では幸福度や生産性や創造性が上がると言われており、創造力を必要とするミーティングで活用し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34"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35"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図 28">
            <a:extLst>
              <a:ext uri="{FF2B5EF4-FFF2-40B4-BE49-F238E27FC236}">
                <a16:creationId xmlns:a16="http://schemas.microsoft.com/office/drawing/2014/main" id="{03CC1103-B641-4D96-8D79-0C316E3DB1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35" t="8608" r="6854" b="7526"/>
          <a:stretch/>
        </p:blipFill>
        <p:spPr>
          <a:xfrm>
            <a:off x="8389252" y="1143432"/>
            <a:ext cx="3507484" cy="2520281"/>
          </a:xfrm>
          <a:prstGeom prst="rect">
            <a:avLst/>
          </a:prstGeom>
        </p:spPr>
      </p:pic>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l="4761" r="1905"/>
          <a:stretch/>
        </p:blipFill>
        <p:spPr>
          <a:xfrm>
            <a:off x="784176" y="1143433"/>
            <a:ext cx="3528392" cy="2520281"/>
          </a:xfrm>
          <a:prstGeom prst="rect">
            <a:avLst/>
          </a:prstGeom>
        </p:spPr>
      </p:pic>
      <p:pic>
        <p:nvPicPr>
          <p:cNvPr id="4" name="図 3"/>
          <p:cNvPicPr>
            <a:picLocks noChangeAspect="1"/>
          </p:cNvPicPr>
          <p:nvPr/>
        </p:nvPicPr>
        <p:blipFill>
          <a:blip r:embed="rId4"/>
          <a:stretch>
            <a:fillRect/>
          </a:stretch>
        </p:blipFill>
        <p:spPr>
          <a:xfrm>
            <a:off x="665650" y="4792267"/>
            <a:ext cx="5718086" cy="1626749"/>
          </a:xfrm>
          <a:prstGeom prst="rect">
            <a:avLst/>
          </a:prstGeom>
        </p:spPr>
      </p:pic>
      <p:sp>
        <p:nvSpPr>
          <p:cNvPr id="7" name="Text Box 11">
            <a:extLst/>
          </p:cNvPr>
          <p:cNvSpPr txBox="1">
            <a:spLocks noChangeArrowheads="1"/>
          </p:cNvSpPr>
          <p:nvPr/>
        </p:nvSpPr>
        <p:spPr bwMode="auto">
          <a:xfrm>
            <a:off x="640160" y="6608268"/>
            <a:ext cx="3319665" cy="21942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a:t>
            </a:r>
            <a:r>
              <a:rPr lang="ja-JP" altLang="en-US"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月間点灯時間</a:t>
            </a:r>
            <a:r>
              <a:rPr lang="en-US" altLang="ja-JP"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220</a:t>
            </a:r>
            <a:r>
              <a:rPr lang="ja-JP" altLang="en-US"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時間 電力単価</a:t>
            </a:r>
            <a:r>
              <a:rPr lang="en-US" altLang="ja-JP"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21</a:t>
            </a:r>
            <a:r>
              <a:rPr lang="ja-JP" altLang="en-US"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円</a:t>
            </a:r>
            <a:r>
              <a:rPr lang="en-US" altLang="ja-JP"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/kWh</a:t>
            </a:r>
            <a:r>
              <a:rPr lang="ja-JP" altLang="en-US" sz="90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とした場合</a:t>
            </a:r>
            <a:endParaRPr lang="en-US" altLang="ja-JP" sz="900" b="0" dirty="0">
              <a:solidFill>
                <a:schemeClr val="tx1">
                  <a:lumMod val="75000"/>
                  <a:lumOff val="25000"/>
                </a:schemeClr>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8" name="Text Box 11">
            <a:extLst/>
          </p:cNvPr>
          <p:cNvSpPr txBox="1">
            <a:spLocks noChangeArrowheads="1"/>
          </p:cNvSpPr>
          <p:nvPr/>
        </p:nvSpPr>
        <p:spPr bwMode="auto">
          <a:xfrm>
            <a:off x="665650" y="4549759"/>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１．蛍光灯・</a:t>
            </a:r>
            <a:r>
              <a:rPr lang="en-US" altLang="ja-JP"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LED</a:t>
            </a:r>
            <a:r>
              <a:rPr lang="ja-JP" altLang="en-US"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比較表</a:t>
            </a:r>
            <a:endParaRPr lang="en-US" altLang="ja-JP" sz="1050" b="1" dirty="0">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9" name="Text Box 11">
            <a:extLst/>
          </p:cNvPr>
          <p:cNvSpPr txBox="1">
            <a:spLocks noChangeArrowheads="1"/>
          </p:cNvSpPr>
          <p:nvPr/>
        </p:nvSpPr>
        <p:spPr bwMode="auto">
          <a:xfrm>
            <a:off x="6942617" y="8278286"/>
            <a:ext cx="4646244" cy="131203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近年、長時間労働が大きな問題になっており、特に</a:t>
            </a:r>
            <a:r>
              <a:rPr lang="en-US" altLang="ja-JP" sz="1000" dirty="0">
                <a:solidFill>
                  <a:schemeClr val="tx1">
                    <a:lumMod val="65000"/>
                    <a:lumOff val="35000"/>
                  </a:schemeClr>
                </a:solidFill>
                <a:latin typeface="+mn-ea"/>
                <a:ea typeface="+mn-ea"/>
                <a:cs typeface="Arial Unicode MS" panose="020B0604020202020204" pitchFamily="50" charset="-128"/>
              </a:rPr>
              <a:t>IT</a:t>
            </a:r>
            <a:r>
              <a:rPr lang="ja-JP" altLang="en-US" sz="1000" dirty="0">
                <a:solidFill>
                  <a:schemeClr val="tx1">
                    <a:lumMod val="65000"/>
                    <a:lumOff val="35000"/>
                  </a:schemeClr>
                </a:solidFill>
                <a:latin typeface="+mn-ea"/>
                <a:ea typeface="+mn-ea"/>
                <a:cs typeface="Arial Unicode MS" panose="020B0604020202020204" pitchFamily="50" charset="-128"/>
              </a:rPr>
              <a:t>企業や広告代理店は長時間労働が蔓延している業界。当社は社員の健康は仕事の成果やモチベーションにも大きく影響すると考え、長時間労働を極力なくすための努力を続けており、</a:t>
            </a:r>
            <a:r>
              <a:rPr lang="en-US" altLang="ja-JP" sz="1000" dirty="0">
                <a:solidFill>
                  <a:schemeClr val="tx1">
                    <a:lumMod val="65000"/>
                    <a:lumOff val="35000"/>
                  </a:schemeClr>
                </a:solidFill>
                <a:latin typeface="+mn-ea"/>
                <a:ea typeface="+mn-ea"/>
                <a:cs typeface="Arial Unicode MS" panose="020B0604020202020204" pitchFamily="50" charset="-128"/>
              </a:rPr>
              <a:t>2017</a:t>
            </a:r>
            <a:r>
              <a:rPr lang="ja-JP" altLang="en-US" sz="1000" dirty="0">
                <a:solidFill>
                  <a:schemeClr val="tx1">
                    <a:lumMod val="65000"/>
                    <a:lumOff val="35000"/>
                  </a:schemeClr>
                </a:solidFill>
                <a:latin typeface="+mn-ea"/>
                <a:ea typeface="+mn-ea"/>
                <a:cs typeface="Arial Unicode MS" panose="020B0604020202020204" pitchFamily="50" charset="-128"/>
              </a:rPr>
              <a:t>年通年で見ても</a:t>
            </a:r>
            <a:r>
              <a:rPr lang="en-US" altLang="ja-JP" sz="1000" dirty="0">
                <a:solidFill>
                  <a:schemeClr val="tx1">
                    <a:lumMod val="65000"/>
                    <a:lumOff val="35000"/>
                  </a:schemeClr>
                </a:solidFill>
                <a:latin typeface="+mn-ea"/>
                <a:ea typeface="+mn-ea"/>
                <a:cs typeface="Arial Unicode MS" panose="020B0604020202020204" pitchFamily="50" charset="-128"/>
              </a:rPr>
              <a:t>1</a:t>
            </a:r>
            <a:r>
              <a:rPr lang="ja-JP" altLang="en-US" sz="1000" dirty="0">
                <a:solidFill>
                  <a:schemeClr val="tx1">
                    <a:lumMod val="65000"/>
                    <a:lumOff val="35000"/>
                  </a:schemeClr>
                </a:solidFill>
                <a:latin typeface="+mn-ea"/>
                <a:ea typeface="+mn-ea"/>
                <a:cs typeface="Arial Unicode MS" panose="020B0604020202020204" pitchFamily="50" charset="-128"/>
              </a:rPr>
              <a:t>人当たりの残業時間は</a:t>
            </a:r>
            <a:r>
              <a:rPr lang="en-US" altLang="ja-JP" sz="1000" dirty="0">
                <a:solidFill>
                  <a:schemeClr val="tx1">
                    <a:lumMod val="65000"/>
                    <a:lumOff val="35000"/>
                  </a:schemeClr>
                </a:solidFill>
                <a:latin typeface="+mn-ea"/>
                <a:ea typeface="+mn-ea"/>
                <a:cs typeface="Arial Unicode MS" panose="020B0604020202020204" pitchFamily="50" charset="-128"/>
              </a:rPr>
              <a:t>4</a:t>
            </a:r>
            <a:r>
              <a:rPr lang="ja-JP" altLang="en-US" sz="1000" dirty="0">
                <a:solidFill>
                  <a:schemeClr val="tx1">
                    <a:lumMod val="65000"/>
                    <a:lumOff val="35000"/>
                  </a:schemeClr>
                </a:solidFill>
                <a:latin typeface="+mn-ea"/>
                <a:ea typeface="+mn-ea"/>
                <a:cs typeface="Arial Unicode MS" panose="020B0604020202020204" pitchFamily="50" charset="-128"/>
              </a:rPr>
              <a:t>時間台と非常に良好な状況。</a:t>
            </a:r>
          </a:p>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その中で、自社だけでなくこの文化を業界全体に広げていきたいという思いと、自社の労働環境維持のプレッシャーとして、全社員の月間平均残業時間の公開を毎月行っている。</a:t>
            </a:r>
          </a:p>
          <a:p>
            <a:pPr eaLnBrk="1" hangingPunct="1">
              <a:spcBef>
                <a:spcPct val="0"/>
              </a:spcBef>
              <a:buFontTx/>
              <a:buNone/>
              <a:defRPr/>
            </a:pPr>
            <a:endParaRPr lang="en-US" altLang="ja-JP" sz="1000" b="0" dirty="0">
              <a:solidFill>
                <a:schemeClr val="tx1">
                  <a:lumMod val="65000"/>
                  <a:lumOff val="35000"/>
                </a:schemeClr>
              </a:solidFill>
              <a:latin typeface="+mn-ea"/>
              <a:ea typeface="+mn-ea"/>
              <a:cs typeface="Arial Unicode MS" panose="020B0604020202020204" pitchFamily="50" charset="-128"/>
            </a:endParaRPr>
          </a:p>
        </p:txBody>
      </p:sp>
      <p:sp>
        <p:nvSpPr>
          <p:cNvPr id="10" name="Text Box 11">
            <a:extLst/>
          </p:cNvPr>
          <p:cNvSpPr txBox="1">
            <a:spLocks noChangeArrowheads="1"/>
          </p:cNvSpPr>
          <p:nvPr/>
        </p:nvSpPr>
        <p:spPr bwMode="auto">
          <a:xfrm>
            <a:off x="6919899" y="7964125"/>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３．月間残業時間の公表</a:t>
            </a:r>
            <a:endParaRPr lang="en-US" altLang="ja-JP" sz="1000" b="1" dirty="0">
              <a:latin typeface="+mn-ea"/>
              <a:ea typeface="+mn-ea"/>
              <a:cs typeface="Arial Unicode MS" panose="020B0604020202020204" pitchFamily="50" charset="-128"/>
            </a:endParaRPr>
          </a:p>
        </p:txBody>
      </p:sp>
      <p:pic>
        <p:nvPicPr>
          <p:cNvPr id="11" name="図 10"/>
          <p:cNvPicPr>
            <a:picLocks noChangeAspect="1"/>
          </p:cNvPicPr>
          <p:nvPr/>
        </p:nvPicPr>
        <p:blipFill>
          <a:blip r:embed="rId5"/>
          <a:stretch>
            <a:fillRect/>
          </a:stretch>
        </p:blipFill>
        <p:spPr>
          <a:xfrm>
            <a:off x="665650" y="7029969"/>
            <a:ext cx="2365817" cy="1991524"/>
          </a:xfrm>
          <a:prstGeom prst="rect">
            <a:avLst/>
          </a:prstGeom>
        </p:spPr>
      </p:pic>
      <p:sp>
        <p:nvSpPr>
          <p:cNvPr id="12" name="Text Box 11">
            <a:extLst/>
          </p:cNvPr>
          <p:cNvSpPr txBox="1">
            <a:spLocks noChangeArrowheads="1"/>
          </p:cNvSpPr>
          <p:nvPr/>
        </p:nvSpPr>
        <p:spPr bwMode="auto">
          <a:xfrm>
            <a:off x="3103475" y="7383191"/>
            <a:ext cx="3280261" cy="69648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新オフィスを最寄り駅</a:t>
            </a:r>
            <a:r>
              <a:rPr lang="en-US" altLang="ja-JP" sz="1000" dirty="0">
                <a:solidFill>
                  <a:schemeClr val="tx1">
                    <a:lumMod val="65000"/>
                    <a:lumOff val="35000"/>
                  </a:schemeClr>
                </a:solidFill>
                <a:latin typeface="+mn-ea"/>
                <a:ea typeface="+mn-ea"/>
                <a:cs typeface="Arial Unicode MS" panose="020B0604020202020204" pitchFamily="50" charset="-128"/>
              </a:rPr>
              <a:t>3</a:t>
            </a:r>
            <a:r>
              <a:rPr lang="ja-JP" altLang="en-US" sz="1000" dirty="0">
                <a:solidFill>
                  <a:schemeClr val="tx1">
                    <a:lumMod val="65000"/>
                    <a:lumOff val="35000"/>
                  </a:schemeClr>
                </a:solidFill>
                <a:latin typeface="+mn-ea"/>
                <a:ea typeface="+mn-ea"/>
                <a:cs typeface="Arial Unicode MS" panose="020B0604020202020204" pitchFamily="50" charset="-128"/>
              </a:rPr>
              <a:t>分の立地にした事に伴い、社員の</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自家用車による通勤が減少。</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旧オフィスでも通勤手段を考慮していたが</a:t>
            </a:r>
            <a:r>
              <a:rPr lang="en-US" altLang="ja-JP" sz="1000" dirty="0">
                <a:solidFill>
                  <a:schemeClr val="tx1">
                    <a:lumMod val="65000"/>
                    <a:lumOff val="35000"/>
                  </a:schemeClr>
                </a:solidFill>
                <a:latin typeface="+mn-ea"/>
                <a:ea typeface="+mn-ea"/>
                <a:cs typeface="Arial Unicode MS" panose="020B0604020202020204" pitchFamily="50" charset="-128"/>
              </a:rPr>
              <a:t>4</a:t>
            </a:r>
            <a:r>
              <a:rPr lang="ja-JP" altLang="en-US" sz="1000" dirty="0">
                <a:solidFill>
                  <a:schemeClr val="tx1">
                    <a:lumMod val="65000"/>
                    <a:lumOff val="35000"/>
                  </a:schemeClr>
                </a:solidFill>
                <a:latin typeface="+mn-ea"/>
                <a:ea typeface="+mn-ea"/>
                <a:cs typeface="Arial Unicode MS" panose="020B0604020202020204" pitchFamily="50" charset="-128"/>
              </a:rPr>
              <a:t>％から</a:t>
            </a:r>
            <a:r>
              <a:rPr lang="en-US" altLang="ja-JP" sz="1000" dirty="0">
                <a:solidFill>
                  <a:schemeClr val="tx1">
                    <a:lumMod val="65000"/>
                    <a:lumOff val="35000"/>
                  </a:schemeClr>
                </a:solidFill>
                <a:latin typeface="+mn-ea"/>
                <a:ea typeface="+mn-ea"/>
                <a:cs typeface="Arial Unicode MS" panose="020B0604020202020204" pitchFamily="50" charset="-128"/>
              </a:rPr>
              <a:t>0%</a:t>
            </a:r>
            <a:r>
              <a:rPr lang="ja-JP" altLang="en-US" sz="1000" dirty="0">
                <a:solidFill>
                  <a:schemeClr val="tx1">
                    <a:lumMod val="65000"/>
                    <a:lumOff val="35000"/>
                  </a:schemeClr>
                </a:solidFill>
                <a:latin typeface="+mn-ea"/>
                <a:ea typeface="+mn-ea"/>
                <a:cs typeface="Arial Unicode MS" panose="020B0604020202020204" pitchFamily="50" charset="-128"/>
              </a:rPr>
              <a:t>へ</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変化した。結果として</a:t>
            </a:r>
            <a:r>
              <a:rPr lang="en-US" altLang="ja-JP" sz="1000" dirty="0">
                <a:solidFill>
                  <a:schemeClr val="tx1">
                    <a:lumMod val="65000"/>
                    <a:lumOff val="35000"/>
                  </a:schemeClr>
                </a:solidFill>
                <a:latin typeface="+mn-ea"/>
                <a:ea typeface="+mn-ea"/>
                <a:cs typeface="Arial Unicode MS" panose="020B0604020202020204" pitchFamily="50" charset="-128"/>
              </a:rPr>
              <a:t>Co2</a:t>
            </a:r>
            <a:r>
              <a:rPr lang="ja-JP" altLang="en-US" sz="1000" dirty="0">
                <a:solidFill>
                  <a:schemeClr val="tx1">
                    <a:lumMod val="65000"/>
                    <a:lumOff val="35000"/>
                  </a:schemeClr>
                </a:solidFill>
                <a:latin typeface="+mn-ea"/>
                <a:ea typeface="+mn-ea"/>
                <a:cs typeface="Arial Unicode MS" panose="020B0604020202020204" pitchFamily="50" charset="-128"/>
              </a:rPr>
              <a:t> 削減に配慮している。</a:t>
            </a:r>
            <a:endParaRPr lang="en-US" altLang="ja-JP" sz="1000" dirty="0">
              <a:solidFill>
                <a:schemeClr val="tx1">
                  <a:lumMod val="65000"/>
                  <a:lumOff val="35000"/>
                </a:schemeClr>
              </a:solidFill>
              <a:latin typeface="+mn-ea"/>
              <a:ea typeface="+mn-ea"/>
              <a:cs typeface="Arial Unicode MS" panose="020B0604020202020204" pitchFamily="50" charset="-128"/>
            </a:endParaRPr>
          </a:p>
        </p:txBody>
      </p:sp>
      <p:sp>
        <p:nvSpPr>
          <p:cNvPr id="13" name="Text Box 11">
            <a:extLst/>
          </p:cNvPr>
          <p:cNvSpPr txBox="1">
            <a:spLocks noChangeArrowheads="1"/>
          </p:cNvSpPr>
          <p:nvPr/>
        </p:nvSpPr>
        <p:spPr bwMode="auto">
          <a:xfrm>
            <a:off x="3103475" y="7104856"/>
            <a:ext cx="2145553"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マイカー通勤　</a:t>
            </a:r>
            <a:r>
              <a:rPr lang="en-US" altLang="ja-JP" sz="1000" b="1" dirty="0">
                <a:latin typeface="+mn-ea"/>
                <a:ea typeface="+mn-ea"/>
                <a:cs typeface="Arial Unicode MS" panose="020B0604020202020204" pitchFamily="50" charset="-128"/>
              </a:rPr>
              <a:t>0</a:t>
            </a:r>
            <a:r>
              <a:rPr lang="ja-JP" altLang="en-US" sz="1000" b="1" dirty="0">
                <a:latin typeface="+mn-ea"/>
                <a:ea typeface="+mn-ea"/>
                <a:cs typeface="Arial Unicode MS" panose="020B0604020202020204" pitchFamily="50" charset="-128"/>
              </a:rPr>
              <a:t>％</a:t>
            </a:r>
            <a:endParaRPr lang="en-US" altLang="ja-JP" sz="1000" b="1" dirty="0">
              <a:latin typeface="+mn-ea"/>
              <a:ea typeface="+mn-ea"/>
              <a:cs typeface="Arial Unicode MS" panose="020B0604020202020204" pitchFamily="50" charset="-128"/>
            </a:endParaRPr>
          </a:p>
        </p:txBody>
      </p:sp>
      <p:sp>
        <p:nvSpPr>
          <p:cNvPr id="2" name="正方形/長方形 1"/>
          <p:cNvSpPr/>
          <p:nvPr/>
        </p:nvSpPr>
        <p:spPr>
          <a:xfrm>
            <a:off x="784507" y="1143434"/>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582287" y="1143434"/>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8380067" y="1143434"/>
            <a:ext cx="3528392" cy="2520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Text Box 11">
            <a:extLst/>
          </p:cNvPr>
          <p:cNvSpPr txBox="1">
            <a:spLocks noChangeArrowheads="1"/>
          </p:cNvSpPr>
          <p:nvPr/>
        </p:nvSpPr>
        <p:spPr bwMode="auto">
          <a:xfrm>
            <a:off x="6942617" y="4884959"/>
            <a:ext cx="4646244" cy="1465921"/>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通販サイトの運営企業にとってこの宅配便の再配達問題は送料の値上げなど大きな問題となっている。当社はインターネット広告の代理店なので、多くの通販サイトの顧客を持っている、つまり再配達問題は対岸の火事でなく解決に取り組むべき問題と捉え、会社で個人の荷物を受け取ることを許可することで再配達問題を減らそうという取り組みを「職場受け取り運動」という名前で行っている。</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n-ea"/>
                <a:ea typeface="+mn-ea"/>
                <a:cs typeface="Arial Unicode MS" panose="020B0604020202020204" pitchFamily="50" charset="-128"/>
              </a:rPr>
              <a:t>活動から一年で約</a:t>
            </a:r>
            <a:r>
              <a:rPr lang="en-US" altLang="ja-JP" sz="1000" dirty="0">
                <a:solidFill>
                  <a:schemeClr val="tx1">
                    <a:lumMod val="65000"/>
                    <a:lumOff val="35000"/>
                  </a:schemeClr>
                </a:solidFill>
                <a:latin typeface="+mn-ea"/>
                <a:ea typeface="+mn-ea"/>
                <a:cs typeface="Arial Unicode MS" panose="020B0604020202020204" pitchFamily="50" charset="-128"/>
              </a:rPr>
              <a:t>100</a:t>
            </a:r>
            <a:r>
              <a:rPr lang="ja-JP" altLang="en-US" sz="1000" dirty="0">
                <a:solidFill>
                  <a:schemeClr val="tx1">
                    <a:lumMod val="65000"/>
                    <a:lumOff val="35000"/>
                  </a:schemeClr>
                </a:solidFill>
                <a:latin typeface="+mn-ea"/>
                <a:ea typeface="+mn-ea"/>
                <a:cs typeface="Arial Unicode MS" panose="020B0604020202020204" pitchFamily="50" charset="-128"/>
              </a:rPr>
              <a:t>社の賛同を得ることができ、</a:t>
            </a:r>
            <a:r>
              <a:rPr lang="en-US" altLang="ja-JP" sz="1000" dirty="0">
                <a:solidFill>
                  <a:schemeClr val="tx1">
                    <a:lumMod val="65000"/>
                    <a:lumOff val="35000"/>
                  </a:schemeClr>
                </a:solidFill>
                <a:latin typeface="+mn-ea"/>
                <a:ea typeface="+mn-ea"/>
                <a:cs typeface="Arial Unicode MS" panose="020B0604020202020204" pitchFamily="50" charset="-128"/>
              </a:rPr>
              <a:t>NHK</a:t>
            </a:r>
            <a:r>
              <a:rPr lang="ja-JP" altLang="en-US" sz="1000" dirty="0">
                <a:solidFill>
                  <a:schemeClr val="tx1">
                    <a:lumMod val="65000"/>
                    <a:lumOff val="35000"/>
                  </a:schemeClr>
                </a:solidFill>
                <a:latin typeface="+mn-ea"/>
                <a:ea typeface="+mn-ea"/>
                <a:cs typeface="Arial Unicode MS" panose="020B0604020202020204" pitchFamily="50" charset="-128"/>
              </a:rPr>
              <a:t>などのテレビ局の取材や</a:t>
            </a:r>
            <a:r>
              <a:rPr lang="en-US" altLang="ja-JP" sz="1000" dirty="0">
                <a:solidFill>
                  <a:schemeClr val="tx1">
                    <a:lumMod val="65000"/>
                    <a:lumOff val="35000"/>
                  </a:schemeClr>
                </a:solidFill>
                <a:latin typeface="+mn-ea"/>
                <a:ea typeface="+mn-ea"/>
                <a:cs typeface="Arial Unicode MS" panose="020B0604020202020204" pitchFamily="50" charset="-128"/>
              </a:rPr>
              <a:t>Yahoo!</a:t>
            </a:r>
            <a:r>
              <a:rPr lang="ja-JP" altLang="en-US" sz="1000" dirty="0">
                <a:solidFill>
                  <a:schemeClr val="tx1">
                    <a:lumMod val="65000"/>
                    <a:lumOff val="35000"/>
                  </a:schemeClr>
                </a:solidFill>
                <a:latin typeface="+mn-ea"/>
                <a:ea typeface="+mn-ea"/>
                <a:cs typeface="Arial Unicode MS" panose="020B0604020202020204" pitchFamily="50" charset="-128"/>
              </a:rPr>
              <a:t>ニュースなどで本活動が掲載された。</a:t>
            </a:r>
            <a:r>
              <a:rPr lang="en-US" altLang="ja-JP" sz="1000" dirty="0">
                <a:solidFill>
                  <a:schemeClr val="tx1">
                    <a:lumMod val="65000"/>
                    <a:lumOff val="35000"/>
                  </a:schemeClr>
                </a:solidFill>
                <a:latin typeface="+mn-ea"/>
                <a:ea typeface="+mn-ea"/>
                <a:cs typeface="Arial Unicode MS" panose="020B0604020202020204" pitchFamily="50" charset="-128"/>
              </a:rPr>
              <a:t>2017</a:t>
            </a:r>
            <a:r>
              <a:rPr lang="ja-JP" altLang="en-US" sz="1000" dirty="0">
                <a:solidFill>
                  <a:schemeClr val="tx1">
                    <a:lumMod val="65000"/>
                    <a:lumOff val="35000"/>
                  </a:schemeClr>
                </a:solidFill>
                <a:latin typeface="+mn-ea"/>
                <a:ea typeface="+mn-ea"/>
                <a:cs typeface="Arial Unicode MS" panose="020B0604020202020204" pitchFamily="50" charset="-128"/>
              </a:rPr>
              <a:t>年末には環境省主催</a:t>
            </a:r>
            <a:r>
              <a:rPr lang="en-US" altLang="ja-JP" sz="1000" dirty="0">
                <a:solidFill>
                  <a:schemeClr val="tx1">
                    <a:lumMod val="65000"/>
                    <a:lumOff val="35000"/>
                  </a:schemeClr>
                </a:solidFill>
                <a:latin typeface="+mn-ea"/>
                <a:ea typeface="+mn-ea"/>
                <a:cs typeface="Arial Unicode MS" panose="020B0604020202020204" pitchFamily="50" charset="-128"/>
              </a:rPr>
              <a:t>COOL CHOICE LEADERS AWARD</a:t>
            </a:r>
            <a:r>
              <a:rPr lang="ja-JP" altLang="en-US" sz="1000" dirty="0" err="1">
                <a:solidFill>
                  <a:schemeClr val="tx1">
                    <a:lumMod val="65000"/>
                    <a:lumOff val="35000"/>
                  </a:schemeClr>
                </a:solidFill>
                <a:latin typeface="+mn-ea"/>
                <a:ea typeface="+mn-ea"/>
                <a:cs typeface="Arial Unicode MS" panose="020B0604020202020204" pitchFamily="50" charset="-128"/>
              </a:rPr>
              <a:t>にて</a:t>
            </a:r>
            <a:r>
              <a:rPr lang="ja-JP" altLang="en-US" sz="1000" dirty="0">
                <a:solidFill>
                  <a:schemeClr val="tx1">
                    <a:lumMod val="65000"/>
                    <a:lumOff val="35000"/>
                  </a:schemeClr>
                </a:solidFill>
                <a:latin typeface="+mn-ea"/>
                <a:ea typeface="+mn-ea"/>
                <a:cs typeface="Arial Unicode MS" panose="020B0604020202020204" pitchFamily="50" charset="-128"/>
              </a:rPr>
              <a:t>優秀賞を獲得した。（</a:t>
            </a:r>
            <a:r>
              <a:rPr lang="en-US" altLang="ja-JP" sz="1000" dirty="0">
                <a:solidFill>
                  <a:schemeClr val="tx1">
                    <a:lumMod val="65000"/>
                    <a:lumOff val="35000"/>
                  </a:schemeClr>
                </a:solidFill>
                <a:latin typeface="+mn-ea"/>
                <a:ea typeface="+mn-ea"/>
                <a:cs typeface="Arial Unicode MS" panose="020B0604020202020204" pitchFamily="50" charset="-128"/>
              </a:rPr>
              <a:t>http://shokuba-uketori.com/</a:t>
            </a:r>
            <a:r>
              <a:rPr lang="ja-JP" altLang="en-US" sz="1000" dirty="0">
                <a:solidFill>
                  <a:schemeClr val="tx1">
                    <a:lumMod val="65000"/>
                    <a:lumOff val="35000"/>
                  </a:schemeClr>
                </a:solidFill>
                <a:latin typeface="+mn-ea"/>
                <a:ea typeface="+mn-ea"/>
                <a:cs typeface="Arial Unicode MS" panose="020B0604020202020204" pitchFamily="50" charset="-128"/>
              </a:rPr>
              <a:t>）</a:t>
            </a:r>
            <a:endParaRPr lang="en-US" altLang="ja-JP" sz="1000" dirty="0">
              <a:solidFill>
                <a:schemeClr val="tx1">
                  <a:lumMod val="65000"/>
                  <a:lumOff val="35000"/>
                </a:schemeClr>
              </a:solidFill>
              <a:latin typeface="+mn-ea"/>
              <a:ea typeface="+mn-ea"/>
              <a:cs typeface="Arial Unicode MS" panose="020B0604020202020204" pitchFamily="50" charset="-128"/>
            </a:endParaRPr>
          </a:p>
        </p:txBody>
      </p:sp>
      <p:sp>
        <p:nvSpPr>
          <p:cNvPr id="17" name="Text Box 11">
            <a:extLst/>
          </p:cNvPr>
          <p:cNvSpPr txBox="1">
            <a:spLocks noChangeArrowheads="1"/>
          </p:cNvSpPr>
          <p:nvPr/>
        </p:nvSpPr>
        <p:spPr bwMode="auto">
          <a:xfrm>
            <a:off x="6919899" y="4570798"/>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２．職場受け取り運動について</a:t>
            </a:r>
            <a:endParaRPr lang="en-US" altLang="ja-JP" sz="1000" b="1" dirty="0">
              <a:latin typeface="+mn-ea"/>
              <a:ea typeface="+mn-ea"/>
              <a:cs typeface="Arial Unicode MS" panose="020B0604020202020204" pitchFamily="50" charset="-128"/>
            </a:endParaRPr>
          </a:p>
        </p:txBody>
      </p:sp>
      <p:cxnSp>
        <p:nvCxnSpPr>
          <p:cNvPr id="19" name="直線コネクタ 18"/>
          <p:cNvCxnSpPr/>
          <p:nvPr/>
        </p:nvCxnSpPr>
        <p:spPr>
          <a:xfrm>
            <a:off x="7002354" y="4792267"/>
            <a:ext cx="44644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7002354" y="8194447"/>
            <a:ext cx="446449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3151576" y="7327045"/>
            <a:ext cx="291467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Text Box 11">
            <a:extLst/>
          </p:cNvPr>
          <p:cNvSpPr txBox="1">
            <a:spLocks noChangeArrowheads="1"/>
          </p:cNvSpPr>
          <p:nvPr/>
        </p:nvSpPr>
        <p:spPr bwMode="auto">
          <a:xfrm>
            <a:off x="712223" y="3690560"/>
            <a:ext cx="381642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１．既設・新設共に</a:t>
            </a:r>
            <a:r>
              <a:rPr lang="en-US" altLang="ja-JP" sz="1000" b="1" dirty="0">
                <a:latin typeface="+mn-ea"/>
                <a:ea typeface="+mn-ea"/>
                <a:cs typeface="Arial Unicode MS" panose="020B0604020202020204" pitchFamily="50" charset="-128"/>
              </a:rPr>
              <a:t>LED</a:t>
            </a:r>
            <a:r>
              <a:rPr lang="ja-JP" altLang="en-US" sz="1000" b="1" dirty="0">
                <a:latin typeface="+mn-ea"/>
                <a:ea typeface="+mn-ea"/>
                <a:cs typeface="Arial Unicode MS" panose="020B0604020202020204" pitchFamily="50" charset="-128"/>
              </a:rPr>
              <a:t>蛍光灯を採用</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色温度を変更した蛍光灯についても</a:t>
            </a:r>
            <a:r>
              <a:rPr lang="en-US" altLang="ja-JP" sz="1000" dirty="0">
                <a:solidFill>
                  <a:schemeClr val="tx1">
                    <a:lumMod val="75000"/>
                    <a:lumOff val="25000"/>
                  </a:schemeClr>
                </a:solidFill>
                <a:latin typeface="+mn-ea"/>
                <a:ea typeface="+mn-ea"/>
                <a:cs typeface="Arial Unicode MS" panose="020B0604020202020204" pitchFamily="50" charset="-128"/>
              </a:rPr>
              <a:t>LED</a:t>
            </a:r>
            <a:r>
              <a:rPr lang="ja-JP" altLang="en-US" sz="1000" dirty="0">
                <a:solidFill>
                  <a:schemeClr val="tx1">
                    <a:lumMod val="75000"/>
                    <a:lumOff val="25000"/>
                  </a:schemeClr>
                </a:solidFill>
                <a:latin typeface="+mn-ea"/>
                <a:ea typeface="+mn-ea"/>
                <a:cs typeface="Arial Unicode MS" panose="020B0604020202020204" pitchFamily="50" charset="-128"/>
              </a:rPr>
              <a:t>電球を採用した。</a:t>
            </a:r>
            <a:endParaRPr lang="en-US" altLang="ja-JP" sz="1000" b="0" dirty="0">
              <a:solidFill>
                <a:schemeClr val="tx1">
                  <a:lumMod val="75000"/>
                  <a:lumOff val="25000"/>
                </a:schemeClr>
              </a:solidFill>
              <a:latin typeface="+mn-ea"/>
              <a:ea typeface="+mn-ea"/>
              <a:cs typeface="Arial Unicode MS" panose="020B0604020202020204" pitchFamily="50" charset="-128"/>
            </a:endParaRPr>
          </a:p>
        </p:txBody>
      </p:sp>
      <p:sp>
        <p:nvSpPr>
          <p:cNvPr id="25" name="Text Box 11">
            <a:extLst/>
          </p:cNvPr>
          <p:cNvSpPr txBox="1">
            <a:spLocks noChangeArrowheads="1"/>
          </p:cNvSpPr>
          <p:nvPr/>
        </p:nvSpPr>
        <p:spPr bwMode="auto">
          <a:xfrm>
            <a:off x="4528647" y="3690560"/>
            <a:ext cx="3816424"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２．職場受け取り運動</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環境問題ともつながる再配達を防止するために、個人の宅配物を会社で確実に受け取ることで再配達を減らす取り組みをしている。職場受け取り運動は、各種メディアにも取り上げられ、一年間で約</a:t>
            </a:r>
            <a:r>
              <a:rPr lang="en-US" altLang="ja-JP" sz="1000" dirty="0">
                <a:solidFill>
                  <a:schemeClr val="tx1">
                    <a:lumMod val="75000"/>
                    <a:lumOff val="25000"/>
                  </a:schemeClr>
                </a:solidFill>
                <a:latin typeface="+mn-ea"/>
                <a:ea typeface="+mn-ea"/>
                <a:cs typeface="Arial Unicode MS" panose="020B0604020202020204" pitchFamily="50" charset="-128"/>
              </a:rPr>
              <a:t>100</a:t>
            </a:r>
            <a:r>
              <a:rPr lang="ja-JP" altLang="en-US" sz="1000" dirty="0">
                <a:solidFill>
                  <a:schemeClr val="tx1">
                    <a:lumMod val="75000"/>
                    <a:lumOff val="25000"/>
                  </a:schemeClr>
                </a:solidFill>
                <a:latin typeface="+mn-ea"/>
                <a:ea typeface="+mn-ea"/>
                <a:cs typeface="Arial Unicode MS" panose="020B0604020202020204" pitchFamily="50" charset="-128"/>
              </a:rPr>
              <a:t>社ほどの賛同企業を集めている。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26" name="Text Box 11">
            <a:extLst/>
          </p:cNvPr>
          <p:cNvSpPr txBox="1">
            <a:spLocks noChangeArrowheads="1"/>
          </p:cNvSpPr>
          <p:nvPr/>
        </p:nvSpPr>
        <p:spPr bwMode="auto">
          <a:xfrm>
            <a:off x="8370670" y="3690560"/>
            <a:ext cx="3816424" cy="69648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n-ea"/>
                <a:ea typeface="+mn-ea"/>
                <a:cs typeface="Arial Unicode MS" panose="020B0604020202020204" pitchFamily="50" charset="-128"/>
              </a:rPr>
              <a:t>３．月間残業時間の公表</a:t>
            </a:r>
            <a:endParaRPr lang="en-US" altLang="ja-JP" sz="1000" dirty="0">
              <a:solidFill>
                <a:schemeClr val="tx1">
                  <a:lumMod val="65000"/>
                  <a:lumOff val="3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社員一人当たりの月間残業時間をプレスリリースにて毎月公表している。公表することで社会問題となっている広告代理店業界の残業に対し、業界全体で考えるきっかけ作りのために実施している。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pic>
        <p:nvPicPr>
          <p:cNvPr id="1026" name="Picture 2" descr="https://lh6.googleusercontent.com/cbOkgwbUukZAISo_XiFnaGxl5Rr1nDxvBKixuXQI4bISnG5muzidpI44NqylZLwgaegQyeLzBu5Se7sUr8K_cabBBsZgAaGr-9S0O1ZdyyXgiIKLUOp29vf50YiTMPUIDac9KA2E">
            <a:extLst>
              <a:ext uri="{FF2B5EF4-FFF2-40B4-BE49-F238E27FC236}">
                <a16:creationId xmlns:a16="http://schemas.microsoft.com/office/drawing/2014/main" id="{B1D45F73-3AC6-4D07-8F21-9D90F59974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2354" y="6436816"/>
            <a:ext cx="19431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kYor2IygYNtCc_t7GQvL9De5wIPV9uwVOlgzNkPxKQ9qSwpUXzLlDWiKxH5cIc28q4CDOTqcKzd-o9Jr2XrFq11NKi1B8MrU4nTYPylO41GavdRtXhe7w3F0eCnwb-ZFNHP34bRU">
            <a:extLst>
              <a:ext uri="{FF2B5EF4-FFF2-40B4-BE49-F238E27FC236}">
                <a16:creationId xmlns:a16="http://schemas.microsoft.com/office/drawing/2014/main" id="{0D37EE2F-F0E4-4753-9626-6E0E2AC3DC1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68383" y="6436816"/>
            <a:ext cx="108585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6.googleusercontent.com/ThtI5KvgDN698jk5Ltfz65uHySglO4vVcXBnG0_ZoNhfO0Zm6Gej75Y8X7Bsv0_VfYgdekH-ODbJJpBPpwVUeL3SmsIyB4LUwgLOHg_rLyQpxPvWhcoNJ6y209hPlTbEeJpvKqtW">
            <a:extLst>
              <a:ext uri="{FF2B5EF4-FFF2-40B4-BE49-F238E27FC236}">
                <a16:creationId xmlns:a16="http://schemas.microsoft.com/office/drawing/2014/main" id="{56F7F17C-9C9E-47E7-87B2-06C9F1B4EC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4219" y="2061417"/>
            <a:ext cx="2752725" cy="70485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31"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グループ化 105"/>
          <p:cNvGrpSpPr/>
          <p:nvPr/>
        </p:nvGrpSpPr>
        <p:grpSpPr>
          <a:xfrm>
            <a:off x="8584632" y="7471711"/>
            <a:ext cx="298479" cy="298479"/>
            <a:chOff x="3533227" y="8211503"/>
            <a:chExt cx="298479" cy="298479"/>
          </a:xfrm>
        </p:grpSpPr>
        <p:sp>
          <p:nvSpPr>
            <p:cNvPr id="107" name="Text Box 11">
              <a:extLst/>
            </p:cNvPr>
            <p:cNvSpPr txBox="1">
              <a:spLocks noChangeArrowheads="1"/>
            </p:cNvSpPr>
            <p:nvPr/>
          </p:nvSpPr>
          <p:spPr bwMode="auto">
            <a:xfrm>
              <a:off x="3533227"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４</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108" name="円/楕円 107"/>
            <p:cNvSpPr/>
            <p:nvPr/>
          </p:nvSpPr>
          <p:spPr>
            <a:xfrm>
              <a:off x="3533227"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3" name="グループ化 102"/>
          <p:cNvGrpSpPr/>
          <p:nvPr/>
        </p:nvGrpSpPr>
        <p:grpSpPr>
          <a:xfrm>
            <a:off x="8598331" y="4732185"/>
            <a:ext cx="298479" cy="298479"/>
            <a:chOff x="3074191" y="8211503"/>
            <a:chExt cx="298479" cy="298479"/>
          </a:xfrm>
        </p:grpSpPr>
        <p:sp>
          <p:nvSpPr>
            <p:cNvPr id="104" name="Text Box 11">
              <a:extLst/>
            </p:cNvPr>
            <p:cNvSpPr txBox="1">
              <a:spLocks noChangeArrowheads="1"/>
            </p:cNvSpPr>
            <p:nvPr/>
          </p:nvSpPr>
          <p:spPr bwMode="auto">
            <a:xfrm>
              <a:off x="3074191"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３</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105" name="円/楕円 104"/>
            <p:cNvSpPr/>
            <p:nvPr/>
          </p:nvSpPr>
          <p:spPr>
            <a:xfrm>
              <a:off x="3074191"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0" name="グループ化 99"/>
          <p:cNvGrpSpPr/>
          <p:nvPr/>
        </p:nvGrpSpPr>
        <p:grpSpPr>
          <a:xfrm>
            <a:off x="8593694" y="3422001"/>
            <a:ext cx="298479" cy="298479"/>
            <a:chOff x="2615155" y="8211503"/>
            <a:chExt cx="298479" cy="298479"/>
          </a:xfrm>
        </p:grpSpPr>
        <p:sp>
          <p:nvSpPr>
            <p:cNvPr id="101" name="Text Box 11">
              <a:extLst/>
            </p:cNvPr>
            <p:cNvSpPr txBox="1">
              <a:spLocks noChangeArrowheads="1"/>
            </p:cNvSpPr>
            <p:nvPr/>
          </p:nvSpPr>
          <p:spPr bwMode="auto">
            <a:xfrm>
              <a:off x="2615155"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２</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102" name="円/楕円 101"/>
            <p:cNvSpPr/>
            <p:nvPr/>
          </p:nvSpPr>
          <p:spPr>
            <a:xfrm>
              <a:off x="2615155"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 name="図 1"/>
          <p:cNvPicPr>
            <a:picLocks noChangeAspect="1"/>
          </p:cNvPicPr>
          <p:nvPr/>
        </p:nvPicPr>
        <p:blipFill rotWithShape="1">
          <a:blip r:embed="rId3"/>
          <a:srcRect l="7048" t="13309" r="34220" b="4618"/>
          <a:stretch/>
        </p:blipFill>
        <p:spPr>
          <a:xfrm>
            <a:off x="460273" y="1416224"/>
            <a:ext cx="7928501" cy="7822786"/>
          </a:xfrm>
          <a:prstGeom prst="rect">
            <a:avLst/>
          </a:prstGeom>
        </p:spPr>
      </p:pic>
      <p:sp>
        <p:nvSpPr>
          <p:cNvPr id="41" name="正方形/長方形 40"/>
          <p:cNvSpPr/>
          <p:nvPr/>
        </p:nvSpPr>
        <p:spPr>
          <a:xfrm>
            <a:off x="1476005" y="3469987"/>
            <a:ext cx="361375" cy="49310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p:cNvGrpSpPr/>
          <p:nvPr/>
        </p:nvGrpSpPr>
        <p:grpSpPr>
          <a:xfrm>
            <a:off x="3276206" y="5084995"/>
            <a:ext cx="298479" cy="298479"/>
            <a:chOff x="2156119" y="8211503"/>
            <a:chExt cx="298479" cy="298479"/>
          </a:xfrm>
        </p:grpSpPr>
        <p:sp>
          <p:nvSpPr>
            <p:cNvPr id="36"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7" name="円/楕円 36"/>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p:cNvGrpSpPr/>
          <p:nvPr/>
        </p:nvGrpSpPr>
        <p:grpSpPr>
          <a:xfrm>
            <a:off x="3947887" y="4687064"/>
            <a:ext cx="298479" cy="298479"/>
            <a:chOff x="2156119" y="8211503"/>
            <a:chExt cx="298479" cy="298479"/>
          </a:xfrm>
        </p:grpSpPr>
        <p:sp>
          <p:nvSpPr>
            <p:cNvPr id="43"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44" name="円/楕円 43"/>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p:cNvGrpSpPr/>
          <p:nvPr/>
        </p:nvGrpSpPr>
        <p:grpSpPr>
          <a:xfrm>
            <a:off x="3959170" y="5168291"/>
            <a:ext cx="298479" cy="298479"/>
            <a:chOff x="2156119" y="8211503"/>
            <a:chExt cx="298479" cy="298479"/>
          </a:xfrm>
        </p:grpSpPr>
        <p:sp>
          <p:nvSpPr>
            <p:cNvPr id="49"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50" name="円/楕円 49"/>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5" name="グループ化 54"/>
          <p:cNvGrpSpPr/>
          <p:nvPr/>
        </p:nvGrpSpPr>
        <p:grpSpPr>
          <a:xfrm>
            <a:off x="3947887" y="4368552"/>
            <a:ext cx="298479" cy="298479"/>
            <a:chOff x="2156119" y="8211503"/>
            <a:chExt cx="298479" cy="298479"/>
          </a:xfrm>
        </p:grpSpPr>
        <p:sp>
          <p:nvSpPr>
            <p:cNvPr id="56"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57" name="円/楕円 56"/>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1" name="グループ化 60"/>
          <p:cNvGrpSpPr/>
          <p:nvPr/>
        </p:nvGrpSpPr>
        <p:grpSpPr>
          <a:xfrm>
            <a:off x="4761049" y="5178377"/>
            <a:ext cx="298479" cy="298479"/>
            <a:chOff x="2615155" y="8211503"/>
            <a:chExt cx="298479" cy="298479"/>
          </a:xfrm>
        </p:grpSpPr>
        <p:sp>
          <p:nvSpPr>
            <p:cNvPr id="62" name="Text Box 11">
              <a:extLst/>
            </p:cNvPr>
            <p:cNvSpPr txBox="1">
              <a:spLocks noChangeArrowheads="1"/>
            </p:cNvSpPr>
            <p:nvPr/>
          </p:nvSpPr>
          <p:spPr bwMode="auto">
            <a:xfrm>
              <a:off x="2615155"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２</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63" name="円/楕円 62"/>
            <p:cNvSpPr/>
            <p:nvPr/>
          </p:nvSpPr>
          <p:spPr>
            <a:xfrm>
              <a:off x="2615155"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8" name="グループ化 67"/>
          <p:cNvGrpSpPr/>
          <p:nvPr/>
        </p:nvGrpSpPr>
        <p:grpSpPr>
          <a:xfrm>
            <a:off x="1507452" y="5652966"/>
            <a:ext cx="298479" cy="298479"/>
            <a:chOff x="3074191" y="8211503"/>
            <a:chExt cx="298479" cy="298479"/>
          </a:xfrm>
        </p:grpSpPr>
        <p:sp>
          <p:nvSpPr>
            <p:cNvPr id="69" name="Text Box 11">
              <a:extLst/>
            </p:cNvPr>
            <p:cNvSpPr txBox="1">
              <a:spLocks noChangeArrowheads="1"/>
            </p:cNvSpPr>
            <p:nvPr/>
          </p:nvSpPr>
          <p:spPr bwMode="auto">
            <a:xfrm>
              <a:off x="3074191"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３</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70" name="円/楕円 69"/>
            <p:cNvSpPr/>
            <p:nvPr/>
          </p:nvSpPr>
          <p:spPr>
            <a:xfrm>
              <a:off x="3074191"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2" name="グループ化 71"/>
          <p:cNvGrpSpPr/>
          <p:nvPr/>
        </p:nvGrpSpPr>
        <p:grpSpPr>
          <a:xfrm>
            <a:off x="6012510" y="8318545"/>
            <a:ext cx="298479" cy="298479"/>
            <a:chOff x="3533227" y="8211503"/>
            <a:chExt cx="298479" cy="298479"/>
          </a:xfrm>
        </p:grpSpPr>
        <p:sp>
          <p:nvSpPr>
            <p:cNvPr id="73" name="Text Box 11">
              <a:extLst/>
            </p:cNvPr>
            <p:cNvSpPr txBox="1">
              <a:spLocks noChangeArrowheads="1"/>
            </p:cNvSpPr>
            <p:nvPr/>
          </p:nvSpPr>
          <p:spPr bwMode="auto">
            <a:xfrm>
              <a:off x="3533227"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４</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74" name="円/楕円 73"/>
            <p:cNvSpPr/>
            <p:nvPr/>
          </p:nvSpPr>
          <p:spPr>
            <a:xfrm>
              <a:off x="3533227"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5" name="Text Box 11">
            <a:extLst/>
          </p:cNvPr>
          <p:cNvSpPr txBox="1">
            <a:spLocks noChangeArrowheads="1"/>
          </p:cNvSpPr>
          <p:nvPr/>
        </p:nvSpPr>
        <p:spPr bwMode="auto">
          <a:xfrm>
            <a:off x="8543367" y="2307914"/>
            <a:ext cx="4122129" cy="115814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ビル既設の警備システムを有効利用した。</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65000"/>
                    <a:lumOff val="35000"/>
                  </a:schemeClr>
                </a:solidFill>
                <a:latin typeface="+mj-ea"/>
                <a:ea typeface="+mj-ea"/>
                <a:cs typeface="Arial Unicode MS" panose="020B0604020202020204" pitchFamily="50" charset="-128"/>
              </a:rPr>
              <a:t>カードリーダーによる入室管理を行う。</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最終退出者が操作することで、機械警備が発動する</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システムとなっている。</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また、テンキーを廃止し、全てカードキーとすることで</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セキュリティコードの外部流出を防いでいる。</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endParaRPr lang="en-US" altLang="ja-JP" sz="1000" b="0" dirty="0">
              <a:solidFill>
                <a:schemeClr val="tx1">
                  <a:lumMod val="65000"/>
                  <a:lumOff val="35000"/>
                </a:schemeClr>
              </a:solidFill>
              <a:latin typeface="+mj-ea"/>
              <a:ea typeface="+mj-ea"/>
              <a:cs typeface="Arial Unicode MS" panose="020B0604020202020204" pitchFamily="50" charset="-128"/>
            </a:endParaRPr>
          </a:p>
        </p:txBody>
      </p:sp>
      <p:sp>
        <p:nvSpPr>
          <p:cNvPr id="76" name="Text Box 11">
            <a:extLst/>
          </p:cNvPr>
          <p:cNvSpPr txBox="1">
            <a:spLocks noChangeArrowheads="1"/>
          </p:cNvSpPr>
          <p:nvPr/>
        </p:nvSpPr>
        <p:spPr bwMode="auto">
          <a:xfrm>
            <a:off x="8947590" y="1890545"/>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mj-ea"/>
                <a:ea typeface="+mj-ea"/>
                <a:cs typeface="Arial Unicode MS" panose="020B0604020202020204" pitchFamily="50" charset="-128"/>
              </a:rPr>
              <a:t>カードリーダーによる入室管理</a:t>
            </a:r>
            <a:endParaRPr lang="en-US" altLang="ja-JP" sz="1050" b="1" dirty="0">
              <a:latin typeface="+mj-ea"/>
              <a:ea typeface="+mj-ea"/>
              <a:cs typeface="Arial Unicode MS" panose="020B0604020202020204" pitchFamily="50" charset="-128"/>
            </a:endParaRPr>
          </a:p>
        </p:txBody>
      </p:sp>
      <p:cxnSp>
        <p:nvCxnSpPr>
          <p:cNvPr id="77" name="直線コネクタ 76"/>
          <p:cNvCxnSpPr/>
          <p:nvPr/>
        </p:nvCxnSpPr>
        <p:spPr>
          <a:xfrm>
            <a:off x="8603104" y="2215222"/>
            <a:ext cx="33246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8593695" y="1834556"/>
            <a:ext cx="298479" cy="298479"/>
            <a:chOff x="2156119" y="8211503"/>
            <a:chExt cx="298479" cy="298479"/>
          </a:xfrm>
        </p:grpSpPr>
        <p:sp>
          <p:nvSpPr>
            <p:cNvPr id="80"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81" name="円/楕円 80"/>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2" name="Text Box 11">
            <a:extLst/>
          </p:cNvPr>
          <p:cNvSpPr txBox="1">
            <a:spLocks noChangeArrowheads="1"/>
          </p:cNvSpPr>
          <p:nvPr/>
        </p:nvSpPr>
        <p:spPr bwMode="auto">
          <a:xfrm>
            <a:off x="8543367" y="3893805"/>
            <a:ext cx="4122129" cy="69648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書庫スペースを配置することで、社内情報を持ち出さないよう</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65000"/>
                    <a:lumOff val="35000"/>
                  </a:schemeClr>
                </a:solidFill>
                <a:latin typeface="+mj-ea"/>
                <a:ea typeface="+mj-ea"/>
                <a:cs typeface="Arial Unicode MS" panose="020B0604020202020204" pitchFamily="50" charset="-128"/>
              </a:rPr>
              <a:t>管理している。効率性を重視し、できる限り電子文書化を</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65000"/>
                    <a:lumOff val="35000"/>
                  </a:schemeClr>
                </a:solidFill>
                <a:latin typeface="+mj-ea"/>
                <a:ea typeface="+mj-ea"/>
                <a:cs typeface="Arial Unicode MS" panose="020B0604020202020204" pitchFamily="50" charset="-128"/>
              </a:rPr>
              <a:t>進めて</a:t>
            </a:r>
            <a:r>
              <a:rPr lang="ja-JP" altLang="en-US" sz="1000" dirty="0">
                <a:solidFill>
                  <a:schemeClr val="tx1">
                    <a:lumMod val="65000"/>
                    <a:lumOff val="35000"/>
                  </a:schemeClr>
                </a:solidFill>
                <a:latin typeface="+mj-ea"/>
                <a:ea typeface="+mj-ea"/>
                <a:cs typeface="Arial Unicode MS" panose="020B0604020202020204" pitchFamily="50" charset="-128"/>
              </a:rPr>
              <a:t>いるため、必要最小限の書類以外は</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書類としての保管を行っていない。</a:t>
            </a:r>
            <a:endParaRPr lang="en-US" altLang="ja-JP" sz="1000" dirty="0">
              <a:solidFill>
                <a:schemeClr val="tx1">
                  <a:lumMod val="65000"/>
                  <a:lumOff val="35000"/>
                </a:schemeClr>
              </a:solidFill>
              <a:latin typeface="+mj-ea"/>
              <a:ea typeface="+mj-ea"/>
              <a:cs typeface="Arial Unicode MS" panose="020B0604020202020204" pitchFamily="50" charset="-128"/>
            </a:endParaRPr>
          </a:p>
        </p:txBody>
      </p:sp>
      <p:sp>
        <p:nvSpPr>
          <p:cNvPr id="83" name="Text Box 11">
            <a:extLst/>
          </p:cNvPr>
          <p:cNvSpPr txBox="1">
            <a:spLocks noChangeArrowheads="1"/>
          </p:cNvSpPr>
          <p:nvPr/>
        </p:nvSpPr>
        <p:spPr bwMode="auto">
          <a:xfrm>
            <a:off x="8947590" y="3476436"/>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mj-ea"/>
                <a:ea typeface="+mj-ea"/>
                <a:cs typeface="Arial Unicode MS" panose="020B0604020202020204" pitchFamily="50" charset="-128"/>
              </a:rPr>
              <a:t>機密書類管理及び電子文書化</a:t>
            </a:r>
            <a:endParaRPr lang="en-US" altLang="ja-JP" sz="1050" b="1" dirty="0">
              <a:latin typeface="+mj-ea"/>
              <a:ea typeface="+mj-ea"/>
              <a:cs typeface="Arial Unicode MS" panose="020B0604020202020204" pitchFamily="50" charset="-128"/>
            </a:endParaRPr>
          </a:p>
        </p:txBody>
      </p:sp>
      <p:cxnSp>
        <p:nvCxnSpPr>
          <p:cNvPr id="84" name="直線コネクタ 83"/>
          <p:cNvCxnSpPr/>
          <p:nvPr/>
        </p:nvCxnSpPr>
        <p:spPr>
          <a:xfrm>
            <a:off x="8603104" y="3801113"/>
            <a:ext cx="33246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Text Box 11">
            <a:extLst/>
          </p:cNvPr>
          <p:cNvSpPr txBox="1">
            <a:spLocks noChangeArrowheads="1"/>
          </p:cNvSpPr>
          <p:nvPr/>
        </p:nvSpPr>
        <p:spPr bwMode="auto">
          <a:xfrm>
            <a:off x="8543367" y="5205562"/>
            <a:ext cx="4047000" cy="223536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下記２点の理由により、執務室と会議室の間に</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a:t>
            </a:r>
            <a:r>
              <a:rPr lang="en-US" altLang="ja-JP" sz="1000" dirty="0">
                <a:solidFill>
                  <a:schemeClr val="tx1">
                    <a:lumMod val="65000"/>
                    <a:lumOff val="35000"/>
                  </a:schemeClr>
                </a:solidFill>
                <a:latin typeface="+mj-ea"/>
                <a:ea typeface="+mj-ea"/>
                <a:cs typeface="Arial Unicode MS" panose="020B0604020202020204" pitchFamily="50" charset="-128"/>
              </a:rPr>
              <a:t>25</a:t>
            </a:r>
            <a:r>
              <a:rPr lang="ja-JP" altLang="en-US" sz="1000" dirty="0">
                <a:solidFill>
                  <a:schemeClr val="tx1">
                    <a:lumMod val="65000"/>
                    <a:lumOff val="35000"/>
                  </a:schemeClr>
                </a:solidFill>
                <a:latin typeface="+mj-ea"/>
                <a:ea typeface="+mj-ea"/>
                <a:cs typeface="Arial Unicode MS" panose="020B0604020202020204" pitchFamily="50" charset="-128"/>
              </a:rPr>
              <a:t>メートル」の通路を設けている。</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1" dirty="0">
                <a:latin typeface="+mj-ea"/>
                <a:ea typeface="+mj-ea"/>
                <a:cs typeface="Arial Unicode MS" panose="020B0604020202020204" pitchFamily="50" charset="-128"/>
              </a:rPr>
              <a:t>①</a:t>
            </a:r>
            <a:r>
              <a:rPr lang="ja-JP" altLang="en-US" sz="1000" dirty="0">
                <a:solidFill>
                  <a:schemeClr val="tx1">
                    <a:lumMod val="65000"/>
                    <a:lumOff val="35000"/>
                  </a:schemeClr>
                </a:solidFill>
                <a:latin typeface="+mj-ea"/>
                <a:ea typeface="+mj-ea"/>
                <a:cs typeface="Arial Unicode MS" panose="020B0604020202020204" pitchFamily="50" charset="-128"/>
              </a:rPr>
              <a:t> 一般的に無駄なスペースとされる通路をあえて</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65000"/>
                    <a:lumOff val="35000"/>
                  </a:schemeClr>
                </a:solidFill>
                <a:latin typeface="+mj-ea"/>
                <a:ea typeface="+mj-ea"/>
                <a:cs typeface="Arial Unicode MS" panose="020B0604020202020204" pitchFamily="50" charset="-128"/>
              </a:rPr>
              <a:t>　 大きく設けることで、来客者に対してインパクトを</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a:t>
            </a:r>
            <a:r>
              <a:rPr lang="ja-JP" altLang="en-US" sz="1000" b="0" dirty="0">
                <a:solidFill>
                  <a:schemeClr val="tx1">
                    <a:lumMod val="65000"/>
                    <a:lumOff val="35000"/>
                  </a:schemeClr>
                </a:solidFill>
                <a:latin typeface="+mj-ea"/>
                <a:ea typeface="+mj-ea"/>
                <a:cs typeface="Arial Unicode MS" panose="020B0604020202020204" pitchFamily="50" charset="-128"/>
              </a:rPr>
              <a:t>与えると同時に</a:t>
            </a:r>
            <a:r>
              <a:rPr lang="ja-JP" altLang="en-US" sz="1000" dirty="0">
                <a:solidFill>
                  <a:schemeClr val="tx1">
                    <a:lumMod val="65000"/>
                    <a:lumOff val="35000"/>
                  </a:schemeClr>
                </a:solidFill>
                <a:latin typeface="+mj-ea"/>
                <a:ea typeface="+mj-ea"/>
                <a:cs typeface="Arial Unicode MS" panose="020B0604020202020204" pitchFamily="50" charset="-128"/>
              </a:rPr>
              <a:t>窓面まで抜けた眺望を全ての方に</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見ていただくことで、</a:t>
            </a:r>
            <a:r>
              <a:rPr lang="ja-JP" altLang="en-US" sz="1000" b="0" dirty="0">
                <a:solidFill>
                  <a:schemeClr val="tx1">
                    <a:lumMod val="65000"/>
                    <a:lumOff val="35000"/>
                  </a:schemeClr>
                </a:solidFill>
                <a:latin typeface="+mj-ea"/>
                <a:ea typeface="+mj-ea"/>
                <a:cs typeface="Arial Unicode MS" panose="020B0604020202020204" pitchFamily="50" charset="-128"/>
              </a:rPr>
              <a:t>おもてなしの雰囲気を創出している。</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1" dirty="0">
                <a:latin typeface="+mj-ea"/>
                <a:ea typeface="+mj-ea"/>
                <a:cs typeface="Arial Unicode MS" panose="020B0604020202020204" pitchFamily="50" charset="-128"/>
              </a:rPr>
              <a:t>②</a:t>
            </a:r>
            <a:r>
              <a:rPr lang="ja-JP" altLang="en-US" sz="1000" b="0" dirty="0">
                <a:solidFill>
                  <a:schemeClr val="tx1">
                    <a:lumMod val="65000"/>
                    <a:lumOff val="35000"/>
                  </a:schemeClr>
                </a:solidFill>
                <a:latin typeface="+mj-ea"/>
                <a:ea typeface="+mj-ea"/>
                <a:cs typeface="Arial Unicode MS" panose="020B0604020202020204" pitchFamily="50" charset="-128"/>
              </a:rPr>
              <a:t> 通路を設けることで、会議室と執務室と隣接せず、</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a:t>
            </a:r>
            <a:r>
              <a:rPr lang="ja-JP" altLang="en-US" sz="1000" b="0" dirty="0">
                <a:solidFill>
                  <a:schemeClr val="tx1">
                    <a:lumMod val="65000"/>
                    <a:lumOff val="35000"/>
                  </a:schemeClr>
                </a:solidFill>
                <a:latin typeface="+mj-ea"/>
                <a:ea typeface="+mj-ea"/>
                <a:cs typeface="Arial Unicode MS" panose="020B0604020202020204" pitchFamily="50" charset="-128"/>
              </a:rPr>
              <a:t>音響の緩衝帯となっている。</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遮音性能を有した壁面を設けることで、</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圧倒的な防音効果が</a:t>
            </a:r>
            <a:r>
              <a:rPr lang="ja-JP" altLang="en-US" sz="1000" b="0" dirty="0">
                <a:solidFill>
                  <a:schemeClr val="tx1">
                    <a:lumMod val="65000"/>
                    <a:lumOff val="35000"/>
                  </a:schemeClr>
                </a:solidFill>
                <a:latin typeface="+mj-ea"/>
                <a:ea typeface="+mj-ea"/>
                <a:cs typeface="Arial Unicode MS" panose="020B0604020202020204" pitchFamily="50" charset="-128"/>
              </a:rPr>
              <a:t>発揮されている。</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特に、中小企業様の代表取締役・役員と機密性の高い</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　 会議もあるため、お客様の安心感にもつながっている。</a:t>
            </a:r>
            <a:endParaRPr lang="en-US" altLang="ja-JP" sz="1000" b="0" dirty="0">
              <a:solidFill>
                <a:schemeClr val="tx1">
                  <a:lumMod val="65000"/>
                  <a:lumOff val="35000"/>
                </a:schemeClr>
              </a:solidFill>
              <a:latin typeface="+mj-ea"/>
              <a:ea typeface="+mj-ea"/>
              <a:cs typeface="Arial Unicode MS" panose="020B0604020202020204" pitchFamily="50" charset="-128"/>
            </a:endParaRPr>
          </a:p>
        </p:txBody>
      </p:sp>
      <p:sp>
        <p:nvSpPr>
          <p:cNvPr id="89" name="Text Box 11">
            <a:extLst/>
          </p:cNvPr>
          <p:cNvSpPr txBox="1">
            <a:spLocks noChangeArrowheads="1"/>
          </p:cNvSpPr>
          <p:nvPr/>
        </p:nvSpPr>
        <p:spPr bwMode="auto">
          <a:xfrm>
            <a:off x="8947590" y="4788193"/>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mj-ea"/>
                <a:ea typeface="+mj-ea"/>
                <a:cs typeface="Arial Unicode MS" panose="020B0604020202020204" pitchFamily="50" charset="-128"/>
              </a:rPr>
              <a:t>緩衝帯空間の計画</a:t>
            </a:r>
            <a:endParaRPr lang="en-US" altLang="ja-JP" sz="1050" b="1" dirty="0">
              <a:latin typeface="+mj-ea"/>
              <a:ea typeface="+mj-ea"/>
              <a:cs typeface="Arial Unicode MS" panose="020B0604020202020204" pitchFamily="50" charset="-128"/>
            </a:endParaRPr>
          </a:p>
        </p:txBody>
      </p:sp>
      <p:cxnSp>
        <p:nvCxnSpPr>
          <p:cNvPr id="90" name="直線コネクタ 89"/>
          <p:cNvCxnSpPr/>
          <p:nvPr/>
        </p:nvCxnSpPr>
        <p:spPr>
          <a:xfrm>
            <a:off x="8603104" y="5112870"/>
            <a:ext cx="33246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4" name="Text Box 11">
            <a:extLst/>
          </p:cNvPr>
          <p:cNvSpPr txBox="1">
            <a:spLocks noChangeArrowheads="1"/>
          </p:cNvSpPr>
          <p:nvPr/>
        </p:nvSpPr>
        <p:spPr bwMode="auto">
          <a:xfrm>
            <a:off x="8543367" y="7950627"/>
            <a:ext cx="4122129" cy="542592"/>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各個人</a:t>
            </a:r>
            <a:r>
              <a:rPr lang="en-US" altLang="ja-JP" sz="1000" dirty="0">
                <a:solidFill>
                  <a:schemeClr val="tx1">
                    <a:lumMod val="65000"/>
                    <a:lumOff val="35000"/>
                  </a:schemeClr>
                </a:solidFill>
                <a:latin typeface="+mj-ea"/>
                <a:ea typeface="+mj-ea"/>
                <a:cs typeface="Arial Unicode MS" panose="020B0604020202020204" pitchFamily="50" charset="-128"/>
              </a:rPr>
              <a:t>PC</a:t>
            </a:r>
            <a:r>
              <a:rPr lang="ja-JP" altLang="en-US" sz="1000" dirty="0">
                <a:solidFill>
                  <a:schemeClr val="tx1">
                    <a:lumMod val="65000"/>
                    <a:lumOff val="35000"/>
                  </a:schemeClr>
                </a:solidFill>
                <a:latin typeface="+mj-ea"/>
                <a:ea typeface="+mj-ea"/>
                <a:cs typeface="Arial Unicode MS" panose="020B0604020202020204" pitchFamily="50" charset="-128"/>
              </a:rPr>
              <a:t>は、ログイン時パスワードが必要な設定としている。</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65000"/>
                    <a:lumOff val="35000"/>
                  </a:schemeClr>
                </a:solidFill>
                <a:latin typeface="+mj-ea"/>
                <a:ea typeface="+mj-ea"/>
                <a:cs typeface="Arial Unicode MS" panose="020B0604020202020204" pitchFamily="50" charset="-128"/>
              </a:rPr>
              <a:t>また、重要機密書類については、代表取締役のみ鍵を保持した</a:t>
            </a:r>
            <a:endParaRPr lang="en-US" altLang="ja-JP" sz="1000" b="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65000"/>
                    <a:lumOff val="35000"/>
                  </a:schemeClr>
                </a:solidFill>
                <a:latin typeface="+mj-ea"/>
                <a:ea typeface="+mj-ea"/>
                <a:cs typeface="Arial Unicode MS" panose="020B0604020202020204" pitchFamily="50" charset="-128"/>
              </a:rPr>
              <a:t>書庫にて厳重に管理している。</a:t>
            </a:r>
            <a:endParaRPr lang="en-US" altLang="ja-JP" sz="1000" b="0" dirty="0">
              <a:solidFill>
                <a:schemeClr val="tx1">
                  <a:lumMod val="65000"/>
                  <a:lumOff val="35000"/>
                </a:schemeClr>
              </a:solidFill>
              <a:latin typeface="+mj-ea"/>
              <a:ea typeface="+mj-ea"/>
              <a:cs typeface="Arial Unicode MS" panose="020B0604020202020204" pitchFamily="50" charset="-128"/>
            </a:endParaRPr>
          </a:p>
        </p:txBody>
      </p:sp>
      <p:sp>
        <p:nvSpPr>
          <p:cNvPr id="95" name="Text Box 11">
            <a:extLst/>
          </p:cNvPr>
          <p:cNvSpPr txBox="1">
            <a:spLocks noChangeArrowheads="1"/>
          </p:cNvSpPr>
          <p:nvPr/>
        </p:nvSpPr>
        <p:spPr bwMode="auto">
          <a:xfrm>
            <a:off x="8947590" y="7533258"/>
            <a:ext cx="4870034" cy="242509"/>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latin typeface="+mj-ea"/>
                <a:ea typeface="+mj-ea"/>
                <a:cs typeface="Arial Unicode MS" panose="020B0604020202020204" pitchFamily="50" charset="-128"/>
              </a:rPr>
              <a:t>個人情報管理・重要機密書類管理</a:t>
            </a:r>
            <a:endParaRPr lang="en-US" altLang="ja-JP" sz="1050" b="1" dirty="0">
              <a:latin typeface="+mj-ea"/>
              <a:ea typeface="+mj-ea"/>
              <a:cs typeface="Arial Unicode MS" panose="020B0604020202020204" pitchFamily="50" charset="-128"/>
            </a:endParaRPr>
          </a:p>
        </p:txBody>
      </p:sp>
      <p:cxnSp>
        <p:nvCxnSpPr>
          <p:cNvPr id="96" name="直線コネクタ 95"/>
          <p:cNvCxnSpPr/>
          <p:nvPr/>
        </p:nvCxnSpPr>
        <p:spPr>
          <a:xfrm>
            <a:off x="8603104" y="7857935"/>
            <a:ext cx="3324639"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3"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54"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Box 11">
            <a:extLst/>
          </p:cNvPr>
          <p:cNvSpPr txBox="1">
            <a:spLocks noChangeArrowheads="1"/>
          </p:cNvSpPr>
          <p:nvPr/>
        </p:nvSpPr>
        <p:spPr bwMode="auto">
          <a:xfrm>
            <a:off x="6939061" y="5261573"/>
            <a:ext cx="1304341" cy="2081474"/>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dirty="0">
                <a:solidFill>
                  <a:schemeClr val="tx1">
                    <a:lumMod val="75000"/>
                    <a:lumOff val="25000"/>
                  </a:schemeClr>
                </a:solidFill>
                <a:latin typeface="+mj-ea"/>
                <a:ea typeface="+mj-ea"/>
                <a:cs typeface="Arial Unicode MS" panose="020B0604020202020204" pitchFamily="50" charset="-128"/>
              </a:rPr>
              <a:t>Corridor25</a:t>
            </a: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スリットガラスからオフィス内を見ることができる。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以前は、エンジニアと</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お客様が直接接する機会が無かったが、スリットガラスの効果により</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挨拶や会話の</a:t>
            </a:r>
            <a:r>
              <a:rPr lang="ja-JP" altLang="en-US" sz="1000" b="0" dirty="0">
                <a:solidFill>
                  <a:schemeClr val="tx1">
                    <a:lumMod val="75000"/>
                    <a:lumOff val="25000"/>
                  </a:schemeClr>
                </a:solidFill>
                <a:latin typeface="+mj-ea"/>
                <a:ea typeface="+mj-ea"/>
                <a:cs typeface="Arial Unicode MS" panose="020B0604020202020204" pitchFamily="50" charset="-128"/>
              </a:rPr>
              <a:t>コミュニケーションにつながっている。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endParaRPr lang="en-US" altLang="ja-JP" sz="1000" b="0" dirty="0">
              <a:solidFill>
                <a:schemeClr val="tx1">
                  <a:lumMod val="75000"/>
                  <a:lumOff val="25000"/>
                </a:schemeClr>
              </a:solidFill>
              <a:latin typeface="+mj-ea"/>
              <a:ea typeface="+mj-ea"/>
              <a:cs typeface="Arial Unicode MS" panose="020B0604020202020204" pitchFamily="50" charset="-128"/>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48018" y="5378194"/>
            <a:ext cx="2801780" cy="1867853"/>
          </a:xfrm>
          <a:prstGeom prst="rect">
            <a:avLst/>
          </a:prstGeom>
        </p:spPr>
      </p:pic>
      <p:pic>
        <p:nvPicPr>
          <p:cNvPr id="23" name="図 22"/>
          <p:cNvPicPr>
            <a:picLocks noChangeAspect="1"/>
          </p:cNvPicPr>
          <p:nvPr/>
        </p:nvPicPr>
        <p:blipFill rotWithShape="1">
          <a:blip r:embed="rId4" cstate="print">
            <a:extLst>
              <a:ext uri="{28A0092B-C50C-407E-A947-70E740481C1C}">
                <a14:useLocalDpi xmlns:a14="http://schemas.microsoft.com/office/drawing/2010/main" val="0"/>
              </a:ext>
            </a:extLst>
          </a:blip>
          <a:srcRect l="11164"/>
          <a:stretch/>
        </p:blipFill>
        <p:spPr>
          <a:xfrm>
            <a:off x="8777063" y="1098478"/>
            <a:ext cx="3630079" cy="2724191"/>
          </a:xfrm>
          <a:prstGeom prst="rect">
            <a:avLst/>
          </a:prstGeom>
        </p:spPr>
      </p:pic>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50" y="1110455"/>
            <a:ext cx="4068321" cy="2712214"/>
          </a:xfrm>
          <a:prstGeom prst="rect">
            <a:avLst/>
          </a:prstGeom>
        </p:spPr>
      </p:pic>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6696" y="5378194"/>
            <a:ext cx="2801779" cy="1867853"/>
          </a:xfrm>
          <a:prstGeom prst="rect">
            <a:avLst/>
          </a:prstGeom>
        </p:spPr>
      </p:pic>
      <p:pic>
        <p:nvPicPr>
          <p:cNvPr id="8" name="図 7"/>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28592" y="1110455"/>
            <a:ext cx="4068322" cy="2712214"/>
          </a:xfrm>
          <a:prstGeom prst="rect">
            <a:avLst/>
          </a:prstGeom>
        </p:spPr>
      </p:pic>
      <p:pic>
        <p:nvPicPr>
          <p:cNvPr id="4" name="図 3"/>
          <p:cNvPicPr>
            <a:picLocks noChangeAspect="1"/>
          </p:cNvPicPr>
          <p:nvPr/>
        </p:nvPicPr>
        <p:blipFill rotWithShape="1">
          <a:blip r:embed="rId9"/>
          <a:srcRect l="7048" t="13309" r="34220" b="4618"/>
          <a:stretch/>
        </p:blipFill>
        <p:spPr>
          <a:xfrm>
            <a:off x="208111" y="5634984"/>
            <a:ext cx="3867998" cy="3816424"/>
          </a:xfrm>
          <a:prstGeom prst="rect">
            <a:avLst/>
          </a:prstGeom>
        </p:spPr>
      </p:pic>
      <p:pic>
        <p:nvPicPr>
          <p:cNvPr id="9" name="図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44752" y="7453837"/>
            <a:ext cx="2808312" cy="1872208"/>
          </a:xfrm>
          <a:prstGeom prst="rect">
            <a:avLst/>
          </a:prstGeom>
        </p:spPr>
      </p:pic>
      <p:pic>
        <p:nvPicPr>
          <p:cNvPr id="10" name="図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06696" y="7441201"/>
            <a:ext cx="2808312" cy="1872208"/>
          </a:xfrm>
          <a:prstGeom prst="rect">
            <a:avLst/>
          </a:prstGeom>
        </p:spPr>
      </p:pic>
      <p:sp>
        <p:nvSpPr>
          <p:cNvPr id="19" name="Text Box 11">
            <a:extLst/>
          </p:cNvPr>
          <p:cNvSpPr txBox="1">
            <a:spLocks noChangeArrowheads="1"/>
          </p:cNvSpPr>
          <p:nvPr/>
        </p:nvSpPr>
        <p:spPr bwMode="auto">
          <a:xfrm>
            <a:off x="208111" y="3916923"/>
            <a:ext cx="4120159" cy="1465921"/>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j-ea"/>
                <a:ea typeface="+mj-ea"/>
                <a:cs typeface="Arial Unicode MS" panose="020B0604020202020204" pitchFamily="50" charset="-128"/>
              </a:rPr>
              <a:t>１．エントランス</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床・壁面を白色を基調としたセラミック調とすることで、洗練された雰囲気の</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エントランスデザインとなった。</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加えて、社名を全面発光とすることで、洗練された空間の中に社名が際立つ視覚的効果をもたらした。</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また、ソファについは張地にコーポレートカラーをあしらい、</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脚部を排除するデザインとしたことで、無駄を省くイメージを創出している。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来客者の方が必ず通る導線上に「アワードシェルフ」を設けることで</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デッドスペースを有効活用した、極めて効率的な導線計画を行っている。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p:txBody>
      </p:sp>
      <p:sp>
        <p:nvSpPr>
          <p:cNvPr id="25" name="Text Box 11">
            <a:extLst/>
          </p:cNvPr>
          <p:cNvSpPr txBox="1">
            <a:spLocks noChangeArrowheads="1"/>
          </p:cNvSpPr>
          <p:nvPr/>
        </p:nvSpPr>
        <p:spPr bwMode="auto">
          <a:xfrm>
            <a:off x="4528592" y="3916923"/>
            <a:ext cx="3816424" cy="115814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j-ea"/>
                <a:ea typeface="+mj-ea"/>
                <a:cs typeface="Arial Unicode MS" panose="020B0604020202020204" pitchFamily="50" charset="-128"/>
              </a:rPr>
              <a:t>２．「 </a:t>
            </a:r>
            <a:r>
              <a:rPr lang="en-US" altLang="ja-JP" sz="1000" b="1" dirty="0">
                <a:latin typeface="+mj-ea"/>
                <a:ea typeface="+mj-ea"/>
                <a:cs typeface="Arial Unicode MS" panose="020B0604020202020204" pitchFamily="50" charset="-128"/>
              </a:rPr>
              <a:t>Corridor25</a:t>
            </a:r>
            <a:r>
              <a:rPr lang="ja-JP" altLang="en-US" sz="1000" b="1" dirty="0">
                <a:latin typeface="+mj-ea"/>
                <a:ea typeface="+mj-ea"/>
                <a:cs typeface="Arial Unicode MS" panose="020B0604020202020204" pitchFamily="50" charset="-128"/>
              </a:rPr>
              <a:t> 」　</a:t>
            </a:r>
            <a:r>
              <a:rPr lang="ja-JP" altLang="en-US" sz="1000" b="1" dirty="0">
                <a:solidFill>
                  <a:schemeClr val="tx1">
                    <a:lumMod val="75000"/>
                    <a:lumOff val="25000"/>
                  </a:schemeClr>
                </a:solidFill>
                <a:latin typeface="+mj-ea"/>
                <a:ea typeface="+mj-ea"/>
                <a:cs typeface="Arial Unicode MS" panose="020B0604020202020204" pitchFamily="50" charset="-128"/>
              </a:rPr>
              <a:t>窓面まで続く「 ２５</a:t>
            </a:r>
            <a:r>
              <a:rPr lang="en-US" altLang="ja-JP" sz="1000" b="1" dirty="0">
                <a:solidFill>
                  <a:schemeClr val="tx1">
                    <a:lumMod val="75000"/>
                    <a:lumOff val="25000"/>
                  </a:schemeClr>
                </a:solidFill>
                <a:latin typeface="+mj-ea"/>
                <a:ea typeface="+mj-ea"/>
                <a:cs typeface="Arial Unicode MS" panose="020B0604020202020204" pitchFamily="50" charset="-128"/>
              </a:rPr>
              <a:t>m</a:t>
            </a:r>
            <a:r>
              <a:rPr lang="ja-JP" altLang="en-US" sz="1000" b="1" dirty="0">
                <a:solidFill>
                  <a:schemeClr val="tx1">
                    <a:lumMod val="75000"/>
                    <a:lumOff val="25000"/>
                  </a:schemeClr>
                </a:solidFill>
                <a:latin typeface="+mj-ea"/>
                <a:ea typeface="+mj-ea"/>
                <a:cs typeface="Arial Unicode MS" panose="020B0604020202020204" pitchFamily="50" charset="-128"/>
              </a:rPr>
              <a:t> 」の通路</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地上</a:t>
            </a:r>
            <a:r>
              <a:rPr lang="en-US" altLang="ja-JP" sz="1000" dirty="0">
                <a:solidFill>
                  <a:schemeClr val="tx1">
                    <a:lumMod val="75000"/>
                    <a:lumOff val="25000"/>
                  </a:schemeClr>
                </a:solidFill>
                <a:latin typeface="+mj-ea"/>
                <a:ea typeface="+mj-ea"/>
                <a:cs typeface="Arial Unicode MS" panose="020B0604020202020204" pitchFamily="50" charset="-128"/>
              </a:rPr>
              <a:t>11</a:t>
            </a:r>
            <a:r>
              <a:rPr lang="ja-JP" altLang="en-US" sz="1000" dirty="0">
                <a:solidFill>
                  <a:schemeClr val="tx1">
                    <a:lumMod val="75000"/>
                    <a:lumOff val="25000"/>
                  </a:schemeClr>
                </a:solidFill>
                <a:latin typeface="+mj-ea"/>
                <a:ea typeface="+mj-ea"/>
                <a:cs typeface="Arial Unicode MS" panose="020B0604020202020204" pitchFamily="50" charset="-128"/>
              </a:rPr>
              <a:t>階から南面の風景を眺めることができる</a:t>
            </a:r>
            <a:r>
              <a:rPr lang="en-US" altLang="ja-JP" sz="1000" dirty="0">
                <a:solidFill>
                  <a:schemeClr val="tx1">
                    <a:lumMod val="75000"/>
                    <a:lumOff val="25000"/>
                  </a:schemeClr>
                </a:solidFill>
                <a:latin typeface="+mj-ea"/>
                <a:ea typeface="+mj-ea"/>
                <a:cs typeface="Arial Unicode MS" panose="020B0604020202020204" pitchFamily="50" charset="-128"/>
              </a:rPr>
              <a:t>25</a:t>
            </a:r>
            <a:r>
              <a:rPr lang="ja-JP" altLang="en-US" sz="1000" dirty="0">
                <a:solidFill>
                  <a:schemeClr val="tx1">
                    <a:lumMod val="75000"/>
                    <a:lumOff val="25000"/>
                  </a:schemeClr>
                </a:solidFill>
                <a:latin typeface="+mj-ea"/>
                <a:ea typeface="+mj-ea"/>
                <a:cs typeface="Arial Unicode MS" panose="020B0604020202020204" pitchFamily="50" charset="-128"/>
              </a:rPr>
              <a:t>メートルの通路を設けた。</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j-ea"/>
                <a:ea typeface="+mj-ea"/>
                <a:cs typeface="Arial Unicode MS" panose="020B0604020202020204" pitchFamily="50" charset="-128"/>
              </a:rPr>
              <a:t>おもてなし空間の創出と音響の緩衝帯としての役割を果たす。</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j-ea"/>
                <a:ea typeface="+mj-ea"/>
                <a:cs typeface="Arial Unicode MS" panose="020B0604020202020204" pitchFamily="50" charset="-128"/>
              </a:rPr>
              <a:t>また、エントランスから通路の終わりまで間接照明を設けることで、</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j-ea"/>
                <a:ea typeface="+mj-ea"/>
                <a:cs typeface="Arial Unicode MS" panose="020B0604020202020204" pitchFamily="50" charset="-128"/>
              </a:rPr>
              <a:t>来客者の方を優しくエスコートする心理効果が期待できる。</a:t>
            </a:r>
            <a:endParaRPr lang="en-US" altLang="ja-JP" sz="1000" b="0" dirty="0">
              <a:solidFill>
                <a:schemeClr val="tx1">
                  <a:lumMod val="75000"/>
                  <a:lumOff val="25000"/>
                </a:schemeClr>
              </a:solidFill>
              <a:latin typeface="+mj-ea"/>
              <a:ea typeface="+mj-ea"/>
              <a:cs typeface="Arial Unicode MS" panose="020B0604020202020204" pitchFamily="50" charset="-128"/>
            </a:endParaRPr>
          </a:p>
        </p:txBody>
      </p:sp>
      <p:sp>
        <p:nvSpPr>
          <p:cNvPr id="26" name="Text Box 11">
            <a:extLst/>
          </p:cNvPr>
          <p:cNvSpPr txBox="1">
            <a:spLocks noChangeArrowheads="1"/>
          </p:cNvSpPr>
          <p:nvPr/>
        </p:nvSpPr>
        <p:spPr bwMode="auto">
          <a:xfrm>
            <a:off x="8808039" y="3916923"/>
            <a:ext cx="3816424" cy="85036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latin typeface="+mj-ea"/>
                <a:ea typeface="+mj-ea"/>
                <a:cs typeface="Arial Unicode MS" panose="020B0604020202020204" pitchFamily="50" charset="-128"/>
              </a:rPr>
              <a:t>３．</a:t>
            </a:r>
            <a:r>
              <a:rPr lang="en-US" altLang="ja-JP" sz="1000" b="1" dirty="0" err="1">
                <a:latin typeface="+mj-ea"/>
                <a:ea typeface="+mj-ea"/>
                <a:cs typeface="Arial Unicode MS" panose="020B0604020202020204" pitchFamily="50" charset="-128"/>
              </a:rPr>
              <a:t>Campspace</a:t>
            </a:r>
            <a:endParaRPr lang="en-US" altLang="ja-JP" sz="1000" dirty="0">
              <a:solidFill>
                <a:schemeClr val="tx1">
                  <a:lumMod val="65000"/>
                  <a:lumOff val="3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キャンプスペースは執務エリアに隣接しているため、社内の催しや</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j-ea"/>
                <a:ea typeface="+mj-ea"/>
                <a:cs typeface="Arial Unicode MS" panose="020B0604020202020204" pitchFamily="50" charset="-128"/>
              </a:rPr>
              <a:t>リフレッシュ時に気軽に使用できるスペースとなっている。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以前までの課題であった「コミュニケーションを取る場所の確保」が</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明確に分かる場所として活用されている。</a:t>
            </a:r>
            <a:endParaRPr lang="en-US" altLang="ja-JP" sz="1000" dirty="0">
              <a:solidFill>
                <a:schemeClr val="tx1">
                  <a:lumMod val="75000"/>
                  <a:lumOff val="25000"/>
                </a:schemeClr>
              </a:solidFill>
              <a:latin typeface="+mj-ea"/>
              <a:ea typeface="+mj-ea"/>
              <a:cs typeface="Arial Unicode MS" panose="020B0604020202020204" pitchFamily="50" charset="-128"/>
            </a:endParaRPr>
          </a:p>
        </p:txBody>
      </p:sp>
      <p:sp>
        <p:nvSpPr>
          <p:cNvPr id="33" name="Text Box 11">
            <a:extLst/>
          </p:cNvPr>
          <p:cNvSpPr txBox="1">
            <a:spLocks noChangeArrowheads="1"/>
          </p:cNvSpPr>
          <p:nvPr/>
        </p:nvSpPr>
        <p:spPr bwMode="auto">
          <a:xfrm>
            <a:off x="11171575" y="5372362"/>
            <a:ext cx="1304341" cy="1773698"/>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dirty="0">
                <a:solidFill>
                  <a:schemeClr val="tx1">
                    <a:lumMod val="75000"/>
                    <a:lumOff val="25000"/>
                  </a:schemeClr>
                </a:solidFill>
                <a:latin typeface="+mj-ea"/>
                <a:ea typeface="+mj-ea"/>
                <a:cs typeface="Arial Unicode MS" panose="020B0604020202020204" pitchFamily="50" charset="-128"/>
              </a:rPr>
              <a:t>Camp</a:t>
            </a:r>
            <a:r>
              <a:rPr lang="ja-JP" altLang="en-US" sz="1000" dirty="0">
                <a:solidFill>
                  <a:schemeClr val="tx1">
                    <a:lumMod val="75000"/>
                    <a:lumOff val="25000"/>
                  </a:schemeClr>
                </a:solidFill>
                <a:latin typeface="+mj-ea"/>
                <a:ea typeface="+mj-ea"/>
                <a:cs typeface="Arial Unicode MS" panose="020B0604020202020204" pitchFamily="50" charset="-128"/>
              </a:rPr>
              <a:t> </a:t>
            </a:r>
            <a:r>
              <a:rPr lang="en-US" altLang="ja-JP" sz="1000" dirty="0">
                <a:solidFill>
                  <a:schemeClr val="tx1">
                    <a:lumMod val="75000"/>
                    <a:lumOff val="25000"/>
                  </a:schemeClr>
                </a:solidFill>
                <a:latin typeface="+mj-ea"/>
                <a:ea typeface="+mj-ea"/>
                <a:cs typeface="Arial Unicode MS" panose="020B0604020202020204" pitchFamily="50" charset="-128"/>
              </a:rPr>
              <a:t>space</a:t>
            </a: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セミナールームにも隣接しているため、リクルート上も社内の雰囲気を</a:t>
            </a:r>
            <a:r>
              <a:rPr lang="en-US" altLang="ja-JP" sz="1000" dirty="0">
                <a:solidFill>
                  <a:schemeClr val="tx1">
                    <a:lumMod val="75000"/>
                    <a:lumOff val="25000"/>
                  </a:schemeClr>
                </a:solidFill>
                <a:latin typeface="+mj-ea"/>
                <a:ea typeface="+mj-ea"/>
                <a:cs typeface="Arial Unicode MS" panose="020B0604020202020204" pitchFamily="50" charset="-128"/>
              </a:rPr>
              <a:t>PR</a:t>
            </a:r>
            <a:r>
              <a:rPr lang="ja-JP" altLang="en-US" sz="1000" dirty="0">
                <a:solidFill>
                  <a:schemeClr val="tx1">
                    <a:lumMod val="75000"/>
                    <a:lumOff val="25000"/>
                  </a:schemeClr>
                </a:solidFill>
                <a:latin typeface="+mj-ea"/>
                <a:ea typeface="+mj-ea"/>
                <a:cs typeface="Arial Unicode MS" panose="020B0604020202020204" pitchFamily="50" charset="-128"/>
              </a:rPr>
              <a:t>する役割を担っている。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en-US" altLang="ja-JP" sz="1000" b="0" dirty="0">
                <a:solidFill>
                  <a:schemeClr val="tx1">
                    <a:lumMod val="75000"/>
                    <a:lumOff val="25000"/>
                  </a:schemeClr>
                </a:solidFill>
                <a:latin typeface="+mj-ea"/>
                <a:ea typeface="+mj-ea"/>
                <a:cs typeface="Arial Unicode MS" panose="020B0604020202020204" pitchFamily="50" charset="-128"/>
              </a:rPr>
              <a:t>Camp</a:t>
            </a:r>
            <a:r>
              <a:rPr lang="ja-JP" altLang="en-US" sz="1000" b="0" dirty="0">
                <a:solidFill>
                  <a:schemeClr val="tx1">
                    <a:lumMod val="75000"/>
                    <a:lumOff val="25000"/>
                  </a:schemeClr>
                </a:solidFill>
                <a:latin typeface="+mj-ea"/>
                <a:ea typeface="+mj-ea"/>
                <a:cs typeface="Arial Unicode MS" panose="020B0604020202020204" pitchFamily="50" charset="-128"/>
              </a:rPr>
              <a:t> </a:t>
            </a:r>
            <a:r>
              <a:rPr lang="en-US" altLang="ja-JP" sz="1000" b="0" dirty="0">
                <a:solidFill>
                  <a:schemeClr val="tx1">
                    <a:lumMod val="75000"/>
                    <a:lumOff val="25000"/>
                  </a:schemeClr>
                </a:solidFill>
                <a:latin typeface="+mj-ea"/>
                <a:ea typeface="+mj-ea"/>
                <a:cs typeface="Arial Unicode MS" panose="020B0604020202020204" pitchFamily="50" charset="-128"/>
              </a:rPr>
              <a:t>space</a:t>
            </a:r>
            <a:r>
              <a:rPr lang="ja-JP" altLang="en-US" sz="1000" b="0" dirty="0">
                <a:solidFill>
                  <a:schemeClr val="tx1">
                    <a:lumMod val="75000"/>
                    <a:lumOff val="25000"/>
                  </a:schemeClr>
                </a:solidFill>
                <a:latin typeface="+mj-ea"/>
                <a:ea typeface="+mj-ea"/>
                <a:cs typeface="Arial Unicode MS" panose="020B0604020202020204" pitchFamily="50" charset="-128"/>
              </a:rPr>
              <a:t>の使い方については、運用チームにて</a:t>
            </a:r>
            <a:r>
              <a:rPr lang="ja-JP" altLang="en-US" sz="1000" dirty="0">
                <a:solidFill>
                  <a:schemeClr val="tx1">
                    <a:lumMod val="75000"/>
                    <a:lumOff val="25000"/>
                  </a:schemeClr>
                </a:solidFill>
                <a:latin typeface="+mj-ea"/>
                <a:ea typeface="+mj-ea"/>
                <a:cs typeface="Arial Unicode MS" panose="020B0604020202020204" pitchFamily="50" charset="-128"/>
              </a:rPr>
              <a:t>ルールを策定し、社内周知を行っている。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p:txBody>
      </p:sp>
      <p:sp>
        <p:nvSpPr>
          <p:cNvPr id="34" name="Text Box 11">
            <a:extLst/>
          </p:cNvPr>
          <p:cNvSpPr txBox="1">
            <a:spLocks noChangeArrowheads="1"/>
          </p:cNvSpPr>
          <p:nvPr/>
        </p:nvSpPr>
        <p:spPr bwMode="auto">
          <a:xfrm>
            <a:off x="6939061" y="7399646"/>
            <a:ext cx="1304341" cy="2081474"/>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セミナールーム</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余裕のある面積を確保することで、</a:t>
            </a:r>
            <a:r>
              <a:rPr lang="en-US" altLang="ja-JP" sz="1000" dirty="0">
                <a:solidFill>
                  <a:schemeClr val="tx1">
                    <a:lumMod val="75000"/>
                    <a:lumOff val="25000"/>
                  </a:schemeClr>
                </a:solidFill>
                <a:latin typeface="+mj-ea"/>
                <a:ea typeface="+mj-ea"/>
                <a:cs typeface="Arial Unicode MS" panose="020B0604020202020204" pitchFamily="50" charset="-128"/>
              </a:rPr>
              <a:t>3</a:t>
            </a:r>
            <a:r>
              <a:rPr lang="ja-JP" altLang="en-US" sz="1000" dirty="0">
                <a:solidFill>
                  <a:schemeClr val="tx1">
                    <a:lumMod val="75000"/>
                    <a:lumOff val="25000"/>
                  </a:schemeClr>
                </a:solidFill>
                <a:latin typeface="+mj-ea"/>
                <a:ea typeface="+mj-ea"/>
                <a:cs typeface="Arial Unicode MS" panose="020B0604020202020204" pitchFamily="50" charset="-128"/>
              </a:rPr>
              <a:t>つ以上のレイアウトに対応している。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特に、大人数での会議においては対面式の着座とならないため心理的圧迫感を軽減している。</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j-ea"/>
                <a:ea typeface="+mj-ea"/>
                <a:cs typeface="Arial Unicode MS" panose="020B0604020202020204" pitchFamily="50" charset="-128"/>
              </a:rPr>
              <a:t>結果、以前より発言回数し、活発な意見交換がなされている。</a:t>
            </a:r>
            <a:endParaRPr lang="en-US" altLang="ja-JP" sz="1000" b="0" dirty="0">
              <a:solidFill>
                <a:schemeClr val="tx1">
                  <a:lumMod val="75000"/>
                  <a:lumOff val="25000"/>
                </a:schemeClr>
              </a:solidFill>
              <a:latin typeface="+mj-ea"/>
              <a:ea typeface="+mj-ea"/>
              <a:cs typeface="Arial Unicode MS" panose="020B0604020202020204" pitchFamily="50" charset="-128"/>
            </a:endParaRPr>
          </a:p>
        </p:txBody>
      </p:sp>
      <p:sp>
        <p:nvSpPr>
          <p:cNvPr id="35" name="Text Box 11">
            <a:extLst/>
          </p:cNvPr>
          <p:cNvSpPr txBox="1">
            <a:spLocks noChangeArrowheads="1"/>
          </p:cNvSpPr>
          <p:nvPr/>
        </p:nvSpPr>
        <p:spPr bwMode="auto">
          <a:xfrm>
            <a:off x="11160586" y="7399646"/>
            <a:ext cx="1304341" cy="192758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会議室</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en-US" altLang="ja-JP" sz="1000" dirty="0">
                <a:solidFill>
                  <a:schemeClr val="tx1">
                    <a:lumMod val="75000"/>
                    <a:lumOff val="25000"/>
                  </a:schemeClr>
                </a:solidFill>
                <a:latin typeface="+mj-ea"/>
                <a:ea typeface="+mj-ea"/>
                <a:cs typeface="Arial Unicode MS" panose="020B0604020202020204" pitchFamily="50" charset="-128"/>
              </a:rPr>
              <a:t>Corrdor25</a:t>
            </a:r>
            <a:r>
              <a:rPr lang="ja-JP" altLang="en-US" sz="1000" dirty="0">
                <a:solidFill>
                  <a:schemeClr val="tx1">
                    <a:lumMod val="75000"/>
                    <a:lumOff val="25000"/>
                  </a:schemeClr>
                </a:solidFill>
                <a:latin typeface="+mj-ea"/>
                <a:ea typeface="+mj-ea"/>
                <a:cs typeface="Arial Unicode MS" panose="020B0604020202020204" pitchFamily="50" charset="-128"/>
              </a:rPr>
              <a:t>を設けたことで、</a:t>
            </a:r>
            <a:r>
              <a:rPr lang="en-US" altLang="ja-JP" sz="1000" dirty="0">
                <a:solidFill>
                  <a:schemeClr val="tx1">
                    <a:lumMod val="75000"/>
                    <a:lumOff val="25000"/>
                  </a:schemeClr>
                </a:solidFill>
                <a:latin typeface="+mj-ea"/>
                <a:ea typeface="+mj-ea"/>
                <a:cs typeface="Arial Unicode MS" panose="020B0604020202020204" pitchFamily="50" charset="-128"/>
              </a:rPr>
              <a:t>5</a:t>
            </a:r>
            <a:r>
              <a:rPr lang="ja-JP" altLang="en-US" sz="1000" dirty="0">
                <a:solidFill>
                  <a:schemeClr val="tx1">
                    <a:lumMod val="75000"/>
                    <a:lumOff val="25000"/>
                  </a:schemeClr>
                </a:solidFill>
                <a:latin typeface="+mj-ea"/>
                <a:ea typeface="+mj-ea"/>
                <a:cs typeface="Arial Unicode MS" panose="020B0604020202020204" pitchFamily="50" charset="-128"/>
              </a:rPr>
              <a:t>室全ての会議室は窓面に面している。</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結果、全てのお客様のおもてなしにつながっている。</a:t>
            </a:r>
            <a:endParaRPr lang="en-US" altLang="ja-JP" sz="1000" dirty="0">
              <a:solidFill>
                <a:schemeClr val="tx1">
                  <a:lumMod val="75000"/>
                  <a:lumOff val="25000"/>
                </a:schemeClr>
              </a:solidFill>
              <a:latin typeface="+mj-ea"/>
              <a:ea typeface="+mj-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j-ea"/>
                <a:ea typeface="+mj-ea"/>
                <a:cs typeface="Arial Unicode MS" panose="020B0604020202020204" pitchFamily="50" charset="-128"/>
              </a:rPr>
              <a:t>また、全てガラス張りとすることで、</a:t>
            </a:r>
            <a:r>
              <a:rPr lang="en-US" altLang="ja-JP" sz="1000" dirty="0">
                <a:solidFill>
                  <a:schemeClr val="tx1">
                    <a:lumMod val="75000"/>
                    <a:lumOff val="25000"/>
                  </a:schemeClr>
                </a:solidFill>
                <a:latin typeface="+mj-ea"/>
                <a:ea typeface="+mj-ea"/>
                <a:cs typeface="Arial Unicode MS" panose="020B0604020202020204" pitchFamily="50" charset="-128"/>
              </a:rPr>
              <a:t>Corridor25</a:t>
            </a:r>
            <a:r>
              <a:rPr lang="ja-JP" altLang="en-US" sz="1000" dirty="0">
                <a:solidFill>
                  <a:schemeClr val="tx1">
                    <a:lumMod val="75000"/>
                    <a:lumOff val="25000"/>
                  </a:schemeClr>
                </a:solidFill>
                <a:latin typeface="+mj-ea"/>
                <a:ea typeface="+mj-ea"/>
                <a:cs typeface="Arial Unicode MS" panose="020B0604020202020204" pitchFamily="50" charset="-128"/>
              </a:rPr>
              <a:t>に自然採光を取り込んでいる。</a:t>
            </a:r>
            <a:endParaRPr lang="en-US" altLang="ja-JP" sz="1000" dirty="0">
              <a:solidFill>
                <a:schemeClr val="tx1">
                  <a:lumMod val="75000"/>
                  <a:lumOff val="25000"/>
                </a:schemeClr>
              </a:solidFill>
              <a:latin typeface="+mj-ea"/>
              <a:ea typeface="+mj-ea"/>
              <a:cs typeface="Arial Unicode MS" panose="020B0604020202020204" pitchFamily="50" charset="-128"/>
            </a:endParaRPr>
          </a:p>
        </p:txBody>
      </p:sp>
      <p:grpSp>
        <p:nvGrpSpPr>
          <p:cNvPr id="36" name="グループ化 35"/>
          <p:cNvGrpSpPr/>
          <p:nvPr/>
        </p:nvGrpSpPr>
        <p:grpSpPr>
          <a:xfrm>
            <a:off x="1012564" y="8723970"/>
            <a:ext cx="298479" cy="298479"/>
            <a:chOff x="3074191" y="8211503"/>
            <a:chExt cx="298479" cy="298479"/>
          </a:xfrm>
        </p:grpSpPr>
        <p:sp>
          <p:nvSpPr>
            <p:cNvPr id="37" name="Text Box 11">
              <a:extLst/>
            </p:cNvPr>
            <p:cNvSpPr txBox="1">
              <a:spLocks noChangeArrowheads="1"/>
            </p:cNvSpPr>
            <p:nvPr/>
          </p:nvSpPr>
          <p:spPr bwMode="auto">
            <a:xfrm>
              <a:off x="3074191"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３</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8" name="円/楕円 37"/>
            <p:cNvSpPr/>
            <p:nvPr/>
          </p:nvSpPr>
          <p:spPr>
            <a:xfrm>
              <a:off x="3074191"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p:cNvGrpSpPr/>
          <p:nvPr/>
        </p:nvGrpSpPr>
        <p:grpSpPr>
          <a:xfrm>
            <a:off x="640160" y="7651206"/>
            <a:ext cx="298479" cy="298479"/>
            <a:chOff x="2615155" y="8211503"/>
            <a:chExt cx="298479" cy="298479"/>
          </a:xfrm>
        </p:grpSpPr>
        <p:sp>
          <p:nvSpPr>
            <p:cNvPr id="40" name="Text Box 11">
              <a:extLst/>
            </p:cNvPr>
            <p:cNvSpPr txBox="1">
              <a:spLocks noChangeArrowheads="1"/>
            </p:cNvSpPr>
            <p:nvPr/>
          </p:nvSpPr>
          <p:spPr bwMode="auto">
            <a:xfrm>
              <a:off x="2615155"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２</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41" name="円/楕円 40"/>
            <p:cNvSpPr/>
            <p:nvPr/>
          </p:nvSpPr>
          <p:spPr>
            <a:xfrm>
              <a:off x="2615155"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2" name="グループ化 41"/>
          <p:cNvGrpSpPr/>
          <p:nvPr/>
        </p:nvGrpSpPr>
        <p:grpSpPr>
          <a:xfrm>
            <a:off x="1539320" y="6962047"/>
            <a:ext cx="298479" cy="298479"/>
            <a:chOff x="2156119" y="8211503"/>
            <a:chExt cx="298479" cy="298479"/>
          </a:xfrm>
        </p:grpSpPr>
        <p:sp>
          <p:nvSpPr>
            <p:cNvPr id="43" name="Text Box 11">
              <a:extLst/>
            </p:cNvPr>
            <p:cNvSpPr txBox="1">
              <a:spLocks noChangeArrowheads="1"/>
            </p:cNvSpPr>
            <p:nvPr/>
          </p:nvSpPr>
          <p:spPr bwMode="auto">
            <a:xfrm>
              <a:off x="2156119" y="8257683"/>
              <a:ext cx="298479" cy="24221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rPr>
                <a:t>１</a:t>
              </a:r>
              <a:endParaRPr lang="en-US" altLang="ja-JP" sz="1050" b="1" dirty="0">
                <a:solidFill>
                  <a:srgbClr val="00B0F0"/>
                </a:solidFill>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44" name="円/楕円 43"/>
            <p:cNvSpPr/>
            <p:nvPr/>
          </p:nvSpPr>
          <p:spPr>
            <a:xfrm>
              <a:off x="2156119" y="8211503"/>
              <a:ext cx="298479" cy="2984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46"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srcRect l="7048" t="13309" r="34220" b="4618"/>
          <a:stretch/>
        </p:blipFill>
        <p:spPr>
          <a:xfrm>
            <a:off x="1169581" y="7169561"/>
            <a:ext cx="1824527" cy="1800200"/>
          </a:xfrm>
          <a:prstGeom prst="rect">
            <a:avLst/>
          </a:prstGeom>
        </p:spPr>
      </p:pic>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869" y="1199057"/>
            <a:ext cx="3446892" cy="229792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7133" y="2303460"/>
            <a:ext cx="1790283" cy="1193521"/>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03909" y="3889961"/>
            <a:ext cx="1960006" cy="1306671"/>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3909" y="1199057"/>
            <a:ext cx="1960006" cy="1306671"/>
          </a:xfrm>
          <a:prstGeom prst="rect">
            <a:avLst/>
          </a:prstGeom>
        </p:spPr>
      </p:pic>
      <p:pic>
        <p:nvPicPr>
          <p:cNvPr id="12" name="図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07277" y="6599657"/>
            <a:ext cx="1960006" cy="1470004"/>
          </a:xfrm>
          <a:prstGeom prst="rect">
            <a:avLst/>
          </a:prstGeom>
        </p:spPr>
      </p:pic>
      <p:pic>
        <p:nvPicPr>
          <p:cNvPr id="13" name="図 12"/>
          <p:cNvPicPr>
            <a:picLocks noChangeAspect="1"/>
          </p:cNvPicPr>
          <p:nvPr/>
        </p:nvPicPr>
        <p:blipFill rotWithShape="1">
          <a:blip r:embed="rId8" cstate="print">
            <a:extLst>
              <a:ext uri="{28A0092B-C50C-407E-A947-70E740481C1C}">
                <a14:useLocalDpi xmlns:a14="http://schemas.microsoft.com/office/drawing/2010/main" val="0"/>
              </a:ext>
            </a:extLst>
          </a:blip>
          <a:srcRect t="11034" b="692"/>
          <a:stretch/>
        </p:blipFill>
        <p:spPr>
          <a:xfrm>
            <a:off x="742869" y="3593271"/>
            <a:ext cx="2447166" cy="2880321"/>
          </a:xfrm>
          <a:prstGeom prst="rect">
            <a:avLst/>
          </a:prstGeom>
        </p:spPr>
      </p:pic>
      <p:pic>
        <p:nvPicPr>
          <p:cNvPr id="14" name="図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2808" y="3889961"/>
            <a:ext cx="3446891" cy="2297927"/>
          </a:xfrm>
          <a:prstGeom prst="rect">
            <a:avLst/>
          </a:prstGeom>
        </p:spPr>
      </p:pic>
      <p:pic>
        <p:nvPicPr>
          <p:cNvPr id="16" name="図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2808" y="6599657"/>
            <a:ext cx="3510236" cy="2632678"/>
          </a:xfrm>
          <a:prstGeom prst="rect">
            <a:avLst/>
          </a:prstGeom>
        </p:spPr>
      </p:pic>
      <p:pic>
        <p:nvPicPr>
          <p:cNvPr id="18" name="図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07133" y="1199057"/>
            <a:ext cx="1512168" cy="1008112"/>
          </a:xfrm>
          <a:prstGeom prst="rect">
            <a:avLst/>
          </a:prstGeom>
        </p:spPr>
      </p:pic>
      <p:pic>
        <p:nvPicPr>
          <p:cNvPr id="19" name="図 18"/>
          <p:cNvPicPr>
            <a:picLocks noChangeAspect="1"/>
          </p:cNvPicPr>
          <p:nvPr/>
        </p:nvPicPr>
        <p:blipFill rotWithShape="1">
          <a:blip r:embed="rId12" cstate="print">
            <a:extLst>
              <a:ext uri="{28A0092B-C50C-407E-A947-70E740481C1C}">
                <a14:useLocalDpi xmlns:a14="http://schemas.microsoft.com/office/drawing/2010/main" val="0"/>
              </a:ext>
            </a:extLst>
          </a:blip>
          <a:srcRect l="1982"/>
          <a:stretch/>
        </p:blipFill>
        <p:spPr>
          <a:xfrm>
            <a:off x="3299020" y="3593272"/>
            <a:ext cx="2798396" cy="1903320"/>
          </a:xfrm>
          <a:prstGeom prst="rect">
            <a:avLst/>
          </a:prstGeom>
        </p:spPr>
      </p:pic>
      <p:pic>
        <p:nvPicPr>
          <p:cNvPr id="20" name="図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72808" y="1199057"/>
            <a:ext cx="3446891" cy="2297927"/>
          </a:xfrm>
          <a:prstGeom prst="rect">
            <a:avLst/>
          </a:prstGeom>
        </p:spPr>
      </p:pic>
      <p:sp>
        <p:nvSpPr>
          <p:cNvPr id="29" name="Text Box 11">
            <a:extLst/>
          </p:cNvPr>
          <p:cNvSpPr txBox="1">
            <a:spLocks noChangeArrowheads="1"/>
          </p:cNvSpPr>
          <p:nvPr/>
        </p:nvSpPr>
        <p:spPr bwMode="auto">
          <a:xfrm>
            <a:off x="3663857" y="6055947"/>
            <a:ext cx="2563063" cy="3004804"/>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dirty="0">
                <a:solidFill>
                  <a:schemeClr val="tx1">
                    <a:lumMod val="75000"/>
                    <a:lumOff val="25000"/>
                  </a:schemeClr>
                </a:solidFill>
                <a:latin typeface="+mn-ea"/>
                <a:ea typeface="+mn-ea"/>
                <a:cs typeface="Arial Unicode MS" panose="020B0604020202020204" pitchFamily="50" charset="-128"/>
              </a:rPr>
              <a:t>Camp</a:t>
            </a:r>
            <a:r>
              <a:rPr lang="ja-JP" altLang="en-US" sz="1000" dirty="0">
                <a:solidFill>
                  <a:schemeClr val="tx1">
                    <a:lumMod val="75000"/>
                    <a:lumOff val="25000"/>
                  </a:schemeClr>
                </a:solidFill>
                <a:latin typeface="+mn-ea"/>
                <a:ea typeface="+mn-ea"/>
                <a:cs typeface="Arial Unicode MS" panose="020B0604020202020204" pitchFamily="50" charset="-128"/>
              </a:rPr>
              <a:t> </a:t>
            </a:r>
            <a:r>
              <a:rPr lang="en-US" altLang="ja-JP" sz="1000" dirty="0">
                <a:solidFill>
                  <a:schemeClr val="tx1">
                    <a:lumMod val="75000"/>
                    <a:lumOff val="25000"/>
                  </a:schemeClr>
                </a:solidFill>
                <a:latin typeface="+mn-ea"/>
                <a:ea typeface="+mn-ea"/>
                <a:cs typeface="Arial Unicode MS" panose="020B0604020202020204" pitchFamily="50" charset="-128"/>
              </a:rPr>
              <a:t>space</a:t>
            </a:r>
            <a:r>
              <a:rPr lang="ja-JP" altLang="en-US" sz="1000" dirty="0">
                <a:solidFill>
                  <a:schemeClr val="tx1">
                    <a:lumMod val="75000"/>
                    <a:lumOff val="25000"/>
                  </a:schemeClr>
                </a:solidFill>
                <a:latin typeface="+mn-ea"/>
                <a:ea typeface="+mn-ea"/>
                <a:cs typeface="Arial Unicode MS" panose="020B0604020202020204" pitchFamily="50" charset="-128"/>
              </a:rPr>
              <a:t>　運用シーン</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① 新入社員歓迎会の様子</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執務室の照明を</a:t>
            </a:r>
            <a:r>
              <a:rPr lang="en-US" altLang="ja-JP" sz="1000" dirty="0">
                <a:solidFill>
                  <a:schemeClr val="tx1">
                    <a:lumMod val="75000"/>
                    <a:lumOff val="25000"/>
                  </a:schemeClr>
                </a:solidFill>
                <a:latin typeface="+mn-ea"/>
                <a:ea typeface="+mn-ea"/>
                <a:cs typeface="Arial Unicode MS" panose="020B0604020202020204" pitchFamily="50" charset="-128"/>
              </a:rPr>
              <a:t>18</a:t>
            </a:r>
            <a:r>
              <a:rPr lang="ja-JP" altLang="en-US" sz="1000" dirty="0">
                <a:solidFill>
                  <a:schemeClr val="tx1">
                    <a:lumMod val="75000"/>
                    <a:lumOff val="25000"/>
                  </a:schemeClr>
                </a:solidFill>
                <a:latin typeface="+mn-ea"/>
                <a:ea typeface="+mn-ea"/>
                <a:cs typeface="Arial Unicode MS" panose="020B0604020202020204" pitchFamily="50" charset="-128"/>
              </a:rPr>
              <a:t>時に消灯し、キャンプ</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　 エリアへの集合を促すことで</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　 出席しやすく、緊急時に離席しやすい</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b="0" dirty="0">
                <a:solidFill>
                  <a:schemeClr val="tx1">
                    <a:lumMod val="75000"/>
                    <a:lumOff val="25000"/>
                  </a:schemeClr>
                </a:solidFill>
                <a:latin typeface="+mn-ea"/>
                <a:ea typeface="+mn-ea"/>
                <a:cs typeface="Arial Unicode MS" panose="020B0604020202020204" pitchFamily="50" charset="-128"/>
              </a:rPr>
              <a:t>　 スペースとなっている。</a:t>
            </a: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endParaRPr lang="en-US" altLang="ja-JP" sz="1000" b="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② テントを配置することで、半個室の空間</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を創出し、自然発生的にミーティングが</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行われている。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③ 以前までは食事スペースが各個人の</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デスクであったため、全員で集まれる</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キャンプスペースはランチをしながらの</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コミュニケーションが可能となった。</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また、効率的な仕事をするために</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効率的に休憩する場として</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　 役職関係なく活用されている。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30" name="Text Box 11">
            <a:extLst/>
          </p:cNvPr>
          <p:cNvSpPr txBox="1">
            <a:spLocks noChangeArrowheads="1"/>
          </p:cNvSpPr>
          <p:nvPr/>
        </p:nvSpPr>
        <p:spPr bwMode="auto">
          <a:xfrm>
            <a:off x="10043932" y="2550149"/>
            <a:ext cx="1934404" cy="1004256"/>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dirty="0">
                <a:solidFill>
                  <a:schemeClr val="tx1">
                    <a:lumMod val="75000"/>
                    <a:lumOff val="25000"/>
                  </a:schemeClr>
                </a:solidFill>
                <a:latin typeface="+mn-ea"/>
                <a:ea typeface="+mn-ea"/>
                <a:cs typeface="Arial Unicode MS" panose="020B0604020202020204" pitchFamily="50" charset="-128"/>
              </a:rPr>
              <a:t>Corridor25</a:t>
            </a:r>
            <a:r>
              <a:rPr lang="ja-JP" altLang="en-US" sz="1000" dirty="0" err="1">
                <a:solidFill>
                  <a:schemeClr val="tx1">
                    <a:lumMod val="75000"/>
                    <a:lumOff val="25000"/>
                  </a:schemeClr>
                </a:solidFill>
                <a:latin typeface="+mn-ea"/>
                <a:ea typeface="+mn-ea"/>
                <a:cs typeface="Arial Unicode MS" panose="020B0604020202020204" pitchFamily="50" charset="-128"/>
              </a:rPr>
              <a:t>のスリット</a:t>
            </a:r>
            <a:r>
              <a:rPr lang="ja-JP" altLang="en-US" sz="1000" dirty="0">
                <a:solidFill>
                  <a:schemeClr val="tx1">
                    <a:lumMod val="75000"/>
                    <a:lumOff val="25000"/>
                  </a:schemeClr>
                </a:solidFill>
                <a:latin typeface="+mn-ea"/>
                <a:ea typeface="+mn-ea"/>
                <a:cs typeface="Arial Unicode MS" panose="020B0604020202020204" pitchFamily="50" charset="-128"/>
              </a:rPr>
              <a:t>ガラスから</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執務室を眺める。</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男女とも無理せず眺めることができる</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高さとした。</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31" name="Text Box 11">
            <a:extLst/>
          </p:cNvPr>
          <p:cNvSpPr txBox="1">
            <a:spLocks noChangeArrowheads="1"/>
          </p:cNvSpPr>
          <p:nvPr/>
        </p:nvSpPr>
        <p:spPr bwMode="auto">
          <a:xfrm>
            <a:off x="10043932" y="5241053"/>
            <a:ext cx="1934404" cy="115814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執務室</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スタンディングスペースは社員が必ず通る導線上に配置している。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また、コートハンガーをあえて執務室内に配置することで、目隠しになり、美観を保つ意識付けにもなっている。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32" name="Text Box 11">
            <a:extLst/>
          </p:cNvPr>
          <p:cNvSpPr txBox="1">
            <a:spLocks noChangeArrowheads="1"/>
          </p:cNvSpPr>
          <p:nvPr/>
        </p:nvSpPr>
        <p:spPr bwMode="auto">
          <a:xfrm>
            <a:off x="10043932" y="8121686"/>
            <a:ext cx="1934404" cy="131203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セミナールーム</a:t>
            </a:r>
            <a:endParaRPr lang="en-US" altLang="ja-JP" sz="1000" dirty="0">
              <a:solidFill>
                <a:schemeClr val="tx1">
                  <a:lumMod val="75000"/>
                  <a:lumOff val="25000"/>
                </a:schemeClr>
              </a:solidFill>
              <a:latin typeface="+mn-ea"/>
              <a:ea typeface="+mn-ea"/>
              <a:cs typeface="Arial Unicode MS" panose="020B0604020202020204" pitchFamily="50" charset="-128"/>
            </a:endParaRPr>
          </a:p>
          <a:p>
            <a:pPr eaLnBrk="1" hangingPunct="1">
              <a:spcBef>
                <a:spcPct val="0"/>
              </a:spcBef>
              <a:buFontTx/>
              <a:buNone/>
              <a:defRPr/>
            </a:pPr>
            <a:r>
              <a:rPr lang="ja-JP" altLang="en-US" sz="1000" dirty="0">
                <a:solidFill>
                  <a:schemeClr val="tx1">
                    <a:lumMod val="75000"/>
                    <a:lumOff val="25000"/>
                  </a:schemeClr>
                </a:solidFill>
                <a:latin typeface="+mn-ea"/>
                <a:ea typeface="+mn-ea"/>
                <a:cs typeface="Arial Unicode MS" panose="020B0604020202020204" pitchFamily="50" charset="-128"/>
              </a:rPr>
              <a:t>最大</a:t>
            </a:r>
            <a:r>
              <a:rPr lang="en-US" altLang="ja-JP" sz="1000" dirty="0">
                <a:solidFill>
                  <a:schemeClr val="tx1">
                    <a:lumMod val="75000"/>
                    <a:lumOff val="25000"/>
                  </a:schemeClr>
                </a:solidFill>
                <a:latin typeface="+mn-ea"/>
                <a:ea typeface="+mn-ea"/>
                <a:cs typeface="Arial Unicode MS" panose="020B0604020202020204" pitchFamily="50" charset="-128"/>
              </a:rPr>
              <a:t>50</a:t>
            </a:r>
            <a:r>
              <a:rPr lang="ja-JP" altLang="en-US" sz="1000" dirty="0">
                <a:solidFill>
                  <a:schemeClr val="tx1">
                    <a:lumMod val="75000"/>
                    <a:lumOff val="25000"/>
                  </a:schemeClr>
                </a:solidFill>
                <a:latin typeface="+mn-ea"/>
                <a:ea typeface="+mn-ea"/>
                <a:cs typeface="Arial Unicode MS" panose="020B0604020202020204" pitchFamily="50" charset="-128"/>
              </a:rPr>
              <a:t>名程度のセミナー会場として利用できるだけでなく、大画面を全員が同じ距離感で見れるメリットから社内の大人数の会議などの場合は通常の会議室ではなくセミナールームが活用されている。</a:t>
            </a:r>
            <a:endParaRPr lang="en-US" altLang="ja-JP" sz="1000" dirty="0">
              <a:solidFill>
                <a:schemeClr val="tx1">
                  <a:lumMod val="75000"/>
                  <a:lumOff val="25000"/>
                </a:schemeClr>
              </a:solidFill>
              <a:latin typeface="+mn-ea"/>
              <a:ea typeface="+mn-ea"/>
              <a:cs typeface="Arial Unicode MS" panose="020B0604020202020204" pitchFamily="50" charset="-128"/>
            </a:endParaRPr>
          </a:p>
        </p:txBody>
      </p:sp>
      <p:sp>
        <p:nvSpPr>
          <p:cNvPr id="33" name="Text Box 11">
            <a:extLst/>
          </p:cNvPr>
          <p:cNvSpPr txBox="1">
            <a:spLocks noChangeArrowheads="1"/>
          </p:cNvSpPr>
          <p:nvPr/>
        </p:nvSpPr>
        <p:spPr bwMode="auto">
          <a:xfrm>
            <a:off x="3837071" y="3200611"/>
            <a:ext cx="288032" cy="29637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①</a:t>
            </a:r>
            <a:endParaRPr lang="en-US" altLang="ja-JP"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4" name="Text Box 11">
            <a:extLst/>
          </p:cNvPr>
          <p:cNvSpPr txBox="1">
            <a:spLocks noChangeArrowheads="1"/>
          </p:cNvSpPr>
          <p:nvPr/>
        </p:nvSpPr>
        <p:spPr bwMode="auto">
          <a:xfrm>
            <a:off x="2850092" y="6187888"/>
            <a:ext cx="288032" cy="29637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②</a:t>
            </a:r>
            <a:endParaRPr lang="en-US" altLang="ja-JP"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5" name="Text Box 11">
            <a:extLst/>
          </p:cNvPr>
          <p:cNvSpPr txBox="1">
            <a:spLocks noChangeArrowheads="1"/>
          </p:cNvSpPr>
          <p:nvPr/>
        </p:nvSpPr>
        <p:spPr bwMode="auto">
          <a:xfrm>
            <a:off x="5805181" y="5196632"/>
            <a:ext cx="288032" cy="296370"/>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rPr>
              <a:t>③</a:t>
            </a:r>
            <a:endParaRPr lang="en-US" altLang="ja-JP" sz="1400" b="1" dirty="0">
              <a:latin typeface="小塚ゴシック Pro R" panose="020B0400000000000000" pitchFamily="34" charset="-128"/>
              <a:ea typeface="小塚ゴシック Pro R" panose="020B0400000000000000" pitchFamily="34" charset="-128"/>
              <a:cs typeface="Arial Unicode MS" panose="020B0604020202020204" pitchFamily="50" charset="-128"/>
            </a:endParaRPr>
          </a:p>
        </p:txBody>
      </p:sp>
      <p:sp>
        <p:nvSpPr>
          <p:cNvPr id="36" name="Text Box 11">
            <a:extLst/>
          </p:cNvPr>
          <p:cNvSpPr txBox="1">
            <a:spLocks noChangeArrowheads="1"/>
          </p:cNvSpPr>
          <p:nvPr/>
        </p:nvSpPr>
        <p:spPr bwMode="auto">
          <a:xfrm>
            <a:off x="1634280" y="9232333"/>
            <a:ext cx="13179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b="1" dirty="0">
                <a:solidFill>
                  <a:srgbClr val="FF0000"/>
                </a:solidFill>
                <a:latin typeface="ＭＳ Ｐゴシック" panose="020B0600070205080204" pitchFamily="50" charset="-128"/>
                <a:cs typeface="Arial Unicode MS" panose="020B0604020202020204" pitchFamily="50" charset="-128"/>
              </a:rPr>
              <a:t>Camp space</a:t>
            </a:r>
          </a:p>
        </p:txBody>
      </p:sp>
      <p:cxnSp>
        <p:nvCxnSpPr>
          <p:cNvPr id="38" name="直線コネクタ 37"/>
          <p:cNvCxnSpPr>
            <a:endCxn id="36" idx="1"/>
          </p:cNvCxnSpPr>
          <p:nvPr/>
        </p:nvCxnSpPr>
        <p:spPr>
          <a:xfrm>
            <a:off x="1634280" y="8473008"/>
            <a:ext cx="0" cy="8767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flipV="1">
            <a:off x="765861" y="6739893"/>
            <a:ext cx="666387" cy="16366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 Box 11">
            <a:extLst/>
          </p:cNvPr>
          <p:cNvSpPr txBox="1">
            <a:spLocks noChangeArrowheads="1"/>
          </p:cNvSpPr>
          <p:nvPr/>
        </p:nvSpPr>
        <p:spPr bwMode="auto">
          <a:xfrm>
            <a:off x="759735" y="6602511"/>
            <a:ext cx="13179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en-US" altLang="ja-JP" sz="1000" b="1" dirty="0">
                <a:solidFill>
                  <a:srgbClr val="FF0000"/>
                </a:solidFill>
                <a:latin typeface="ＭＳ Ｐゴシック" panose="020B0600070205080204" pitchFamily="50" charset="-128"/>
                <a:cs typeface="Arial Unicode MS" panose="020B0604020202020204" pitchFamily="50" charset="-128"/>
              </a:rPr>
              <a:t>Corridor25</a:t>
            </a:r>
          </a:p>
        </p:txBody>
      </p:sp>
      <p:cxnSp>
        <p:nvCxnSpPr>
          <p:cNvPr id="44" name="直線コネクタ 43"/>
          <p:cNvCxnSpPr/>
          <p:nvPr/>
        </p:nvCxnSpPr>
        <p:spPr>
          <a:xfrm flipV="1">
            <a:off x="1657309" y="6719918"/>
            <a:ext cx="149253" cy="13148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 Box 11">
            <a:extLst/>
          </p:cNvPr>
          <p:cNvSpPr txBox="1">
            <a:spLocks noChangeArrowheads="1"/>
          </p:cNvSpPr>
          <p:nvPr/>
        </p:nvSpPr>
        <p:spPr bwMode="auto">
          <a:xfrm>
            <a:off x="1791676" y="6602511"/>
            <a:ext cx="13179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solidFill>
                  <a:srgbClr val="FF0000"/>
                </a:solidFill>
                <a:latin typeface="ＭＳ Ｐゴシック" panose="020B0600070205080204" pitchFamily="50" charset="-128"/>
                <a:cs typeface="Arial Unicode MS" panose="020B0604020202020204" pitchFamily="50" charset="-128"/>
              </a:rPr>
              <a:t>セミナールーム</a:t>
            </a:r>
            <a:endParaRPr lang="en-US" altLang="ja-JP" sz="1000" b="1" dirty="0">
              <a:solidFill>
                <a:srgbClr val="FF0000"/>
              </a:solidFill>
              <a:latin typeface="ＭＳ Ｐゴシック" panose="020B0600070205080204" pitchFamily="50" charset="-128"/>
              <a:cs typeface="Arial Unicode MS" panose="020B0604020202020204" pitchFamily="50" charset="-128"/>
            </a:endParaRPr>
          </a:p>
        </p:txBody>
      </p:sp>
      <p:cxnSp>
        <p:nvCxnSpPr>
          <p:cNvPr id="49" name="直線コネクタ 48"/>
          <p:cNvCxnSpPr>
            <a:cxnSpLocks/>
            <a:endCxn id="50" idx="1"/>
          </p:cNvCxnSpPr>
          <p:nvPr/>
        </p:nvCxnSpPr>
        <p:spPr>
          <a:xfrm flipV="1">
            <a:off x="2210282" y="6719919"/>
            <a:ext cx="712374" cy="16566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 Box 11">
            <a:extLst/>
          </p:cNvPr>
          <p:cNvSpPr txBox="1">
            <a:spLocks noChangeArrowheads="1"/>
          </p:cNvSpPr>
          <p:nvPr/>
        </p:nvSpPr>
        <p:spPr bwMode="auto">
          <a:xfrm>
            <a:off x="2922656" y="6602511"/>
            <a:ext cx="13179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solidFill>
                  <a:srgbClr val="FF0000"/>
                </a:solidFill>
                <a:latin typeface="ＭＳ Ｐゴシック" panose="020B0600070205080204" pitchFamily="50" charset="-128"/>
                <a:cs typeface="Arial Unicode MS" panose="020B0604020202020204" pitchFamily="50" charset="-128"/>
              </a:rPr>
              <a:t>執務室</a:t>
            </a:r>
            <a:endParaRPr lang="en-US" altLang="ja-JP" sz="1000" b="1" dirty="0">
              <a:solidFill>
                <a:srgbClr val="FF0000"/>
              </a:solidFill>
              <a:latin typeface="ＭＳ Ｐゴシック" panose="020B0600070205080204" pitchFamily="50" charset="-128"/>
              <a:cs typeface="Arial Unicode MS" panose="020B0604020202020204" pitchFamily="50" charset="-128"/>
            </a:endParaRPr>
          </a:p>
        </p:txBody>
      </p:sp>
      <p:cxnSp>
        <p:nvCxnSpPr>
          <p:cNvPr id="52" name="直線コネクタ 51"/>
          <p:cNvCxnSpPr>
            <a:cxnSpLocks/>
          </p:cNvCxnSpPr>
          <p:nvPr/>
        </p:nvCxnSpPr>
        <p:spPr>
          <a:xfrm flipH="1">
            <a:off x="823264" y="8483305"/>
            <a:ext cx="464969" cy="57744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 Box 11">
            <a:extLst/>
          </p:cNvPr>
          <p:cNvSpPr txBox="1">
            <a:spLocks noChangeArrowheads="1"/>
          </p:cNvSpPr>
          <p:nvPr/>
        </p:nvSpPr>
        <p:spPr bwMode="auto">
          <a:xfrm>
            <a:off x="510629" y="9056222"/>
            <a:ext cx="131790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b="1" dirty="0">
                <a:solidFill>
                  <a:srgbClr val="FF0000"/>
                </a:solidFill>
                <a:latin typeface="ＭＳ Ｐゴシック" panose="020B0600070205080204" pitchFamily="50" charset="-128"/>
                <a:cs typeface="Arial Unicode MS" panose="020B0604020202020204" pitchFamily="50" charset="-128"/>
              </a:rPr>
              <a:t>会議室（</a:t>
            </a:r>
            <a:r>
              <a:rPr lang="en-US" altLang="ja-JP" sz="1000" b="1" dirty="0">
                <a:solidFill>
                  <a:srgbClr val="FF0000"/>
                </a:solidFill>
                <a:latin typeface="ＭＳ Ｐゴシック" panose="020B0600070205080204" pitchFamily="50" charset="-128"/>
                <a:cs typeface="Arial Unicode MS" panose="020B0604020202020204" pitchFamily="50" charset="-128"/>
              </a:rPr>
              <a:t>5</a:t>
            </a:r>
            <a:r>
              <a:rPr lang="ja-JP" altLang="en-US" sz="1000" b="1" dirty="0">
                <a:solidFill>
                  <a:srgbClr val="FF0000"/>
                </a:solidFill>
                <a:latin typeface="ＭＳ Ｐゴシック" panose="020B0600070205080204" pitchFamily="50" charset="-128"/>
                <a:cs typeface="Arial Unicode MS" panose="020B0604020202020204" pitchFamily="50" charset="-128"/>
              </a:rPr>
              <a:t>部屋）</a:t>
            </a:r>
            <a:endParaRPr lang="en-US" altLang="ja-JP" sz="1000" b="1" dirty="0">
              <a:solidFill>
                <a:srgbClr val="FF0000"/>
              </a:solidFill>
              <a:latin typeface="ＭＳ Ｐゴシック" panose="020B0600070205080204" pitchFamily="50" charset="-128"/>
              <a:cs typeface="Arial Unicode MS" panose="020B0604020202020204" pitchFamily="50" charset="-128"/>
            </a:endParaRPr>
          </a:p>
        </p:txBody>
      </p:sp>
      <p:sp>
        <p:nvSpPr>
          <p:cNvPr id="40" name="Text Box 11">
            <a:extLst/>
          </p:cNvPr>
          <p:cNvSpPr txBox="1">
            <a:spLocks noChangeArrowheads="1"/>
          </p:cNvSpPr>
          <p:nvPr/>
        </p:nvSpPr>
        <p:spPr bwMode="auto">
          <a:xfrm>
            <a:off x="10154233" y="263313"/>
            <a:ext cx="2436134" cy="388703"/>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株式会社カルテットコミュニケーションズ</a:t>
            </a:r>
            <a:endParaRPr lang="en-US" altLang="ja-JP" sz="1000" dirty="0">
              <a:solidFill>
                <a:schemeClr val="tx1"/>
              </a:solidFill>
              <a:latin typeface="ＭＳ Ｐゴシック" panose="020B0600070205080204" pitchFamily="50" charset="-128"/>
              <a:cs typeface="Arial Unicode MS" panose="020B0604020202020204" pitchFamily="50" charset="-128"/>
            </a:endParaRPr>
          </a:p>
          <a:p>
            <a:pPr eaLnBrk="1" hangingPunct="1">
              <a:spcBef>
                <a:spcPct val="0"/>
              </a:spcBef>
              <a:buFontTx/>
              <a:buNone/>
              <a:defRPr/>
            </a:pPr>
            <a:r>
              <a:rPr lang="ja-JP" altLang="en-US" sz="1000" dirty="0">
                <a:solidFill>
                  <a:schemeClr val="tx1"/>
                </a:solidFill>
                <a:latin typeface="ＭＳ Ｐゴシック" panose="020B0600070205080204" pitchFamily="50" charset="-128"/>
                <a:cs typeface="Arial Unicode MS" panose="020B0604020202020204" pitchFamily="50" charset="-128"/>
              </a:rPr>
              <a:t>本社</a:t>
            </a:r>
            <a:endParaRPr lang="en-US" altLang="ja-JP" sz="1000" b="0" dirty="0">
              <a:solidFill>
                <a:schemeClr val="tx1"/>
              </a:solidFill>
              <a:latin typeface="ＭＳ Ｐゴシック" panose="020B0600070205080204" pitchFamily="50" charset="-128"/>
              <a:cs typeface="Arial Unicode MS" panose="020B0604020202020204" pitchFamily="50" charset="-128"/>
            </a:endParaRPr>
          </a:p>
        </p:txBody>
      </p:sp>
      <p:sp>
        <p:nvSpPr>
          <p:cNvPr id="41" name="Text Box 11">
            <a:extLst/>
          </p:cNvPr>
          <p:cNvSpPr txBox="1">
            <a:spLocks noChangeArrowheads="1"/>
          </p:cNvSpPr>
          <p:nvPr/>
        </p:nvSpPr>
        <p:spPr bwMode="auto">
          <a:xfrm>
            <a:off x="10154233" y="672412"/>
            <a:ext cx="2436134" cy="234815"/>
          </a:xfrm>
          <a:prstGeom prst="rect">
            <a:avLst/>
          </a:prstGeom>
          <a:noFill/>
          <a:ln>
            <a:noFill/>
          </a:ln>
          <a:effectLst/>
          <a:extLst/>
        </p:spPr>
        <p:txBody>
          <a:bodyPr wrap="square" lIns="80143" tIns="40072" rIns="80143" bIns="40072">
            <a:spAutoFit/>
          </a:bodyPr>
          <a:lstStyle>
            <a:lvl1pPr defTabSz="534988">
              <a:spcBef>
                <a:spcPct val="20000"/>
              </a:spcBef>
              <a:buChar char="•"/>
              <a:defRPr sz="5400">
                <a:solidFill>
                  <a:schemeClr val="tx1"/>
                </a:solidFill>
                <a:latin typeface="Times New Roman" panose="02020603050405020304" pitchFamily="18" charset="0"/>
                <a:ea typeface="ＭＳ Ｐゴシック" panose="020B0600070205080204" pitchFamily="50" charset="-128"/>
              </a:defRPr>
            </a:lvl1pPr>
            <a:lvl2pPr marL="434975" indent="-166688" defTabSz="534988">
              <a:spcBef>
                <a:spcPct val="20000"/>
              </a:spcBef>
              <a:buChar char="–"/>
              <a:defRPr sz="4800">
                <a:solidFill>
                  <a:schemeClr val="tx1"/>
                </a:solidFill>
                <a:latin typeface="Times New Roman" panose="02020603050405020304" pitchFamily="18" charset="0"/>
                <a:ea typeface="ＭＳ Ｐゴシック" panose="020B0600070205080204" pitchFamily="50" charset="-128"/>
              </a:defRPr>
            </a:lvl2pPr>
            <a:lvl3pPr marL="669925" indent="-134938" defTabSz="534988">
              <a:spcBef>
                <a:spcPct val="20000"/>
              </a:spcBef>
              <a:buChar char="•"/>
              <a:defRPr sz="4100">
                <a:solidFill>
                  <a:schemeClr val="tx1"/>
                </a:solidFill>
                <a:latin typeface="Times New Roman" panose="02020603050405020304" pitchFamily="18" charset="0"/>
                <a:ea typeface="ＭＳ Ｐゴシック" panose="020B0600070205080204" pitchFamily="50" charset="-128"/>
              </a:defRPr>
            </a:lvl3pPr>
            <a:lvl4pPr marL="936625"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4pPr>
            <a:lvl5pPr marL="1204913" indent="-133350" defTabSz="534988">
              <a:spcBef>
                <a:spcPct val="20000"/>
              </a:spcBef>
              <a:buChar char="»"/>
              <a:defRPr sz="3400">
                <a:solidFill>
                  <a:schemeClr val="tx1"/>
                </a:solidFill>
                <a:latin typeface="Times New Roman" panose="02020603050405020304" pitchFamily="18" charset="0"/>
                <a:ea typeface="ＭＳ Ｐゴシック" panose="020B0600070205080204" pitchFamily="50" charset="-128"/>
              </a:defRPr>
            </a:lvl5pPr>
            <a:lvl6pPr marL="16621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6pPr>
            <a:lvl7pPr marL="21193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7pPr>
            <a:lvl8pPr marL="25765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8pPr>
            <a:lvl9pPr marL="3033713" indent="-133350" defTabSz="534988" eaLnBrk="0" fontAlgn="base" hangingPunct="0">
              <a:spcBef>
                <a:spcPct val="20000"/>
              </a:spcBef>
              <a:spcAft>
                <a:spcPct val="0"/>
              </a:spcAft>
              <a:buChar char="»"/>
              <a:defRPr sz="3400">
                <a:solidFill>
                  <a:schemeClr val="tx1"/>
                </a:solidFill>
                <a:latin typeface="Times New Roman" panose="02020603050405020304" pitchFamily="18" charset="0"/>
                <a:ea typeface="ＭＳ Ｐゴシック" panose="020B0600070205080204" pitchFamily="50" charset="-128"/>
              </a:defRPr>
            </a:lvl9pPr>
          </a:lstStyle>
          <a:p>
            <a:pPr eaLnBrk="1" hangingPunct="1">
              <a:spcBef>
                <a:spcPct val="0"/>
              </a:spcBef>
              <a:buFontTx/>
              <a:buNone/>
              <a:defRPr/>
            </a:pPr>
            <a:r>
              <a:rPr lang="ja-JP" altLang="en-US" sz="1000" dirty="0">
                <a:solidFill>
                  <a:schemeClr val="tx1"/>
                </a:solidFill>
                <a:latin typeface="+mj-ea"/>
                <a:ea typeface="+mj-ea"/>
                <a:cs typeface="Arial Unicode MS" panose="020B0604020202020204" pitchFamily="50" charset="-128"/>
              </a:rPr>
              <a:t>株式会社カルテットコミュニケーションズ</a:t>
            </a:r>
            <a:endParaRPr lang="en-US" altLang="ja-JP" sz="1000" b="0" dirty="0">
              <a:solidFill>
                <a:schemeClr val="tx1"/>
              </a:solidFill>
              <a:latin typeface="+mj-ea"/>
              <a:ea typeface="+mj-ea"/>
              <a:cs typeface="Arial Unicode MS" panose="020B0604020202020204" pitchFamily="50" charset="-128"/>
            </a:endParaRPr>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4663</TotalTime>
  <Words>2541</Words>
  <Application>Microsoft Office PowerPoint</Application>
  <PresentationFormat>A3 297x420 mm</PresentationFormat>
  <Paragraphs>275</Paragraphs>
  <Slides>7</Slides>
  <Notes>3</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vt:i4>
      </vt:variant>
    </vt:vector>
  </HeadingPairs>
  <TitlesOfParts>
    <vt:vector size="16" baseType="lpstr">
      <vt:lpstr>Arial Unicode MS</vt:lpstr>
      <vt:lpstr>ＭＳ Ｐゴシック</vt:lpstr>
      <vt:lpstr>メイリオ</vt:lpstr>
      <vt:lpstr>小塚ゴシック Pro B</vt:lpstr>
      <vt:lpstr>小塚ゴシック Pro R</vt:lpstr>
      <vt:lpstr>Arial</vt:lpstr>
      <vt:lpstr>Calibri</vt:lpstr>
      <vt:lpstr>Segoe Print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書式2-1　オフィスコンセプト 　◆企業理念と企業文化・企業風土・オフィス立地の背景 　　（何を、いつから、どのように、（誰が）、やっている企業なのか？） 　◆経営戦略とオフィスで可能経営課題の解決 　　（近年の企業経営の方向性（経営戦略）、およびオフィスでその経営戦略を実現する 　　　時の課題やｍその解決方法の方策は？） 　◆オフィスコンセプト 　　（以上の経緯から作られた「今回のオフィスの考え方」を可視化した言葉やチャート）</dc:title>
  <dc:creator>wakoh</dc:creator>
  <cp:lastModifiedBy>堤 大輔</cp:lastModifiedBy>
  <cp:revision>250</cp:revision>
  <cp:lastPrinted>2011-03-28T05:16:57Z</cp:lastPrinted>
  <dcterms:created xsi:type="dcterms:W3CDTF">2009-12-07T05:18:39Z</dcterms:created>
  <dcterms:modified xsi:type="dcterms:W3CDTF">2018-05-13T01:00:31Z</dcterms:modified>
</cp:coreProperties>
</file>