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5" userDrawn="1">
          <p15:clr>
            <a:srgbClr val="A4A3A4"/>
          </p15:clr>
        </p15:guide>
        <p15:guide id="2" pos="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BA7"/>
    <a:srgbClr val="336FA9"/>
    <a:srgbClr val="3570AA"/>
    <a:srgbClr val="2F1B1B"/>
    <a:srgbClr val="E62E8B"/>
    <a:srgbClr val="18100C"/>
    <a:srgbClr val="E1699E"/>
    <a:srgbClr val="EB6DA5"/>
    <a:srgbClr val="F57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94660"/>
  </p:normalViewPr>
  <p:slideViewPr>
    <p:cSldViewPr snapToGrid="0">
      <p:cViewPr>
        <p:scale>
          <a:sx n="150" d="100"/>
          <a:sy n="150" d="100"/>
        </p:scale>
        <p:origin x="1014" y="120"/>
      </p:cViewPr>
      <p:guideLst>
        <p:guide orient="horz" pos="4005"/>
        <p:guide pos="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632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250711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66650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330232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198631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186530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268929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262311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14124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63751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FC7FAF-7C47-4EE4-8608-F5B75824F595}" type="datetimeFigureOut">
              <a:rPr kumimoji="1" lang="ja-JP" altLang="en-US" smtClean="0"/>
              <a:t>2019/4/9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315070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5FC7FAF-7C47-4EE4-8608-F5B75824F595}" type="datetimeFigureOut">
              <a:rPr kumimoji="1" lang="ja-JP" altLang="en-US" smtClean="0"/>
              <a:t>2019/4/9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AEFD383-4627-4B41-9A81-D8F97EE9CD0B}" type="slidenum">
              <a:rPr kumimoji="1" lang="ja-JP" altLang="en-US" smtClean="0"/>
              <a:t>‹#›</a:t>
            </a:fld>
            <a:endParaRPr kumimoji="1" lang="ja-JP" altLang="en-US"/>
          </a:p>
        </p:txBody>
      </p:sp>
    </p:spTree>
    <p:extLst>
      <p:ext uri="{BB962C8B-B14F-4D97-AF65-F5344CB8AC3E}">
        <p14:creationId xmlns:p14="http://schemas.microsoft.com/office/powerpoint/2010/main" val="206728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図 51">
            <a:extLst>
              <a:ext uri="{FF2B5EF4-FFF2-40B4-BE49-F238E27FC236}">
                <a16:creationId xmlns:a16="http://schemas.microsoft.com/office/drawing/2014/main" id="{7AAA79F2-1635-4AE0-848D-1C8D2F5FA735}"/>
              </a:ext>
            </a:extLst>
          </p:cNvPr>
          <p:cNvPicPr>
            <a:picLocks noChangeAspect="1"/>
          </p:cNvPicPr>
          <p:nvPr/>
        </p:nvPicPr>
        <p:blipFill>
          <a:blip r:embed="rId2"/>
          <a:stretch>
            <a:fillRect/>
          </a:stretch>
        </p:blipFill>
        <p:spPr>
          <a:xfrm>
            <a:off x="4904784" y="221677"/>
            <a:ext cx="1881778" cy="398561"/>
          </a:xfrm>
          <a:prstGeom prst="rect">
            <a:avLst/>
          </a:prstGeom>
        </p:spPr>
      </p:pic>
      <p:sp>
        <p:nvSpPr>
          <p:cNvPr id="7" name="正方形/長方形 6">
            <a:extLst>
              <a:ext uri="{FF2B5EF4-FFF2-40B4-BE49-F238E27FC236}">
                <a16:creationId xmlns:a16="http://schemas.microsoft.com/office/drawing/2014/main" id="{D6608642-4CB3-45A4-91CD-A8463076CA6E}"/>
              </a:ext>
            </a:extLst>
          </p:cNvPr>
          <p:cNvSpPr/>
          <p:nvPr/>
        </p:nvSpPr>
        <p:spPr>
          <a:xfrm>
            <a:off x="80964" y="621898"/>
            <a:ext cx="6696074" cy="1597611"/>
          </a:xfrm>
          <a:prstGeom prst="rect">
            <a:avLst/>
          </a:prstGeom>
          <a:noFill/>
          <a:ln w="12700">
            <a:solidFill>
              <a:schemeClr val="tx1"/>
            </a:solidFill>
          </a:ln>
        </p:spPr>
        <p:txBody>
          <a:bodyPr wrap="square" rtlCol="0" anchor="ctr">
            <a:noAutofit/>
          </a:bodyPr>
          <a:lstStyle/>
          <a:p>
            <a:pPr algn="l"/>
            <a:endParaRPr kumimoji="1" lang="ja-JP" altLang="en-US" sz="1400" b="1" u="sng"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5F665F5B-B033-43F5-80AE-CA18D95729AB}"/>
              </a:ext>
            </a:extLst>
          </p:cNvPr>
          <p:cNvSpPr txBox="1"/>
          <p:nvPr/>
        </p:nvSpPr>
        <p:spPr>
          <a:xfrm>
            <a:off x="400111" y="653340"/>
            <a:ext cx="64139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偏差値</a:t>
            </a:r>
            <a:r>
              <a:rPr kumimoji="1" lang="en-US" altLang="ja-JP" sz="1600" b="1" dirty="0">
                <a:latin typeface="メイリオ" panose="020B0604030504040204" pitchFamily="50" charset="-128"/>
                <a:ea typeface="メイリオ" panose="020B0604030504040204" pitchFamily="50" charset="-128"/>
              </a:rPr>
              <a:t>30</a:t>
            </a:r>
            <a:r>
              <a:rPr kumimoji="1" lang="ja-JP" altLang="en-US" sz="1600" b="1" dirty="0">
                <a:latin typeface="メイリオ" panose="020B0604030504040204" pitchFamily="50" charset="-128"/>
                <a:ea typeface="メイリオ" panose="020B0604030504040204" pitchFamily="50" charset="-128"/>
              </a:rPr>
              <a:t>台だった著者がケンブリッジ大学で極めた最強の仕事術</a:t>
            </a:r>
          </a:p>
        </p:txBody>
      </p:sp>
      <p:sp>
        <p:nvSpPr>
          <p:cNvPr id="99" name="テキスト ボックス 98">
            <a:extLst>
              <a:ext uri="{FF2B5EF4-FFF2-40B4-BE49-F238E27FC236}">
                <a16:creationId xmlns:a16="http://schemas.microsoft.com/office/drawing/2014/main" id="{DC9C0CA9-CD53-409E-AE5B-30ADD91D5B7C}"/>
              </a:ext>
            </a:extLst>
          </p:cNvPr>
          <p:cNvSpPr txBox="1"/>
          <p:nvPr/>
        </p:nvSpPr>
        <p:spPr>
          <a:xfrm>
            <a:off x="-9549" y="25400"/>
            <a:ext cx="954107" cy="246221"/>
          </a:xfrm>
          <a:prstGeom prst="rect">
            <a:avLst/>
          </a:prstGeom>
          <a:noFill/>
        </p:spPr>
        <p:txBody>
          <a:bodyPr wrap="none" rtlCol="0">
            <a:spAutoFit/>
          </a:bodyPr>
          <a:lstStyle/>
          <a:p>
            <a:r>
              <a:rPr lang="ja-JP" altLang="en-US" sz="1000" b="1" u="sng" dirty="0">
                <a:latin typeface="メイリオ" panose="020B0604030504040204" pitchFamily="50" charset="-128"/>
                <a:ea typeface="メイリオ" panose="020B0604030504040204" pitchFamily="50" charset="-128"/>
              </a:rPr>
              <a:t>報道関係各位</a:t>
            </a:r>
          </a:p>
        </p:txBody>
      </p:sp>
      <p:sp>
        <p:nvSpPr>
          <p:cNvPr id="102" name="正方形/長方形 101">
            <a:extLst>
              <a:ext uri="{FF2B5EF4-FFF2-40B4-BE49-F238E27FC236}">
                <a16:creationId xmlns:a16="http://schemas.microsoft.com/office/drawing/2014/main" id="{711DF532-E094-4061-8456-8531CC93340B}"/>
              </a:ext>
            </a:extLst>
          </p:cNvPr>
          <p:cNvSpPr/>
          <p:nvPr/>
        </p:nvSpPr>
        <p:spPr>
          <a:xfrm>
            <a:off x="5619755" y="-5605"/>
            <a:ext cx="1276311" cy="276999"/>
          </a:xfrm>
          <a:prstGeom prst="rect">
            <a:avLst/>
          </a:prstGeom>
        </p:spPr>
        <p:txBody>
          <a:bodyPr wrap="none">
            <a:spAutoFit/>
          </a:bodyPr>
          <a:lstStyle/>
          <a:p>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2019</a:t>
            </a:r>
            <a:r>
              <a:rPr lang="ja-JP" altLang="ja-JP" sz="12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4</a:t>
            </a:r>
            <a:r>
              <a:rPr lang="ja-JP" altLang="ja-JP" sz="1200" dirty="0">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200" dirty="0">
                <a:latin typeface="メイリオ" panose="020B0604030504040204" pitchFamily="50" charset="-128"/>
                <a:ea typeface="メイリオ" panose="020B0604030504040204" pitchFamily="50" charset="-128"/>
                <a:cs typeface="Times New Roman" panose="02020603050405020304" pitchFamily="18" charset="0"/>
              </a:rPr>
              <a:t> 9</a:t>
            </a:r>
            <a:r>
              <a:rPr lang="ja-JP" altLang="ja-JP" sz="1200" dirty="0">
                <a:latin typeface="メイリオ" panose="020B0604030504040204" pitchFamily="50" charset="-128"/>
                <a:ea typeface="メイリオ" panose="020B0604030504040204" pitchFamily="50" charset="-128"/>
                <a:cs typeface="Times New Roman" panose="02020603050405020304" pitchFamily="18" charset="0"/>
              </a:rPr>
              <a:t>日</a:t>
            </a:r>
            <a:endParaRPr lang="ja-JP" altLang="en-US" sz="12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4D020C1-FF37-4B43-9FBA-C92E3E261D2C}"/>
              </a:ext>
            </a:extLst>
          </p:cNvPr>
          <p:cNvSpPr txBox="1"/>
          <p:nvPr/>
        </p:nvSpPr>
        <p:spPr>
          <a:xfrm>
            <a:off x="2750148" y="2016396"/>
            <a:ext cx="1542410" cy="261610"/>
          </a:xfrm>
          <a:prstGeom prst="rect">
            <a:avLst/>
          </a:prstGeom>
          <a:noFill/>
        </p:spPr>
        <p:txBody>
          <a:bodyPr wrap="none" rtlCol="0">
            <a:spAutoFit/>
          </a:bodyPr>
          <a:lstStyle/>
          <a:p>
            <a:r>
              <a:rPr kumimoji="1" lang="ja-JP" altLang="en-US" sz="1100" dirty="0">
                <a:latin typeface="メイリオ" panose="020B0604030504040204" pitchFamily="50" charset="-128"/>
                <a:ea typeface="メイリオ" panose="020B0604030504040204" pitchFamily="50" charset="-128"/>
              </a:rPr>
              <a:t>４月</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７日（水）刊行</a:t>
            </a:r>
          </a:p>
        </p:txBody>
      </p:sp>
      <p:sp>
        <p:nvSpPr>
          <p:cNvPr id="5" name="テキスト ボックス 4">
            <a:extLst>
              <a:ext uri="{FF2B5EF4-FFF2-40B4-BE49-F238E27FC236}">
                <a16:creationId xmlns:a16="http://schemas.microsoft.com/office/drawing/2014/main" id="{260212B7-73A0-47D8-B01D-76BD40E8DA34}"/>
              </a:ext>
            </a:extLst>
          </p:cNvPr>
          <p:cNvSpPr txBox="1"/>
          <p:nvPr/>
        </p:nvSpPr>
        <p:spPr bwMode="black">
          <a:xfrm>
            <a:off x="1359948" y="1022245"/>
            <a:ext cx="4424609" cy="1200329"/>
          </a:xfrm>
          <a:prstGeom prst="rect">
            <a:avLst/>
          </a:prstGeom>
          <a:noFill/>
        </p:spPr>
        <p:txBody>
          <a:bodyPr wrap="none" rtlCol="0">
            <a:spAutoFit/>
          </a:bodyPr>
          <a:lstStyle/>
          <a:p>
            <a:pPr algn="ctr"/>
            <a:r>
              <a:rPr kumimoji="1" lang="ja-JP" altLang="en-US" sz="2800" b="1" dirty="0">
                <a:latin typeface="メイリオ" panose="020B0604030504040204" pitchFamily="50" charset="-128"/>
                <a:ea typeface="メイリオ" panose="020B0604030504040204" pitchFamily="50" charset="-128"/>
              </a:rPr>
              <a:t>ケンブリッジ式</a:t>
            </a:r>
            <a:endParaRPr kumimoji="1" lang="en-US" altLang="ja-JP" sz="2800" b="1" dirty="0">
              <a:latin typeface="メイリオ" panose="020B0604030504040204" pitchFamily="50" charset="-128"/>
              <a:ea typeface="メイリオ" panose="020B0604030504040204" pitchFamily="50" charset="-128"/>
            </a:endParaRPr>
          </a:p>
          <a:p>
            <a:pPr algn="ctr"/>
            <a:r>
              <a:rPr kumimoji="1" lang="ja-JP" altLang="en-US" sz="4400" b="1" spc="100" dirty="0">
                <a:solidFill>
                  <a:srgbClr val="2E6BA7"/>
                </a:solidFill>
                <a:latin typeface="メイリオ" panose="020B0604030504040204" pitchFamily="50" charset="-128"/>
                <a:ea typeface="メイリオ" panose="020B0604030504040204" pitchFamily="50" charset="-128"/>
              </a:rPr>
              <a:t>１分間</a:t>
            </a:r>
            <a:r>
              <a:rPr kumimoji="1" lang="ja-JP" altLang="en-US" sz="4400" b="1" spc="100" dirty="0">
                <a:latin typeface="メイリオ" panose="020B0604030504040204" pitchFamily="50" charset="-128"/>
                <a:ea typeface="メイリオ" panose="020B0604030504040204" pitchFamily="50" charset="-128"/>
              </a:rPr>
              <a:t> 段取り術</a:t>
            </a:r>
            <a:endParaRPr kumimoji="1" lang="ja-JP" altLang="en-US" sz="4000" b="1" spc="1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40D6F5E8-34C0-408F-B423-9F5577E53898}"/>
              </a:ext>
            </a:extLst>
          </p:cNvPr>
          <p:cNvSpPr txBox="1"/>
          <p:nvPr/>
        </p:nvSpPr>
        <p:spPr>
          <a:xfrm>
            <a:off x="1006342" y="990105"/>
            <a:ext cx="415498" cy="369332"/>
          </a:xfrm>
          <a:prstGeom prst="rect">
            <a:avLst/>
          </a:prstGeom>
          <a:noFill/>
        </p:spPr>
        <p:txBody>
          <a:bodyPr wrap="none" rtlCol="0">
            <a:spAutoFit/>
          </a:bodyPr>
          <a:lstStyle/>
          <a:p>
            <a:r>
              <a:rPr kumimoji="1" lang="en-US" altLang="ja-JP" dirty="0"/>
              <a:t>『</a:t>
            </a:r>
            <a:endParaRPr kumimoji="1" lang="ja-JP" altLang="en-US" dirty="0"/>
          </a:p>
        </p:txBody>
      </p:sp>
      <p:sp>
        <p:nvSpPr>
          <p:cNvPr id="13" name="テキスト ボックス 12">
            <a:extLst>
              <a:ext uri="{FF2B5EF4-FFF2-40B4-BE49-F238E27FC236}">
                <a16:creationId xmlns:a16="http://schemas.microsoft.com/office/drawing/2014/main" id="{562EF4FF-064F-482E-A069-F0AF992CB68B}"/>
              </a:ext>
            </a:extLst>
          </p:cNvPr>
          <p:cNvSpPr txBox="1"/>
          <p:nvPr/>
        </p:nvSpPr>
        <p:spPr>
          <a:xfrm>
            <a:off x="5878226" y="1753566"/>
            <a:ext cx="415498" cy="369332"/>
          </a:xfrm>
          <a:prstGeom prst="rect">
            <a:avLst/>
          </a:prstGeom>
          <a:noFill/>
        </p:spPr>
        <p:txBody>
          <a:bodyPr wrap="none" rtlCol="0">
            <a:spAutoFit/>
          </a:bodyPr>
          <a:lstStyle/>
          <a:p>
            <a:r>
              <a:rPr kumimoji="1" lang="en-US" altLang="ja-JP" dirty="0"/>
              <a:t>』</a:t>
            </a:r>
            <a:endParaRPr kumimoji="1" lang="ja-JP" altLang="en-US" dirty="0"/>
          </a:p>
        </p:txBody>
      </p:sp>
      <p:sp>
        <p:nvSpPr>
          <p:cNvPr id="36" name="正方形/長方形 35">
            <a:extLst>
              <a:ext uri="{FF2B5EF4-FFF2-40B4-BE49-F238E27FC236}">
                <a16:creationId xmlns:a16="http://schemas.microsoft.com/office/drawing/2014/main" id="{FC210CEB-2CE9-4B4C-ADD6-1776D0E4BDD7}"/>
              </a:ext>
            </a:extLst>
          </p:cNvPr>
          <p:cNvSpPr/>
          <p:nvPr/>
        </p:nvSpPr>
        <p:spPr>
          <a:xfrm>
            <a:off x="29028" y="2350099"/>
            <a:ext cx="6801861"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　 株式会社</a:t>
            </a:r>
            <a:r>
              <a:rPr lang="ja-JP" altLang="en-US" sz="1200" dirty="0" err="1">
                <a:latin typeface="メイリオ" panose="020B0604030504040204" pitchFamily="50" charset="-128"/>
                <a:ea typeface="メイリオ" panose="020B0604030504040204" pitchFamily="50" charset="-128"/>
              </a:rPr>
              <a:t>あさ</a:t>
            </a:r>
            <a:r>
              <a:rPr lang="ja-JP" altLang="en-US" sz="1200" dirty="0">
                <a:latin typeface="メイリオ" panose="020B0604030504040204" pitchFamily="50" charset="-128"/>
                <a:ea typeface="メイリオ" panose="020B0604030504040204" pitchFamily="50" charset="-128"/>
              </a:rPr>
              <a:t>出版（代表取締役：佐藤和夫、所在地：東京都豊島区）は、</a:t>
            </a:r>
            <a:r>
              <a:rPr kumimoji="1" lang="ja-JP" altLang="en-US" sz="1200" dirty="0">
                <a:latin typeface="メイリオ" panose="020B0604030504040204" pitchFamily="50" charset="-128"/>
                <a:ea typeface="メイリオ" panose="020B0604030504040204" pitchFamily="50" charset="-128"/>
              </a:rPr>
              <a:t>塚本 亮 </a:t>
            </a:r>
            <a:r>
              <a:rPr lang="ja-JP" altLang="en-US" sz="1200" dirty="0">
                <a:latin typeface="メイリオ" panose="020B0604030504040204" pitchFamily="50" charset="-128"/>
                <a:ea typeface="メイリオ" panose="020B0604030504040204" pitchFamily="50" charset="-128"/>
              </a:rPr>
              <a:t>著</a:t>
            </a:r>
            <a:r>
              <a:rPr lang="en-US" altLang="ja-JP" sz="1200" dirty="0">
                <a:latin typeface="メイリオ" panose="020B0604030504040204" pitchFamily="50" charset="-128"/>
                <a:ea typeface="メイリオ" panose="020B0604030504040204" pitchFamily="50" charset="-128"/>
              </a:rPr>
              <a:t>『</a:t>
            </a:r>
            <a:r>
              <a:rPr lang="ja-JP" altLang="en-US" sz="1200" b="1" dirty="0"/>
              <a:t>ケンブリッジ式 </a:t>
            </a:r>
            <a:r>
              <a:rPr lang="ja-JP" altLang="en-US" sz="1200" b="1" dirty="0">
                <a:solidFill>
                  <a:srgbClr val="336FA9"/>
                </a:solidFill>
              </a:rPr>
              <a:t>１分間 </a:t>
            </a:r>
            <a:r>
              <a:rPr lang="ja-JP" altLang="en-US" sz="1200" b="1" dirty="0"/>
              <a:t>段取り術</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a:t>
            </a:r>
            <a:r>
              <a:rPr lang="en-US" altLang="ja-JP" sz="1200" dirty="0">
                <a:latin typeface="メイリオ" panose="020B0604030504040204" pitchFamily="50" charset="-128"/>
                <a:ea typeface="メイリオ" panose="020B0604030504040204" pitchFamily="50" charset="-128"/>
              </a:rPr>
              <a:t>2019</a:t>
            </a:r>
            <a:r>
              <a:rPr lang="ja-JP" altLang="en-US" sz="1200" dirty="0">
                <a:latin typeface="メイリオ" panose="020B0604030504040204" pitchFamily="50" charset="-128"/>
                <a:ea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17</a:t>
            </a:r>
            <a:r>
              <a:rPr lang="ja-JP" altLang="en-US" sz="1200" dirty="0">
                <a:latin typeface="メイリオ" panose="020B0604030504040204" pitchFamily="50" charset="-128"/>
                <a:ea typeface="メイリオ" panose="020B0604030504040204" pitchFamily="50" charset="-128"/>
              </a:rPr>
              <a:t>日（金）</a:t>
            </a:r>
            <a:r>
              <a:rPr lang="ja-JP" altLang="en-US" sz="1200">
                <a:latin typeface="メイリオ" panose="020B0604030504040204" pitchFamily="50" charset="-128"/>
                <a:ea typeface="メイリオ" panose="020B0604030504040204" pitchFamily="50" charset="-128"/>
              </a:rPr>
              <a:t>に刊行いたします。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D8461AE1-70CE-4919-A860-7DB1A1936188}"/>
              </a:ext>
            </a:extLst>
          </p:cNvPr>
          <p:cNvSpPr/>
          <p:nvPr/>
        </p:nvSpPr>
        <p:spPr>
          <a:xfrm>
            <a:off x="56139" y="3223400"/>
            <a:ext cx="6801861" cy="2185214"/>
          </a:xfrm>
          <a:prstGeom prst="rect">
            <a:avLst/>
          </a:prstGeom>
        </p:spPr>
        <p:txBody>
          <a:bodyPr wrap="square">
            <a:spAutoFit/>
          </a:bodyPr>
          <a:lstStyle/>
          <a:p>
            <a:r>
              <a:rPr lang="ja-JP" altLang="en-US" sz="1200" spc="-100" dirty="0">
                <a:latin typeface="メイリオ" panose="020B0604030504040204" pitchFamily="50" charset="-128"/>
                <a:ea typeface="メイリオ" panose="020B0604030504040204" pitchFamily="50" charset="-128"/>
              </a:rPr>
              <a:t>　</a:t>
            </a:r>
            <a:r>
              <a:rPr lang="en-US" altLang="ja-JP" sz="1200" spc="-100" dirty="0">
                <a:latin typeface="メイリオ" panose="020B0604030504040204" pitchFamily="50" charset="-128"/>
                <a:ea typeface="メイリオ" panose="020B0604030504040204" pitchFamily="50" charset="-128"/>
              </a:rPr>
              <a:t>4</a:t>
            </a:r>
            <a:r>
              <a:rPr lang="ja-JP" altLang="en-US" sz="1200" spc="-100" dirty="0">
                <a:latin typeface="メイリオ" panose="020B0604030504040204" pitchFamily="50" charset="-128"/>
                <a:ea typeface="メイリオ" panose="020B0604030504040204" pitchFamily="50" charset="-128"/>
              </a:rPr>
              <a:t>月になり、新社会人になった方、新しい職場になった方も多くいらっしゃるのではないでしょうか。</a:t>
            </a:r>
            <a:endParaRPr lang="en-US" altLang="ja-JP" sz="1200" spc="-100" dirty="0">
              <a:latin typeface="メイリオ" panose="020B0604030504040204" pitchFamily="50" charset="-128"/>
              <a:ea typeface="メイリオ" panose="020B0604030504040204" pitchFamily="50" charset="-128"/>
            </a:endParaRPr>
          </a:p>
          <a:p>
            <a:r>
              <a:rPr lang="ja-JP" altLang="en-US" sz="1200" spc="-100" dirty="0">
                <a:latin typeface="メイリオ" panose="020B0604030504040204" pitchFamily="50" charset="-128"/>
                <a:ea typeface="メイリオ" panose="020B0604030504040204" pitchFamily="50" charset="-128"/>
              </a:rPr>
              <a:t>新しい環境でもすぐに結果を出して認められたいですよね。そこで大切なのが、仕事をスムーズに終わらせるための段取り術。本書では、</a:t>
            </a:r>
            <a:r>
              <a:rPr lang="ja-JP" altLang="en-US" sz="1200" b="1" spc="-100" dirty="0">
                <a:latin typeface="メイリオ" panose="020B0604030504040204" pitchFamily="50" charset="-128"/>
                <a:ea typeface="メイリオ" panose="020B0604030504040204" pitchFamily="50" charset="-128"/>
              </a:rPr>
              <a:t>頭の中をスッキリさせる方法、集中できる環境のつくり方、段取り力を高める習慣</a:t>
            </a:r>
            <a:r>
              <a:rPr lang="ja-JP" altLang="en-US" sz="1200" spc="-100" dirty="0">
                <a:latin typeface="メイリオ" panose="020B0604030504040204" pitchFamily="50" charset="-128"/>
                <a:ea typeface="メイリオ" panose="020B0604030504040204" pitchFamily="50" charset="-128"/>
              </a:rPr>
              <a:t>などビジネスや日々の生活ですぐに活用でできる段取り術をご紹介しています。</a:t>
            </a:r>
            <a:endParaRPr lang="en-US" altLang="ja-JP" sz="1200" spc="-100" dirty="0">
              <a:latin typeface="メイリオ" panose="020B0604030504040204" pitchFamily="50" charset="-128"/>
              <a:ea typeface="メイリオ" panose="020B0604030504040204" pitchFamily="50" charset="-128"/>
            </a:endParaRPr>
          </a:p>
          <a:p>
            <a:endParaRPr lang="en-US" altLang="ja-JP" sz="800" spc="-1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著者は、偏差値</a:t>
            </a:r>
            <a:r>
              <a:rPr lang="en-US" altLang="ja-JP" sz="1200" dirty="0">
                <a:latin typeface="メイリオ" panose="020B0604030504040204" pitchFamily="50" charset="-128"/>
                <a:ea typeface="メイリオ" panose="020B0604030504040204" pitchFamily="50" charset="-128"/>
              </a:rPr>
              <a:t>30</a:t>
            </a:r>
            <a:r>
              <a:rPr lang="ja-JP" altLang="en-US" sz="1200" dirty="0">
                <a:latin typeface="メイリオ" panose="020B0604030504040204" pitchFamily="50" charset="-128"/>
                <a:ea typeface="メイリオ" panose="020B0604030504040204" pitchFamily="50" charset="-128"/>
              </a:rPr>
              <a:t>台の問題児だった高校時代に一念発起し、同志社大学に現役合格。卒業後はケンブリッジ大学大学院で心理学を学び、帰国後に起業という運命の大転換を実現させました。その活躍の礎となっているのは、</a:t>
            </a:r>
            <a:r>
              <a:rPr lang="ja-JP" altLang="en-US" sz="1200" b="1" dirty="0">
                <a:latin typeface="メイリオ" panose="020B0604030504040204" pitchFamily="50" charset="-128"/>
                <a:ea typeface="メイリオ" panose="020B0604030504040204" pitchFamily="50" charset="-128"/>
              </a:rPr>
              <a:t>正確なスケジューリングとその遂行力＝段取り力。</a:t>
            </a:r>
            <a:endParaRPr lang="en-US" altLang="ja-JP" sz="12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現在、会社経営、講演、大学での講義、執筆活動などで多忙な著者が、仕事の </a:t>
            </a:r>
            <a:r>
              <a:rPr lang="ja-JP" altLang="en-US" sz="1200" dirty="0">
                <a:latin typeface="UD デジタル 教科書体 N-B" panose="02020700000000000000" pitchFamily="17" charset="-128"/>
                <a:ea typeface="UD デジタル 教科書体 N-B" panose="02020700000000000000" pitchFamily="17" charset="-128"/>
              </a:rPr>
              <a:t>“</a:t>
            </a:r>
            <a:r>
              <a:rPr lang="ja-JP" altLang="en-US" sz="1200" dirty="0">
                <a:latin typeface="メイリオ" panose="020B0604030504040204" pitchFamily="50" charset="-128"/>
                <a:ea typeface="メイリオ" panose="020B0604030504040204" pitchFamily="50" charset="-128"/>
              </a:rPr>
              <a:t>段取り力</a:t>
            </a:r>
            <a:r>
              <a:rPr lang="ja-JP" altLang="en-US" sz="1200" dirty="0">
                <a:latin typeface="UD デジタル 教科書体 N-B" panose="02020700000000000000" pitchFamily="17" charset="-128"/>
                <a:ea typeface="UD デジタル 教科書体 N-B" panose="02020700000000000000" pitchFamily="17" charset="-128"/>
              </a:rPr>
              <a:t>”</a:t>
            </a:r>
            <a:r>
              <a:rPr lang="ja-JP" altLang="en-US" sz="1200" dirty="0">
                <a:latin typeface="メイリオ" panose="020B0604030504040204" pitchFamily="50" charset="-128"/>
                <a:ea typeface="メイリオ" panose="020B0604030504040204" pitchFamily="50" charset="-128"/>
              </a:rPr>
              <a:t>を劇的に高める方法を独自のメソッドとケンブリッジ大学で学んだ知見も交え、</a:t>
            </a:r>
            <a:r>
              <a:rPr lang="en-US" altLang="ja-JP" sz="1200" b="1" dirty="0">
                <a:latin typeface="メイリオ" panose="020B0604030504040204" pitchFamily="50" charset="-128"/>
                <a:ea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rPr>
              <a:t>メソッド</a:t>
            </a:r>
            <a:r>
              <a:rPr lang="en-US" altLang="ja-JP" sz="1200" b="1" dirty="0">
                <a:latin typeface="メイリオ" panose="020B0604030504040204" pitchFamily="50" charset="-128"/>
                <a:ea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rPr>
              <a:t>分で読める</a:t>
            </a:r>
            <a:r>
              <a:rPr lang="ja-JP" altLang="en-US" sz="1200" dirty="0">
                <a:latin typeface="メイリオ" panose="020B0604030504040204" pitchFamily="50" charset="-128"/>
                <a:ea typeface="メイリオ" panose="020B0604030504040204" pitchFamily="50" charset="-128"/>
              </a:rPr>
              <a:t>よう簡潔にご紹介しています。</a:t>
            </a:r>
            <a:endParaRPr lang="en-US" altLang="ja-JP" sz="1200" spc="-100" dirty="0">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DF6554AC-0A9D-4E0C-8612-5A8B2D5F9F83}"/>
              </a:ext>
            </a:extLst>
          </p:cNvPr>
          <p:cNvSpPr/>
          <p:nvPr/>
        </p:nvSpPr>
        <p:spPr>
          <a:xfrm>
            <a:off x="97481" y="8342391"/>
            <a:ext cx="1547169" cy="2236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CD612CDB-84B4-4516-8450-1CECCF92495D}"/>
              </a:ext>
            </a:extLst>
          </p:cNvPr>
          <p:cNvSpPr/>
          <p:nvPr/>
        </p:nvSpPr>
        <p:spPr>
          <a:xfrm>
            <a:off x="96546" y="5368699"/>
            <a:ext cx="6680492" cy="4395968"/>
          </a:xfrm>
          <a:prstGeom prst="rect">
            <a:avLst/>
          </a:prstGeom>
          <a:noFill/>
          <a:ln>
            <a:solidFill>
              <a:srgbClr val="1810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D4EFE6F2-4F1D-40FF-A974-C6A309994438}"/>
              </a:ext>
            </a:extLst>
          </p:cNvPr>
          <p:cNvSpPr txBox="1"/>
          <p:nvPr/>
        </p:nvSpPr>
        <p:spPr>
          <a:xfrm>
            <a:off x="64549" y="5785023"/>
            <a:ext cx="2599145" cy="1015663"/>
          </a:xfrm>
          <a:prstGeom prst="rect">
            <a:avLst/>
          </a:prstGeom>
          <a:noFill/>
        </p:spPr>
        <p:txBody>
          <a:bodyPr wrap="square" rtlCol="0">
            <a:spAutoFit/>
          </a:bodyPr>
          <a:lstStyle/>
          <a:p>
            <a:r>
              <a:rPr kumimoji="1" lang="ja-JP" altLang="en-US" sz="1200" b="1" dirty="0">
                <a:latin typeface="メイリオ" panose="020B0604030504040204" pitchFamily="50" charset="-128"/>
                <a:ea typeface="メイリオ" panose="020B0604030504040204" pitchFamily="50" charset="-128"/>
              </a:rPr>
              <a:t>刊行日　</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2019</a:t>
            </a:r>
            <a:r>
              <a:rPr kumimoji="1" lang="ja-JP" altLang="en-US" sz="1200" dirty="0">
                <a:latin typeface="メイリオ" panose="020B0604030504040204" pitchFamily="50" charset="-128"/>
                <a:ea typeface="メイリオ" panose="020B0604030504040204" pitchFamily="50" charset="-128"/>
              </a:rPr>
              <a:t>年</a:t>
            </a:r>
            <a:r>
              <a:rPr kumimoji="1" lang="en-US" altLang="ja-JP" sz="1200" dirty="0">
                <a:latin typeface="メイリオ" panose="020B0604030504040204" pitchFamily="50" charset="-128"/>
                <a:ea typeface="メイリオ" panose="020B0604030504040204" pitchFamily="50" charset="-128"/>
              </a:rPr>
              <a:t>4</a:t>
            </a:r>
            <a:r>
              <a:rPr kumimoji="1" lang="ja-JP" altLang="en-US" sz="1200" dirty="0">
                <a:latin typeface="メイリオ" panose="020B0604030504040204" pitchFamily="50" charset="-128"/>
                <a:ea typeface="メイリオ" panose="020B0604030504040204" pitchFamily="50" charset="-128"/>
              </a:rPr>
              <a:t>月</a:t>
            </a:r>
            <a:r>
              <a:rPr kumimoji="1" lang="en-US" altLang="ja-JP" sz="1200" dirty="0">
                <a:latin typeface="メイリオ" panose="020B0604030504040204" pitchFamily="50" charset="-128"/>
                <a:ea typeface="メイリオ" panose="020B0604030504040204" pitchFamily="50" charset="-128"/>
              </a:rPr>
              <a:t>17</a:t>
            </a:r>
            <a:r>
              <a:rPr kumimoji="1" lang="ja-JP" altLang="en-US" sz="1200" dirty="0">
                <a:latin typeface="メイリオ" panose="020B0604030504040204" pitchFamily="50" charset="-128"/>
                <a:ea typeface="メイリオ" panose="020B0604030504040204" pitchFamily="50" charset="-128"/>
              </a:rPr>
              <a:t>日（水）</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価格　</a:t>
            </a:r>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1404</a:t>
            </a:r>
            <a:r>
              <a:rPr kumimoji="1" lang="ja-JP" altLang="en-US" sz="1200" dirty="0">
                <a:latin typeface="メイリオ" panose="020B0604030504040204" pitchFamily="50" charset="-128"/>
                <a:ea typeface="メイリオ" panose="020B0604030504040204" pitchFamily="50" charset="-128"/>
              </a:rPr>
              <a:t>円（税込）</a:t>
            </a:r>
            <a:endParaRPr kumimoji="1" lang="en-US" altLang="ja-JP" sz="1200" dirty="0">
              <a:solidFill>
                <a:srgbClr val="FF0000"/>
              </a:solidFill>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ページ数</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232</a:t>
            </a:r>
            <a:r>
              <a:rPr lang="ja-JP" altLang="en-US" sz="1200" dirty="0">
                <a:latin typeface="メイリオ" panose="020B0604030504040204" pitchFamily="50" charset="-128"/>
                <a:ea typeface="メイリオ" panose="020B0604030504040204" pitchFamily="50" charset="-128"/>
              </a:rPr>
              <a:t>ページ</a:t>
            </a:r>
            <a:endParaRPr lang="en-US" altLang="ja-JP" sz="1200" dirty="0">
              <a:latin typeface="メイリオ" panose="020B0604030504040204" pitchFamily="50" charset="-128"/>
              <a:ea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rPr>
              <a:t>著者名</a:t>
            </a:r>
            <a:r>
              <a:rPr kumimoji="1" lang="ja-JP" altLang="en-US" sz="1200" dirty="0">
                <a:latin typeface="メイリオ" panose="020B0604030504040204" pitchFamily="50" charset="-128"/>
                <a:ea typeface="メイリオ" panose="020B0604030504040204" pitchFamily="50" charset="-128"/>
              </a:rPr>
              <a:t>　：塚本 亮</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b="1" dirty="0">
                <a:latin typeface="メイリオ" panose="020B0604030504040204" pitchFamily="50" charset="-128"/>
                <a:ea typeface="メイリオ" panose="020B0604030504040204" pitchFamily="50" charset="-128"/>
              </a:rPr>
              <a:t>ISBN</a:t>
            </a:r>
            <a:r>
              <a:rPr kumimoji="1" lang="ja-JP" altLang="en-US" sz="1200" b="1"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9784866671321</a:t>
            </a:r>
          </a:p>
        </p:txBody>
      </p:sp>
      <p:sp>
        <p:nvSpPr>
          <p:cNvPr id="62" name="正方形/長方形 61">
            <a:extLst>
              <a:ext uri="{FF2B5EF4-FFF2-40B4-BE49-F238E27FC236}">
                <a16:creationId xmlns:a16="http://schemas.microsoft.com/office/drawing/2014/main" id="{EA4C6024-4035-4C8C-A261-DB77253CCA50}"/>
              </a:ext>
            </a:extLst>
          </p:cNvPr>
          <p:cNvSpPr/>
          <p:nvPr/>
        </p:nvSpPr>
        <p:spPr>
          <a:xfrm>
            <a:off x="80963" y="6782127"/>
            <a:ext cx="3255748" cy="1754326"/>
          </a:xfrm>
          <a:prstGeom prst="rect">
            <a:avLst/>
          </a:prstGeom>
        </p:spPr>
        <p:txBody>
          <a:bodyPr wrap="square">
            <a:spAutoFit/>
          </a:bodyPr>
          <a:lstStyle/>
          <a:p>
            <a:pPr>
              <a:lnSpc>
                <a:spcPct val="150000"/>
              </a:lnSpc>
            </a:pP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目次</a:t>
            </a:r>
            <a:r>
              <a:rPr kumimoji="1" lang="en-US" altLang="ja-JP" sz="1200" b="1" dirty="0">
                <a:latin typeface="メイリオ" panose="020B0604030504040204" pitchFamily="50" charset="-128"/>
                <a:ea typeface="メイリオ" panose="020B0604030504040204" pitchFamily="50" charset="-128"/>
              </a:rPr>
              <a:t>】</a:t>
            </a:r>
          </a:p>
          <a:p>
            <a:pPr>
              <a:lnSpc>
                <a:spcPct val="150000"/>
              </a:lnSpc>
            </a:pPr>
            <a:endParaRPr kumimoji="1" lang="en-US" altLang="ja-JP" sz="200" b="1"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はじめに</a:t>
            </a:r>
            <a:endParaRPr kumimoji="1" lang="en-US" altLang="ja-JP" sz="1050" b="1"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１</a:t>
            </a:r>
            <a:r>
              <a:rPr kumimoji="1" lang="ja-JP" altLang="en-US" sz="1050" dirty="0">
                <a:latin typeface="メイリオ" panose="020B0604030504040204" pitchFamily="50" charset="-128"/>
                <a:ea typeface="メイリオ" panose="020B0604030504040204" pitchFamily="50" charset="-128"/>
              </a:rPr>
              <a:t>　ゴールまでの道のりを描こう</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２</a:t>
            </a:r>
            <a:r>
              <a:rPr kumimoji="1" lang="ja-JP" altLang="en-US" sz="1050" dirty="0">
                <a:latin typeface="メイリオ" panose="020B0604030504040204" pitchFamily="50" charset="-128"/>
                <a:ea typeface="メイリオ" panose="020B0604030504040204" pitchFamily="50" charset="-128"/>
              </a:rPr>
              <a:t>　頭の中をスッキリと整理しよう</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３</a:t>
            </a:r>
            <a:r>
              <a:rPr kumimoji="1" lang="ja-JP" altLang="en-US" sz="1050" dirty="0">
                <a:latin typeface="メイリオ" panose="020B0604030504040204" pitchFamily="50" charset="-128"/>
                <a:ea typeface="メイリオ" panose="020B0604030504040204" pitchFamily="50" charset="-128"/>
              </a:rPr>
              <a:t>　コミュニケーションで段取りを加速させよう</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４</a:t>
            </a:r>
            <a:r>
              <a:rPr kumimoji="1" lang="ja-JP" altLang="en-US" sz="1050" dirty="0">
                <a:latin typeface="メイリオ" panose="020B0604030504040204" pitchFamily="50" charset="-128"/>
                <a:ea typeface="メイリオ" panose="020B0604030504040204" pitchFamily="50" charset="-128"/>
              </a:rPr>
              <a:t>　集中できる環境をつくろう</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５</a:t>
            </a:r>
            <a:r>
              <a:rPr kumimoji="1" lang="ja-JP" altLang="en-US" sz="1050" dirty="0">
                <a:latin typeface="メイリオ" panose="020B0604030504040204" pitchFamily="50" charset="-128"/>
                <a:ea typeface="メイリオ" panose="020B0604030504040204" pitchFamily="50" charset="-128"/>
              </a:rPr>
              <a:t>　段取り力を高める習慣</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b="1" dirty="0">
                <a:latin typeface="メイリオ" panose="020B0604030504040204" pitchFamily="50" charset="-128"/>
                <a:ea typeface="メイリオ" panose="020B0604030504040204" pitchFamily="50" charset="-128"/>
              </a:rPr>
              <a:t>おわりに</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D499E2A9-19C8-4370-8DE8-AD35BCE92C73}"/>
              </a:ext>
            </a:extLst>
          </p:cNvPr>
          <p:cNvSpPr txBox="1"/>
          <p:nvPr/>
        </p:nvSpPr>
        <p:spPr bwMode="white">
          <a:xfrm>
            <a:off x="163179" y="8328007"/>
            <a:ext cx="1415772" cy="276999"/>
          </a:xfrm>
          <a:prstGeom prst="rect">
            <a:avLst/>
          </a:prstGeom>
          <a:noFill/>
        </p:spPr>
        <p:txBody>
          <a:bodyPr wrap="none" rtlCol="0">
            <a:spAutoFit/>
          </a:bodyPr>
          <a:lstStyle/>
          <a:p>
            <a:r>
              <a:rPr kumimoji="1" lang="ja-JP" altLang="en-US" sz="1200" dirty="0">
                <a:solidFill>
                  <a:schemeClr val="bg1"/>
                </a:solidFill>
                <a:latin typeface="メイリオ" panose="020B0604030504040204" pitchFamily="50" charset="-128"/>
                <a:ea typeface="メイリオ" panose="020B0604030504040204" pitchFamily="50" charset="-128"/>
              </a:rPr>
              <a:t>著者プロフィール</a:t>
            </a:r>
          </a:p>
        </p:txBody>
      </p:sp>
      <p:sp>
        <p:nvSpPr>
          <p:cNvPr id="65" name="正方形/長方形 64">
            <a:extLst>
              <a:ext uri="{FF2B5EF4-FFF2-40B4-BE49-F238E27FC236}">
                <a16:creationId xmlns:a16="http://schemas.microsoft.com/office/drawing/2014/main" id="{96CBC250-03ED-4BE6-AD47-4F0AAFCEDFD2}"/>
              </a:ext>
            </a:extLst>
          </p:cNvPr>
          <p:cNvSpPr/>
          <p:nvPr/>
        </p:nvSpPr>
        <p:spPr>
          <a:xfrm>
            <a:off x="1463235" y="8779184"/>
            <a:ext cx="5285715" cy="1015663"/>
          </a:xfrm>
          <a:prstGeom prst="rect">
            <a:avLst/>
          </a:prstGeom>
        </p:spPr>
        <p:txBody>
          <a:bodyPr wrap="square">
            <a:spAutoFit/>
          </a:bodyPr>
          <a:lstStyle/>
          <a:p>
            <a:r>
              <a:rPr lang="ja-JP" altLang="en-US" sz="1000" dirty="0">
                <a:latin typeface="メイリオ" panose="020B0604030504040204" pitchFamily="50" charset="-128"/>
                <a:ea typeface="メイリオ" panose="020B0604030504040204" pitchFamily="50" charset="-128"/>
              </a:rPr>
              <a:t>　ジーエルアカデミア株式会社代表取締役。</a:t>
            </a:r>
            <a:r>
              <a:rPr lang="en-US" altLang="ja-JP" sz="1000" dirty="0">
                <a:latin typeface="メイリオ" panose="020B0604030504040204" pitchFamily="50" charset="-128"/>
                <a:ea typeface="メイリオ" panose="020B0604030504040204" pitchFamily="50" charset="-128"/>
              </a:rPr>
              <a:t>1984</a:t>
            </a:r>
            <a:r>
              <a:rPr lang="ja-JP" altLang="en-US" sz="1000" dirty="0">
                <a:latin typeface="メイリオ" panose="020B0604030504040204" pitchFamily="50" charset="-128"/>
                <a:ea typeface="メイリオ" panose="020B0604030504040204" pitchFamily="50" charset="-128"/>
              </a:rPr>
              <a:t>年、京都生まれ。</a:t>
            </a:r>
            <a:r>
              <a:rPr lang="ja-JP" altLang="en-US" sz="1000" b="1" dirty="0">
                <a:latin typeface="メイリオ" panose="020B0604030504040204" pitchFamily="50" charset="-128"/>
                <a:ea typeface="メイリオ" panose="020B0604030504040204" pitchFamily="50" charset="-128"/>
              </a:rPr>
              <a:t>高校時代、偏差値</a:t>
            </a:r>
            <a:r>
              <a:rPr lang="en-US" altLang="ja-JP" sz="1000" b="1" dirty="0">
                <a:latin typeface="メイリオ" panose="020B0604030504040204" pitchFamily="50" charset="-128"/>
                <a:ea typeface="メイリオ" panose="020B0604030504040204" pitchFamily="50" charset="-128"/>
              </a:rPr>
              <a:t>30</a:t>
            </a:r>
            <a:r>
              <a:rPr lang="ja-JP" altLang="en-US" sz="1000" b="1" dirty="0">
                <a:latin typeface="メイリオ" panose="020B0604030504040204" pitchFamily="50" charset="-128"/>
                <a:ea typeface="メイリオ" panose="020B0604030504040204" pitchFamily="50" charset="-128"/>
              </a:rPr>
              <a:t>台、退学寸前の問題児だったが、高校３年春から大学受験勉強を開始し、同志社大学経済学部に現役合格する。卒業後、ケンブリッジ大学大学院修士課程修了</a:t>
            </a:r>
            <a:r>
              <a:rPr lang="ja-JP" altLang="en-US" sz="1000" dirty="0">
                <a:latin typeface="メイリオ" panose="020B0604030504040204" pitchFamily="50" charset="-128"/>
                <a:ea typeface="メイリオ" panose="020B0604030504040204" pitchFamily="50" charset="-128"/>
              </a:rPr>
              <a:t>（専攻は心理学）。帰国後、京都にてグローバルリーダー育成を専門とした「ジーエルアカデミア」を設立。心理学に基づいた指導法が注目され、国内外から指導依頼が殺到。学生から社会人までのべ３</a:t>
            </a:r>
            <a:r>
              <a:rPr lang="en-US" altLang="ja-JP" sz="1000" dirty="0">
                <a:latin typeface="メイリオ" panose="020B0604030504040204" pitchFamily="50" charset="-128"/>
                <a:ea typeface="メイリオ" panose="020B0604030504040204" pitchFamily="50" charset="-128"/>
              </a:rPr>
              <a:t>00</a:t>
            </a:r>
            <a:r>
              <a:rPr lang="ja-JP" altLang="en-US" sz="1000" dirty="0">
                <a:latin typeface="メイリオ" panose="020B0604030504040204" pitchFamily="50" charset="-128"/>
                <a:ea typeface="メイリオ" panose="020B0604030504040204" pitchFamily="50" charset="-128"/>
              </a:rPr>
              <a:t>人以上の日本人を海外のトップ大学・大学院に合格させている。著書多数。</a:t>
            </a:r>
            <a:endParaRPr lang="ja-JP" altLang="ja-JP" sz="1000" dirty="0">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BDA2EE91-9C7E-409D-A3F0-653FB4CE6A5B}"/>
              </a:ext>
            </a:extLst>
          </p:cNvPr>
          <p:cNvSpPr/>
          <p:nvPr/>
        </p:nvSpPr>
        <p:spPr>
          <a:xfrm>
            <a:off x="80963" y="5438611"/>
            <a:ext cx="6549450" cy="338554"/>
          </a:xfrm>
          <a:prstGeom prst="rect">
            <a:avLst/>
          </a:prstGeom>
        </p:spPr>
        <p:txBody>
          <a:bodyPr wrap="square">
            <a:spAutoFit/>
          </a:bodyPr>
          <a:lstStyle/>
          <a:p>
            <a:r>
              <a:rPr lang="ja-JP" altLang="en-US" sz="1600" b="1" dirty="0"/>
              <a:t>書籍名</a:t>
            </a:r>
            <a:r>
              <a:rPr lang="en-US" altLang="ja-JP" sz="1600" b="1" dirty="0"/>
              <a:t>『</a:t>
            </a:r>
            <a:r>
              <a:rPr lang="ja-JP" altLang="en-US" sz="1600" b="1" dirty="0"/>
              <a:t>ケンブリッジ式 </a:t>
            </a:r>
            <a:r>
              <a:rPr lang="ja-JP" altLang="en-US" sz="1600" b="1" dirty="0">
                <a:solidFill>
                  <a:srgbClr val="336FA9"/>
                </a:solidFill>
              </a:rPr>
              <a:t>１分間 </a:t>
            </a:r>
            <a:r>
              <a:rPr lang="ja-JP" altLang="en-US" sz="1600" b="1" dirty="0"/>
              <a:t>段取り術</a:t>
            </a:r>
            <a:r>
              <a:rPr lang="en-US" altLang="ja-JP" sz="1600" b="1" dirty="0"/>
              <a:t>』</a:t>
            </a:r>
            <a:endParaRPr lang="ja-JP" altLang="en-US" sz="1600" b="1" dirty="0"/>
          </a:p>
        </p:txBody>
      </p:sp>
      <p:sp>
        <p:nvSpPr>
          <p:cNvPr id="2" name="正方形/長方形 1">
            <a:extLst>
              <a:ext uri="{FF2B5EF4-FFF2-40B4-BE49-F238E27FC236}">
                <a16:creationId xmlns:a16="http://schemas.microsoft.com/office/drawing/2014/main" id="{96AB925C-6195-4DD3-958D-B80B6316C032}"/>
              </a:ext>
            </a:extLst>
          </p:cNvPr>
          <p:cNvSpPr/>
          <p:nvPr/>
        </p:nvSpPr>
        <p:spPr>
          <a:xfrm>
            <a:off x="10039" y="358711"/>
            <a:ext cx="1354858" cy="307777"/>
          </a:xfrm>
          <a:prstGeom prst="rect">
            <a:avLst/>
          </a:prstGeom>
        </p:spPr>
        <p:txBody>
          <a:bodyPr wrap="none">
            <a:spAutoFit/>
          </a:bodyPr>
          <a:lstStyle/>
          <a:p>
            <a:r>
              <a:rPr lang="ja-JP" altLang="en-US" sz="1400" b="1" dirty="0">
                <a:latin typeface="+mn-ea"/>
              </a:rPr>
              <a:t>press release</a:t>
            </a:r>
          </a:p>
        </p:txBody>
      </p:sp>
      <p:pic>
        <p:nvPicPr>
          <p:cNvPr id="6" name="図 5">
            <a:extLst>
              <a:ext uri="{FF2B5EF4-FFF2-40B4-BE49-F238E27FC236}">
                <a16:creationId xmlns:a16="http://schemas.microsoft.com/office/drawing/2014/main" id="{43952271-91B8-452B-A93F-5C9271A7A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428" y="5527171"/>
            <a:ext cx="2057657" cy="3022330"/>
          </a:xfrm>
          <a:prstGeom prst="rect">
            <a:avLst/>
          </a:prstGeom>
          <a:ln>
            <a:solidFill>
              <a:schemeClr val="tx1"/>
            </a:solidFill>
          </a:ln>
        </p:spPr>
      </p:pic>
      <p:pic>
        <p:nvPicPr>
          <p:cNvPr id="9" name="図 8">
            <a:extLst>
              <a:ext uri="{FF2B5EF4-FFF2-40B4-BE49-F238E27FC236}">
                <a16:creationId xmlns:a16="http://schemas.microsoft.com/office/drawing/2014/main" id="{7312846E-91AC-4AC9-9E19-F1F8A33F0061}"/>
              </a:ext>
            </a:extLst>
          </p:cNvPr>
          <p:cNvPicPr>
            <a:picLocks noChangeAspect="1"/>
          </p:cNvPicPr>
          <p:nvPr/>
        </p:nvPicPr>
        <p:blipFill rotWithShape="1">
          <a:blip r:embed="rId4">
            <a:extLst>
              <a:ext uri="{28A0092B-C50C-407E-A947-70E740481C1C}">
                <a14:useLocalDpi xmlns:a14="http://schemas.microsoft.com/office/drawing/2010/main" val="0"/>
              </a:ext>
            </a:extLst>
          </a:blip>
          <a:srcRect l="22926" t="4268" r="23889" b="33396"/>
          <a:stretch/>
        </p:blipFill>
        <p:spPr>
          <a:xfrm>
            <a:off x="193496" y="8617706"/>
            <a:ext cx="1241652" cy="1091444"/>
          </a:xfrm>
          <a:prstGeom prst="rect">
            <a:avLst/>
          </a:prstGeom>
        </p:spPr>
      </p:pic>
      <p:sp>
        <p:nvSpPr>
          <p:cNvPr id="32" name="正方形/長方形 31">
            <a:extLst>
              <a:ext uri="{FF2B5EF4-FFF2-40B4-BE49-F238E27FC236}">
                <a16:creationId xmlns:a16="http://schemas.microsoft.com/office/drawing/2014/main" id="{FAEFB109-AB47-4D9E-A92F-162E46CA840A}"/>
              </a:ext>
            </a:extLst>
          </p:cNvPr>
          <p:cNvSpPr/>
          <p:nvPr/>
        </p:nvSpPr>
        <p:spPr>
          <a:xfrm>
            <a:off x="1466626" y="8572897"/>
            <a:ext cx="2058577" cy="276999"/>
          </a:xfrm>
          <a:prstGeom prst="rect">
            <a:avLst/>
          </a:prstGeom>
        </p:spPr>
        <p:txBody>
          <a:bodyPr wrap="none">
            <a:spAutoFit/>
          </a:bodyPr>
          <a:lstStyle/>
          <a:p>
            <a:r>
              <a:rPr lang="ja-JP" altLang="en-US" sz="1200" u="sng" kern="100" spc="-100" dirty="0">
                <a:latin typeface="メイリオ" panose="020B0604030504040204" pitchFamily="50" charset="-128"/>
                <a:ea typeface="メイリオ" panose="020B0604030504040204" pitchFamily="50" charset="-128"/>
                <a:cs typeface="Times New Roman" panose="02020603050405020304" pitchFamily="18" charset="0"/>
              </a:rPr>
              <a:t>塚本 亮（つかもと・りょう）</a:t>
            </a:r>
          </a:p>
        </p:txBody>
      </p:sp>
      <p:sp>
        <p:nvSpPr>
          <p:cNvPr id="26" name="正方形/長方形 25">
            <a:extLst>
              <a:ext uri="{FF2B5EF4-FFF2-40B4-BE49-F238E27FC236}">
                <a16:creationId xmlns:a16="http://schemas.microsoft.com/office/drawing/2014/main" id="{F257564D-E9C9-4674-8388-BDB59BBB5026}"/>
              </a:ext>
            </a:extLst>
          </p:cNvPr>
          <p:cNvSpPr/>
          <p:nvPr/>
        </p:nvSpPr>
        <p:spPr>
          <a:xfrm>
            <a:off x="1109308" y="2829665"/>
            <a:ext cx="4801412" cy="307777"/>
          </a:xfrm>
          <a:prstGeom prst="rect">
            <a:avLst/>
          </a:prstGeom>
          <a:solidFill>
            <a:srgbClr val="336FA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kumimoji="1" lang="ja-JP" altLang="en-US" sz="1400" b="1" u="sng" dirty="0">
              <a:solidFill>
                <a:srgbClr val="EB6DA5"/>
              </a:solidFill>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39E3259D-C228-40E6-9803-5089079BF480}"/>
              </a:ext>
            </a:extLst>
          </p:cNvPr>
          <p:cNvSpPr/>
          <p:nvPr/>
        </p:nvSpPr>
        <p:spPr>
          <a:xfrm>
            <a:off x="1053288" y="2838579"/>
            <a:ext cx="4943830" cy="307777"/>
          </a:xfrm>
          <a:prstGeom prst="rect">
            <a:avLst/>
          </a:prstGeom>
        </p:spPr>
        <p:txBody>
          <a:bodyPr wrap="square">
            <a:spAutoFit/>
          </a:bodyPr>
          <a:lstStyle/>
          <a:p>
            <a:r>
              <a:rPr lang="ja-JP" altLang="en-US" sz="1400" b="1" dirty="0">
                <a:solidFill>
                  <a:schemeClr val="bg1"/>
                </a:solidFill>
                <a:latin typeface="メイリオ" panose="020B0604030504040204" pitchFamily="50" charset="-128"/>
                <a:ea typeface="メイリオ" panose="020B0604030504040204" pitchFamily="50" charset="-128"/>
              </a:rPr>
              <a:t>この春、試したい、</a:t>
            </a:r>
            <a:r>
              <a:rPr lang="en-US" altLang="ja-JP" sz="1400" b="1" dirty="0">
                <a:solidFill>
                  <a:schemeClr val="bg1"/>
                </a:solidFill>
                <a:latin typeface="メイリオ" panose="020B0604030504040204" pitchFamily="50" charset="-128"/>
                <a:ea typeface="メイリオ" panose="020B0604030504040204" pitchFamily="50" charset="-128"/>
              </a:rPr>
              <a:t>1</a:t>
            </a:r>
            <a:r>
              <a:rPr lang="ja-JP" altLang="en-US" sz="1400" b="1" dirty="0">
                <a:solidFill>
                  <a:schemeClr val="bg1"/>
                </a:solidFill>
                <a:latin typeface="メイリオ" panose="020B0604030504040204" pitchFamily="50" charset="-128"/>
                <a:ea typeface="メイリオ" panose="020B0604030504040204" pitchFamily="50" charset="-128"/>
              </a:rPr>
              <a:t>分で読んですぐに試せる</a:t>
            </a:r>
            <a:r>
              <a:rPr lang="ja-JP" altLang="en-US" sz="1400" b="1" dirty="0">
                <a:solidFill>
                  <a:schemeClr val="bg1"/>
                </a:solidFill>
                <a:latin typeface="UD デジタル 教科書体 N-B" panose="02020700000000000000" pitchFamily="17" charset="-128"/>
                <a:ea typeface="UD デジタル 教科書体 N-B" panose="02020700000000000000" pitchFamily="17" charset="-128"/>
              </a:rPr>
              <a:t>“</a:t>
            </a:r>
            <a:r>
              <a:rPr kumimoji="1" lang="ja-JP" altLang="en-US" sz="1400" b="1" dirty="0">
                <a:solidFill>
                  <a:schemeClr val="bg1"/>
                </a:solidFill>
                <a:latin typeface="メイリオ" panose="020B0604030504040204" pitchFamily="50" charset="-128"/>
                <a:ea typeface="メイリオ" panose="020B0604030504040204" pitchFamily="50" charset="-128"/>
              </a:rPr>
              <a:t>段取り術</a:t>
            </a:r>
            <a:r>
              <a:rPr kumimoji="1" lang="ja-JP" altLang="en-US" sz="1400" b="1" dirty="0">
                <a:solidFill>
                  <a:schemeClr val="bg1"/>
                </a:solidFill>
                <a:latin typeface="UD デジタル 教科書体 N-B" panose="02020700000000000000" pitchFamily="17" charset="-128"/>
                <a:ea typeface="UD デジタル 教科書体 N-B" panose="02020700000000000000" pitchFamily="17" charset="-128"/>
              </a:rPr>
              <a:t>”</a:t>
            </a:r>
            <a:endParaRPr lang="ja-JP" altLang="en-US" sz="1400" b="1" dirty="0">
              <a:solidFill>
                <a:schemeClr val="bg1"/>
              </a:solidFill>
              <a:latin typeface="UD デジタル 教科書体 N-B" panose="02020700000000000000" pitchFamily="17" charset="-128"/>
              <a:ea typeface="UD デジタル 教科書体 N-B" panose="02020700000000000000" pitchFamily="17" charset="-128"/>
            </a:endParaRPr>
          </a:p>
        </p:txBody>
      </p:sp>
      <p:cxnSp>
        <p:nvCxnSpPr>
          <p:cNvPr id="8" name="直線コネクタ 7">
            <a:extLst>
              <a:ext uri="{FF2B5EF4-FFF2-40B4-BE49-F238E27FC236}">
                <a16:creationId xmlns:a16="http://schemas.microsoft.com/office/drawing/2014/main" id="{6A065D15-DB7E-4D0B-96DE-F044CE61CD1D}"/>
              </a:ext>
            </a:extLst>
          </p:cNvPr>
          <p:cNvCxnSpPr/>
          <p:nvPr/>
        </p:nvCxnSpPr>
        <p:spPr>
          <a:xfrm>
            <a:off x="80963" y="959625"/>
            <a:ext cx="66679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ãã¹ããã ã¦ã©ãããã¤ã©ã¹ããã®ç»åæ¤ç´¢çµæ">
            <a:extLst>
              <a:ext uri="{FF2B5EF4-FFF2-40B4-BE49-F238E27FC236}">
                <a16:creationId xmlns:a16="http://schemas.microsoft.com/office/drawing/2014/main" id="{60A8ECE2-03B5-40F6-BD1B-7C3720E783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9"/>
          <a:stretch/>
        </p:blipFill>
        <p:spPr bwMode="auto">
          <a:xfrm>
            <a:off x="0" y="454764"/>
            <a:ext cx="492528" cy="52586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8788A2A7-CD43-475F-88D5-2B57495C6F2D}"/>
              </a:ext>
            </a:extLst>
          </p:cNvPr>
          <p:cNvSpPr txBox="1"/>
          <p:nvPr/>
        </p:nvSpPr>
        <p:spPr>
          <a:xfrm>
            <a:off x="379943" y="576324"/>
            <a:ext cx="3170977" cy="307777"/>
          </a:xfrm>
          <a:prstGeom prst="rect">
            <a:avLst/>
          </a:prstGeom>
          <a:noFill/>
        </p:spPr>
        <p:txBody>
          <a:bodyPr wrap="square" rtlCol="0">
            <a:spAutoFit/>
          </a:bodyPr>
          <a:lstStyle/>
          <a:p>
            <a:r>
              <a:rPr kumimoji="1" lang="ja-JP" altLang="en-US" sz="1400" b="1" u="sng" dirty="0">
                <a:solidFill>
                  <a:srgbClr val="2E6BA7"/>
                </a:solidFill>
                <a:latin typeface="メイリオ" panose="020B0604030504040204" pitchFamily="50" charset="-128"/>
                <a:ea typeface="メイリオ" panose="020B0604030504040204" pitchFamily="50" charset="-128"/>
              </a:rPr>
              <a:t>いかに努力しなくていいかを考える</a:t>
            </a:r>
          </a:p>
        </p:txBody>
      </p:sp>
      <p:sp>
        <p:nvSpPr>
          <p:cNvPr id="62" name="正方形/長方形 61">
            <a:extLst>
              <a:ext uri="{FF2B5EF4-FFF2-40B4-BE49-F238E27FC236}">
                <a16:creationId xmlns:a16="http://schemas.microsoft.com/office/drawing/2014/main" id="{1641447B-A3F8-4CA7-9983-0F9726B73DA0}"/>
              </a:ext>
            </a:extLst>
          </p:cNvPr>
          <p:cNvSpPr/>
          <p:nvPr/>
        </p:nvSpPr>
        <p:spPr>
          <a:xfrm>
            <a:off x="-18434" y="948449"/>
            <a:ext cx="6977820" cy="2492990"/>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　</a:t>
            </a:r>
            <a:r>
              <a:rPr lang="ja-JP" altLang="en-US" sz="1200" b="1" spc="-100" dirty="0">
                <a:latin typeface="メイリオ" panose="020B0604030504040204" pitchFamily="50" charset="-128"/>
                <a:ea typeface="メイリオ" panose="020B0604030504040204" pitchFamily="50" charset="-128"/>
              </a:rPr>
              <a:t>生産性を高めるということは、なるべく少ない時間や労力で、できる限り大きな成果を上げることです。</a:t>
            </a:r>
            <a:endParaRPr lang="en-US" altLang="ja-JP" sz="1200" b="1" spc="-1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ですから、努力を最低限にするということが、段取りの根底にあります。頑張っているのに仕事がうまくいかないという人は努力することが目的になってしまい、仕事の効率が悪くなり、頑張っている割には評価されない、成果が出ない状態に陥ります。努力は大切です。でもムダな努力を省く努力も必要なので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「本当にこれは必要なことなのか？」</a:t>
            </a:r>
          </a:p>
          <a:p>
            <a:r>
              <a:rPr lang="ja-JP" altLang="en-US" sz="1200" dirty="0">
                <a:latin typeface="メイリオ" panose="020B0604030504040204" pitchFamily="50" charset="-128"/>
                <a:ea typeface="メイリオ" panose="020B0604030504040204" pitchFamily="50" charset="-128"/>
              </a:rPr>
              <a:t>「本当にこの努力は必要な努力なのか？」</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最短距離でゴールまで向かうために、その方向性は正しいのかを問い続けなければなりません。</a:t>
            </a:r>
          </a:p>
          <a:p>
            <a:endParaRPr lang="ja-JP" altLang="en-US"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cxnSp>
        <p:nvCxnSpPr>
          <p:cNvPr id="14" name="直線コネクタ 13">
            <a:extLst>
              <a:ext uri="{FF2B5EF4-FFF2-40B4-BE49-F238E27FC236}">
                <a16:creationId xmlns:a16="http://schemas.microsoft.com/office/drawing/2014/main" id="{A01069DC-EACB-468E-8071-DB5CA56B3A84}"/>
              </a:ext>
            </a:extLst>
          </p:cNvPr>
          <p:cNvCxnSpPr>
            <a:cxnSpLocks/>
          </p:cNvCxnSpPr>
          <p:nvPr/>
        </p:nvCxnSpPr>
        <p:spPr>
          <a:xfrm>
            <a:off x="10141" y="8950537"/>
            <a:ext cx="6834756" cy="0"/>
          </a:xfrm>
          <a:prstGeom prst="line">
            <a:avLst/>
          </a:prstGeom>
          <a:ln>
            <a:solidFill>
              <a:srgbClr val="2F1B1B"/>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A7EA3DC4-50BA-413C-9934-B5619589E916}"/>
              </a:ext>
            </a:extLst>
          </p:cNvPr>
          <p:cNvSpPr/>
          <p:nvPr/>
        </p:nvSpPr>
        <p:spPr>
          <a:xfrm>
            <a:off x="-1" y="9314617"/>
            <a:ext cx="6858001" cy="615553"/>
          </a:xfrm>
          <a:prstGeom prst="rect">
            <a:avLst/>
          </a:prstGeom>
        </p:spPr>
        <p:txBody>
          <a:bodyPr wrap="square">
            <a:spAutoFit/>
          </a:bodyPr>
          <a:lstStyle/>
          <a:p>
            <a:pPr algn="ctr" fontAlgn="base">
              <a:spcAft>
                <a:spcPts val="0"/>
              </a:spcAft>
            </a:pPr>
            <a:r>
              <a:rPr lang="ja-JP" altLang="en-US" sz="1200" b="1" dirty="0">
                <a:solidFill>
                  <a:srgbClr val="000000"/>
                </a:solidFill>
                <a:latin typeface="メイリオ" panose="020B0604030504040204" pitchFamily="50" charset="-128"/>
                <a:ea typeface="メイリオ" panose="020B0604030504040204" pitchFamily="50" charset="-128"/>
              </a:rPr>
              <a:t>著者への取材依頼、書評、</a:t>
            </a:r>
            <a:r>
              <a:rPr lang="ja-JP" altLang="ja-JP" sz="1200" b="1" dirty="0">
                <a:solidFill>
                  <a:srgbClr val="000000"/>
                </a:solidFill>
                <a:latin typeface="メイリオ" panose="020B0604030504040204" pitchFamily="50" charset="-128"/>
                <a:ea typeface="メイリオ" panose="020B0604030504040204" pitchFamily="50" charset="-128"/>
              </a:rPr>
              <a:t>情報掲載、画像提供の問い合わせ</a:t>
            </a:r>
            <a:r>
              <a:rPr lang="ja-JP" altLang="en-US" sz="1200" b="1" dirty="0">
                <a:solidFill>
                  <a:srgbClr val="000000"/>
                </a:solidFill>
                <a:latin typeface="メイリオ" panose="020B0604030504040204" pitchFamily="50" charset="-128"/>
                <a:ea typeface="メイリオ" panose="020B0604030504040204" pitchFamily="50" charset="-128"/>
              </a:rPr>
              <a:t>先</a:t>
            </a:r>
            <a:endParaRPr lang="ja-JP" altLang="ja-JP" sz="400" b="1" dirty="0">
              <a:latin typeface="メイリオ" panose="020B0604030504040204" pitchFamily="50" charset="-128"/>
              <a:ea typeface="メイリオ" panose="020B0604030504040204" pitchFamily="50" charset="-128"/>
              <a:cs typeface="ＭＳ Ｐゴシック" panose="020B0600070205080204" pitchFamily="50" charset="-128"/>
            </a:endParaRPr>
          </a:p>
          <a:p>
            <a:pPr algn="ctr" fontAlgn="base">
              <a:spcAft>
                <a:spcPts val="0"/>
              </a:spcAft>
            </a:pPr>
            <a:r>
              <a:rPr lang="ja-JP" altLang="ja-JP" sz="1100" dirty="0">
                <a:solidFill>
                  <a:srgbClr val="000000"/>
                </a:solidFill>
                <a:latin typeface="メイリオ" panose="020B0604030504040204" pitchFamily="50" charset="-128"/>
                <a:ea typeface="メイリオ" panose="020B0604030504040204" pitchFamily="50" charset="-128"/>
              </a:rPr>
              <a:t>古垣（フルガキ）</a:t>
            </a:r>
            <a:r>
              <a:rPr lang="en-US" altLang="ja-JP" sz="1100" dirty="0">
                <a:solidFill>
                  <a:srgbClr val="000000"/>
                </a:solidFill>
                <a:latin typeface="メイリオ" panose="020B0604030504040204" pitchFamily="50" charset="-128"/>
                <a:ea typeface="メイリオ" panose="020B0604030504040204" pitchFamily="50" charset="-128"/>
              </a:rPr>
              <a:t>TEL</a:t>
            </a:r>
            <a:r>
              <a:rPr lang="ja-JP" altLang="ja-JP" sz="1100" dirty="0">
                <a:solidFill>
                  <a:srgbClr val="000000"/>
                </a:solidFill>
                <a:latin typeface="メイリオ" panose="020B0604030504040204" pitchFamily="50" charset="-128"/>
                <a:ea typeface="メイリオ" panose="020B0604030504040204" pitchFamily="50" charset="-128"/>
              </a:rPr>
              <a:t>：</a:t>
            </a:r>
            <a:r>
              <a:rPr lang="en-US" altLang="ja-JP" sz="1100" dirty="0">
                <a:solidFill>
                  <a:srgbClr val="000000"/>
                </a:solidFill>
                <a:latin typeface="メイリオ" panose="020B0604030504040204" pitchFamily="50" charset="-128"/>
                <a:ea typeface="メイリオ" panose="020B0604030504040204" pitchFamily="50" charset="-128"/>
              </a:rPr>
              <a:t>03-3983-3225</a:t>
            </a:r>
            <a:r>
              <a:rPr lang="ja-JP" altLang="ja-JP" sz="1100" dirty="0">
                <a:solidFill>
                  <a:srgbClr val="000000"/>
                </a:solidFill>
                <a:latin typeface="メイリオ" panose="020B0604030504040204" pitchFamily="50" charset="-128"/>
                <a:ea typeface="メイリオ" panose="020B0604030504040204" pitchFamily="50" charset="-128"/>
              </a:rPr>
              <a:t>　</a:t>
            </a:r>
            <a:r>
              <a:rPr lang="en-US" altLang="ja-JP" sz="1100" dirty="0">
                <a:solidFill>
                  <a:srgbClr val="000000"/>
                </a:solidFill>
                <a:latin typeface="メイリオ" panose="020B0604030504040204" pitchFamily="50" charset="-128"/>
                <a:ea typeface="メイリオ" panose="020B0604030504040204" pitchFamily="50" charset="-128"/>
              </a:rPr>
              <a:t>090-4424-6911</a:t>
            </a:r>
            <a:r>
              <a:rPr lang="ja-JP" altLang="ja-JP" sz="1100" dirty="0">
                <a:solidFill>
                  <a:srgbClr val="000000"/>
                </a:solidFill>
                <a:latin typeface="メイリオ" panose="020B0604030504040204" pitchFamily="50" charset="-128"/>
                <a:ea typeface="メイリオ" panose="020B0604030504040204" pitchFamily="50" charset="-128"/>
              </a:rPr>
              <a:t>　</a:t>
            </a:r>
            <a:r>
              <a:rPr lang="en-US" altLang="ja-JP" sz="1100" u="sng" dirty="0">
                <a:solidFill>
                  <a:srgbClr val="000000"/>
                </a:solidFill>
                <a:latin typeface="メイリオ" panose="020B0604030504040204" pitchFamily="50" charset="-128"/>
                <a:ea typeface="メイリオ" panose="020B0604030504040204" pitchFamily="50" charset="-128"/>
              </a:rPr>
              <a:t>furugaki@asa21.com</a:t>
            </a:r>
            <a:endParaRPr lang="ja-JP" altLang="ja-JP" dirty="0">
              <a:latin typeface="メイリオ" panose="020B0604030504040204" pitchFamily="50" charset="-128"/>
              <a:ea typeface="メイリオ" panose="020B0604030504040204" pitchFamily="50" charset="-128"/>
              <a:cs typeface="ＭＳ Ｐゴシック" panose="020B0600070205080204" pitchFamily="50" charset="-128"/>
            </a:endParaRPr>
          </a:p>
          <a:p>
            <a:pPr algn="ctr" fontAlgn="base">
              <a:spcAft>
                <a:spcPts val="0"/>
              </a:spcAft>
            </a:pPr>
            <a:r>
              <a:rPr lang="ja-JP" altLang="ja-JP" sz="1100" dirty="0">
                <a:solidFill>
                  <a:srgbClr val="000000"/>
                </a:solidFill>
                <a:latin typeface="メイリオ" panose="020B0604030504040204" pitchFamily="50" charset="-128"/>
                <a:ea typeface="メイリオ" panose="020B0604030504040204" pitchFamily="50" charset="-128"/>
              </a:rPr>
              <a:t>株式会社</a:t>
            </a:r>
            <a:r>
              <a:rPr lang="ja-JP" altLang="ja-JP" sz="1100" dirty="0" err="1">
                <a:solidFill>
                  <a:srgbClr val="000000"/>
                </a:solidFill>
                <a:latin typeface="メイリオ" panose="020B0604030504040204" pitchFamily="50" charset="-128"/>
                <a:ea typeface="メイリオ" panose="020B0604030504040204" pitchFamily="50" charset="-128"/>
              </a:rPr>
              <a:t>あさ</a:t>
            </a:r>
            <a:r>
              <a:rPr lang="ja-JP" altLang="ja-JP" sz="1100" dirty="0">
                <a:solidFill>
                  <a:srgbClr val="000000"/>
                </a:solidFill>
                <a:latin typeface="メイリオ" panose="020B0604030504040204" pitchFamily="50" charset="-128"/>
                <a:ea typeface="メイリオ" panose="020B0604030504040204" pitchFamily="50" charset="-128"/>
              </a:rPr>
              <a:t>出版　東京都豊島区南池袋</a:t>
            </a:r>
            <a:r>
              <a:rPr lang="en-US" altLang="ja-JP" sz="1100" dirty="0">
                <a:solidFill>
                  <a:srgbClr val="000000"/>
                </a:solidFill>
                <a:latin typeface="メイリオ" panose="020B0604030504040204" pitchFamily="50" charset="-128"/>
                <a:ea typeface="メイリオ" panose="020B0604030504040204" pitchFamily="50" charset="-128"/>
              </a:rPr>
              <a:t>2-9-9 </a:t>
            </a:r>
            <a:r>
              <a:rPr lang="ja-JP" altLang="ja-JP" sz="1100" dirty="0">
                <a:solidFill>
                  <a:srgbClr val="000000"/>
                </a:solidFill>
                <a:latin typeface="メイリオ" panose="020B0604030504040204" pitchFamily="50" charset="-128"/>
                <a:ea typeface="メイリオ" panose="020B0604030504040204" pitchFamily="50" charset="-128"/>
              </a:rPr>
              <a:t>第一池袋ホワイトビル</a:t>
            </a:r>
            <a:r>
              <a:rPr lang="en-US" altLang="ja-JP" sz="1100" dirty="0">
                <a:solidFill>
                  <a:srgbClr val="000000"/>
                </a:solidFill>
                <a:latin typeface="メイリオ" panose="020B0604030504040204" pitchFamily="50" charset="-128"/>
                <a:ea typeface="メイリオ" panose="020B0604030504040204" pitchFamily="50" charset="-128"/>
              </a:rPr>
              <a:t>6</a:t>
            </a:r>
            <a:r>
              <a:rPr lang="ja-JP" altLang="ja-JP" sz="1100" dirty="0">
                <a:solidFill>
                  <a:srgbClr val="000000"/>
                </a:solidFill>
                <a:latin typeface="メイリオ" panose="020B0604030504040204" pitchFamily="50" charset="-128"/>
                <a:ea typeface="メイリオ" panose="020B0604030504040204" pitchFamily="50" charset="-128"/>
              </a:rPr>
              <a:t>階</a:t>
            </a:r>
            <a:endParaRPr lang="ja-JP" altLang="ja-JP" dirty="0">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F09299C8-9EFD-4B9B-AB87-E6E52DDF2B51}"/>
              </a:ext>
            </a:extLst>
          </p:cNvPr>
          <p:cNvSpPr txBox="1"/>
          <p:nvPr/>
        </p:nvSpPr>
        <p:spPr>
          <a:xfrm>
            <a:off x="233154" y="8989265"/>
            <a:ext cx="6494085" cy="276999"/>
          </a:xfrm>
          <a:prstGeom prst="rect">
            <a:avLst/>
          </a:prstGeom>
          <a:noFill/>
        </p:spPr>
        <p:txBody>
          <a:bodyPr wrap="none" rtlCol="0">
            <a:spAutoFit/>
          </a:bodyPr>
          <a:lstStyle/>
          <a:p>
            <a:r>
              <a:rPr lang="ja-JP" altLang="en-US" sz="1200" b="1" dirty="0">
                <a:solidFill>
                  <a:srgbClr val="000000"/>
                </a:solidFill>
                <a:latin typeface="メイリオ" panose="020B0604030504040204" pitchFamily="50" charset="-128"/>
                <a:ea typeface="メイリオ" panose="020B0604030504040204" pitchFamily="50" charset="-128"/>
              </a:rPr>
              <a:t>書評・著者</a:t>
            </a:r>
            <a:r>
              <a:rPr lang="ja-JP" altLang="ja-JP" sz="1200" b="1" dirty="0">
                <a:solidFill>
                  <a:srgbClr val="000000"/>
                </a:solidFill>
                <a:latin typeface="メイリオ" panose="020B0604030504040204" pitchFamily="50" charset="-128"/>
                <a:ea typeface="メイリオ" panose="020B0604030504040204" pitchFamily="50" charset="-128"/>
              </a:rPr>
              <a:t>インタビュー</a:t>
            </a:r>
            <a:r>
              <a:rPr lang="ja-JP" altLang="en-US" sz="1200" b="1" dirty="0">
                <a:solidFill>
                  <a:srgbClr val="000000"/>
                </a:solidFill>
                <a:latin typeface="メイリオ" panose="020B0604030504040204" pitchFamily="50" charset="-128"/>
                <a:ea typeface="メイリオ" panose="020B0604030504040204" pitchFamily="50" charset="-128"/>
              </a:rPr>
              <a:t>・対談インタビュー等</a:t>
            </a:r>
            <a:r>
              <a:rPr lang="ja-JP" altLang="ja-JP" sz="1200" b="1" dirty="0">
                <a:solidFill>
                  <a:srgbClr val="000000"/>
                </a:solidFill>
                <a:latin typeface="メイリオ" panose="020B0604030504040204" pitchFamily="50" charset="-128"/>
                <a:ea typeface="メイリオ" panose="020B0604030504040204" pitchFamily="50" charset="-128"/>
              </a:rPr>
              <a:t>のご検討を</a:t>
            </a:r>
            <a:r>
              <a:rPr lang="ja-JP" altLang="en-US" sz="1200" b="1" dirty="0">
                <a:solidFill>
                  <a:srgbClr val="000000"/>
                </a:solidFill>
                <a:latin typeface="メイリオ" panose="020B0604030504040204" pitchFamily="50" charset="-128"/>
                <a:ea typeface="メイリオ" panose="020B0604030504040204" pitchFamily="50" charset="-128"/>
              </a:rPr>
              <a:t>ぜひよろしくお願いいたします。</a:t>
            </a:r>
            <a:endParaRPr lang="en-US" altLang="ja-JP" sz="1200" b="1" dirty="0">
              <a:solidFill>
                <a:srgbClr val="000000"/>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33A7A679-16C7-4007-8881-C47BEE8062BB}"/>
              </a:ext>
            </a:extLst>
          </p:cNvPr>
          <p:cNvSpPr/>
          <p:nvPr/>
        </p:nvSpPr>
        <p:spPr>
          <a:xfrm>
            <a:off x="-1287" y="4299"/>
            <a:ext cx="6859286" cy="307777"/>
          </a:xfrm>
          <a:prstGeom prst="rect">
            <a:avLst/>
          </a:prstGeom>
          <a:solidFill>
            <a:srgbClr val="336FA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endParaRPr kumimoji="1" lang="ja-JP" altLang="en-US" sz="1400" b="1" u="sng" dirty="0">
              <a:solidFill>
                <a:srgbClr val="EB6DA5"/>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8F5E3474-7F31-4DDA-905D-EF81C7ACC89D}"/>
              </a:ext>
            </a:extLst>
          </p:cNvPr>
          <p:cNvSpPr txBox="1"/>
          <p:nvPr/>
        </p:nvSpPr>
        <p:spPr>
          <a:xfrm>
            <a:off x="201285" y="0"/>
            <a:ext cx="6958956" cy="369332"/>
          </a:xfrm>
          <a:prstGeom prst="rect">
            <a:avLst/>
          </a:prstGeom>
          <a:noFill/>
        </p:spPr>
        <p:txBody>
          <a:bodyPr wrap="none" rtlCol="0">
            <a:spAutoFit/>
          </a:bodyPr>
          <a:lstStyle/>
          <a:p>
            <a:r>
              <a:rPr kumimoji="1" lang="ja-JP" altLang="en-US" b="1" spc="100" dirty="0">
                <a:solidFill>
                  <a:schemeClr val="bg1"/>
                </a:solidFill>
                <a:latin typeface="メイリオ" panose="020B0604030504040204" pitchFamily="50" charset="-128"/>
                <a:ea typeface="メイリオ" panose="020B0604030504040204" pitchFamily="50" charset="-128"/>
              </a:rPr>
              <a:t>ビジネス＆ライフを飛躍させる“段取り術”</a:t>
            </a:r>
            <a:r>
              <a:rPr kumimoji="1" lang="ja-JP" altLang="en-US" sz="1400" spc="100" dirty="0">
                <a:solidFill>
                  <a:schemeClr val="bg1"/>
                </a:solidFill>
                <a:latin typeface="メイリオ" panose="020B0604030504040204" pitchFamily="50" charset="-128"/>
                <a:ea typeface="メイリオ" panose="020B0604030504040204" pitchFamily="50" charset="-128"/>
              </a:rPr>
              <a:t>（本書より一部抜粋）</a:t>
            </a:r>
            <a:endParaRPr kumimoji="1" lang="en-US" altLang="ja-JP" spc="100"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5DFD09E-DF15-40BE-BF20-C2B4023C0AD2}"/>
              </a:ext>
            </a:extLst>
          </p:cNvPr>
          <p:cNvSpPr txBox="1"/>
          <p:nvPr/>
        </p:nvSpPr>
        <p:spPr>
          <a:xfrm>
            <a:off x="25405" y="550592"/>
            <a:ext cx="415498" cy="369332"/>
          </a:xfrm>
          <a:prstGeom prst="rect">
            <a:avLst/>
          </a:prstGeom>
          <a:noFill/>
        </p:spPr>
        <p:txBody>
          <a:bodyPr wrap="none" rtlCol="0">
            <a:spAutoFit/>
          </a:bodyPr>
          <a:lstStyle/>
          <a:p>
            <a:r>
              <a:rPr kumimoji="1" lang="ja-JP" altLang="en-US" dirty="0"/>
              <a:t>１</a:t>
            </a:r>
          </a:p>
        </p:txBody>
      </p:sp>
      <p:pic>
        <p:nvPicPr>
          <p:cNvPr id="16" name="Picture 2" descr="ãã¹ããã ã¦ã©ãããã¤ã©ã¹ããã®ç»åæ¤ç´¢çµæ">
            <a:extLst>
              <a:ext uri="{FF2B5EF4-FFF2-40B4-BE49-F238E27FC236}">
                <a16:creationId xmlns:a16="http://schemas.microsoft.com/office/drawing/2014/main" id="{CFBD0FF6-4082-4357-9800-547B2DC4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 y="3252603"/>
            <a:ext cx="525865" cy="52586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47E52AD1-3F2C-4DF3-B721-ABE0C31436EA}"/>
              </a:ext>
            </a:extLst>
          </p:cNvPr>
          <p:cNvSpPr txBox="1"/>
          <p:nvPr/>
        </p:nvSpPr>
        <p:spPr>
          <a:xfrm>
            <a:off x="406491" y="3391672"/>
            <a:ext cx="2999650" cy="307777"/>
          </a:xfrm>
          <a:prstGeom prst="rect">
            <a:avLst/>
          </a:prstGeom>
          <a:noFill/>
        </p:spPr>
        <p:txBody>
          <a:bodyPr wrap="square" rtlCol="0">
            <a:spAutoFit/>
          </a:bodyPr>
          <a:lstStyle/>
          <a:p>
            <a:r>
              <a:rPr kumimoji="1" lang="ja-JP" altLang="en-US" sz="1400" b="1" u="sng" dirty="0">
                <a:solidFill>
                  <a:srgbClr val="2E6BA7"/>
                </a:solidFill>
                <a:latin typeface="メイリオ" panose="020B0604030504040204" pitchFamily="50" charset="-128"/>
                <a:ea typeface="メイリオ" panose="020B0604030504040204" pitchFamily="50" charset="-128"/>
              </a:rPr>
              <a:t>頭の中をできるだけ空っぽにする</a:t>
            </a:r>
          </a:p>
        </p:txBody>
      </p:sp>
      <p:sp>
        <p:nvSpPr>
          <p:cNvPr id="18" name="正方形/長方形 17">
            <a:extLst>
              <a:ext uri="{FF2B5EF4-FFF2-40B4-BE49-F238E27FC236}">
                <a16:creationId xmlns:a16="http://schemas.microsoft.com/office/drawing/2014/main" id="{EBF34936-A4B1-49FC-8BC8-AF4009E102D5}"/>
              </a:ext>
            </a:extLst>
          </p:cNvPr>
          <p:cNvSpPr/>
          <p:nvPr/>
        </p:nvSpPr>
        <p:spPr>
          <a:xfrm>
            <a:off x="8291" y="3742702"/>
            <a:ext cx="6808031" cy="2492990"/>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段取りを考えるときは、頭の中にあるものを全部取り出すことが大切です。</a:t>
            </a:r>
            <a:endParaRPr lang="en-US" altLang="ja-JP" sz="1200" b="1"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バタバタとしている割には効率が悪い人の特徴として、頭中で段取りを考えようとしてしまう、ということが挙げられます。「アレもやらなきゃ、コレもやらなきゃ」という状況だと、脳のワーキングメモリに負荷がかかりすぎて、ダウンしてしまうので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そこで、私は常にペンとメモを携帯しています。誰かから入ってきた依頼や、思いついた仕事のアイデアなどは、その場で全部書き出しています。そうすることで、確実にやるべきことをやり遂げることができますし、その小さな積み重ねが信用につながります。アイデアをその場で逃さないようにすることで、ちょっとしたアイデアが大きなチャンスを生み出すことにもつながるかもしれません。</a:t>
            </a:r>
          </a:p>
          <a:p>
            <a:endParaRPr lang="ja-JP" altLang="en-US"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5D92BE4C-261A-4504-82C5-96C09706E86A}"/>
              </a:ext>
            </a:extLst>
          </p:cNvPr>
          <p:cNvSpPr txBox="1"/>
          <p:nvPr/>
        </p:nvSpPr>
        <p:spPr>
          <a:xfrm>
            <a:off x="54937" y="3360783"/>
            <a:ext cx="415498" cy="369332"/>
          </a:xfrm>
          <a:prstGeom prst="rect">
            <a:avLst/>
          </a:prstGeom>
          <a:noFill/>
        </p:spPr>
        <p:txBody>
          <a:bodyPr wrap="none" rtlCol="0">
            <a:spAutoFit/>
          </a:bodyPr>
          <a:lstStyle/>
          <a:p>
            <a:r>
              <a:rPr kumimoji="1" lang="ja-JP" altLang="en-US" dirty="0"/>
              <a:t>２</a:t>
            </a:r>
          </a:p>
        </p:txBody>
      </p:sp>
      <p:pic>
        <p:nvPicPr>
          <p:cNvPr id="25" name="Picture 2" descr="ãã¹ããã ã¦ã©ãããã¤ã©ã¹ããã®ç»åæ¤ç´¢çµæ">
            <a:extLst>
              <a:ext uri="{FF2B5EF4-FFF2-40B4-BE49-F238E27FC236}">
                <a16:creationId xmlns:a16="http://schemas.microsoft.com/office/drawing/2014/main" id="{1C3CD7C0-683C-4285-95F2-CD02ED7E1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95774"/>
            <a:ext cx="525865" cy="525865"/>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59605AE9-BC5C-4CF2-BA5F-6A6BE8A8211D}"/>
              </a:ext>
            </a:extLst>
          </p:cNvPr>
          <p:cNvSpPr txBox="1"/>
          <p:nvPr/>
        </p:nvSpPr>
        <p:spPr>
          <a:xfrm>
            <a:off x="399084" y="6146770"/>
            <a:ext cx="5808295" cy="307777"/>
          </a:xfrm>
          <a:prstGeom prst="rect">
            <a:avLst/>
          </a:prstGeom>
          <a:noFill/>
        </p:spPr>
        <p:txBody>
          <a:bodyPr wrap="square" rtlCol="0">
            <a:spAutoFit/>
          </a:bodyPr>
          <a:lstStyle/>
          <a:p>
            <a:r>
              <a:rPr kumimoji="1" lang="ja-JP" altLang="en-US" sz="1400" b="1" u="sng" dirty="0">
                <a:solidFill>
                  <a:srgbClr val="2E6BA7"/>
                </a:solidFill>
                <a:latin typeface="メイリオ" panose="020B0604030504040204" pitchFamily="50" charset="-128"/>
                <a:ea typeface="メイリオ" panose="020B0604030504040204" pitchFamily="50" charset="-128"/>
              </a:rPr>
              <a:t>期限は自分で決める</a:t>
            </a:r>
          </a:p>
        </p:txBody>
      </p:sp>
      <p:sp>
        <p:nvSpPr>
          <p:cNvPr id="27" name="正方形/長方形 26">
            <a:extLst>
              <a:ext uri="{FF2B5EF4-FFF2-40B4-BE49-F238E27FC236}">
                <a16:creationId xmlns:a16="http://schemas.microsoft.com/office/drawing/2014/main" id="{93EE3D5E-28DC-476C-A26F-0906E747059C}"/>
              </a:ext>
            </a:extLst>
          </p:cNvPr>
          <p:cNvSpPr/>
          <p:nvPr/>
        </p:nvSpPr>
        <p:spPr>
          <a:xfrm>
            <a:off x="0" y="6490110"/>
            <a:ext cx="6987961" cy="2308324"/>
          </a:xfrm>
          <a:prstGeom prst="rect">
            <a:avLst/>
          </a:prstGeom>
        </p:spPr>
        <p:txBody>
          <a:bodyPr wrap="square">
            <a:spAutoFit/>
          </a:bodyPr>
          <a:lstStyle/>
          <a:p>
            <a:r>
              <a:rPr lang="ja-JP" altLang="en-US" sz="1200" b="1" dirty="0">
                <a:latin typeface="メイリオ" panose="020B0604030504040204" pitchFamily="50" charset="-128"/>
                <a:ea typeface="メイリオ" panose="020B0604030504040204" pitchFamily="50" charset="-128"/>
              </a:rPr>
              <a:t>　段取り力が高い人に共通するのが、仕事の期限は自分で決めるという姿勢です。</a:t>
            </a:r>
            <a:endParaRPr lang="en-US" altLang="ja-JP" sz="1200" b="1"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前提として私たちの脳は、一定の緊張感があるときのほうが集中できると言われています。時間の制約もなく、いつやってもいいという状況</a:t>
            </a:r>
            <a:r>
              <a:rPr lang="ja-JP" altLang="en-US" sz="1200" dirty="0" err="1">
                <a:latin typeface="メイリオ" panose="020B0604030504040204" pitchFamily="50" charset="-128"/>
                <a:ea typeface="メイリオ" panose="020B0604030504040204" pitchFamily="50" charset="-128"/>
              </a:rPr>
              <a:t>だ</a:t>
            </a:r>
            <a:r>
              <a:rPr lang="ja-JP" altLang="en-US" sz="1200" dirty="0">
                <a:latin typeface="メイリオ" panose="020B0604030504040204" pitchFamily="50" charset="-128"/>
                <a:ea typeface="メイリオ" panose="020B0604030504040204" pitchFamily="50" charset="-128"/>
              </a:rPr>
              <a:t>と、なかなか自分にスイッチが入らないのは自然なことなのです。そこで、意志力が弱い人にとって効果的なのが人との約束です。相手と約束すること</a:t>
            </a:r>
            <a:r>
              <a:rPr lang="ja-JP" altLang="en-US" sz="1200" dirty="0" err="1">
                <a:latin typeface="メイリオ" panose="020B0604030504040204" pitchFamily="50" charset="-128"/>
                <a:ea typeface="メイリオ" panose="020B0604030504040204" pitchFamily="50" charset="-128"/>
              </a:rPr>
              <a:t>で</a:t>
            </a:r>
            <a:r>
              <a:rPr lang="ja-JP" altLang="en-US" sz="1200" dirty="0">
                <a:latin typeface="メイリオ" panose="020B0604030504040204" pitchFamily="50" charset="-128"/>
                <a:ea typeface="メイリオ" panose="020B0604030504040204" pitchFamily="50" charset="-128"/>
              </a:rPr>
              <a:t>、目の前にある仕事が、相手と自分にとって、「私たちの」仕事に変わります。例えば、「納期は１週間後でいいよ」と言われれば、４日で仕上げることをイメージします。また長期のプロジェクトであれば特に中</a:t>
            </a:r>
            <a:r>
              <a:rPr lang="ja-JP" altLang="en-US" sz="1200" dirty="0" err="1">
                <a:latin typeface="メイリオ" panose="020B0604030504040204" pitchFamily="50" charset="-128"/>
                <a:ea typeface="メイリオ" panose="020B0604030504040204" pitchFamily="50" charset="-128"/>
              </a:rPr>
              <a:t>だる</a:t>
            </a:r>
            <a:r>
              <a:rPr lang="ja-JP" altLang="en-US" sz="1200" dirty="0">
                <a:latin typeface="メイリオ" panose="020B0604030504040204" pitchFamily="50" charset="-128"/>
                <a:ea typeface="メイリオ" panose="020B0604030504040204" pitchFamily="50" charset="-128"/>
              </a:rPr>
              <a:t>みしやすいので、１週間単位の具体的で小さなゴールを作っていって、それを相手に伝えてしまいます。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自分で宣言することで、期限までに仕上げるための具体的な段取りを考えるスイッチがオンになります。</a:t>
            </a:r>
            <a:endParaRPr lang="en-US" altLang="ja-JP" sz="120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18E11A5D-01CD-4B9A-8389-B125D929EC52}"/>
              </a:ext>
            </a:extLst>
          </p:cNvPr>
          <p:cNvSpPr txBox="1"/>
          <p:nvPr/>
        </p:nvSpPr>
        <p:spPr>
          <a:xfrm>
            <a:off x="58742" y="6091254"/>
            <a:ext cx="415498" cy="369332"/>
          </a:xfrm>
          <a:prstGeom prst="rect">
            <a:avLst/>
          </a:prstGeom>
          <a:noFill/>
        </p:spPr>
        <p:txBody>
          <a:bodyPr wrap="none" rtlCol="0">
            <a:spAutoFit/>
          </a:bodyPr>
          <a:lstStyle/>
          <a:p>
            <a:r>
              <a:rPr kumimoji="1" lang="ja-JP" altLang="en-US" dirty="0"/>
              <a:t>３</a:t>
            </a:r>
          </a:p>
        </p:txBody>
      </p:sp>
    </p:spTree>
    <p:extLst>
      <p:ext uri="{BB962C8B-B14F-4D97-AF65-F5344CB8AC3E}">
        <p14:creationId xmlns:p14="http://schemas.microsoft.com/office/powerpoint/2010/main" val="31009738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l">
          <a:defRPr kumimoji="1" sz="1400" b="1" u="sng" dirty="0" smtClean="0">
            <a:latin typeface="メイリオ" panose="020B0604030504040204" pitchFamily="50" charset="-128"/>
            <a:ea typeface="メイリオ" panose="020B0604030504040204" pitchFamily="50" charset="-128"/>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7673</TotalTime>
  <Words>155</Words>
  <Application>Microsoft Office PowerPoint</Application>
  <PresentationFormat>A4 210 x 297 mm</PresentationFormat>
  <Paragraphs>65</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UD デジタル 教科書体 N-B</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　古垣</dc:creator>
  <cp:lastModifiedBy>あさ　古垣</cp:lastModifiedBy>
  <cp:revision>214</cp:revision>
  <cp:lastPrinted>2019-03-29T02:13:08Z</cp:lastPrinted>
  <dcterms:created xsi:type="dcterms:W3CDTF">2018-09-05T08:02:26Z</dcterms:created>
  <dcterms:modified xsi:type="dcterms:W3CDTF">2019-04-09T02:14:11Z</dcterms:modified>
</cp:coreProperties>
</file>