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
  </p:notesMasterIdLst>
  <p:sldIdLst>
    <p:sldId id="256" r:id="rId2"/>
    <p:sldId id="257" r:id="rId3"/>
    <p:sldId id="259" r:id="rId4"/>
  </p:sldIdLst>
  <p:sldSz cx="6858000" cy="9906000" type="A4"/>
  <p:notesSz cx="6794500" cy="9931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00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58"/>
  </p:normalViewPr>
  <p:slideViewPr>
    <p:cSldViewPr snapToGrid="0" snapToObjects="1">
      <p:cViewPr>
        <p:scale>
          <a:sx n="120" d="100"/>
          <a:sy n="120" d="100"/>
        </p:scale>
        <p:origin x="2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2F4799C6-F2D0-C546-A7CB-F77AFF9836AC}" type="datetimeFigureOut">
              <a:rPr kumimoji="1" lang="ja-JP" altLang="en-US" smtClean="0"/>
              <a:t>2019/10/8</a:t>
            </a:fld>
            <a:endParaRPr kumimoji="1" lang="ja-JP" altLang="en-US"/>
          </a:p>
        </p:txBody>
      </p:sp>
      <p:sp>
        <p:nvSpPr>
          <p:cNvPr id="4" name="スライド イメージ プレースホルダー 3"/>
          <p:cNvSpPr>
            <a:spLocks noGrp="1" noRot="1" noChangeAspect="1"/>
          </p:cNvSpPr>
          <p:nvPr>
            <p:ph type="sldImg" idx="2"/>
          </p:nvPr>
        </p:nvSpPr>
        <p:spPr>
          <a:xfrm>
            <a:off x="2238375" y="1241425"/>
            <a:ext cx="2317750" cy="33512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9486"/>
            <a:ext cx="5435600" cy="3910489"/>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98196E89-E74D-BD46-8F01-9EF896935C3C}" type="slidenum">
              <a:rPr kumimoji="1" lang="ja-JP" altLang="en-US" smtClean="0"/>
              <a:t>‹#›</a:t>
            </a:fld>
            <a:endParaRPr kumimoji="1" lang="ja-JP" altLang="en-US"/>
          </a:p>
        </p:txBody>
      </p:sp>
    </p:spTree>
    <p:extLst>
      <p:ext uri="{BB962C8B-B14F-4D97-AF65-F5344CB8AC3E}">
        <p14:creationId xmlns:p14="http://schemas.microsoft.com/office/powerpoint/2010/main" val="6607639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89249" y="3228467"/>
            <a:ext cx="1543050" cy="279844"/>
          </a:xfrm>
          <a:prstGeom prst="rect">
            <a:avLst/>
          </a:prstGeom>
        </p:spPr>
        <p:txBody>
          <a:bodyPr/>
          <a:lstStyle>
            <a:lvl1pPr>
              <a:defRPr sz="1200">
                <a:solidFill>
                  <a:schemeClr val="tx1">
                    <a:lumMod val="75000"/>
                    <a:lumOff val="25000"/>
                  </a:schemeClr>
                </a:solidFill>
              </a:defRPr>
            </a:lvl1pPr>
          </a:lstStyle>
          <a:p>
            <a:fld id="{AA75FB75-3E87-1D40-883F-DBA3CFF625EB}" type="datetime1">
              <a:rPr lang="ja-JP" altLang="en-US" smtClean="0"/>
              <a:t>2019/10/8</a:t>
            </a:fld>
            <a:endParaRPr lang="ja-JP" altLang="en-US"/>
          </a:p>
        </p:txBody>
      </p:sp>
      <p:sp>
        <p:nvSpPr>
          <p:cNvPr id="7" name="Title Placeholder 1">
            <a:extLst>
              <a:ext uri="{FF2B5EF4-FFF2-40B4-BE49-F238E27FC236}">
                <a16:creationId xmlns:a16="http://schemas.microsoft.com/office/drawing/2014/main" id="{3CFFD150-4E88-7849-85A3-45CBB79FF272}"/>
              </a:ext>
            </a:extLst>
          </p:cNvPr>
          <p:cNvSpPr>
            <a:spLocks noGrp="1"/>
          </p:cNvSpPr>
          <p:nvPr>
            <p:ph type="title"/>
          </p:nvPr>
        </p:nvSpPr>
        <p:spPr>
          <a:xfrm>
            <a:off x="270590" y="2006685"/>
            <a:ext cx="6316822" cy="1165723"/>
          </a:xfrm>
          <a:prstGeom prst="rect">
            <a:avLst/>
          </a:prstGeom>
          <a:ln w="38100">
            <a:solidFill>
              <a:schemeClr val="tx1"/>
            </a:solidFill>
          </a:ln>
        </p:spPr>
        <p:txBody>
          <a:bodyPr vert="horz" lIns="36000" tIns="180000" rIns="36000" bIns="180000" rtlCol="0" anchor="t">
            <a:normAutofit/>
          </a:bodyPr>
          <a:lstStyle/>
          <a:p>
            <a:r>
              <a:rPr lang="ja-JP" altLang="en-US"/>
              <a:t>マスター タイトルの書式設定</a:t>
            </a:r>
            <a:endParaRPr lang="en-US" dirty="0"/>
          </a:p>
        </p:txBody>
      </p:sp>
    </p:spTree>
    <p:extLst>
      <p:ext uri="{BB962C8B-B14F-4D97-AF65-F5344CB8AC3E}">
        <p14:creationId xmlns:p14="http://schemas.microsoft.com/office/powerpoint/2010/main" val="934614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0590" y="2006685"/>
            <a:ext cx="6316822" cy="1165723"/>
          </a:xfrm>
          <a:prstGeom prst="rect">
            <a:avLst/>
          </a:prstGeom>
          <a:ln w="38100">
            <a:solidFill>
              <a:schemeClr val="tx1"/>
            </a:solidFill>
          </a:ln>
        </p:spPr>
        <p:txBody>
          <a:bodyPr vert="horz" lIns="36000" tIns="180000" rIns="36000" bIns="180000" rtlCol="0" anchor="t">
            <a:normAutofit/>
          </a:bodyPr>
          <a:lstStyle/>
          <a:p>
            <a:r>
              <a:rPr lang="ja-JP" altLang="en-US"/>
              <a:t>マスター タイトルの書式設定</a:t>
            </a:r>
            <a:endParaRPr lang="en-US" dirty="0"/>
          </a:p>
        </p:txBody>
      </p:sp>
      <p:pic>
        <p:nvPicPr>
          <p:cNvPr id="9" name="図 8">
            <a:extLst>
              <a:ext uri="{FF2B5EF4-FFF2-40B4-BE49-F238E27FC236}">
                <a16:creationId xmlns:a16="http://schemas.microsoft.com/office/drawing/2014/main" id="{C64E5867-A8D6-2849-A1E7-2357FCCF69CA}"/>
              </a:ext>
            </a:extLst>
          </p:cNvPr>
          <p:cNvPicPr>
            <a:picLocks noChangeAspect="1"/>
          </p:cNvPicPr>
          <p:nvPr userDrawn="1"/>
        </p:nvPicPr>
        <p:blipFill>
          <a:blip r:embed="rId3"/>
          <a:stretch>
            <a:fillRect/>
          </a:stretch>
        </p:blipFill>
        <p:spPr>
          <a:xfrm>
            <a:off x="4312133" y="323316"/>
            <a:ext cx="1210986" cy="231790"/>
          </a:xfrm>
          <a:prstGeom prst="rect">
            <a:avLst/>
          </a:prstGeom>
        </p:spPr>
      </p:pic>
      <p:sp>
        <p:nvSpPr>
          <p:cNvPr id="11" name="正方形/長方形 10">
            <a:extLst>
              <a:ext uri="{FF2B5EF4-FFF2-40B4-BE49-F238E27FC236}">
                <a16:creationId xmlns:a16="http://schemas.microsoft.com/office/drawing/2014/main" id="{4C054DCE-6CF9-914C-896B-429CEC12E0B8}"/>
              </a:ext>
            </a:extLst>
          </p:cNvPr>
          <p:cNvSpPr/>
          <p:nvPr userDrawn="1"/>
        </p:nvSpPr>
        <p:spPr>
          <a:xfrm>
            <a:off x="0" y="833986"/>
            <a:ext cx="6858000"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BA02E754-9443-4E44-B1BE-506466887B56}"/>
              </a:ext>
            </a:extLst>
          </p:cNvPr>
          <p:cNvSpPr txBox="1"/>
          <p:nvPr userDrawn="1"/>
        </p:nvSpPr>
        <p:spPr>
          <a:xfrm>
            <a:off x="168219" y="208378"/>
            <a:ext cx="2725426" cy="461665"/>
          </a:xfrm>
          <a:prstGeom prst="rect">
            <a:avLst/>
          </a:prstGeom>
          <a:noFill/>
        </p:spPr>
        <p:txBody>
          <a:bodyPr wrap="none" rtlCol="0">
            <a:spAutoFit/>
          </a:bodyPr>
          <a:lstStyle/>
          <a:p>
            <a:r>
              <a:rPr kumimoji="1" lang="en-US" altLang="ja-JP" sz="2400" b="1" dirty="0">
                <a:latin typeface="Hiragino Kaku Gothic Std W8" panose="020B0800000000000000" pitchFamily="34" charset="-128"/>
                <a:ea typeface="Hiragino Kaku Gothic Std W8" panose="020B0800000000000000" pitchFamily="34" charset="-128"/>
              </a:rPr>
              <a:t>PRESS RELEASE</a:t>
            </a:r>
            <a:endParaRPr kumimoji="1" lang="ja-JP" altLang="en-US" sz="2400" b="1">
              <a:latin typeface="Hiragino Kaku Gothic Std W8" panose="020B0800000000000000" pitchFamily="34" charset="-128"/>
              <a:ea typeface="Hiragino Kaku Gothic Std W8" panose="020B0800000000000000" pitchFamily="34" charset="-128"/>
            </a:endParaRPr>
          </a:p>
        </p:txBody>
      </p:sp>
      <p:sp>
        <p:nvSpPr>
          <p:cNvPr id="15" name="Date Placeholder 3">
            <a:extLst>
              <a:ext uri="{FF2B5EF4-FFF2-40B4-BE49-F238E27FC236}">
                <a16:creationId xmlns:a16="http://schemas.microsoft.com/office/drawing/2014/main" id="{83E53954-7E59-A042-85B8-93E9F8F6A38D}"/>
              </a:ext>
            </a:extLst>
          </p:cNvPr>
          <p:cNvSpPr>
            <a:spLocks noGrp="1"/>
          </p:cNvSpPr>
          <p:nvPr>
            <p:ph type="dt" sz="half" idx="2"/>
          </p:nvPr>
        </p:nvSpPr>
        <p:spPr>
          <a:xfrm>
            <a:off x="289249" y="3228467"/>
            <a:ext cx="1543050" cy="279844"/>
          </a:xfrm>
          <a:prstGeom prst="rect">
            <a:avLst/>
          </a:prstGeom>
        </p:spPr>
        <p:txBody>
          <a:bodyPr/>
          <a:lstStyle>
            <a:lvl1pPr>
              <a:defRPr sz="1200">
                <a:solidFill>
                  <a:schemeClr val="tx1">
                    <a:lumMod val="75000"/>
                    <a:lumOff val="25000"/>
                  </a:schemeClr>
                </a:solidFill>
              </a:defRPr>
            </a:lvl1pPr>
          </a:lstStyle>
          <a:p>
            <a:fld id="{0CE977DE-906B-2F4B-B757-C4231DCF0933}" type="datetime1">
              <a:rPr lang="ja-JP" altLang="en-US" smtClean="0"/>
              <a:t>2019/10/8</a:t>
            </a:fld>
            <a:endParaRPr lang="ja-JP" altLang="en-US"/>
          </a:p>
        </p:txBody>
      </p:sp>
      <p:sp>
        <p:nvSpPr>
          <p:cNvPr id="17" name="正方形/長方形 16">
            <a:extLst>
              <a:ext uri="{FF2B5EF4-FFF2-40B4-BE49-F238E27FC236}">
                <a16:creationId xmlns:a16="http://schemas.microsoft.com/office/drawing/2014/main" id="{50CE93A0-F76B-A041-A0EE-7A5FF81C2E1D}"/>
              </a:ext>
            </a:extLst>
          </p:cNvPr>
          <p:cNvSpPr/>
          <p:nvPr userDrawn="1"/>
        </p:nvSpPr>
        <p:spPr>
          <a:xfrm>
            <a:off x="0" y="9860281"/>
            <a:ext cx="6858000"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B67B3E89-E278-47FE-BBB7-B87220A674F5}"/>
              </a:ext>
            </a:extLst>
          </p:cNvPr>
          <p:cNvPicPr>
            <a:picLocks noChangeAspect="1"/>
          </p:cNvPicPr>
          <p:nvPr userDrawn="1"/>
        </p:nvPicPr>
        <p:blipFill>
          <a:blip r:embed="rId4"/>
          <a:stretch>
            <a:fillRect/>
          </a:stretch>
        </p:blipFill>
        <p:spPr>
          <a:xfrm>
            <a:off x="5684639" y="303994"/>
            <a:ext cx="938691" cy="260368"/>
          </a:xfrm>
          <a:prstGeom prst="rect">
            <a:avLst/>
          </a:prstGeom>
        </p:spPr>
      </p:pic>
      <p:pic>
        <p:nvPicPr>
          <p:cNvPr id="6" name="図 5">
            <a:extLst>
              <a:ext uri="{FF2B5EF4-FFF2-40B4-BE49-F238E27FC236}">
                <a16:creationId xmlns:a16="http://schemas.microsoft.com/office/drawing/2014/main" id="{5E8F8160-FBC8-4EE1-A722-B05D801477E4}"/>
              </a:ext>
            </a:extLst>
          </p:cNvPr>
          <p:cNvPicPr>
            <a:picLocks noChangeAspect="1"/>
          </p:cNvPicPr>
          <p:nvPr userDrawn="1"/>
        </p:nvPicPr>
        <p:blipFill>
          <a:blip r:embed="rId5"/>
          <a:stretch>
            <a:fillRect/>
          </a:stretch>
        </p:blipFill>
        <p:spPr>
          <a:xfrm>
            <a:off x="3518477" y="235995"/>
            <a:ext cx="655260" cy="344013"/>
          </a:xfrm>
          <a:prstGeom prst="rect">
            <a:avLst/>
          </a:prstGeom>
        </p:spPr>
      </p:pic>
    </p:spTree>
    <p:extLst>
      <p:ext uri="{BB962C8B-B14F-4D97-AF65-F5344CB8AC3E}">
        <p14:creationId xmlns:p14="http://schemas.microsoft.com/office/powerpoint/2010/main" val="3925050011"/>
      </p:ext>
    </p:extLst>
  </p:cSld>
  <p:clrMap bg1="lt1" tx1="dk1" bg2="lt2" tx2="dk2" accent1="accent1" accent2="accent2" accent3="accent3" accent4="accent4" accent5="accent5" accent6="accent6" hlink="hlink" folHlink="folHlink"/>
  <p:sldLayoutIdLst>
    <p:sldLayoutId id="2147483661" r:id="rId1"/>
  </p:sldLayoutIdLst>
  <p:hf sldNum="0" hdr="0" ftr="0"/>
  <p:txStyles>
    <p:titleStyle>
      <a:lvl1pPr algn="ctr" defTabSz="685800" rtl="0" eaLnBrk="1" latinLnBrk="0" hangingPunct="1">
        <a:lnSpc>
          <a:spcPct val="90000"/>
        </a:lnSpc>
        <a:spcBef>
          <a:spcPct val="0"/>
        </a:spcBef>
        <a:buNone/>
        <a:defRPr kumimoji="1" sz="2400" b="1" kern="1200">
          <a:solidFill>
            <a:schemeClr val="tx1"/>
          </a:solidFill>
          <a:latin typeface="+mn-ea"/>
          <a:ea typeface="+mn-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soview.com/"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mailto:pr@paidy.com" TargetMode="External"/><Relationship Id="rId3" Type="http://schemas.openxmlformats.org/officeDocument/2006/relationships/hyperlink" Target="https://paidy.com/" TargetMode="External"/><Relationship Id="rId7" Type="http://schemas.openxmlformats.org/officeDocument/2006/relationships/hyperlink" Target="mailto:pr@asoview.co.jp" TargetMode="External"/><Relationship Id="rId2" Type="http://schemas.openxmlformats.org/officeDocument/2006/relationships/hyperlink" Target="https://www.asoview.co.jp/" TargetMode="External"/><Relationship Id="rId1" Type="http://schemas.openxmlformats.org/officeDocument/2006/relationships/slideLayout" Target="../slideLayouts/slideLayout1.xml"/><Relationship Id="rId6" Type="http://schemas.openxmlformats.org/officeDocument/2006/relationships/hyperlink" Target="https://coiney.com/cashless/" TargetMode="External"/><Relationship Id="rId5" Type="http://schemas.openxmlformats.org/officeDocument/2006/relationships/hyperlink" Target="https://coiney.com/" TargetMode="External"/><Relationship Id="rId4" Type="http://schemas.openxmlformats.org/officeDocument/2006/relationships/hyperlink" Target="https://campaign.paidy.com/cashless-consumer" TargetMode="External"/><Relationship Id="rId9" Type="http://schemas.openxmlformats.org/officeDocument/2006/relationships/hyperlink" Target="mailto:pr@coine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72CDF1-F2F6-CB4D-BF55-DB4C1E0264EB}"/>
              </a:ext>
            </a:extLst>
          </p:cNvPr>
          <p:cNvSpPr>
            <a:spLocks noGrp="1"/>
          </p:cNvSpPr>
          <p:nvPr>
            <p:ph type="ctrTitle"/>
          </p:nvPr>
        </p:nvSpPr>
        <p:spPr>
          <a:xfrm>
            <a:off x="289249" y="2140420"/>
            <a:ext cx="6279502" cy="1309969"/>
          </a:xfrm>
        </p:spPr>
        <p:txBody>
          <a:bodyPr anchor="ctr">
            <a:normAutofit/>
          </a:bodyPr>
          <a:lstStyle/>
          <a:p>
            <a:r>
              <a:rPr lang="ja-JP" altLang="en-US" sz="1800">
                <a:latin typeface="Meiryo UI" panose="020B0604030504040204" pitchFamily="50" charset="-128"/>
                <a:ea typeface="Meiryo UI" panose="020B0604030504040204" pitchFamily="50" charset="-128"/>
              </a:rPr>
              <a:t>アソビュー、</a:t>
            </a:r>
            <a:r>
              <a:rPr lang="en-US" altLang="ja-JP" sz="1800" dirty="0">
                <a:latin typeface="Meiryo UI" panose="020B0604030504040204" pitchFamily="50" charset="-128"/>
                <a:ea typeface="Meiryo UI" panose="020B0604030504040204" pitchFamily="50" charset="-128"/>
              </a:rPr>
              <a:t>Paidy</a:t>
            </a:r>
            <a:r>
              <a:rPr lang="ja-JP" altLang="en-US" sz="1800">
                <a:latin typeface="Meiryo UI" panose="020B0604030504040204" pitchFamily="50" charset="-128"/>
                <a:ea typeface="Meiryo UI" panose="020B0604030504040204" pitchFamily="50" charset="-128"/>
              </a:rPr>
              <a:t>、コイニーが ポイント還元事業で提携</a:t>
            </a:r>
            <a:br>
              <a:rPr lang="en-US" altLang="ja-JP" sz="1800" dirty="0">
                <a:latin typeface="Meiryo UI" panose="020B0604030504040204" pitchFamily="50" charset="-128"/>
                <a:ea typeface="Meiryo UI" panose="020B0604030504040204" pitchFamily="50" charset="-128"/>
              </a:rPr>
            </a:br>
            <a:br>
              <a:rPr lang="ja-JP" altLang="en-US" sz="700">
                <a:latin typeface="Meiryo UI" panose="020B0604030504040204" pitchFamily="50" charset="-128"/>
                <a:ea typeface="Meiryo UI" panose="020B0604030504040204" pitchFamily="50" charset="-128"/>
              </a:rPr>
            </a:br>
            <a:r>
              <a:rPr lang="ja-JP" altLang="en-US" sz="1600">
                <a:latin typeface="Meiryo UI" panose="020B0604030504040204" pitchFamily="50" charset="-128"/>
                <a:ea typeface="Meiryo UI" panose="020B0604030504040204" pitchFamily="50" charset="-128"/>
              </a:rPr>
              <a:t>～ベンチャー</a:t>
            </a:r>
            <a:r>
              <a:rPr lang="en-US" altLang="ja-JP" sz="1600" dirty="0">
                <a:latin typeface="Meiryo UI" panose="020B0604030504040204" pitchFamily="50" charset="-128"/>
                <a:ea typeface="Meiryo UI" panose="020B0604030504040204" pitchFamily="50" charset="-128"/>
              </a:rPr>
              <a:t>3</a:t>
            </a:r>
            <a:r>
              <a:rPr lang="ja-JP" altLang="en-US" sz="1600">
                <a:latin typeface="Meiryo UI" panose="020B0604030504040204" pitchFamily="50" charset="-128"/>
                <a:ea typeface="Meiryo UI" panose="020B0604030504040204" pitchFamily="50" charset="-128"/>
              </a:rPr>
              <a:t>社が新たな座組でキャッシュレス決済利用の向上を目指す～</a:t>
            </a:r>
            <a:endParaRPr lang="ja-JP" altLang="en-US" sz="1800">
              <a:latin typeface="Meiryo UI" panose="020B0604030504040204" pitchFamily="50" charset="-128"/>
              <a:ea typeface="Meiryo UI" panose="020B0604030504040204" pitchFamily="50" charset="-128"/>
            </a:endParaRPr>
          </a:p>
        </p:txBody>
      </p:sp>
      <p:sp>
        <p:nvSpPr>
          <p:cNvPr id="5" name="日付プレースホルダー 4">
            <a:extLst>
              <a:ext uri="{FF2B5EF4-FFF2-40B4-BE49-F238E27FC236}">
                <a16:creationId xmlns:a16="http://schemas.microsoft.com/office/drawing/2014/main" id="{3943999B-9E7C-CA46-A219-44FCEC737932}"/>
              </a:ext>
            </a:extLst>
          </p:cNvPr>
          <p:cNvSpPr>
            <a:spLocks noGrp="1"/>
          </p:cNvSpPr>
          <p:nvPr>
            <p:ph type="dt" sz="half" idx="10"/>
          </p:nvPr>
        </p:nvSpPr>
        <p:spPr>
          <a:xfrm>
            <a:off x="5112178" y="1034456"/>
            <a:ext cx="1543050" cy="279844"/>
          </a:xfrm>
        </p:spPr>
        <p:txBody>
          <a:bodyPr/>
          <a:lstStyle/>
          <a:p>
            <a:pPr algn="r"/>
            <a:r>
              <a:rPr lang="en-US" altLang="ja-JP" dirty="0">
                <a:solidFill>
                  <a:schemeClr val="tx1"/>
                </a:solidFill>
                <a:latin typeface="Meiryo UI" panose="020B0604030504040204" pitchFamily="50" charset="-128"/>
                <a:ea typeface="Meiryo UI" panose="020B0604030504040204" pitchFamily="50" charset="-128"/>
              </a:rPr>
              <a:t>2019</a:t>
            </a:r>
            <a:r>
              <a:rPr lang="ja-JP" altLang="en-US">
                <a:solidFill>
                  <a:schemeClr val="tx1"/>
                </a:solidFill>
                <a:latin typeface="Meiryo UI" panose="020B0604030504040204" pitchFamily="50" charset="-128"/>
                <a:ea typeface="Meiryo UI" panose="020B0604030504040204" pitchFamily="50" charset="-128"/>
              </a:rPr>
              <a:t>年</a:t>
            </a:r>
            <a:r>
              <a:rPr lang="en-US" altLang="ja-JP" dirty="0">
                <a:solidFill>
                  <a:schemeClr val="tx1"/>
                </a:solidFill>
                <a:latin typeface="Meiryo UI" panose="020B0604030504040204" pitchFamily="50" charset="-128"/>
                <a:ea typeface="Meiryo UI" panose="020B0604030504040204" pitchFamily="50" charset="-128"/>
              </a:rPr>
              <a:t>10</a:t>
            </a:r>
            <a:r>
              <a:rPr lang="ja-JP" altLang="en-US">
                <a:solidFill>
                  <a:schemeClr val="tx1"/>
                </a:solidFill>
                <a:latin typeface="Meiryo UI" panose="020B0604030504040204" pitchFamily="50" charset="-128"/>
                <a:ea typeface="Meiryo UI" panose="020B0604030504040204" pitchFamily="50" charset="-128"/>
              </a:rPr>
              <a:t>月</a:t>
            </a:r>
            <a:r>
              <a:rPr lang="en-US" altLang="ja-JP" dirty="0">
                <a:solidFill>
                  <a:schemeClr val="tx1"/>
                </a:solidFill>
                <a:latin typeface="Meiryo UI" panose="020B0604030504040204" pitchFamily="50" charset="-128"/>
                <a:ea typeface="Meiryo UI" panose="020B0604030504040204" pitchFamily="50" charset="-128"/>
              </a:rPr>
              <a:t>9</a:t>
            </a:r>
            <a:r>
              <a:rPr lang="ja-JP" altLang="en-US">
                <a:solidFill>
                  <a:schemeClr val="tx1"/>
                </a:solidFill>
                <a:latin typeface="Meiryo UI" panose="020B0604030504040204" pitchFamily="50" charset="-128"/>
                <a:ea typeface="Meiryo UI" panose="020B0604030504040204" pitchFamily="50" charset="-128"/>
              </a:rPr>
              <a:t>日</a:t>
            </a:r>
          </a:p>
        </p:txBody>
      </p:sp>
      <p:sp>
        <p:nvSpPr>
          <p:cNvPr id="9" name="テキスト ボックス 8">
            <a:extLst>
              <a:ext uri="{FF2B5EF4-FFF2-40B4-BE49-F238E27FC236}">
                <a16:creationId xmlns:a16="http://schemas.microsoft.com/office/drawing/2014/main" id="{4C4E939F-AF2D-7F4F-BF06-BAA24658209D}"/>
              </a:ext>
            </a:extLst>
          </p:cNvPr>
          <p:cNvSpPr txBox="1"/>
          <p:nvPr/>
        </p:nvSpPr>
        <p:spPr>
          <a:xfrm>
            <a:off x="319434" y="3605935"/>
            <a:ext cx="6279502" cy="1072538"/>
          </a:xfrm>
          <a:prstGeom prst="rect">
            <a:avLst/>
          </a:prstGeom>
          <a:noFill/>
        </p:spPr>
        <p:txBody>
          <a:bodyPr wrap="square" rtlCol="0">
            <a:spAutoFit/>
          </a:bodyPr>
          <a:lstStyle/>
          <a:p>
            <a:pPr>
              <a:lnSpc>
                <a:spcPct val="150000"/>
              </a:lnSpc>
            </a:pPr>
            <a:r>
              <a:rPr lang="ja-JP" altLang="en-US" sz="1100">
                <a:latin typeface="Meiryo UI" panose="020B0604030504040204" pitchFamily="50" charset="-128"/>
                <a:ea typeface="Meiryo UI" panose="020B0604030504040204" pitchFamily="50" charset="-128"/>
              </a:rPr>
              <a:t>アソビュー株式会社（本社 </a:t>
            </a:r>
            <a:r>
              <a:rPr lang="en-US" altLang="ja-JP" sz="1100" dirty="0">
                <a:latin typeface="Meiryo UI" panose="020B0604030504040204" pitchFamily="50" charset="-128"/>
                <a:ea typeface="Meiryo UI" panose="020B0604030504040204" pitchFamily="50" charset="-128"/>
              </a:rPr>
              <a:t>: </a:t>
            </a:r>
            <a:r>
              <a:rPr lang="ja-JP" altLang="en-US" sz="1100">
                <a:latin typeface="Meiryo UI" panose="020B0604030504040204" pitchFamily="50" charset="-128"/>
                <a:ea typeface="Meiryo UI" panose="020B0604030504040204" pitchFamily="50" charset="-128"/>
              </a:rPr>
              <a:t>東京都渋谷区、代表取締役社長：山野 智久、以下アソビュー）と、株式会社</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（本社 </a:t>
            </a:r>
            <a:r>
              <a:rPr lang="en-US" altLang="ja-JP" sz="1100" dirty="0">
                <a:latin typeface="Meiryo UI" panose="020B0604030504040204" pitchFamily="50" charset="-128"/>
                <a:ea typeface="Meiryo UI" panose="020B0604030504040204" pitchFamily="50" charset="-128"/>
              </a:rPr>
              <a:t>: </a:t>
            </a:r>
            <a:r>
              <a:rPr lang="ja-JP" altLang="en-US" sz="1100">
                <a:latin typeface="Meiryo UI" panose="020B0604030504040204" pitchFamily="50" charset="-128"/>
                <a:ea typeface="Meiryo UI" panose="020B0604030504040204" pitchFamily="50" charset="-128"/>
              </a:rPr>
              <a:t>東京都港区、代表取締役社長：杉江 陸、以下</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）、コイニー株式会社（本社：東京都渋谷区、代表取締役社長：卜部 宏樹、以下コイニー）の</a:t>
            </a:r>
            <a:r>
              <a:rPr lang="en-US" altLang="ja-JP" sz="1100" dirty="0">
                <a:latin typeface="Meiryo UI" panose="020B0604030504040204" pitchFamily="50" charset="-128"/>
                <a:ea typeface="Meiryo UI" panose="020B0604030504040204" pitchFamily="50" charset="-128"/>
              </a:rPr>
              <a:t>3</a:t>
            </a:r>
            <a:r>
              <a:rPr lang="ja-JP" altLang="en-US" sz="1100">
                <a:latin typeface="Meiryo UI" panose="020B0604030504040204" pitchFamily="50" charset="-128"/>
                <a:ea typeface="Meiryo UI" panose="020B0604030504040204" pitchFamily="50" charset="-128"/>
              </a:rPr>
              <a:t>社が提携し、経済産業省が推進するキャッシュレス・ポイント還元事業（以下ポイント還元事業）へ参画いたします。</a:t>
            </a:r>
          </a:p>
        </p:txBody>
      </p:sp>
      <p:sp>
        <p:nvSpPr>
          <p:cNvPr id="16" name="テキスト ボックス 15">
            <a:extLst>
              <a:ext uri="{FF2B5EF4-FFF2-40B4-BE49-F238E27FC236}">
                <a16:creationId xmlns:a16="http://schemas.microsoft.com/office/drawing/2014/main" id="{29352D33-1B27-7A4A-A9CC-01B320E75661}"/>
              </a:ext>
            </a:extLst>
          </p:cNvPr>
          <p:cNvSpPr txBox="1"/>
          <p:nvPr/>
        </p:nvSpPr>
        <p:spPr>
          <a:xfrm>
            <a:off x="5436561" y="1333256"/>
            <a:ext cx="1218667" cy="577081"/>
          </a:xfrm>
          <a:prstGeom prst="rect">
            <a:avLst/>
          </a:prstGeom>
          <a:noFill/>
        </p:spPr>
        <p:txBody>
          <a:bodyPr wrap="none" rtlCol="0">
            <a:spAutoFit/>
          </a:bodyPr>
          <a:lstStyle/>
          <a:p>
            <a:pPr algn="r"/>
            <a:r>
              <a:rPr kumimoji="1" lang="ja-JP" altLang="en-US" sz="1050">
                <a:latin typeface="Meiryo UI" panose="020B0604030504040204" pitchFamily="50" charset="-128"/>
                <a:ea typeface="Meiryo UI" panose="020B0604030504040204" pitchFamily="50" charset="-128"/>
              </a:rPr>
              <a:t>アソビュー株式会社</a:t>
            </a:r>
            <a:endParaRPr kumimoji="1" lang="en-US" altLang="ja-JP" sz="1050" dirty="0">
              <a:latin typeface="Meiryo UI" panose="020B0604030504040204" pitchFamily="50" charset="-128"/>
              <a:ea typeface="Meiryo UI" panose="020B0604030504040204" pitchFamily="50" charset="-128"/>
            </a:endParaRPr>
          </a:p>
          <a:p>
            <a:pPr algn="r"/>
            <a:r>
              <a:rPr lang="ja-JP" altLang="en-US" sz="1050" kern="100">
                <a:latin typeface="Meiryo UI" panose="020B0604030504040204" pitchFamily="50" charset="-128"/>
                <a:ea typeface="Meiryo UI" panose="020B0604030504040204" pitchFamily="50" charset="-128"/>
                <a:cs typeface="Times New Roman" panose="02020603050405020304" pitchFamily="18" charset="0"/>
              </a:rPr>
              <a:t>株式会社</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Paidy</a:t>
            </a:r>
          </a:p>
          <a:p>
            <a:pPr algn="r"/>
            <a:r>
              <a:rPr lang="ja-JP" altLang="en-US" sz="1050" kern="100">
                <a:latin typeface="Meiryo UI" panose="020B0604030504040204" pitchFamily="50" charset="-128"/>
                <a:ea typeface="Meiryo UI" panose="020B0604030504040204" pitchFamily="50" charset="-128"/>
                <a:cs typeface="Times New Roman" panose="02020603050405020304" pitchFamily="18" charset="0"/>
              </a:rPr>
              <a:t>コイニー株式会社</a:t>
            </a:r>
            <a:endParaRPr lang="ja-JP" altLang="ja-JP" sz="105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3213D1F3-5102-264D-9C2D-2FC78467F9A0}"/>
              </a:ext>
            </a:extLst>
          </p:cNvPr>
          <p:cNvSpPr txBox="1"/>
          <p:nvPr/>
        </p:nvSpPr>
        <p:spPr>
          <a:xfrm>
            <a:off x="202772" y="1039184"/>
            <a:ext cx="4908716" cy="700192"/>
          </a:xfrm>
          <a:prstGeom prst="rect">
            <a:avLst/>
          </a:prstGeom>
          <a:noFill/>
        </p:spPr>
        <p:txBody>
          <a:bodyPr wrap="none" rtlCol="0">
            <a:spAutoFit/>
          </a:bodyPr>
          <a:lstStyle/>
          <a:p>
            <a:r>
              <a:rPr kumimoji="1" lang="ja-JP" altLang="en-US" sz="1200" b="1">
                <a:latin typeface="Meiryo UI" panose="020B0604030504040204" pitchFamily="50" charset="-128"/>
                <a:ea typeface="Meiryo UI" panose="020B0604030504040204" pitchFamily="50" charset="-128"/>
              </a:rPr>
              <a:t>報道関係者各位</a:t>
            </a:r>
            <a:endParaRPr kumimoji="1" lang="en-US" altLang="ja-JP" sz="1200" b="1" dirty="0">
              <a:latin typeface="Meiryo UI" panose="020B0604030504040204" pitchFamily="50" charset="-128"/>
              <a:ea typeface="Meiryo UI" panose="020B0604030504040204" pitchFamily="50" charset="-128"/>
            </a:endParaRPr>
          </a:p>
          <a:p>
            <a:endParaRPr kumimoji="1" lang="en-US" altLang="ja-JP" sz="500" b="1" dirty="0">
              <a:latin typeface="Meiryo UI" panose="020B0604030504040204" pitchFamily="50" charset="-128"/>
              <a:ea typeface="Meiryo UI" panose="020B0604030504040204" pitchFamily="50" charset="-128"/>
            </a:endParaRPr>
          </a:p>
          <a:p>
            <a:r>
              <a:rPr lang="en-US" altLang="ja-JP" sz="1050" dirty="0">
                <a:solidFill>
                  <a:srgbClr val="FF0000"/>
                </a:solidFill>
                <a:latin typeface="Meiryo UI" panose="020B0604030504040204" pitchFamily="50" charset="-128"/>
                <a:ea typeface="Meiryo UI" panose="020B0604030504040204" pitchFamily="50" charset="-128"/>
              </a:rPr>
              <a:t>※</a:t>
            </a:r>
            <a:r>
              <a:rPr lang="ja-JP" altLang="en-US" sz="1050">
                <a:solidFill>
                  <a:srgbClr val="FF0000"/>
                </a:solidFill>
                <a:latin typeface="Meiryo UI" panose="020B0604030504040204" pitchFamily="50" charset="-128"/>
                <a:ea typeface="Meiryo UI" panose="020B0604030504040204" pitchFamily="50" charset="-128"/>
              </a:rPr>
              <a:t>共同リリースのため、重複して配信される場合がございますが、あらかじめご了承ください。</a:t>
            </a:r>
          </a:p>
          <a:p>
            <a:endParaRPr kumimoji="1" lang="ja-JP" altLang="en-US" sz="1200" b="1">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2791EF31-48DD-45A7-B517-BD3BA124820F}"/>
              </a:ext>
            </a:extLst>
          </p:cNvPr>
          <p:cNvPicPr>
            <a:picLocks noChangeAspect="1"/>
          </p:cNvPicPr>
          <p:nvPr/>
        </p:nvPicPr>
        <p:blipFill rotWithShape="1">
          <a:blip r:embed="rId2"/>
          <a:srcRect l="1770" t="35321" r="1580" b="34847"/>
          <a:stretch/>
        </p:blipFill>
        <p:spPr>
          <a:xfrm>
            <a:off x="422031" y="4678473"/>
            <a:ext cx="6025662" cy="1162444"/>
          </a:xfrm>
          <a:prstGeom prst="rect">
            <a:avLst/>
          </a:prstGeom>
          <a:ln>
            <a:noFill/>
          </a:ln>
        </p:spPr>
      </p:pic>
      <p:sp>
        <p:nvSpPr>
          <p:cNvPr id="21" name="テキスト ボックス 20">
            <a:extLst>
              <a:ext uri="{FF2B5EF4-FFF2-40B4-BE49-F238E27FC236}">
                <a16:creationId xmlns:a16="http://schemas.microsoft.com/office/drawing/2014/main" id="{C9DA1055-DCBB-4E94-93C3-1E0FBC0595F2}"/>
              </a:ext>
            </a:extLst>
          </p:cNvPr>
          <p:cNvSpPr txBox="1"/>
          <p:nvPr/>
        </p:nvSpPr>
        <p:spPr>
          <a:xfrm>
            <a:off x="319434" y="5751011"/>
            <a:ext cx="6279502" cy="1580369"/>
          </a:xfrm>
          <a:prstGeom prst="rect">
            <a:avLst/>
          </a:prstGeom>
          <a:noFill/>
        </p:spPr>
        <p:txBody>
          <a:bodyPr wrap="square" rtlCol="0">
            <a:spAutoFit/>
          </a:bodyPr>
          <a:lstStyle/>
          <a:p>
            <a:pPr>
              <a:lnSpc>
                <a:spcPct val="150000"/>
              </a:lnSpc>
            </a:pPr>
            <a:r>
              <a:rPr lang="ja-JP" altLang="en-US" sz="1100">
                <a:latin typeface="Meiryo UI" panose="020B0604030504040204" pitchFamily="50" charset="-128"/>
                <a:ea typeface="Meiryo UI" panose="020B0604030504040204" pitchFamily="50" charset="-128"/>
              </a:rPr>
              <a:t>日本最大級の遊びのマーケットプレイス「</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アソビュー</a:t>
            </a:r>
            <a:r>
              <a:rPr lang="en-US" altLang="ja-JP" sz="1100" dirty="0">
                <a:latin typeface="Meiryo UI" panose="020B0604030504040204" pitchFamily="50" charset="-128"/>
                <a:ea typeface="Meiryo UI" panose="020B0604030504040204" pitchFamily="50" charset="-128"/>
              </a:rPr>
              <a:t>)</a:t>
            </a:r>
            <a:r>
              <a:rPr lang="ja-JP" altLang="en-US" sz="110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URL: </a:t>
            </a:r>
            <a:r>
              <a:rPr lang="en-US" altLang="ja-JP" sz="1100" dirty="0">
                <a:latin typeface="Meiryo UI" panose="020B0604030504040204" pitchFamily="50" charset="-128"/>
                <a:ea typeface="Meiryo UI" panose="020B0604030504040204" pitchFamily="50" charset="-128"/>
                <a:hlinkClick r:id="rId3"/>
              </a:rPr>
              <a:t>https://www.asoview.com/</a:t>
            </a:r>
            <a:r>
              <a:rPr lang="ja-JP" altLang="en-US" sz="1100">
                <a:latin typeface="Meiryo UI" panose="020B0604030504040204" pitchFamily="50" charset="-128"/>
                <a:ea typeface="Meiryo UI" panose="020B0604030504040204" pitchFamily="50" charset="-128"/>
              </a:rPr>
              <a:t>、以下</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）にて、</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が提供する「</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翌月払い」を利用されたお客様に対し、購入金額の</a:t>
            </a:r>
            <a:r>
              <a:rPr lang="en-US" altLang="ja-JP" sz="1100" dirty="0">
                <a:latin typeface="Meiryo UI" panose="020B0604030504040204" pitchFamily="50" charset="-128"/>
                <a:ea typeface="Meiryo UI" panose="020B0604030504040204" pitchFamily="50" charset="-128"/>
              </a:rPr>
              <a:t>5%</a:t>
            </a:r>
            <a:r>
              <a:rPr lang="ja-JP" altLang="en-US" sz="1100">
                <a:latin typeface="Meiryo UI" panose="020B0604030504040204" pitchFamily="50" charset="-128"/>
                <a:ea typeface="Meiryo UI" panose="020B0604030504040204" pitchFamily="50" charset="-128"/>
              </a:rPr>
              <a:t>分の</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ポイントを還元いたします。</a:t>
            </a:r>
          </a:p>
          <a:p>
            <a:pPr>
              <a:lnSpc>
                <a:spcPct val="150000"/>
              </a:lnSpc>
            </a:pPr>
            <a:endParaRPr lang="ja-JP" altLang="en-US" sz="1100">
              <a:latin typeface="Meiryo UI" panose="020B0604030504040204" pitchFamily="50" charset="-128"/>
              <a:ea typeface="Meiryo UI" panose="020B0604030504040204" pitchFamily="50" charset="-128"/>
            </a:endParaRPr>
          </a:p>
          <a:p>
            <a:pPr>
              <a:lnSpc>
                <a:spcPct val="150000"/>
              </a:lnSpc>
            </a:pPr>
            <a:r>
              <a:rPr lang="ja-JP" altLang="en-US" sz="1100">
                <a:latin typeface="Meiryo UI" panose="020B0604030504040204" pitchFamily="50" charset="-128"/>
                <a:ea typeface="Meiryo UI" panose="020B0604030504040204" pitchFamily="50" charset="-128"/>
              </a:rPr>
              <a:t>経済産業省の「ポイント還元事業」に対して、事業領域の異なる企業が連携をし、キャッシュレス促進をすることは、本取り組みが初めてです。</a:t>
            </a:r>
          </a:p>
        </p:txBody>
      </p:sp>
      <p:sp>
        <p:nvSpPr>
          <p:cNvPr id="22" name="テキスト ボックス 21">
            <a:extLst>
              <a:ext uri="{FF2B5EF4-FFF2-40B4-BE49-F238E27FC236}">
                <a16:creationId xmlns:a16="http://schemas.microsoft.com/office/drawing/2014/main" id="{72BEFD73-CF43-4062-9115-6630EE2731F4}"/>
              </a:ext>
            </a:extLst>
          </p:cNvPr>
          <p:cNvSpPr txBox="1"/>
          <p:nvPr/>
        </p:nvSpPr>
        <p:spPr>
          <a:xfrm>
            <a:off x="359353" y="7715280"/>
            <a:ext cx="2258952" cy="307777"/>
          </a:xfrm>
          <a:prstGeom prst="rect">
            <a:avLst/>
          </a:prstGeom>
          <a:noFill/>
        </p:spPr>
        <p:txBody>
          <a:bodyPr wrap="none" rtlCol="0">
            <a:spAutoFit/>
          </a:bodyPr>
          <a:lstStyle/>
          <a:p>
            <a:r>
              <a:rPr lang="ja-JP" altLang="en-US" sz="1400" b="1">
                <a:latin typeface="Meiryo UI" panose="020B0604030504040204" pitchFamily="50" charset="-128"/>
                <a:ea typeface="Meiryo UI" panose="020B0604030504040204" pitchFamily="50" charset="-128"/>
              </a:rPr>
              <a:t>キャッシュレスにまつわる背景</a:t>
            </a:r>
            <a:endParaRPr kumimoji="1" lang="ja-JP" altLang="en-US" sz="1400" b="1">
              <a:latin typeface="Meiryo UI" panose="020B0604030504040204" pitchFamily="50" charset="-128"/>
              <a:ea typeface="Meiryo UI" panose="020B0604030504040204" pitchFamily="50" charset="-128"/>
            </a:endParaRPr>
          </a:p>
        </p:txBody>
      </p:sp>
      <p:cxnSp>
        <p:nvCxnSpPr>
          <p:cNvPr id="23" name="直線コネクタ 22">
            <a:extLst>
              <a:ext uri="{FF2B5EF4-FFF2-40B4-BE49-F238E27FC236}">
                <a16:creationId xmlns:a16="http://schemas.microsoft.com/office/drawing/2014/main" id="{4DA7D17D-2D15-4885-AB69-AE29F3D61200}"/>
              </a:ext>
            </a:extLst>
          </p:cNvPr>
          <p:cNvCxnSpPr/>
          <p:nvPr/>
        </p:nvCxnSpPr>
        <p:spPr>
          <a:xfrm>
            <a:off x="284167" y="8023652"/>
            <a:ext cx="627950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7F29EDE4-C37F-47E2-A2BD-A9662B07A676}"/>
              </a:ext>
            </a:extLst>
          </p:cNvPr>
          <p:cNvSpPr txBox="1"/>
          <p:nvPr/>
        </p:nvSpPr>
        <p:spPr>
          <a:xfrm>
            <a:off x="319434" y="8088973"/>
            <a:ext cx="6279502" cy="1326453"/>
          </a:xfrm>
          <a:prstGeom prst="rect">
            <a:avLst/>
          </a:prstGeom>
          <a:noFill/>
        </p:spPr>
        <p:txBody>
          <a:bodyPr wrap="square" rtlCol="0">
            <a:spAutoFit/>
          </a:bodyPr>
          <a:lstStyle/>
          <a:p>
            <a:pPr>
              <a:lnSpc>
                <a:spcPct val="150000"/>
              </a:lnSpc>
            </a:pPr>
            <a:r>
              <a:rPr lang="ja-JP" altLang="en-US" sz="1100">
                <a:latin typeface="Meiryo UI" panose="020B0604030504040204" pitchFamily="50" charset="-128"/>
                <a:ea typeface="Meiryo UI" panose="020B0604030504040204" pitchFamily="50" charset="-128"/>
              </a:rPr>
              <a:t>経済産業省のレポートによると、キャッシュレス決済が進展している国はキャッシュレス比率が平均約</a:t>
            </a:r>
            <a:r>
              <a:rPr lang="en-US" altLang="ja-JP" sz="1100" dirty="0">
                <a:latin typeface="Meiryo UI" panose="020B0604030504040204" pitchFamily="50" charset="-128"/>
                <a:ea typeface="Meiryo UI" panose="020B0604030504040204" pitchFamily="50" charset="-128"/>
              </a:rPr>
              <a:t>50</a:t>
            </a:r>
            <a:r>
              <a:rPr lang="ja-JP" altLang="en-US" sz="1100">
                <a:latin typeface="Meiryo UI" panose="020B0604030504040204" pitchFamily="50" charset="-128"/>
                <a:ea typeface="Meiryo UI" panose="020B0604030504040204" pitchFamily="50" charset="-128"/>
              </a:rPr>
              <a:t>％であるのに対し、日本は約</a:t>
            </a:r>
            <a:r>
              <a:rPr lang="en-US" altLang="ja-JP" sz="1100" dirty="0">
                <a:latin typeface="Meiryo UI" panose="020B0604030504040204" pitchFamily="50" charset="-128"/>
                <a:ea typeface="Meiryo UI" panose="020B0604030504040204" pitchFamily="50" charset="-128"/>
              </a:rPr>
              <a:t>20</a:t>
            </a:r>
            <a:r>
              <a:rPr lang="ja-JP" altLang="en-US" sz="1100">
                <a:latin typeface="Meiryo UI" panose="020B0604030504040204" pitchFamily="50" charset="-128"/>
                <a:ea typeface="Meiryo UI" panose="020B0604030504040204" pitchFamily="50" charset="-128"/>
              </a:rPr>
              <a:t>％にとどまっていることから、国は</a:t>
            </a:r>
            <a:r>
              <a:rPr lang="en-US" altLang="ja-JP" sz="1100" dirty="0">
                <a:latin typeface="Meiryo UI" panose="020B0604030504040204" pitchFamily="50" charset="-128"/>
                <a:ea typeface="Meiryo UI" panose="020B0604030504040204" pitchFamily="50" charset="-128"/>
              </a:rPr>
              <a:t>2025</a:t>
            </a:r>
            <a:r>
              <a:rPr lang="ja-JP" altLang="en-US" sz="1100">
                <a:latin typeface="Meiryo UI" panose="020B0604030504040204" pitchFamily="50" charset="-128"/>
                <a:ea typeface="Meiryo UI" panose="020B0604030504040204" pitchFamily="50" charset="-128"/>
              </a:rPr>
              <a:t>年までにキャッシュレス決済比率を</a:t>
            </a:r>
            <a:r>
              <a:rPr lang="en-US" altLang="ja-JP" sz="1100" dirty="0">
                <a:latin typeface="Meiryo UI" panose="020B0604030504040204" pitchFamily="50" charset="-128"/>
                <a:ea typeface="Meiryo UI" panose="020B0604030504040204" pitchFamily="50" charset="-128"/>
              </a:rPr>
              <a:t>40</a:t>
            </a:r>
            <a:r>
              <a:rPr lang="ja-JP" altLang="en-US" sz="1100">
                <a:latin typeface="Meiryo UI" panose="020B0604030504040204" pitchFamily="50" charset="-128"/>
                <a:ea typeface="Meiryo UI" panose="020B0604030504040204" pitchFamily="50" charset="-128"/>
              </a:rPr>
              <a:t>％に引き上げることを目標として宣言しています。</a:t>
            </a:r>
          </a:p>
          <a:p>
            <a:pPr>
              <a:lnSpc>
                <a:spcPct val="150000"/>
              </a:lnSpc>
            </a:pPr>
            <a:r>
              <a:rPr lang="ja-JP" altLang="en-US" sz="1100">
                <a:latin typeface="Meiryo UI" panose="020B0604030504040204" pitchFamily="50" charset="-128"/>
                <a:ea typeface="Meiryo UI" panose="020B0604030504040204" pitchFamily="50" charset="-128"/>
              </a:rPr>
              <a:t>また、</a:t>
            </a:r>
            <a:r>
              <a:rPr lang="en-US" altLang="ja-JP" sz="1100" dirty="0">
                <a:latin typeface="Meiryo UI" panose="020B0604030504040204" pitchFamily="50" charset="-128"/>
                <a:ea typeface="Meiryo UI" panose="020B0604030504040204" pitchFamily="50" charset="-128"/>
              </a:rPr>
              <a:t>2019</a:t>
            </a:r>
            <a:r>
              <a:rPr lang="ja-JP" altLang="en-US" sz="110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10</a:t>
            </a:r>
            <a:r>
              <a:rPr lang="ja-JP" altLang="en-US" sz="110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1</a:t>
            </a:r>
            <a:r>
              <a:rPr lang="ja-JP" altLang="en-US" sz="1100">
                <a:latin typeface="Meiryo UI" panose="020B0604030504040204" pitchFamily="50" charset="-128"/>
                <a:ea typeface="Meiryo UI" panose="020B0604030504040204" pitchFamily="50" charset="-128"/>
              </a:rPr>
              <a:t>日からの消費税率引上げに伴う需要平準化対策として、経済産業省はキャッシュレス決済事業者への補助と、消費者へのポイント還元を支援する「ポイント還元事業」を行っています。</a:t>
            </a:r>
          </a:p>
        </p:txBody>
      </p:sp>
      <p:sp>
        <p:nvSpPr>
          <p:cNvPr id="25" name="正方形/長方形 24">
            <a:extLst>
              <a:ext uri="{FF2B5EF4-FFF2-40B4-BE49-F238E27FC236}">
                <a16:creationId xmlns:a16="http://schemas.microsoft.com/office/drawing/2014/main" id="{304F4570-144D-4E36-9E82-9000F3839B7B}"/>
              </a:ext>
            </a:extLst>
          </p:cNvPr>
          <p:cNvSpPr/>
          <p:nvPr/>
        </p:nvSpPr>
        <p:spPr>
          <a:xfrm>
            <a:off x="279086" y="7739846"/>
            <a:ext cx="80267" cy="258645"/>
          </a:xfrm>
          <a:prstGeom prst="rect">
            <a:avLst/>
          </a:prstGeom>
          <a:solidFill>
            <a:srgbClr val="E5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45156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2FD272C7-76D5-48AA-81E2-47705829CFBA}"/>
              </a:ext>
            </a:extLst>
          </p:cNvPr>
          <p:cNvSpPr txBox="1"/>
          <p:nvPr/>
        </p:nvSpPr>
        <p:spPr>
          <a:xfrm>
            <a:off x="359353" y="1027235"/>
            <a:ext cx="1523174" cy="307777"/>
          </a:xfrm>
          <a:prstGeom prst="rect">
            <a:avLst/>
          </a:prstGeom>
          <a:noFill/>
        </p:spPr>
        <p:txBody>
          <a:bodyPr wrap="none" rtlCol="0">
            <a:spAutoFit/>
          </a:bodyPr>
          <a:lstStyle/>
          <a:p>
            <a:r>
              <a:rPr lang="en-US" altLang="ja-JP" sz="1400" b="1" dirty="0">
                <a:latin typeface="Meiryo UI" panose="020B0604030504040204" pitchFamily="50" charset="-128"/>
                <a:ea typeface="Meiryo UI" panose="020B0604030504040204" pitchFamily="50" charset="-128"/>
              </a:rPr>
              <a:t>3</a:t>
            </a:r>
            <a:r>
              <a:rPr lang="ja-JP" altLang="en-US" sz="1400" b="1">
                <a:latin typeface="Meiryo UI" panose="020B0604030504040204" pitchFamily="50" charset="-128"/>
                <a:ea typeface="Meiryo UI" panose="020B0604030504040204" pitchFamily="50" charset="-128"/>
              </a:rPr>
              <a:t>社連携の仕組み</a:t>
            </a:r>
            <a:endParaRPr kumimoji="1" lang="ja-JP" altLang="en-US" sz="1400" b="1">
              <a:latin typeface="Meiryo UI" panose="020B0604030504040204" pitchFamily="50" charset="-128"/>
              <a:ea typeface="Meiryo UI" panose="020B0604030504040204" pitchFamily="50" charset="-128"/>
            </a:endParaRPr>
          </a:p>
        </p:txBody>
      </p:sp>
      <p:cxnSp>
        <p:nvCxnSpPr>
          <p:cNvPr id="13" name="直線コネクタ 12">
            <a:extLst>
              <a:ext uri="{FF2B5EF4-FFF2-40B4-BE49-F238E27FC236}">
                <a16:creationId xmlns:a16="http://schemas.microsoft.com/office/drawing/2014/main" id="{3F3D50AE-A9EE-46F3-B336-8A20F499289B}"/>
              </a:ext>
            </a:extLst>
          </p:cNvPr>
          <p:cNvCxnSpPr/>
          <p:nvPr/>
        </p:nvCxnSpPr>
        <p:spPr>
          <a:xfrm>
            <a:off x="284167" y="1335607"/>
            <a:ext cx="627950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25A98D8C-4900-4877-B105-B8758F4F8F78}"/>
              </a:ext>
            </a:extLst>
          </p:cNvPr>
          <p:cNvSpPr/>
          <p:nvPr/>
        </p:nvSpPr>
        <p:spPr>
          <a:xfrm>
            <a:off x="279086" y="1051801"/>
            <a:ext cx="80267" cy="258645"/>
          </a:xfrm>
          <a:prstGeom prst="rect">
            <a:avLst/>
          </a:prstGeom>
          <a:solidFill>
            <a:srgbClr val="E5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2AF62AD8-F677-4060-A253-6BDF14570829}"/>
              </a:ext>
            </a:extLst>
          </p:cNvPr>
          <p:cNvSpPr txBox="1"/>
          <p:nvPr/>
        </p:nvSpPr>
        <p:spPr>
          <a:xfrm>
            <a:off x="305841" y="1383147"/>
            <a:ext cx="6279502" cy="1580369"/>
          </a:xfrm>
          <a:prstGeom prst="rect">
            <a:avLst/>
          </a:prstGeom>
          <a:noFill/>
        </p:spPr>
        <p:txBody>
          <a:bodyPr wrap="square" rtlCol="0">
            <a:spAutoFit/>
          </a:bodyPr>
          <a:lstStyle/>
          <a:p>
            <a:pPr>
              <a:lnSpc>
                <a:spcPct val="150000"/>
              </a:lnSpc>
            </a:pP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に掲載している、全国のレジャー施設やアクティビティを提供する事業者が「ポイント還元事業」へ参画するためには、複雑な手続きが伴う加盟店登録を独自で行わなければなりません。</a:t>
            </a:r>
          </a:p>
          <a:p>
            <a:pPr>
              <a:lnSpc>
                <a:spcPct val="150000"/>
              </a:lnSpc>
            </a:pPr>
            <a:r>
              <a:rPr lang="ja-JP" altLang="en-US" sz="1100">
                <a:latin typeface="Meiryo UI" panose="020B0604030504040204" pitchFamily="50" charset="-128"/>
                <a:ea typeface="Meiryo UI" panose="020B0604030504040204" pitchFamily="50" charset="-128"/>
              </a:rPr>
              <a:t>今回「ポイント還元事業」の登録決済事業者としてすでに登録完了している</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コイニーと、アソビューが新たに連携することで、レジャーやアクティビティの提供事業者がより簡単に「ポイント還元事業」に参画でき、キャッシュレス決済システムの利用や、さらにアクティビティ利用者（ユーザー）に対しての</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ポイント還元が可能になります。</a:t>
            </a:r>
          </a:p>
        </p:txBody>
      </p:sp>
      <p:sp>
        <p:nvSpPr>
          <p:cNvPr id="21" name="テキスト ボックス 20">
            <a:extLst>
              <a:ext uri="{FF2B5EF4-FFF2-40B4-BE49-F238E27FC236}">
                <a16:creationId xmlns:a16="http://schemas.microsoft.com/office/drawing/2014/main" id="{E39786FA-F834-4AF2-9E74-E875D222A453}"/>
              </a:ext>
            </a:extLst>
          </p:cNvPr>
          <p:cNvSpPr txBox="1"/>
          <p:nvPr/>
        </p:nvSpPr>
        <p:spPr>
          <a:xfrm>
            <a:off x="364435" y="5470284"/>
            <a:ext cx="1734770" cy="307777"/>
          </a:xfrm>
          <a:prstGeom prst="rect">
            <a:avLst/>
          </a:prstGeom>
          <a:noFill/>
        </p:spPr>
        <p:txBody>
          <a:bodyPr wrap="none" rtlCol="0">
            <a:spAutoFit/>
          </a:bodyPr>
          <a:lstStyle/>
          <a:p>
            <a:r>
              <a:rPr lang="ja-JP" altLang="en-US" sz="1400" b="1">
                <a:latin typeface="Meiryo UI" panose="020B0604030504040204" pitchFamily="50" charset="-128"/>
                <a:ea typeface="Meiryo UI" panose="020B0604030504040204" pitchFamily="50" charset="-128"/>
              </a:rPr>
              <a:t>本取り組みのポイント</a:t>
            </a:r>
            <a:endParaRPr kumimoji="1" lang="ja-JP" altLang="en-US" sz="1400" b="1">
              <a:latin typeface="Meiryo UI" panose="020B0604030504040204" pitchFamily="50" charset="-128"/>
              <a:ea typeface="Meiryo UI" panose="020B0604030504040204" pitchFamily="50" charset="-128"/>
            </a:endParaRPr>
          </a:p>
        </p:txBody>
      </p:sp>
      <p:cxnSp>
        <p:nvCxnSpPr>
          <p:cNvPr id="22" name="直線コネクタ 21">
            <a:extLst>
              <a:ext uri="{FF2B5EF4-FFF2-40B4-BE49-F238E27FC236}">
                <a16:creationId xmlns:a16="http://schemas.microsoft.com/office/drawing/2014/main" id="{E2D197E3-328F-4116-BEAD-5404FC1C5C03}"/>
              </a:ext>
            </a:extLst>
          </p:cNvPr>
          <p:cNvCxnSpPr/>
          <p:nvPr/>
        </p:nvCxnSpPr>
        <p:spPr>
          <a:xfrm>
            <a:off x="289249" y="5778656"/>
            <a:ext cx="627950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19A9C056-0BC5-40ED-A3D1-98D5798CA97F}"/>
              </a:ext>
            </a:extLst>
          </p:cNvPr>
          <p:cNvSpPr/>
          <p:nvPr/>
        </p:nvSpPr>
        <p:spPr>
          <a:xfrm>
            <a:off x="284168" y="5494850"/>
            <a:ext cx="80267" cy="258645"/>
          </a:xfrm>
          <a:prstGeom prst="rect">
            <a:avLst/>
          </a:prstGeom>
          <a:solidFill>
            <a:srgbClr val="E5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6738C531-8A92-476D-9DC4-36AB52D1C477}"/>
              </a:ext>
            </a:extLst>
          </p:cNvPr>
          <p:cNvSpPr txBox="1"/>
          <p:nvPr/>
        </p:nvSpPr>
        <p:spPr>
          <a:xfrm>
            <a:off x="305841" y="5853067"/>
            <a:ext cx="6279502" cy="3842527"/>
          </a:xfrm>
          <a:prstGeom prst="rect">
            <a:avLst/>
          </a:prstGeom>
          <a:noFill/>
        </p:spPr>
        <p:txBody>
          <a:bodyPr wrap="square" rtlCol="0">
            <a:spAutoFit/>
          </a:bodyPr>
          <a:lstStyle/>
          <a:p>
            <a:pPr>
              <a:lnSpc>
                <a:spcPct val="150000"/>
              </a:lnSpc>
            </a:pPr>
            <a:r>
              <a:rPr lang="ja-JP" altLang="en-US" sz="1100">
                <a:latin typeface="Meiryo UI" panose="020B0604030504040204" pitchFamily="50" charset="-128"/>
                <a:ea typeface="Meiryo UI" panose="020B0604030504040204" pitchFamily="50" charset="-128"/>
              </a:rPr>
              <a:t>アソビュー、</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、コイニーの</a:t>
            </a:r>
            <a:r>
              <a:rPr lang="en-US" altLang="ja-JP" sz="1100" dirty="0">
                <a:latin typeface="Meiryo UI" panose="020B0604030504040204" pitchFamily="50" charset="-128"/>
                <a:ea typeface="Meiryo UI" panose="020B0604030504040204" pitchFamily="50" charset="-128"/>
              </a:rPr>
              <a:t>3</a:t>
            </a:r>
            <a:r>
              <a:rPr lang="ja-JP" altLang="en-US" sz="1100">
                <a:latin typeface="Meiryo UI" panose="020B0604030504040204" pitchFamily="50" charset="-128"/>
                <a:ea typeface="Meiryo UI" panose="020B0604030504040204" pitchFamily="50" charset="-128"/>
              </a:rPr>
              <a:t>社が連携することにより、</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を利用するユーザーと、</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に掲載しているレジャーやアクティビティ提供事業者の双方にとって、有益な点として以下が挙げられます。</a:t>
            </a:r>
          </a:p>
          <a:p>
            <a:pPr>
              <a:lnSpc>
                <a:spcPct val="150000"/>
              </a:lnSpc>
            </a:pPr>
            <a:endParaRPr lang="ja-JP" altLang="en-US" sz="500">
              <a:latin typeface="Meiryo UI" panose="020B0604030504040204" pitchFamily="50" charset="-128"/>
              <a:ea typeface="Meiryo UI" panose="020B0604030504040204" pitchFamily="50" charset="-128"/>
            </a:endParaRPr>
          </a:p>
          <a:p>
            <a:pPr>
              <a:lnSpc>
                <a:spcPct val="150000"/>
              </a:lnSpc>
            </a:pPr>
            <a:r>
              <a:rPr lang="ja-JP" altLang="en-US" sz="1100" b="1">
                <a:latin typeface="Meiryo UI" panose="020B0604030504040204" pitchFamily="50" charset="-128"/>
                <a:ea typeface="Meiryo UI" panose="020B0604030504040204" pitchFamily="50" charset="-128"/>
              </a:rPr>
              <a:t>■</a:t>
            </a:r>
            <a:r>
              <a:rPr lang="en-US" altLang="ja-JP" sz="1100" b="1" dirty="0">
                <a:latin typeface="Meiryo UI" panose="020B0604030504040204" pitchFamily="50" charset="-128"/>
                <a:ea typeface="Meiryo UI" panose="020B0604030504040204" pitchFamily="50" charset="-128"/>
              </a:rPr>
              <a:t>asoview!</a:t>
            </a:r>
            <a:r>
              <a:rPr lang="ja-JP" altLang="en-US" sz="1100" b="1">
                <a:latin typeface="Meiryo UI" panose="020B0604030504040204" pitchFamily="50" charset="-128"/>
                <a:ea typeface="Meiryo UI" panose="020B0604030504040204" pitchFamily="50" charset="-128"/>
              </a:rPr>
              <a:t>ユーザーに対して</a:t>
            </a:r>
          </a:p>
          <a:p>
            <a:pPr marL="171450" indent="-171450">
              <a:lnSpc>
                <a:spcPct val="150000"/>
              </a:lnSpc>
              <a:buFont typeface="Arial" panose="020B0604020202020204" pitchFamily="34" charset="0"/>
              <a:buChar char="•"/>
            </a:pPr>
            <a:r>
              <a:rPr lang="ja-JP" altLang="en-US" sz="1100">
                <a:latin typeface="Meiryo UI" panose="020B0604030504040204" pitchFamily="50" charset="-128"/>
                <a:ea typeface="Meiryo UI" panose="020B0604030504040204" pitchFamily="50" charset="-128"/>
              </a:rPr>
              <a:t>さまざまなキャッシュレス決済方法が利用可能に</a:t>
            </a:r>
          </a:p>
          <a:p>
            <a:pPr marL="685800" lvl="1" indent="-228600">
              <a:lnSpc>
                <a:spcPct val="150000"/>
              </a:lnSpc>
              <a:buFont typeface="+mj-ea"/>
              <a:buAutoNum type="circleNumDbPlain"/>
            </a:pPr>
            <a:r>
              <a:rPr lang="ja-JP" altLang="en-US" sz="1100">
                <a:latin typeface="Meiryo UI" panose="020B0604030504040204" pitchFamily="50" charset="-128"/>
                <a:ea typeface="Meiryo UI" panose="020B0604030504040204" pitchFamily="50" charset="-128"/>
              </a:rPr>
              <a:t>クレジットカードを持っていない方やクレジットカード利用に抵抗がある方でも前売りチケットが購入できる「</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翌月払い」というオンライン決済</a:t>
            </a:r>
            <a:endParaRPr lang="en-US" altLang="ja-JP" sz="1100" dirty="0">
              <a:latin typeface="Meiryo UI" panose="020B0604030504040204" pitchFamily="50" charset="-128"/>
              <a:ea typeface="Meiryo UI" panose="020B0604030504040204" pitchFamily="50" charset="-128"/>
            </a:endParaRPr>
          </a:p>
          <a:p>
            <a:pPr marL="685800" lvl="1" indent="-228600">
              <a:lnSpc>
                <a:spcPct val="150000"/>
              </a:lnSpc>
              <a:buFont typeface="+mj-ea"/>
              <a:buAutoNum type="circleNumDbPlain"/>
            </a:pPr>
            <a:r>
              <a:rPr lang="ja-JP" altLang="en-US" sz="1100">
                <a:latin typeface="Meiryo UI" panose="020B0604030504040204" pitchFamily="50" charset="-128"/>
                <a:ea typeface="Meiryo UI" panose="020B0604030504040204" pitchFamily="50" charset="-128"/>
              </a:rPr>
              <a:t>コイニーが提供する多様な現地オフライン決済</a:t>
            </a:r>
          </a:p>
          <a:p>
            <a:pPr marL="171450" indent="-171450">
              <a:lnSpc>
                <a:spcPct val="150000"/>
              </a:lnSpc>
              <a:buFont typeface="Arial" panose="020B0604020202020204" pitchFamily="34" charset="0"/>
              <a:buChar char="•"/>
            </a:pP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ポイントの還元</a:t>
            </a:r>
          </a:p>
          <a:p>
            <a:pPr lvl="1">
              <a:lnSpc>
                <a:spcPct val="150000"/>
              </a:lnSpc>
            </a:pPr>
            <a:r>
              <a:rPr lang="ja-JP" altLang="en-US" sz="1100">
                <a:latin typeface="Meiryo UI" panose="020B0604030504040204" pitchFamily="50" charset="-128"/>
                <a:ea typeface="Meiryo UI" panose="020B0604030504040204" pitchFamily="50" charset="-128"/>
              </a:rPr>
              <a:t>購入金額の</a:t>
            </a:r>
            <a:r>
              <a:rPr lang="en-US" altLang="ja-JP" sz="1100" dirty="0">
                <a:latin typeface="Meiryo UI" panose="020B0604030504040204" pitchFamily="50" charset="-128"/>
                <a:ea typeface="Meiryo UI" panose="020B0604030504040204" pitchFamily="50" charset="-128"/>
              </a:rPr>
              <a:t>5%</a:t>
            </a:r>
            <a:r>
              <a:rPr lang="ja-JP" altLang="en-US" sz="1100">
                <a:latin typeface="Meiryo UI" panose="020B0604030504040204" pitchFamily="50" charset="-128"/>
                <a:ea typeface="Meiryo UI" panose="020B0604030504040204" pitchFamily="50" charset="-128"/>
              </a:rPr>
              <a:t>を</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ポイントとして還元</a:t>
            </a:r>
          </a:p>
          <a:p>
            <a:pPr>
              <a:lnSpc>
                <a:spcPct val="150000"/>
              </a:lnSpc>
            </a:pPr>
            <a:endParaRPr lang="ja-JP" altLang="en-US" sz="500">
              <a:latin typeface="Meiryo UI" panose="020B0604030504040204" pitchFamily="50" charset="-128"/>
              <a:ea typeface="Meiryo UI" panose="020B0604030504040204" pitchFamily="50" charset="-128"/>
            </a:endParaRPr>
          </a:p>
          <a:p>
            <a:pPr>
              <a:lnSpc>
                <a:spcPct val="150000"/>
              </a:lnSpc>
            </a:pPr>
            <a:r>
              <a:rPr lang="ja-JP" altLang="en-US" sz="1100" b="1">
                <a:latin typeface="Meiryo UI" panose="020B0604030504040204" pitchFamily="50" charset="-128"/>
                <a:ea typeface="Meiryo UI" panose="020B0604030504040204" pitchFamily="50" charset="-128"/>
              </a:rPr>
              <a:t>■全国のレジャー・アクティビティ提供事業者に対して</a:t>
            </a:r>
          </a:p>
          <a:p>
            <a:pPr marL="171450" indent="-171450">
              <a:lnSpc>
                <a:spcPct val="150000"/>
              </a:lnSpc>
              <a:buFont typeface="Arial" panose="020B0604020202020204" pitchFamily="34" charset="0"/>
              <a:buChar char="•"/>
            </a:pPr>
            <a:r>
              <a:rPr lang="ja-JP" altLang="en-US" sz="1100">
                <a:latin typeface="Meiryo UI" panose="020B0604030504040204" pitchFamily="50" charset="-128"/>
                <a:ea typeface="Meiryo UI" panose="020B0604030504040204" pitchFamily="50" charset="-128"/>
              </a:rPr>
              <a:t>通常</a:t>
            </a:r>
            <a:r>
              <a:rPr lang="en-US" altLang="ja-JP" sz="1100" dirty="0">
                <a:latin typeface="Meiryo UI" panose="020B0604030504040204" pitchFamily="50" charset="-128"/>
                <a:ea typeface="Meiryo UI" panose="020B0604030504040204" pitchFamily="50" charset="-128"/>
              </a:rPr>
              <a:t>19,800</a:t>
            </a:r>
            <a:r>
              <a:rPr lang="ja-JP" altLang="en-US" sz="1100">
                <a:latin typeface="Meiryo UI" panose="020B0604030504040204" pitchFamily="50" charset="-128"/>
                <a:ea typeface="Meiryo UI" panose="020B0604030504040204" pitchFamily="50" charset="-128"/>
              </a:rPr>
              <a:t>円の決済端末を無償で提供（コイニーとの契約の場合）や導入手数料の減額</a:t>
            </a:r>
            <a:endParaRPr lang="en-US" altLang="ja-JP" sz="1100" dirty="0">
              <a:latin typeface="Meiryo UI" panose="020B0604030504040204" pitchFamily="50" charset="-128"/>
              <a:ea typeface="Meiryo UI" panose="020B0604030504040204" pitchFamily="50" charset="-128"/>
            </a:endParaRPr>
          </a:p>
          <a:p>
            <a:pPr marL="171450" indent="-171450">
              <a:lnSpc>
                <a:spcPct val="150000"/>
              </a:lnSpc>
              <a:buFont typeface="Arial" panose="020B0604020202020204" pitchFamily="34" charset="0"/>
              <a:buChar char="•"/>
            </a:pPr>
            <a:r>
              <a:rPr lang="ja-JP" altLang="en-US" sz="1100">
                <a:latin typeface="Meiryo UI" panose="020B0604030504040204" pitchFamily="50" charset="-128"/>
                <a:ea typeface="Meiryo UI" panose="020B0604030504040204" pitchFamily="50" charset="-128"/>
              </a:rPr>
              <a:t>決済手数料の一部還元（</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翌月払いでの決済の場合）</a:t>
            </a:r>
            <a:endParaRPr lang="en-US" altLang="ja-JP" sz="1100" dirty="0">
              <a:latin typeface="Meiryo UI" panose="020B0604030504040204" pitchFamily="50" charset="-128"/>
              <a:ea typeface="Meiryo UI" panose="020B0604030504040204" pitchFamily="50" charset="-128"/>
            </a:endParaRPr>
          </a:p>
          <a:p>
            <a:pPr marL="171450" indent="-171450">
              <a:lnSpc>
                <a:spcPct val="150000"/>
              </a:lnSpc>
              <a:buFont typeface="Arial" panose="020B0604020202020204" pitchFamily="34" charset="0"/>
              <a:buChar char="•"/>
            </a:pPr>
            <a:r>
              <a:rPr lang="ja-JP" altLang="en-US" sz="1100">
                <a:latin typeface="Meiryo UI" panose="020B0604030504040204" pitchFamily="50" charset="-128"/>
                <a:ea typeface="Meiryo UI" panose="020B0604030504040204" pitchFamily="50" charset="-128"/>
              </a:rPr>
              <a:t>ユーザーへのポイント還元における集客力の向上</a:t>
            </a:r>
          </a:p>
          <a:p>
            <a:pPr marL="171450" indent="-171450">
              <a:lnSpc>
                <a:spcPct val="150000"/>
              </a:lnSpc>
              <a:buFont typeface="Arial" panose="020B0604020202020204" pitchFamily="34" charset="0"/>
              <a:buChar char="•"/>
            </a:pPr>
            <a:r>
              <a:rPr lang="ja-JP" altLang="en-US" sz="1100">
                <a:latin typeface="Meiryo UI" panose="020B0604030504040204" pitchFamily="50" charset="-128"/>
                <a:ea typeface="Meiryo UI" panose="020B0604030504040204" pitchFamily="50" charset="-128"/>
              </a:rPr>
              <a:t>現金の数え間違いや誤差軽減、精算オペレーション、休日などの繁忙時期における混雑改善</a:t>
            </a:r>
          </a:p>
        </p:txBody>
      </p:sp>
      <p:pic>
        <p:nvPicPr>
          <p:cNvPr id="3" name="図 2" descr="テキスト が含まれている画像&#10;&#10;自動的に生成された説明">
            <a:extLst>
              <a:ext uri="{FF2B5EF4-FFF2-40B4-BE49-F238E27FC236}">
                <a16:creationId xmlns:a16="http://schemas.microsoft.com/office/drawing/2014/main" id="{F2C37119-CF32-499C-BA10-883910FC51E0}"/>
              </a:ext>
            </a:extLst>
          </p:cNvPr>
          <p:cNvPicPr>
            <a:picLocks noChangeAspect="1"/>
          </p:cNvPicPr>
          <p:nvPr/>
        </p:nvPicPr>
        <p:blipFill>
          <a:blip r:embed="rId2"/>
          <a:stretch>
            <a:fillRect/>
          </a:stretch>
        </p:blipFill>
        <p:spPr>
          <a:xfrm>
            <a:off x="611708" y="2800469"/>
            <a:ext cx="5667768" cy="2450080"/>
          </a:xfrm>
          <a:prstGeom prst="rect">
            <a:avLst/>
          </a:prstGeom>
        </p:spPr>
      </p:pic>
    </p:spTree>
    <p:extLst>
      <p:ext uri="{BB962C8B-B14F-4D97-AF65-F5344CB8AC3E}">
        <p14:creationId xmlns:p14="http://schemas.microsoft.com/office/powerpoint/2010/main" val="4168930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B980A865-E021-4649-A0B2-AB6B5DF9A5EB}"/>
              </a:ext>
            </a:extLst>
          </p:cNvPr>
          <p:cNvSpPr txBox="1"/>
          <p:nvPr/>
        </p:nvSpPr>
        <p:spPr>
          <a:xfrm>
            <a:off x="305820" y="2364762"/>
            <a:ext cx="1697901" cy="253916"/>
          </a:xfrm>
          <a:prstGeom prst="rect">
            <a:avLst/>
          </a:prstGeom>
          <a:noFill/>
        </p:spPr>
        <p:txBody>
          <a:bodyPr wrap="none" rtlCol="0">
            <a:spAutoFit/>
          </a:bodyPr>
          <a:lstStyle/>
          <a:p>
            <a:r>
              <a:rPr lang="ja-JP" altLang="en-US" sz="1050" b="1">
                <a:latin typeface="Meiryo UI" panose="020B0604030504040204" pitchFamily="50" charset="-128"/>
                <a:ea typeface="Meiryo UI" panose="020B0604030504040204" pitchFamily="50" charset="-128"/>
              </a:rPr>
              <a:t>アソビュー株式会社について</a:t>
            </a:r>
            <a:endParaRPr kumimoji="1" lang="ja-JP" altLang="en-US" sz="1050" b="1">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4CF6DFFA-C539-8447-9C66-4D1FA4B562D3}"/>
              </a:ext>
            </a:extLst>
          </p:cNvPr>
          <p:cNvSpPr txBox="1"/>
          <p:nvPr/>
        </p:nvSpPr>
        <p:spPr>
          <a:xfrm>
            <a:off x="284168" y="2643903"/>
            <a:ext cx="6279502" cy="1517531"/>
          </a:xfrm>
          <a:prstGeom prst="rect">
            <a:avLst/>
          </a:prstGeom>
          <a:noFill/>
        </p:spPr>
        <p:txBody>
          <a:bodyPr wrap="square" rtlCol="0">
            <a:spAutoFit/>
          </a:bodyPr>
          <a:lstStyle/>
          <a:p>
            <a:pPr>
              <a:lnSpc>
                <a:spcPct val="150000"/>
              </a:lnSpc>
            </a:pPr>
            <a:r>
              <a:rPr lang="ja-JP" altLang="en-US" sz="900">
                <a:latin typeface="Meiryo UI" panose="020B0604030504040204" pitchFamily="50" charset="-128"/>
                <a:ea typeface="Meiryo UI" panose="020B0604030504040204" pitchFamily="50" charset="-128"/>
              </a:rPr>
              <a:t>「ワクワクを すべての人に」をミッションとし、全国約</a:t>
            </a:r>
            <a:r>
              <a:rPr lang="en-US" altLang="ja-JP" sz="900" dirty="0">
                <a:latin typeface="Meiryo UI" panose="020B0604030504040204" pitchFamily="50" charset="-128"/>
                <a:ea typeface="Meiryo UI" panose="020B0604030504040204" pitchFamily="50" charset="-128"/>
              </a:rPr>
              <a:t>7,000</a:t>
            </a:r>
            <a:r>
              <a:rPr lang="ja-JP" altLang="en-US" sz="900">
                <a:latin typeface="Meiryo UI" panose="020B0604030504040204" pitchFamily="50" charset="-128"/>
                <a:ea typeface="Meiryo UI" panose="020B0604030504040204" pitchFamily="50" charset="-128"/>
              </a:rPr>
              <a:t>店舗の事業者と提携し、約</a:t>
            </a:r>
            <a:r>
              <a:rPr lang="en-US" altLang="ja-JP" sz="900" dirty="0">
                <a:latin typeface="Meiryo UI" panose="020B0604030504040204" pitchFamily="50" charset="-128"/>
                <a:ea typeface="Meiryo UI" panose="020B0604030504040204" pitchFamily="50" charset="-128"/>
              </a:rPr>
              <a:t>440</a:t>
            </a:r>
            <a:r>
              <a:rPr lang="ja-JP" altLang="en-US" sz="900">
                <a:latin typeface="Meiryo UI" panose="020B0604030504040204" pitchFamily="50" charset="-128"/>
                <a:ea typeface="Meiryo UI" panose="020B0604030504040204" pitchFamily="50" charset="-128"/>
              </a:rPr>
              <a:t>ジャンル・約</a:t>
            </a:r>
            <a:r>
              <a:rPr lang="en-US" altLang="ja-JP" sz="900" dirty="0">
                <a:latin typeface="Meiryo UI" panose="020B0604030504040204" pitchFamily="50" charset="-128"/>
                <a:ea typeface="Meiryo UI" panose="020B0604030504040204" pitchFamily="50" charset="-128"/>
              </a:rPr>
              <a:t>20,000</a:t>
            </a:r>
            <a:r>
              <a:rPr lang="ja-JP" altLang="en-US" sz="900">
                <a:latin typeface="Meiryo UI" panose="020B0604030504040204" pitchFamily="50" charset="-128"/>
                <a:ea typeface="Meiryo UI" panose="020B0604030504040204" pitchFamily="50" charset="-128"/>
              </a:rPr>
              <a:t>の体験プランを紹介している、日本最大級の遊びのマーケットプレイス「</a:t>
            </a:r>
            <a:r>
              <a:rPr lang="en-US" altLang="ja-JP" sz="900" dirty="0">
                <a:latin typeface="Meiryo UI" panose="020B0604030504040204" pitchFamily="50" charset="-128"/>
                <a:ea typeface="Meiryo UI" panose="020B0604030504040204" pitchFamily="50" charset="-128"/>
              </a:rPr>
              <a:t>asoview!</a:t>
            </a:r>
            <a:r>
              <a:rPr lang="ja-JP" altLang="en-US" sz="900">
                <a:latin typeface="Meiryo UI" panose="020B0604030504040204" pitchFamily="50" charset="-128"/>
                <a:ea typeface="Meiryo UI" panose="020B0604030504040204" pitchFamily="50" charset="-128"/>
              </a:rPr>
              <a:t>（アソビュー）」を提供。「パラグライダー」など地の利を活かしたアウトドアレジャーや、「陶芸体験」など地域に根ざす文化を活かした魅力的な体験を紹介・予約できる</a:t>
            </a:r>
            <a:r>
              <a:rPr lang="en-US" altLang="ja-JP" sz="900" dirty="0">
                <a:latin typeface="Meiryo UI" panose="020B0604030504040204" pitchFamily="50" charset="-128"/>
                <a:ea typeface="Meiryo UI" panose="020B0604030504040204" pitchFamily="50" charset="-128"/>
              </a:rPr>
              <a:t>WEB</a:t>
            </a:r>
            <a:r>
              <a:rPr lang="ja-JP" altLang="en-US" sz="900">
                <a:latin typeface="Meiryo UI" panose="020B0604030504040204" pitchFamily="50" charset="-128"/>
                <a:ea typeface="Meiryo UI" panose="020B0604030504040204" pitchFamily="50" charset="-128"/>
              </a:rPr>
              <a:t>サービスです。思い出を贈る「</a:t>
            </a:r>
            <a:r>
              <a:rPr lang="en-US" altLang="ja-JP" sz="900" dirty="0" err="1">
                <a:latin typeface="Meiryo UI" panose="020B0604030504040204" pitchFamily="50" charset="-128"/>
                <a:ea typeface="Meiryo UI" panose="020B0604030504040204" pitchFamily="50" charset="-128"/>
              </a:rPr>
              <a:t>asoview!GIFT</a:t>
            </a:r>
            <a:r>
              <a:rPr lang="ja-JP" altLang="en-US" sz="900">
                <a:latin typeface="Meiryo UI" panose="020B0604030504040204" pitchFamily="50" charset="-128"/>
                <a:ea typeface="Meiryo UI" panose="020B0604030504040204" pitchFamily="50" charset="-128"/>
              </a:rPr>
              <a:t>」も運営しています。</a:t>
            </a:r>
          </a:p>
          <a:p>
            <a:pPr>
              <a:lnSpc>
                <a:spcPct val="150000"/>
              </a:lnSpc>
            </a:pPr>
            <a:r>
              <a:rPr lang="en-US" altLang="ja-JP" sz="900" dirty="0">
                <a:latin typeface="Meiryo UI" panose="020B0604030504040204" pitchFamily="50" charset="-128"/>
                <a:ea typeface="Meiryo UI" panose="020B0604030504040204" pitchFamily="50" charset="-128"/>
              </a:rPr>
              <a:t>2015</a:t>
            </a:r>
            <a:r>
              <a:rPr lang="ja-JP" altLang="en-US" sz="90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4</a:t>
            </a:r>
            <a:r>
              <a:rPr lang="ja-JP" altLang="en-US" sz="90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22</a:t>
            </a:r>
            <a:r>
              <a:rPr lang="ja-JP" altLang="en-US" sz="900">
                <a:latin typeface="Meiryo UI" panose="020B0604030504040204" pitchFamily="50" charset="-128"/>
                <a:ea typeface="Meiryo UI" panose="020B0604030504040204" pitchFamily="50" charset="-128"/>
              </a:rPr>
              <a:t>日には</a:t>
            </a:r>
            <a:r>
              <a:rPr lang="en-US" altLang="ja-JP" sz="900" dirty="0">
                <a:latin typeface="Meiryo UI" panose="020B0604030504040204" pitchFamily="50" charset="-128"/>
                <a:ea typeface="Meiryo UI" panose="020B0604030504040204" pitchFamily="50" charset="-128"/>
              </a:rPr>
              <a:t>JTB</a:t>
            </a:r>
            <a:r>
              <a:rPr lang="ja-JP" altLang="en-US" sz="90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YJ</a:t>
            </a:r>
            <a:r>
              <a:rPr lang="ja-JP" altLang="en-US" sz="900">
                <a:latin typeface="Meiryo UI" panose="020B0604030504040204" pitchFamily="50" charset="-128"/>
                <a:ea typeface="Meiryo UI" panose="020B0604030504040204" pitchFamily="50" charset="-128"/>
              </a:rPr>
              <a:t>キャピタル、グロービス・キャピタル・パートナーズ、ジャフコを引受先とする総額約</a:t>
            </a:r>
            <a:r>
              <a:rPr lang="en-US" altLang="ja-JP" sz="900" dirty="0">
                <a:latin typeface="Meiryo UI" panose="020B0604030504040204" pitchFamily="50" charset="-128"/>
                <a:ea typeface="Meiryo UI" panose="020B0604030504040204" pitchFamily="50" charset="-128"/>
              </a:rPr>
              <a:t>6</a:t>
            </a:r>
            <a:r>
              <a:rPr lang="ja-JP" altLang="en-US" sz="900">
                <a:latin typeface="Meiryo UI" panose="020B0604030504040204" pitchFamily="50" charset="-128"/>
                <a:ea typeface="Meiryo UI" panose="020B0604030504040204" pitchFamily="50" charset="-128"/>
              </a:rPr>
              <a:t>億円の第三者割当増資の実施、及び</a:t>
            </a:r>
            <a:r>
              <a:rPr lang="en-US" altLang="ja-JP" sz="900" dirty="0">
                <a:latin typeface="Meiryo UI" panose="020B0604030504040204" pitchFamily="50" charset="-128"/>
                <a:ea typeface="Meiryo UI" panose="020B0604030504040204" pitchFamily="50" charset="-128"/>
              </a:rPr>
              <a:t>JTB</a:t>
            </a:r>
            <a:r>
              <a:rPr lang="ja-JP" altLang="en-US" sz="900">
                <a:latin typeface="Meiryo UI" panose="020B0604030504040204" pitchFamily="50" charset="-128"/>
                <a:ea typeface="Meiryo UI" panose="020B0604030504040204" pitchFamily="50" charset="-128"/>
              </a:rPr>
              <a:t>との業務提携を発表しています。</a:t>
            </a:r>
          </a:p>
          <a:p>
            <a:pPr>
              <a:lnSpc>
                <a:spcPct val="150000"/>
              </a:lnSpc>
            </a:pPr>
            <a:r>
              <a:rPr lang="ja-JP" altLang="en-US" sz="900">
                <a:latin typeface="Meiryo UI" panose="020B0604030504040204" pitchFamily="50" charset="-128"/>
                <a:ea typeface="Meiryo UI" panose="020B0604030504040204" pitchFamily="50" charset="-128"/>
              </a:rPr>
              <a:t>アソビュー 公式サイト：</a:t>
            </a:r>
            <a:r>
              <a:rPr lang="en-US" altLang="ja-JP" sz="900" dirty="0">
                <a:latin typeface="Meiryo UI" panose="020B0604030504040204" pitchFamily="50" charset="-128"/>
                <a:ea typeface="Meiryo UI" panose="020B0604030504040204" pitchFamily="50" charset="-128"/>
                <a:hlinkClick r:id="rId2"/>
              </a:rPr>
              <a:t>https://www.asoview.co.jp/</a:t>
            </a:r>
            <a:endParaRPr lang="ja-JP" altLang="en-US" sz="90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2075E536-0345-48B3-BD47-6182A580F40E}"/>
              </a:ext>
            </a:extLst>
          </p:cNvPr>
          <p:cNvSpPr txBox="1"/>
          <p:nvPr/>
        </p:nvSpPr>
        <p:spPr>
          <a:xfrm>
            <a:off x="364435" y="1020722"/>
            <a:ext cx="1067921" cy="307777"/>
          </a:xfrm>
          <a:prstGeom prst="rect">
            <a:avLst/>
          </a:prstGeom>
          <a:noFill/>
        </p:spPr>
        <p:txBody>
          <a:bodyPr wrap="none" rtlCol="0">
            <a:spAutoFit/>
          </a:bodyPr>
          <a:lstStyle/>
          <a:p>
            <a:r>
              <a:rPr lang="ja-JP" altLang="en-US" sz="1400" b="1">
                <a:latin typeface="Meiryo UI" panose="020B0604030504040204" pitchFamily="50" charset="-128"/>
                <a:ea typeface="Meiryo UI" panose="020B0604030504040204" pitchFamily="50" charset="-128"/>
              </a:rPr>
              <a:t>今後の展望</a:t>
            </a:r>
            <a:endParaRPr kumimoji="1" lang="ja-JP" altLang="en-US" sz="1400" b="1">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40838677-4139-4933-926D-B16804909022}"/>
              </a:ext>
            </a:extLst>
          </p:cNvPr>
          <p:cNvCxnSpPr/>
          <p:nvPr/>
        </p:nvCxnSpPr>
        <p:spPr>
          <a:xfrm>
            <a:off x="289249" y="1329094"/>
            <a:ext cx="627950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E570FCC8-C2AE-4F26-A54A-EBDFB3A499D2}"/>
              </a:ext>
            </a:extLst>
          </p:cNvPr>
          <p:cNvSpPr/>
          <p:nvPr/>
        </p:nvSpPr>
        <p:spPr>
          <a:xfrm>
            <a:off x="284168" y="1045288"/>
            <a:ext cx="80267" cy="258645"/>
          </a:xfrm>
          <a:prstGeom prst="rect">
            <a:avLst/>
          </a:prstGeom>
          <a:solidFill>
            <a:srgbClr val="E5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B3EAF6B-B230-4C3D-A1ED-F232F24A6DB8}"/>
              </a:ext>
            </a:extLst>
          </p:cNvPr>
          <p:cNvSpPr txBox="1"/>
          <p:nvPr/>
        </p:nvSpPr>
        <p:spPr>
          <a:xfrm>
            <a:off x="284168" y="1349760"/>
            <a:ext cx="6279502" cy="818622"/>
          </a:xfrm>
          <a:prstGeom prst="rect">
            <a:avLst/>
          </a:prstGeom>
          <a:noFill/>
        </p:spPr>
        <p:txBody>
          <a:bodyPr wrap="square" rtlCol="0">
            <a:spAutoFit/>
          </a:bodyPr>
          <a:lstStyle/>
          <a:p>
            <a:pPr>
              <a:lnSpc>
                <a:spcPct val="150000"/>
              </a:lnSpc>
            </a:pPr>
            <a:r>
              <a:rPr lang="ja-JP" altLang="en-US" sz="1100">
                <a:latin typeface="Meiryo UI" panose="020B0604030504040204" pitchFamily="50" charset="-128"/>
                <a:ea typeface="Meiryo UI" panose="020B0604030504040204" pitchFamily="50" charset="-128"/>
              </a:rPr>
              <a:t>アソビューと</a:t>
            </a:r>
            <a:r>
              <a:rPr lang="en-US" altLang="ja-JP" sz="1100" dirty="0">
                <a:latin typeface="Meiryo UI" panose="020B0604030504040204" pitchFamily="50" charset="-128"/>
                <a:ea typeface="Meiryo UI" panose="020B0604030504040204" pitchFamily="50" charset="-128"/>
              </a:rPr>
              <a:t>Paidy</a:t>
            </a:r>
            <a:r>
              <a:rPr lang="ja-JP" altLang="en-US" sz="1100">
                <a:latin typeface="Meiryo UI" panose="020B0604030504040204" pitchFamily="50" charset="-128"/>
                <a:ea typeface="Meiryo UI" panose="020B0604030504040204" pitchFamily="50" charset="-128"/>
              </a:rPr>
              <a:t>、コイニーの</a:t>
            </a:r>
            <a:r>
              <a:rPr lang="en-US" altLang="ja-JP" sz="1100" dirty="0">
                <a:latin typeface="Meiryo UI" panose="020B0604030504040204" pitchFamily="50" charset="-128"/>
                <a:ea typeface="Meiryo UI" panose="020B0604030504040204" pitchFamily="50" charset="-128"/>
              </a:rPr>
              <a:t>3</a:t>
            </a:r>
            <a:r>
              <a:rPr lang="ja-JP" altLang="en-US" sz="1100">
                <a:latin typeface="Meiryo UI" panose="020B0604030504040204" pitchFamily="50" charset="-128"/>
                <a:ea typeface="Meiryo UI" panose="020B0604030504040204" pitchFamily="50" charset="-128"/>
              </a:rPr>
              <a:t>社は今後も連携を強化し、</a:t>
            </a:r>
            <a:r>
              <a:rPr lang="en-US" altLang="ja-JP" sz="1100" dirty="0">
                <a:latin typeface="Meiryo UI" panose="020B0604030504040204" pitchFamily="50" charset="-128"/>
                <a:ea typeface="Meiryo UI" panose="020B0604030504040204" pitchFamily="50" charset="-128"/>
              </a:rPr>
              <a:t>asoview!</a:t>
            </a:r>
            <a:r>
              <a:rPr lang="ja-JP" altLang="en-US" sz="1100">
                <a:latin typeface="Meiryo UI" panose="020B0604030504040204" pitchFamily="50" charset="-128"/>
                <a:ea typeface="Meiryo UI" panose="020B0604030504040204" pitchFamily="50" charset="-128"/>
              </a:rPr>
              <a:t>ユーザーとレジャー・アクティビティ提供事業者に対して、サービスの利便性をさらに向上させるとともに、訪日外国人が増える</a:t>
            </a:r>
            <a:r>
              <a:rPr lang="en-US" altLang="ja-JP" sz="1100" dirty="0">
                <a:latin typeface="Meiryo UI" panose="020B0604030504040204" pitchFamily="50" charset="-128"/>
                <a:ea typeface="Meiryo UI" panose="020B0604030504040204" pitchFamily="50" charset="-128"/>
              </a:rPr>
              <a:t>2020</a:t>
            </a:r>
            <a:r>
              <a:rPr lang="ja-JP" altLang="en-US" sz="1100">
                <a:latin typeface="Meiryo UI" panose="020B0604030504040204" pitchFamily="50" charset="-128"/>
                <a:ea typeface="Meiryo UI" panose="020B0604030504040204" pitchFamily="50" charset="-128"/>
              </a:rPr>
              <a:t>年に向けて、キャッシュレス決済可能なレジャー・アクティビティ提供施設をさらに増やしてまいります。</a:t>
            </a:r>
          </a:p>
        </p:txBody>
      </p:sp>
      <p:sp>
        <p:nvSpPr>
          <p:cNvPr id="15" name="テキスト ボックス 14">
            <a:extLst>
              <a:ext uri="{FF2B5EF4-FFF2-40B4-BE49-F238E27FC236}">
                <a16:creationId xmlns:a16="http://schemas.microsoft.com/office/drawing/2014/main" id="{964C2535-C5F6-4190-BE63-EC4C279FDC6A}"/>
              </a:ext>
            </a:extLst>
          </p:cNvPr>
          <p:cNvSpPr txBox="1"/>
          <p:nvPr/>
        </p:nvSpPr>
        <p:spPr>
          <a:xfrm>
            <a:off x="289016" y="4239683"/>
            <a:ext cx="1556836" cy="253916"/>
          </a:xfrm>
          <a:prstGeom prst="rect">
            <a:avLst/>
          </a:prstGeom>
          <a:noFill/>
        </p:spPr>
        <p:txBody>
          <a:bodyPr wrap="none" rtlCol="0">
            <a:spAutoFit/>
          </a:bodyPr>
          <a:lstStyle/>
          <a:p>
            <a:r>
              <a:rPr lang="ja-JP" altLang="en-US" sz="1050" b="1">
                <a:latin typeface="Meiryo UI" panose="020B0604030504040204" pitchFamily="50" charset="-128"/>
                <a:ea typeface="Meiryo UI" panose="020B0604030504040204" pitchFamily="50" charset="-128"/>
              </a:rPr>
              <a:t>株式会社</a:t>
            </a:r>
            <a:r>
              <a:rPr lang="en-US" altLang="ja-JP" sz="1050" b="1" dirty="0">
                <a:latin typeface="Meiryo UI" panose="020B0604030504040204" pitchFamily="50" charset="-128"/>
                <a:ea typeface="Meiryo UI" panose="020B0604030504040204" pitchFamily="50" charset="-128"/>
              </a:rPr>
              <a:t>Paidy</a:t>
            </a:r>
            <a:r>
              <a:rPr lang="ja-JP" altLang="en-US" sz="1050" b="1">
                <a:latin typeface="Meiryo UI" panose="020B0604030504040204" pitchFamily="50" charset="-128"/>
                <a:ea typeface="Meiryo UI" panose="020B0604030504040204" pitchFamily="50" charset="-128"/>
              </a:rPr>
              <a:t>について</a:t>
            </a:r>
          </a:p>
        </p:txBody>
      </p:sp>
      <p:sp>
        <p:nvSpPr>
          <p:cNvPr id="20" name="テキスト ボックス 19">
            <a:extLst>
              <a:ext uri="{FF2B5EF4-FFF2-40B4-BE49-F238E27FC236}">
                <a16:creationId xmlns:a16="http://schemas.microsoft.com/office/drawing/2014/main" id="{0EBCF09C-92A6-4BA4-8461-0B91B202C2CA}"/>
              </a:ext>
            </a:extLst>
          </p:cNvPr>
          <p:cNvSpPr txBox="1"/>
          <p:nvPr/>
        </p:nvSpPr>
        <p:spPr>
          <a:xfrm>
            <a:off x="284168" y="4518824"/>
            <a:ext cx="6279502" cy="1933030"/>
          </a:xfrm>
          <a:prstGeom prst="rect">
            <a:avLst/>
          </a:prstGeom>
          <a:noFill/>
        </p:spPr>
        <p:txBody>
          <a:bodyPr wrap="square" rtlCol="0">
            <a:spAutoFit/>
          </a:bodyPr>
          <a:lstStyle/>
          <a:p>
            <a:pPr>
              <a:lnSpc>
                <a:spcPct val="150000"/>
              </a:lnSpc>
            </a:pPr>
            <a:r>
              <a:rPr lang="ja-JP" altLang="en-US" sz="90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Paidy</a:t>
            </a:r>
            <a:r>
              <a:rPr lang="ja-JP" altLang="en-US" sz="900">
                <a:latin typeface="Meiryo UI" panose="020B0604030504040204" pitchFamily="50" charset="-128"/>
                <a:ea typeface="Meiryo UI" panose="020B0604030504040204" pitchFamily="50" charset="-128"/>
              </a:rPr>
              <a:t>翌月払い」は、より良いファイナンシャル・サービスを実現することを目的に、翌月おまとめ払いの</a:t>
            </a:r>
            <a:r>
              <a:rPr lang="en-US" altLang="ja-JP" sz="900" dirty="0">
                <a:latin typeface="Meiryo UI" panose="020B0604030504040204" pitchFamily="50" charset="-128"/>
                <a:ea typeface="Meiryo UI" panose="020B0604030504040204" pitchFamily="50" charset="-128"/>
              </a:rPr>
              <a:t>EC</a:t>
            </a:r>
            <a:r>
              <a:rPr lang="ja-JP" altLang="en-US" sz="900">
                <a:latin typeface="Meiryo UI" panose="020B0604030504040204" pitchFamily="50" charset="-128"/>
                <a:ea typeface="Meiryo UI" panose="020B0604030504040204" pitchFamily="50" charset="-128"/>
              </a:rPr>
              <a:t>向け決済サービスとして、</a:t>
            </a:r>
            <a:r>
              <a:rPr lang="en-US" altLang="ja-JP" sz="900" dirty="0">
                <a:latin typeface="Meiryo UI" panose="020B0604030504040204" pitchFamily="50" charset="-128"/>
                <a:ea typeface="Meiryo UI" panose="020B0604030504040204" pitchFamily="50" charset="-128"/>
              </a:rPr>
              <a:t>2014</a:t>
            </a:r>
            <a:r>
              <a:rPr lang="ja-JP" altLang="en-US" sz="90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10</a:t>
            </a:r>
            <a:r>
              <a:rPr lang="ja-JP" altLang="en-US" sz="900">
                <a:latin typeface="Meiryo UI" panose="020B0604030504040204" pitchFamily="50" charset="-128"/>
                <a:ea typeface="Meiryo UI" panose="020B0604030504040204" pitchFamily="50" charset="-128"/>
              </a:rPr>
              <a:t>月にサービスの提供を開始いたしました。事前の会員登録、クレジットカードがなくても、携帯電話番号とメールアドレスで決済いただけるので、クレジットカードを持っていない、あるいは利用に抵抗があるお客様にも簡単にご利用いただけます。ユニークで利便性の高いサービスでユーザーに評価され、現在アカウント数は</a:t>
            </a:r>
            <a:r>
              <a:rPr lang="en-US" altLang="ja-JP" sz="900" dirty="0">
                <a:latin typeface="Meiryo UI" panose="020B0604030504040204" pitchFamily="50" charset="-128"/>
                <a:ea typeface="Meiryo UI" panose="020B0604030504040204" pitchFamily="50" charset="-128"/>
              </a:rPr>
              <a:t>250</a:t>
            </a:r>
            <a:r>
              <a:rPr lang="ja-JP" altLang="en-US" sz="900">
                <a:latin typeface="Meiryo UI" panose="020B0604030504040204" pitchFamily="50" charset="-128"/>
                <a:ea typeface="Meiryo UI" panose="020B0604030504040204" pitchFamily="50" charset="-128"/>
              </a:rPr>
              <a:t>万口座を超えております。</a:t>
            </a:r>
            <a:r>
              <a:rPr lang="en-US" altLang="ja-JP" sz="900" dirty="0">
                <a:latin typeface="Meiryo UI" panose="020B0604030504040204" pitchFamily="50" charset="-128"/>
                <a:ea typeface="Meiryo UI" panose="020B0604030504040204" pitchFamily="50" charset="-128"/>
              </a:rPr>
              <a:t>(2019</a:t>
            </a:r>
            <a:r>
              <a:rPr lang="ja-JP" altLang="en-US" sz="90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9</a:t>
            </a:r>
            <a:r>
              <a:rPr lang="ja-JP" altLang="en-US" sz="900">
                <a:latin typeface="Meiryo UI" panose="020B0604030504040204" pitchFamily="50" charset="-128"/>
                <a:ea typeface="Meiryo UI" panose="020B0604030504040204" pitchFamily="50" charset="-128"/>
              </a:rPr>
              <a:t>月時点</a:t>
            </a:r>
            <a:r>
              <a:rPr lang="en-US" altLang="ja-JP" sz="900" dirty="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a:t>
            </a:r>
          </a:p>
          <a:p>
            <a:pPr>
              <a:lnSpc>
                <a:spcPct val="150000"/>
              </a:lnSpc>
            </a:pPr>
            <a:r>
              <a:rPr lang="ja-JP" altLang="en-US" sz="900">
                <a:latin typeface="Meiryo UI" panose="020B0604030504040204" pitchFamily="50" charset="-128"/>
                <a:ea typeface="Meiryo UI" panose="020B0604030504040204" pitchFamily="50" charset="-128"/>
              </a:rPr>
              <a:t>また、</a:t>
            </a:r>
            <a:r>
              <a:rPr lang="en-US" altLang="ja-JP" sz="900" dirty="0">
                <a:latin typeface="Meiryo UI" panose="020B0604030504040204" pitchFamily="50" charset="-128"/>
                <a:ea typeface="Meiryo UI" panose="020B0604030504040204" pitchFamily="50" charset="-128"/>
              </a:rPr>
              <a:t>2019</a:t>
            </a:r>
            <a:r>
              <a:rPr lang="ja-JP" altLang="en-US" sz="90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10</a:t>
            </a:r>
            <a:r>
              <a:rPr lang="ja-JP" altLang="en-US" sz="90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1</a:t>
            </a:r>
            <a:r>
              <a:rPr lang="ja-JP" altLang="en-US" sz="900">
                <a:latin typeface="Meiryo UI" panose="020B0604030504040204" pitchFamily="50" charset="-128"/>
                <a:ea typeface="Meiryo UI" panose="020B0604030504040204" pitchFamily="50" charset="-128"/>
              </a:rPr>
              <a:t>日より経済産業省が実施する「キャッシュレス・消費者還元事業」において、キャッシュレス発行事業者および キャッシュレス加盟店支援事業者として、登録が完了しております。</a:t>
            </a:r>
            <a:r>
              <a:rPr lang="en-US" altLang="ja-JP" sz="900" dirty="0">
                <a:latin typeface="Meiryo UI" panose="020B0604030504040204" pitchFamily="50" charset="-128"/>
                <a:ea typeface="Meiryo UI" panose="020B0604030504040204" pitchFamily="50" charset="-128"/>
              </a:rPr>
              <a:t>Paidy</a:t>
            </a:r>
            <a:r>
              <a:rPr lang="ja-JP" altLang="en-US" sz="900">
                <a:latin typeface="Meiryo UI" panose="020B0604030504040204" pitchFamily="50" charset="-128"/>
                <a:ea typeface="Meiryo UI" panose="020B0604030504040204" pitchFamily="50" charset="-128"/>
              </a:rPr>
              <a:t>は日本国内のキャッシュレス市場のさらなる拡大と活性化に貢献してまいります。</a:t>
            </a:r>
          </a:p>
          <a:p>
            <a:pPr>
              <a:lnSpc>
                <a:spcPct val="150000"/>
              </a:lnSpc>
            </a:pPr>
            <a:r>
              <a:rPr lang="en-US" altLang="ja-JP" sz="900" dirty="0">
                <a:latin typeface="Meiryo UI" panose="020B0604030504040204" pitchFamily="50" charset="-128"/>
                <a:ea typeface="Meiryo UI" panose="020B0604030504040204" pitchFamily="50" charset="-128"/>
              </a:rPr>
              <a:t>Paidy</a:t>
            </a:r>
            <a:r>
              <a:rPr lang="ja-JP" altLang="en-US" sz="900">
                <a:latin typeface="Meiryo UI" panose="020B0604030504040204" pitchFamily="50" charset="-128"/>
                <a:ea typeface="Meiryo UI" panose="020B0604030504040204" pitchFamily="50" charset="-128"/>
              </a:rPr>
              <a:t> 公式サイト：</a:t>
            </a:r>
            <a:r>
              <a:rPr lang="en-US" altLang="ja-JP" sz="900" dirty="0">
                <a:latin typeface="Meiryo UI" panose="020B0604030504040204" pitchFamily="50" charset="-128"/>
                <a:ea typeface="Meiryo UI" panose="020B0604030504040204" pitchFamily="50" charset="-128"/>
                <a:hlinkClick r:id="rId3"/>
              </a:rPr>
              <a:t>https://paidy.com/</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a:latin typeface="Meiryo UI" panose="020B0604030504040204" pitchFamily="50" charset="-128"/>
                <a:ea typeface="Meiryo UI" panose="020B0604030504040204" pitchFamily="50" charset="-128"/>
              </a:rPr>
              <a:t>キャッシュレス・消費者還元事業について：</a:t>
            </a:r>
            <a:r>
              <a:rPr lang="en-US" altLang="ja-JP" sz="900" dirty="0">
                <a:latin typeface="Meiryo UI" panose="020B0604030504040204" pitchFamily="50" charset="-128"/>
                <a:ea typeface="Meiryo UI" panose="020B0604030504040204" pitchFamily="50" charset="-128"/>
                <a:hlinkClick r:id="rId4"/>
              </a:rPr>
              <a:t>https://campaign.paidy.com/cashless-consumer</a:t>
            </a:r>
            <a:endParaRPr lang="en-US" altLang="ja-JP" sz="9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8181D630-2FE7-48FE-A630-A09A5F88F9BD}"/>
              </a:ext>
            </a:extLst>
          </p:cNvPr>
          <p:cNvSpPr txBox="1"/>
          <p:nvPr/>
        </p:nvSpPr>
        <p:spPr>
          <a:xfrm>
            <a:off x="299178" y="6556281"/>
            <a:ext cx="1601721" cy="253916"/>
          </a:xfrm>
          <a:prstGeom prst="rect">
            <a:avLst/>
          </a:prstGeom>
          <a:noFill/>
        </p:spPr>
        <p:txBody>
          <a:bodyPr wrap="none" rtlCol="0">
            <a:spAutoFit/>
          </a:bodyPr>
          <a:lstStyle/>
          <a:p>
            <a:r>
              <a:rPr lang="ja-JP" altLang="en-US" sz="1050" b="1">
                <a:latin typeface="Meiryo UI" panose="020B0604030504040204" pitchFamily="50" charset="-128"/>
                <a:ea typeface="Meiryo UI" panose="020B0604030504040204" pitchFamily="50" charset="-128"/>
              </a:rPr>
              <a:t>コイニー株式会社について</a:t>
            </a:r>
          </a:p>
        </p:txBody>
      </p:sp>
      <p:cxnSp>
        <p:nvCxnSpPr>
          <p:cNvPr id="22" name="直線コネクタ 21">
            <a:extLst>
              <a:ext uri="{FF2B5EF4-FFF2-40B4-BE49-F238E27FC236}">
                <a16:creationId xmlns:a16="http://schemas.microsoft.com/office/drawing/2014/main" id="{F920C097-E27C-4A33-861B-5CD0763BE895}"/>
              </a:ext>
            </a:extLst>
          </p:cNvPr>
          <p:cNvCxnSpPr>
            <a:cxnSpLocks/>
          </p:cNvCxnSpPr>
          <p:nvPr/>
        </p:nvCxnSpPr>
        <p:spPr>
          <a:xfrm>
            <a:off x="322465" y="6809832"/>
            <a:ext cx="185917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9ECB0D6D-E0CF-4B88-B348-C86001A33271}"/>
              </a:ext>
            </a:extLst>
          </p:cNvPr>
          <p:cNvSpPr txBox="1"/>
          <p:nvPr/>
        </p:nvSpPr>
        <p:spPr>
          <a:xfrm>
            <a:off x="284168" y="6835422"/>
            <a:ext cx="6279502" cy="1725280"/>
          </a:xfrm>
          <a:prstGeom prst="rect">
            <a:avLst/>
          </a:prstGeom>
          <a:noFill/>
        </p:spPr>
        <p:txBody>
          <a:bodyPr wrap="square" rtlCol="0">
            <a:spAutoFit/>
          </a:bodyPr>
          <a:lstStyle/>
          <a:p>
            <a:pPr>
              <a:lnSpc>
                <a:spcPct val="150000"/>
              </a:lnSpc>
            </a:pPr>
            <a:r>
              <a:rPr lang="ja-JP" altLang="en-US" sz="900">
                <a:latin typeface="Meiryo UI" panose="020B0604030504040204" pitchFamily="50" charset="-128"/>
                <a:ea typeface="Meiryo UI" panose="020B0604030504040204" pitchFamily="50" charset="-128"/>
              </a:rPr>
              <a:t>コイニーは、「お金の流れをまるくする」をビジョンにクレジットカードや交通系電子マネー、</a:t>
            </a:r>
            <a:r>
              <a:rPr lang="en-US" altLang="ja-JP" sz="900" dirty="0">
                <a:latin typeface="Meiryo UI" panose="020B0604030504040204" pitchFamily="50" charset="-128"/>
                <a:ea typeface="Meiryo UI" panose="020B0604030504040204" pitchFamily="50" charset="-128"/>
              </a:rPr>
              <a:t>QR</a:t>
            </a:r>
            <a:r>
              <a:rPr lang="ja-JP" altLang="en-US" sz="900">
                <a:latin typeface="Meiryo UI" panose="020B0604030504040204" pitchFamily="50" charset="-128"/>
                <a:ea typeface="Meiryo UI" panose="020B0604030504040204" pitchFamily="50" charset="-128"/>
              </a:rPr>
              <a:t>コード決済などに対応した事業者向けのキャッシュレス決済サービスを提供しています。</a:t>
            </a:r>
            <a:r>
              <a:rPr lang="en-US" altLang="ja-JP" sz="900" dirty="0">
                <a:latin typeface="Meiryo UI" panose="020B0604030504040204" pitchFamily="50" charset="-128"/>
                <a:ea typeface="Meiryo UI" panose="020B0604030504040204" pitchFamily="50" charset="-128"/>
              </a:rPr>
              <a:t>2013</a:t>
            </a:r>
            <a:r>
              <a:rPr lang="ja-JP" altLang="en-US" sz="900">
                <a:latin typeface="Meiryo UI" panose="020B0604030504040204" pitchFamily="50" charset="-128"/>
                <a:ea typeface="Meiryo UI" panose="020B0604030504040204" pitchFamily="50" charset="-128"/>
              </a:rPr>
              <a:t>年のサービス開始以来、お商売をするどなたにも幅広くサービス提供することを重視し、”より手軽に” ”よりかんたんに” キャッシュレスサービスを活用いただくことを目指しています。</a:t>
            </a:r>
          </a:p>
          <a:p>
            <a:pPr>
              <a:lnSpc>
                <a:spcPct val="150000"/>
              </a:lnSpc>
            </a:pPr>
            <a:r>
              <a:rPr lang="ja-JP" altLang="en-US" sz="900">
                <a:latin typeface="Meiryo UI" panose="020B0604030504040204" pitchFamily="50" charset="-128"/>
                <a:ea typeface="Meiryo UI" panose="020B0604030504040204" pitchFamily="50" charset="-128"/>
              </a:rPr>
              <a:t>また、</a:t>
            </a:r>
            <a:r>
              <a:rPr lang="en-US" altLang="ja-JP" sz="900" dirty="0">
                <a:latin typeface="Meiryo UI" panose="020B0604030504040204" pitchFamily="50" charset="-128"/>
                <a:ea typeface="Meiryo UI" panose="020B0604030504040204" pitchFamily="50" charset="-128"/>
              </a:rPr>
              <a:t>2019</a:t>
            </a:r>
            <a:r>
              <a:rPr lang="ja-JP" altLang="en-US" sz="90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10</a:t>
            </a:r>
            <a:r>
              <a:rPr lang="ja-JP" altLang="en-US" sz="90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1</a:t>
            </a:r>
            <a:r>
              <a:rPr lang="ja-JP" altLang="en-US" sz="900">
                <a:latin typeface="Meiryo UI" panose="020B0604030504040204" pitchFamily="50" charset="-128"/>
                <a:ea typeface="Meiryo UI" panose="020B0604030504040204" pitchFamily="50" charset="-128"/>
              </a:rPr>
              <a:t>日より経済産業省が実施する「キャッシュレス・消費者還元事業」へのキャッシュレス加盟店支援事業者として本登録が完了しており、経済産業省が掲げる”お店の生産性向上” や ”お買い物客の利便性向上”を実現するキャッシュレス対応をより強力に推進しております。</a:t>
            </a:r>
          </a:p>
          <a:p>
            <a:pPr>
              <a:lnSpc>
                <a:spcPct val="150000"/>
              </a:lnSpc>
            </a:pPr>
            <a:r>
              <a:rPr lang="ja-JP" altLang="en-US" sz="900">
                <a:latin typeface="Meiryo UI" panose="020B0604030504040204" pitchFamily="50" charset="-128"/>
                <a:ea typeface="Meiryo UI" panose="020B0604030504040204" pitchFamily="50" charset="-128"/>
              </a:rPr>
              <a:t>コイニー 公式サイト：</a:t>
            </a:r>
            <a:r>
              <a:rPr lang="en-US" altLang="ja-JP" sz="900" dirty="0">
                <a:latin typeface="Meiryo UI" panose="020B0604030504040204" pitchFamily="50" charset="-128"/>
                <a:ea typeface="Meiryo UI" panose="020B0604030504040204" pitchFamily="50" charset="-128"/>
                <a:hlinkClick r:id="rId5"/>
              </a:rPr>
              <a:t>https://coiney.com/</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a:latin typeface="Meiryo UI" panose="020B0604030504040204" pitchFamily="50" charset="-128"/>
                <a:ea typeface="Meiryo UI" panose="020B0604030504040204" pitchFamily="50" charset="-128"/>
              </a:rPr>
              <a:t>キャッシュレス・消費者還元事業について：</a:t>
            </a:r>
            <a:r>
              <a:rPr lang="en-US" altLang="ja-JP" sz="900" dirty="0">
                <a:latin typeface="Meiryo UI" panose="020B0604030504040204" pitchFamily="50" charset="-128"/>
                <a:ea typeface="Meiryo UI" panose="020B0604030504040204" pitchFamily="50" charset="-128"/>
                <a:hlinkClick r:id="rId6"/>
              </a:rPr>
              <a:t>https://coiney.com/cashless/</a:t>
            </a:r>
            <a:endParaRPr lang="en-US" altLang="ja-JP" sz="900" dirty="0">
              <a:latin typeface="Meiryo UI" panose="020B0604030504040204" pitchFamily="50" charset="-128"/>
              <a:ea typeface="Meiryo UI" panose="020B0604030504040204" pitchFamily="50" charset="-128"/>
            </a:endParaRPr>
          </a:p>
        </p:txBody>
      </p:sp>
      <p:cxnSp>
        <p:nvCxnSpPr>
          <p:cNvPr id="29" name="直線コネクタ 28">
            <a:extLst>
              <a:ext uri="{FF2B5EF4-FFF2-40B4-BE49-F238E27FC236}">
                <a16:creationId xmlns:a16="http://schemas.microsoft.com/office/drawing/2014/main" id="{EBCF20E8-7AB9-4BEC-970A-69AC6BE3125E}"/>
              </a:ext>
            </a:extLst>
          </p:cNvPr>
          <p:cNvCxnSpPr>
            <a:cxnSpLocks/>
          </p:cNvCxnSpPr>
          <p:nvPr/>
        </p:nvCxnSpPr>
        <p:spPr>
          <a:xfrm>
            <a:off x="322464" y="4516682"/>
            <a:ext cx="185917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A8F12966-F551-4D7B-AEDC-223311F24023}"/>
              </a:ext>
            </a:extLst>
          </p:cNvPr>
          <p:cNvCxnSpPr>
            <a:cxnSpLocks/>
          </p:cNvCxnSpPr>
          <p:nvPr/>
        </p:nvCxnSpPr>
        <p:spPr>
          <a:xfrm>
            <a:off x="334188" y="2641761"/>
            <a:ext cx="185917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24635390-5E69-4CCC-A1A5-C211478D101D}"/>
              </a:ext>
            </a:extLst>
          </p:cNvPr>
          <p:cNvSpPr/>
          <p:nvPr/>
        </p:nvSpPr>
        <p:spPr>
          <a:xfrm>
            <a:off x="284168" y="8745415"/>
            <a:ext cx="6272860" cy="92330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ja-JP" altLang="en-US" sz="1400" b="1">
                <a:solidFill>
                  <a:prstClr val="black"/>
                </a:solidFill>
                <a:latin typeface="Meiryo UI" panose="020B0604030504040204" pitchFamily="50" charset="-128"/>
                <a:ea typeface="Meiryo UI" panose="020B0604030504040204" pitchFamily="50" charset="-128"/>
              </a:rPr>
              <a:t>本リリースに関する問い合わせ先</a:t>
            </a:r>
            <a:endParaRPr lang="en-US" altLang="ja-JP" sz="1400" b="1" dirty="0">
              <a:solidFill>
                <a:prstClr val="black"/>
              </a:solidFill>
              <a:latin typeface="Meiryo UI" panose="020B0604030504040204" pitchFamily="50" charset="-128"/>
              <a:ea typeface="Meiryo UI" panose="020B0604030504040204" pitchFamily="50" charset="-128"/>
            </a:endParaRPr>
          </a:p>
          <a:p>
            <a:pPr lvl="0" algn="ctr"/>
            <a:endParaRPr lang="en-US" altLang="ja-JP" sz="600" b="1" dirty="0">
              <a:solidFill>
                <a:prstClr val="black"/>
              </a:solidFill>
              <a:latin typeface="Meiryo UI" panose="020B0604030504040204" pitchFamily="50" charset="-128"/>
              <a:ea typeface="Meiryo UI" panose="020B0604030504040204" pitchFamily="50" charset="-128"/>
            </a:endParaRPr>
          </a:p>
          <a:p>
            <a:pPr lvl="0"/>
            <a:r>
              <a:rPr lang="ja-JP" altLang="en-US" sz="1100">
                <a:solidFill>
                  <a:prstClr val="black"/>
                </a:solidFill>
                <a:latin typeface="Meiryo UI" panose="020B0604030504040204" pitchFamily="50" charset="-128"/>
                <a:ea typeface="Meiryo UI" panose="020B0604030504040204" pitchFamily="50" charset="-128"/>
              </a:rPr>
              <a:t>　　アソビュー株式会社 広報担当 一條宛　　</a:t>
            </a:r>
            <a:r>
              <a:rPr lang="en-US" altLang="ja-JP" sz="1100" dirty="0">
                <a:solidFill>
                  <a:prstClr val="black"/>
                </a:solidFill>
                <a:latin typeface="Meiryo UI" panose="020B0604030504040204" pitchFamily="50" charset="-128"/>
                <a:ea typeface="Meiryo UI" panose="020B0604030504040204" pitchFamily="50" charset="-128"/>
              </a:rPr>
              <a:t>TEL</a:t>
            </a:r>
            <a:r>
              <a:rPr lang="ja-JP" altLang="en-US" sz="110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03-5413-7784</a:t>
            </a:r>
            <a:r>
              <a:rPr lang="ja-JP" altLang="en-US" sz="110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Email</a:t>
            </a:r>
            <a:r>
              <a:rPr lang="ja-JP" altLang="en-US" sz="110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hlinkClick r:id="rId7"/>
              </a:rPr>
              <a:t>pr@asoview.co.jp</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100">
                <a:solidFill>
                  <a:prstClr val="black"/>
                </a:solidFill>
                <a:latin typeface="Meiryo UI" panose="020B0604030504040204" pitchFamily="50" charset="-128"/>
                <a:ea typeface="Meiryo UI" panose="020B0604030504040204" pitchFamily="50" charset="-128"/>
              </a:rPr>
              <a:t>　　</a:t>
            </a:r>
            <a:r>
              <a:rPr lang="zh-CN" altLang="en-US" sz="1100" dirty="0">
                <a:solidFill>
                  <a:prstClr val="black"/>
                </a:solidFill>
                <a:latin typeface="Meiryo UI" panose="020B0604030504040204" pitchFamily="50" charset="-128"/>
                <a:ea typeface="Meiryo UI" panose="020B0604030504040204" pitchFamily="50" charset="-128"/>
              </a:rPr>
              <a:t>株式会社</a:t>
            </a:r>
            <a:r>
              <a:rPr lang="en-US" altLang="zh-CN" sz="1100" dirty="0">
                <a:solidFill>
                  <a:prstClr val="black"/>
                </a:solidFill>
                <a:latin typeface="Meiryo UI" panose="020B0604030504040204" pitchFamily="50" charset="-128"/>
                <a:ea typeface="Meiryo UI" panose="020B0604030504040204" pitchFamily="50" charset="-128"/>
              </a:rPr>
              <a:t>Paidy </a:t>
            </a:r>
            <a:r>
              <a:rPr lang="zh-CN" altLang="en-US" sz="1100" dirty="0">
                <a:solidFill>
                  <a:prstClr val="black"/>
                </a:solidFill>
                <a:latin typeface="Meiryo UI" panose="020B0604030504040204" pitchFamily="50" charset="-128"/>
                <a:ea typeface="Meiryo UI" panose="020B0604030504040204" pitchFamily="50" charset="-128"/>
              </a:rPr>
              <a:t>広報担当 沖村宛</a:t>
            </a:r>
            <a:r>
              <a:rPr lang="ja-JP" altLang="en-US" sz="1100">
                <a:solidFill>
                  <a:prstClr val="black"/>
                </a:solidFill>
                <a:latin typeface="Meiryo UI" panose="020B0604030504040204" pitchFamily="50" charset="-128"/>
                <a:ea typeface="Meiryo UI" panose="020B0604030504040204" pitchFamily="50" charset="-128"/>
              </a:rPr>
              <a:t>　　　 </a:t>
            </a:r>
            <a:r>
              <a:rPr lang="en-US" altLang="zh-CN" sz="1100" dirty="0">
                <a:solidFill>
                  <a:prstClr val="black"/>
                </a:solidFill>
                <a:latin typeface="Meiryo UI" panose="020B0604030504040204" pitchFamily="50" charset="-128"/>
                <a:ea typeface="Meiryo UI" panose="020B0604030504040204" pitchFamily="50" charset="-128"/>
              </a:rPr>
              <a:t>TEL</a:t>
            </a:r>
            <a:r>
              <a:rPr lang="zh-CN" altLang="en-US" sz="1100" dirty="0">
                <a:solidFill>
                  <a:prstClr val="black"/>
                </a:solidFill>
                <a:latin typeface="Meiryo UI" panose="020B0604030504040204" pitchFamily="50" charset="-128"/>
                <a:ea typeface="Meiryo UI" panose="020B0604030504040204" pitchFamily="50" charset="-128"/>
              </a:rPr>
              <a:t>：</a:t>
            </a:r>
            <a:r>
              <a:rPr lang="en-US" altLang="zh-CN" sz="1100" dirty="0">
                <a:solidFill>
                  <a:prstClr val="black"/>
                </a:solidFill>
                <a:latin typeface="Meiryo UI" panose="020B0604030504040204" pitchFamily="50" charset="-128"/>
                <a:ea typeface="Meiryo UI" panose="020B0604030504040204" pitchFamily="50" charset="-128"/>
              </a:rPr>
              <a:t>03-5544-8729</a:t>
            </a:r>
            <a:r>
              <a:rPr lang="ja-JP" altLang="en-US" sz="1100">
                <a:solidFill>
                  <a:prstClr val="black"/>
                </a:solidFill>
                <a:latin typeface="Meiryo UI" panose="020B0604030504040204" pitchFamily="50" charset="-128"/>
                <a:ea typeface="Meiryo UI" panose="020B0604030504040204" pitchFamily="50" charset="-128"/>
              </a:rPr>
              <a:t>　</a:t>
            </a:r>
            <a:r>
              <a:rPr lang="en-US" altLang="zh-CN" sz="1100" dirty="0">
                <a:solidFill>
                  <a:prstClr val="black"/>
                </a:solidFill>
                <a:latin typeface="Meiryo UI" panose="020B0604030504040204" pitchFamily="50" charset="-128"/>
                <a:ea typeface="Meiryo UI" panose="020B0604030504040204" pitchFamily="50" charset="-128"/>
              </a:rPr>
              <a:t>Email</a:t>
            </a:r>
            <a:r>
              <a:rPr lang="zh-CN" altLang="en-US" sz="1100" dirty="0">
                <a:solidFill>
                  <a:prstClr val="black"/>
                </a:solidFill>
                <a:latin typeface="Meiryo UI" panose="020B0604030504040204" pitchFamily="50" charset="-128"/>
                <a:ea typeface="Meiryo UI" panose="020B0604030504040204" pitchFamily="50" charset="-128"/>
              </a:rPr>
              <a:t>：</a:t>
            </a:r>
            <a:r>
              <a:rPr lang="en-US" altLang="zh-CN" sz="1100" dirty="0">
                <a:solidFill>
                  <a:prstClr val="black"/>
                </a:solidFill>
                <a:latin typeface="Meiryo UI" panose="020B0604030504040204" pitchFamily="50" charset="-128"/>
                <a:ea typeface="Meiryo UI" panose="020B0604030504040204" pitchFamily="50" charset="-128"/>
                <a:hlinkClick r:id="rId8"/>
              </a:rPr>
              <a:t>pr@paidy.com</a:t>
            </a:r>
            <a:endParaRPr lang="en-US" altLang="zh-CN" sz="1100" dirty="0">
              <a:solidFill>
                <a:prstClr val="black"/>
              </a:solidFill>
              <a:latin typeface="Meiryo UI" panose="020B0604030504040204" pitchFamily="50" charset="-128"/>
              <a:ea typeface="Meiryo UI" panose="020B0604030504040204" pitchFamily="50" charset="-128"/>
            </a:endParaRPr>
          </a:p>
          <a:p>
            <a:pPr lvl="0"/>
            <a:r>
              <a:rPr lang="ja-JP" altLang="en-US" sz="1100">
                <a:solidFill>
                  <a:prstClr val="black"/>
                </a:solidFill>
                <a:latin typeface="Meiryo UI" panose="020B0604030504040204" pitchFamily="50" charset="-128"/>
                <a:ea typeface="Meiryo UI" panose="020B0604030504040204" pitchFamily="50" charset="-128"/>
              </a:rPr>
              <a:t>　　コイニー株式会社 広報担当 平岡宛　　　</a:t>
            </a:r>
            <a:r>
              <a:rPr lang="en-US" altLang="ja-JP" sz="1100" dirty="0">
                <a:solidFill>
                  <a:prstClr val="black"/>
                </a:solidFill>
                <a:latin typeface="Meiryo UI" panose="020B0604030504040204" pitchFamily="50" charset="-128"/>
                <a:ea typeface="Meiryo UI" panose="020B0604030504040204" pitchFamily="50" charset="-128"/>
              </a:rPr>
              <a:t>TEL</a:t>
            </a:r>
            <a:r>
              <a:rPr lang="ja-JP" altLang="en-US" sz="110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03-6419-9030</a:t>
            </a:r>
            <a:r>
              <a:rPr lang="ja-JP" altLang="en-US" sz="1100">
                <a:solidFill>
                  <a:prstClr val="black"/>
                </a:solidFill>
                <a:latin typeface="Meiryo UI" panose="020B0604030504040204" pitchFamily="50" charset="-128"/>
                <a:ea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rPr>
              <a:t>Email</a:t>
            </a:r>
            <a:r>
              <a:rPr lang="ja-JP" altLang="en-US" sz="110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hlinkClick r:id="rId9"/>
              </a:rPr>
              <a:t>pr@coiney.com</a:t>
            </a:r>
            <a:endParaRPr lang="en-US" altLang="ja-JP" sz="1100" dirty="0">
              <a:solidFill>
                <a:prstClr val="black"/>
              </a:solidFill>
              <a:latin typeface="Meiryo UI" panose="020B0604030504040204" pitchFamily="50" charset="-128"/>
              <a:ea typeface="Meiryo UI" panose="020B0604030504040204" pitchFamily="50" charset="-128"/>
            </a:endParaRPr>
          </a:p>
          <a:p>
            <a:pPr lvl="0" algn="ctr"/>
            <a:endParaRPr lang="en-US" altLang="ja-JP" sz="1400" b="1"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869882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50012"/>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1557</TotalTime>
  <Words>1278</Words>
  <Application>Microsoft Macintosh PowerPoint</Application>
  <PresentationFormat>A4 210 x 297 mm</PresentationFormat>
  <Paragraphs>54</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Hiragino Kaku Gothic Std W8</vt:lpstr>
      <vt:lpstr>Meiryo UI</vt:lpstr>
      <vt:lpstr>游ゴシック</vt:lpstr>
      <vt:lpstr>Arial</vt:lpstr>
      <vt:lpstr>Calibri</vt:lpstr>
      <vt:lpstr>Office テーマ</vt:lpstr>
      <vt:lpstr>アソビュー、Paidy、コイニーが ポイント還元事業で提携  ～ベンチャー3社が新たな座組でキャッシュレス決済利用の向上を目指す～</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柳瀬正大</dc:creator>
  <cp:lastModifiedBy>Okimura Shoko</cp:lastModifiedBy>
  <cp:revision>129</cp:revision>
  <cp:lastPrinted>2019-10-07T07:12:34Z</cp:lastPrinted>
  <dcterms:created xsi:type="dcterms:W3CDTF">2018-08-12T14:29:36Z</dcterms:created>
  <dcterms:modified xsi:type="dcterms:W3CDTF">2019-10-08T08:03:10Z</dcterms:modified>
</cp:coreProperties>
</file>