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9" r:id="rId5"/>
    <p:sldId id="258" r:id="rId6"/>
  </p:sldIdLst>
  <p:sldSz cx="6858000" cy="9903460" type="A4"/>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5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798"/>
            <a:ext cx="5143500" cy="3447920"/>
          </a:xfrm>
        </p:spPr>
        <p:txBody>
          <a:bodyPr anchor="b"/>
          <a:lstStyle>
            <a:lvl1pPr algn="ctr">
              <a:defRPr sz="4500"/>
            </a:lvl1pPr>
          </a:lstStyle>
          <a:p>
            <a:r>
              <a:rPr kumimoji="1" lang="ja-JP" altLang="en-US" dirty="0" smtClean="0"/>
              <a:t>マスタ タイトルの書式設定</a:t>
            </a:r>
            <a:endParaRPr kumimoji="1" lang="ja-JP" altLang="en-US" dirty="0"/>
          </a:p>
        </p:txBody>
      </p:sp>
      <p:sp>
        <p:nvSpPr>
          <p:cNvPr id="3" name="サブタイトル 2"/>
          <p:cNvSpPr>
            <a:spLocks noGrp="1"/>
          </p:cNvSpPr>
          <p:nvPr>
            <p:ph type="subTitle" idx="1"/>
          </p:nvPr>
        </p:nvSpPr>
        <p:spPr>
          <a:xfrm>
            <a:off x="857250" y="5201683"/>
            <a:ext cx="5143500" cy="23910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dirty="0" smtClean="0"/>
              <a:t>マスタ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71488" y="527275"/>
            <a:ext cx="5915025" cy="8392843"/>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idx="1"/>
          </p:nvPr>
        </p:nvSpPr>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023"/>
            <a:ext cx="5915025" cy="4119622"/>
          </a:xfrm>
        </p:spPr>
        <p:txBody>
          <a:bodyPr anchor="b"/>
          <a:lstStyle>
            <a:lvl1pPr>
              <a:defRPr sz="4500"/>
            </a:lvl1p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467916" y="6627618"/>
            <a:ext cx="5915025" cy="2166412"/>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dirty="0" smtClean="0"/>
              <a:t>マスタ テキストの書式設定</a:t>
            </a:r>
            <a:endParaRPr kumimoji="1" lang="ja-JP" altLang="en-US" dirty="0" smtClean="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コンテンツ プレースホルダー 2"/>
          <p:cNvSpPr>
            <a:spLocks noGrp="1"/>
          </p:cNvSpPr>
          <p:nvPr>
            <p:ph sz="half" idx="1"/>
          </p:nvPr>
        </p:nvSpPr>
        <p:spPr>
          <a:xfrm>
            <a:off x="471488" y="2636375"/>
            <a:ext cx="2914650" cy="6283743"/>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コンテンツ プレースホルダー 3"/>
          <p:cNvSpPr>
            <a:spLocks noGrp="1"/>
          </p:cNvSpPr>
          <p:nvPr>
            <p:ph sz="half" idx="2"/>
          </p:nvPr>
        </p:nvSpPr>
        <p:spPr>
          <a:xfrm>
            <a:off x="3471863" y="2636375"/>
            <a:ext cx="2914650" cy="6283743"/>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275"/>
            <a:ext cx="5915025" cy="1914238"/>
          </a:xfrm>
        </p:spPr>
        <p:txBody>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472381" y="2427758"/>
            <a:ext cx="2901255" cy="118980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dirty="0" smtClean="0"/>
              <a:t>マスタ テキストの書式設定</a:t>
            </a:r>
            <a:endParaRPr kumimoji="1" lang="ja-JP" altLang="en-US" dirty="0" smtClean="0"/>
          </a:p>
        </p:txBody>
      </p:sp>
      <p:sp>
        <p:nvSpPr>
          <p:cNvPr id="4" name="コンテンツ プレースホルダー 3"/>
          <p:cNvSpPr>
            <a:spLocks noGrp="1"/>
          </p:cNvSpPr>
          <p:nvPr>
            <p:ph sz="half" idx="2"/>
          </p:nvPr>
        </p:nvSpPr>
        <p:spPr>
          <a:xfrm>
            <a:off x="472381" y="3617565"/>
            <a:ext cx="2901255" cy="5320893"/>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5" name="テキスト プレースホルダー 4"/>
          <p:cNvSpPr>
            <a:spLocks noGrp="1"/>
          </p:cNvSpPr>
          <p:nvPr>
            <p:ph type="body" sz="quarter" idx="3"/>
          </p:nvPr>
        </p:nvSpPr>
        <p:spPr>
          <a:xfrm>
            <a:off x="3471863" y="2427758"/>
            <a:ext cx="2915543" cy="118980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dirty="0" smtClean="0"/>
              <a:t>マスタ テキストの書式設定</a:t>
            </a:r>
            <a:endParaRPr kumimoji="1" lang="ja-JP" altLang="en-US" dirty="0" smtClean="0"/>
          </a:p>
        </p:txBody>
      </p:sp>
      <p:sp>
        <p:nvSpPr>
          <p:cNvPr id="6" name="コンテンツ プレースホルダー 5"/>
          <p:cNvSpPr>
            <a:spLocks noGrp="1"/>
          </p:cNvSpPr>
          <p:nvPr>
            <p:ph sz="quarter" idx="4"/>
          </p:nvPr>
        </p:nvSpPr>
        <p:spPr>
          <a:xfrm>
            <a:off x="3471863" y="3617565"/>
            <a:ext cx="2915543" cy="5320893"/>
          </a:xfrm>
        </p:spPr>
        <p:txBody>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日付プレースホルダー 6"/>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 タイトルの書式設定</a:t>
            </a:r>
            <a:endParaRPr kumimoji="1" lang="ja-JP" altLang="en-US" dirty="0"/>
          </a:p>
        </p:txBody>
      </p:sp>
      <p:sp>
        <p:nvSpPr>
          <p:cNvPr id="3" name="日付プレースホルダー 2"/>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240"/>
            <a:ext cx="2211883" cy="2310840"/>
          </a:xfrm>
        </p:spPr>
        <p:txBody>
          <a:bodyPr anchor="b"/>
          <a:lstStyle>
            <a:lvl1pPr>
              <a:defRPr sz="2400"/>
            </a:lvl1pPr>
          </a:lstStyle>
          <a:p>
            <a:r>
              <a:rPr kumimoji="1" lang="ja-JP" altLang="en-US" dirty="0" smtClean="0"/>
              <a:t>マスタ タイトルの書式設定</a:t>
            </a:r>
            <a:endParaRPr kumimoji="1" lang="ja-JP" altLang="en-US" dirty="0"/>
          </a:p>
        </p:txBody>
      </p:sp>
      <p:sp>
        <p:nvSpPr>
          <p:cNvPr id="3" name="図プレースホルダー 2"/>
          <p:cNvSpPr>
            <a:spLocks noGrp="1"/>
          </p:cNvSpPr>
          <p:nvPr>
            <p:ph type="pic" idx="1"/>
          </p:nvPr>
        </p:nvSpPr>
        <p:spPr>
          <a:xfrm>
            <a:off x="2915543" y="1425935"/>
            <a:ext cx="3471863" cy="703797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472381" y="2971080"/>
            <a:ext cx="2211883" cy="550429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smtClean="0"/>
              <a:t>マスタ テキストの書式設定</a:t>
            </a:r>
            <a:endParaRPr kumimoji="1" lang="ja-JP" altLang="en-US" dirty="0" smtClean="0"/>
          </a:p>
        </p:txBody>
      </p:sp>
      <p:sp>
        <p:nvSpPr>
          <p:cNvPr id="5" name="日付プレースホルダー 4"/>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275"/>
            <a:ext cx="1478756" cy="8392843"/>
          </a:xfrm>
        </p:spPr>
        <p:txBody>
          <a:bodyPr vert="eaVert"/>
          <a:lstStyle/>
          <a:p>
            <a:r>
              <a:rPr kumimoji="1" lang="ja-JP" altLang="en-US" dirty="0" smtClean="0"/>
              <a:t>マスタ タイトルの書式設定</a:t>
            </a:r>
            <a:endParaRPr kumimoji="1" lang="ja-JP" altLang="en-US" dirty="0"/>
          </a:p>
        </p:txBody>
      </p:sp>
      <p:sp>
        <p:nvSpPr>
          <p:cNvPr id="3" name="縦書きテキスト プレースホルダー 2"/>
          <p:cNvSpPr>
            <a:spLocks noGrp="1"/>
          </p:cNvSpPr>
          <p:nvPr>
            <p:ph type="body" orient="vert" idx="1"/>
          </p:nvPr>
        </p:nvSpPr>
        <p:spPr>
          <a:xfrm>
            <a:off x="471488" y="527275"/>
            <a:ext cx="4350544" cy="8392843"/>
          </a:xfrm>
        </p:spPr>
        <p:txBody>
          <a:bodyPr vert="eaVert"/>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D8928E-AA9A-4D89-BC1F-A2C05AB4BD92}" type="slidenum">
              <a:rPr kumimoji="1" lang="ja-JP" altLang="en-US" smtClean="0"/>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275"/>
            <a:ext cx="5915025" cy="1914238"/>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ー 2"/>
          <p:cNvSpPr>
            <a:spLocks noGrp="1"/>
          </p:cNvSpPr>
          <p:nvPr>
            <p:ph type="body" idx="1"/>
          </p:nvPr>
        </p:nvSpPr>
        <p:spPr>
          <a:xfrm>
            <a:off x="471488" y="2636375"/>
            <a:ext cx="5915025" cy="6283743"/>
          </a:xfrm>
          <a:prstGeom prst="rect">
            <a:avLst/>
          </a:prstGeom>
        </p:spPr>
        <p:txBody>
          <a:bodyPr vert="horz" lIns="91440" tIns="45720" rIns="91440" bIns="45720" rtlCol="0">
            <a:normAutofit/>
          </a:bodyPr>
          <a:lstStyle/>
          <a:p>
            <a:pPr lvl="0"/>
            <a:r>
              <a:rPr kumimoji="1" lang="ja-JP" altLang="en-US" dirty="0" smtClean="0"/>
              <a:t>マスタ テキストの書式設定</a:t>
            </a:r>
            <a:endParaRPr kumimoji="1" lang="ja-JP" altLang="en-US" dirty="0" smtClean="0"/>
          </a:p>
          <a:p>
            <a:pPr lvl="1"/>
            <a:r>
              <a:rPr kumimoji="1" lang="ja-JP" altLang="en-US" dirty="0" smtClean="0"/>
              <a:t>第 </a:t>
            </a:r>
            <a:r>
              <a:rPr kumimoji="1" lang="en-US" altLang="ja-JP" dirty="0" smtClean="0"/>
              <a:t>2 </a:t>
            </a:r>
            <a:r>
              <a:rPr kumimoji="1" lang="ja-JP" altLang="en-US" dirty="0" smtClean="0"/>
              <a:t>レベル</a:t>
            </a:r>
            <a:endParaRPr kumimoji="1" lang="ja-JP" altLang="en-US" dirty="0" smtClean="0"/>
          </a:p>
          <a:p>
            <a:pPr lvl="2"/>
            <a:r>
              <a:rPr kumimoji="1" lang="ja-JP" altLang="en-US" dirty="0" smtClean="0"/>
              <a:t>第 </a:t>
            </a:r>
            <a:r>
              <a:rPr kumimoji="1" lang="en-US" altLang="ja-JP" dirty="0" smtClean="0"/>
              <a:t>3 </a:t>
            </a:r>
            <a:r>
              <a:rPr kumimoji="1" lang="ja-JP" altLang="en-US" dirty="0" smtClean="0"/>
              <a:t>レベル</a:t>
            </a:r>
            <a:endParaRPr kumimoji="1" lang="ja-JP" altLang="en-US" dirty="0" smtClean="0"/>
          </a:p>
          <a:p>
            <a:pPr lvl="3"/>
            <a:r>
              <a:rPr kumimoji="1" lang="ja-JP" altLang="en-US" dirty="0" smtClean="0"/>
              <a:t>第 </a:t>
            </a:r>
            <a:r>
              <a:rPr kumimoji="1" lang="en-US" altLang="ja-JP" dirty="0" smtClean="0"/>
              <a:t>4 </a:t>
            </a:r>
            <a:r>
              <a:rPr kumimoji="1" lang="ja-JP" altLang="en-US" dirty="0" smtClean="0"/>
              <a:t>レベル</a:t>
            </a:r>
            <a:endParaRPr kumimoji="1" lang="ja-JP" altLang="en-US" dirty="0" smtClean="0"/>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71488" y="9179170"/>
            <a:ext cx="1543050" cy="527275"/>
          </a:xfrm>
          <a:prstGeom prst="rect">
            <a:avLst/>
          </a:prstGeom>
        </p:spPr>
        <p:txBody>
          <a:bodyPr vert="horz" lIns="91440" tIns="45720" rIns="91440" bIns="45720" rtlCol="0" anchor="ctr"/>
          <a:lstStyle>
            <a:lvl1pPr algn="l">
              <a:defRPr sz="900">
                <a:solidFill>
                  <a:schemeClr val="tx1">
                    <a:tint val="75000"/>
                  </a:schemeClr>
                </a:solidFill>
              </a:defRPr>
            </a:lvl1pPr>
          </a:lstStyle>
          <a:p>
            <a:fld id="{B8F8725A-28AD-45F8-B362-09C8E353BCD4}"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2271713" y="9179170"/>
            <a:ext cx="2314575" cy="52727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79170"/>
            <a:ext cx="1543050" cy="527275"/>
          </a:xfrm>
          <a:prstGeom prst="rect">
            <a:avLst/>
          </a:prstGeom>
        </p:spPr>
        <p:txBody>
          <a:bodyPr vert="horz" lIns="91440" tIns="45720" rIns="91440" bIns="45720" rtlCol="0" anchor="ctr"/>
          <a:lstStyle>
            <a:lvl1pPr algn="r">
              <a:defRPr sz="900">
                <a:solidFill>
                  <a:schemeClr val="tx1">
                    <a:tint val="75000"/>
                  </a:schemeClr>
                </a:solidFill>
              </a:defRPr>
            </a:lvl1pPr>
          </a:lstStyle>
          <a:p>
            <a:fld id="{F8D8928E-AA9A-4D89-BC1F-A2C05AB4BD92}"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0815"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0815"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0815"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0815"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四角形 3"/>
          <p:cNvSpPr/>
          <p:nvPr/>
        </p:nvSpPr>
        <p:spPr>
          <a:xfrm>
            <a:off x="13335" y="0"/>
            <a:ext cx="6831330" cy="1393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lnSpc>
                <a:spcPct val="100000"/>
              </a:lnSpc>
            </a:pPr>
            <a:r>
              <a:rPr lang="ja-JP" altLang="en-US"/>
              <a:t>【暮らしが素敵になる音楽試聴会】</a:t>
            </a:r>
            <a:endParaRPr lang="ja-JP" altLang="en-US"/>
          </a:p>
          <a:p>
            <a:pPr algn="ctr" fontAlgn="auto">
              <a:lnSpc>
                <a:spcPct val="100000"/>
              </a:lnSpc>
            </a:pPr>
            <a:r>
              <a:rPr lang="en-US" altLang="ja-JP"/>
              <a:t>OTAIAUDIO</a:t>
            </a:r>
            <a:r>
              <a:rPr lang="ja-JP" altLang="en-US"/>
              <a:t>が上質な家具専門店「YAMATOYA Y'S CASA」店内にて、</a:t>
            </a:r>
            <a:endParaRPr lang="ja-JP" altLang="en-US"/>
          </a:p>
          <a:p>
            <a:pPr algn="ctr" fontAlgn="auto">
              <a:lnSpc>
                <a:spcPct val="100000"/>
              </a:lnSpc>
            </a:pPr>
            <a:r>
              <a:rPr lang="ja-JP" altLang="en-US">
                <a:latin typeface="+mj-ea"/>
                <a:ea typeface="+mj-ea"/>
                <a:sym typeface="+mn-ea"/>
              </a:rPr>
              <a:t>TIMELOAD</a:t>
            </a:r>
            <a:r>
              <a:rPr lang="ja-JP" altLang="en-US"/>
              <a:t>社のハイエンドオーディオ試聴会を開催します！！</a:t>
            </a:r>
            <a:endParaRPr lang="ja-JP" altLang="en-US"/>
          </a:p>
          <a:p>
            <a:pPr algn="ctr" fontAlgn="auto">
              <a:lnSpc>
                <a:spcPct val="100000"/>
              </a:lnSpc>
            </a:pPr>
            <a:endParaRPr lang="ja-JP" altLang="en-US"/>
          </a:p>
        </p:txBody>
      </p:sp>
      <p:pic>
        <p:nvPicPr>
          <p:cNvPr id="5" name="図形 4" descr="main (1)"/>
          <p:cNvPicPr>
            <a:picLocks noChangeAspect="1"/>
          </p:cNvPicPr>
          <p:nvPr/>
        </p:nvPicPr>
        <p:blipFill>
          <a:blip r:embed="rId1"/>
          <a:stretch>
            <a:fillRect/>
          </a:stretch>
        </p:blipFill>
        <p:spPr>
          <a:xfrm>
            <a:off x="747395" y="1555750"/>
            <a:ext cx="5425440" cy="4041775"/>
          </a:xfrm>
          <a:prstGeom prst="rect">
            <a:avLst/>
          </a:prstGeom>
        </p:spPr>
      </p:pic>
      <p:sp>
        <p:nvSpPr>
          <p:cNvPr id="6" name="テキストボックス 5"/>
          <p:cNvSpPr txBox="1"/>
          <p:nvPr/>
        </p:nvSpPr>
        <p:spPr>
          <a:xfrm>
            <a:off x="278130" y="5711825"/>
            <a:ext cx="6302375" cy="3444240"/>
          </a:xfrm>
          <a:prstGeom prst="rect">
            <a:avLst/>
          </a:prstGeom>
          <a:noFill/>
        </p:spPr>
        <p:txBody>
          <a:bodyPr wrap="square" rtlCol="0" anchor="t">
            <a:spAutoFit/>
          </a:bodyPr>
          <a:p>
            <a:r>
              <a:rPr lang="ja-JP" altLang="en-US" sz="1200">
                <a:latin typeface="+mn-ea"/>
              </a:rPr>
              <a:t>オタイオーディオ株式会社が運営するOTAI</a:t>
            </a:r>
            <a:r>
              <a:rPr lang="en-US" altLang="ja-JP" sz="1200">
                <a:latin typeface="+mn-ea"/>
              </a:rPr>
              <a:t>AUDIO</a:t>
            </a:r>
            <a:r>
              <a:rPr lang="ja-JP" altLang="en-US" sz="1200">
                <a:latin typeface="+mn-ea"/>
              </a:rPr>
              <a:t>は、</a:t>
            </a:r>
            <a:r>
              <a:rPr lang="ja-JP" altLang="en-US" sz="1200">
                <a:latin typeface="+mn-ea"/>
                <a:sym typeface="+mn-ea"/>
              </a:rPr>
              <a:t>上質な家具を取り扱う「YAMATOYA Y'S CASA」、海外オーディオブランドを多く取り扱いをされている</a:t>
            </a:r>
            <a:r>
              <a:rPr lang="ja-JP" altLang="en-US" sz="1200">
                <a:latin typeface="+mj-ea"/>
                <a:ea typeface="+mj-ea"/>
                <a:sym typeface="+mn-ea"/>
              </a:rPr>
              <a:t>TIMELOAD</a:t>
            </a:r>
            <a:r>
              <a:rPr lang="ja-JP" altLang="en-US" sz="1200">
                <a:latin typeface="+mn-ea"/>
                <a:sym typeface="+mn-ea"/>
              </a:rPr>
              <a:t>社とタッグを組み、上質な生活空間を感じながらハイエンドオーディオが体感できる【暮らしが素敵になる音楽試聴会】を</a:t>
            </a:r>
            <a:r>
              <a:rPr lang="en-US" altLang="ja-JP" sz="1200">
                <a:latin typeface="+mn-ea"/>
                <a:sym typeface="+mn-ea"/>
              </a:rPr>
              <a:t>2</a:t>
            </a:r>
            <a:r>
              <a:rPr lang="ja-JP" altLang="en-US" sz="1200">
                <a:latin typeface="+mn-ea"/>
                <a:sym typeface="+mn-ea"/>
              </a:rPr>
              <a:t>月</a:t>
            </a:r>
            <a:r>
              <a:rPr lang="en-US" altLang="ja-JP" sz="1200">
                <a:latin typeface="+mn-ea"/>
                <a:sym typeface="+mn-ea"/>
              </a:rPr>
              <a:t>9</a:t>
            </a:r>
            <a:r>
              <a:rPr lang="ja-JP" altLang="en-US" sz="1200">
                <a:latin typeface="+mn-ea"/>
                <a:sym typeface="+mn-ea"/>
              </a:rPr>
              <a:t>日（日）～</a:t>
            </a:r>
            <a:r>
              <a:rPr lang="en-US" altLang="ja-JP" sz="1200">
                <a:latin typeface="+mn-ea"/>
                <a:sym typeface="+mn-ea"/>
              </a:rPr>
              <a:t>11</a:t>
            </a:r>
            <a:r>
              <a:rPr lang="ja-JP" altLang="en-US" sz="1200">
                <a:latin typeface="+mn-ea"/>
                <a:sym typeface="+mn-ea"/>
              </a:rPr>
              <a:t>日（火）に開催します。</a:t>
            </a:r>
            <a:endParaRPr lang="ja-JP" altLang="en-US" sz="1200">
              <a:latin typeface="+mn-ea"/>
              <a:sym typeface="+mn-ea"/>
            </a:endParaRPr>
          </a:p>
          <a:p>
            <a:endParaRPr lang="ja-JP" altLang="en-US" sz="1000">
              <a:latin typeface="+mn-ea"/>
              <a:sym typeface="+mn-ea"/>
            </a:endParaRPr>
          </a:p>
          <a:p>
            <a:r>
              <a:rPr lang="ja-JP" altLang="en-US" sz="1200">
                <a:latin typeface="+mn-ea"/>
                <a:sym typeface="+mn-ea"/>
              </a:rPr>
              <a:t>「オーディオシステムに興味がある！」、「生活環境をオシャレにしたい！」と考えていらっしゃる方々、皆様のお部屋にオーディオシステムが実際に入った状態を想像できていますか？</a:t>
            </a:r>
            <a:endParaRPr lang="ja-JP" altLang="en-US" sz="1200">
              <a:latin typeface="+mn-ea"/>
              <a:sym typeface="+mn-ea"/>
            </a:endParaRPr>
          </a:p>
          <a:p>
            <a:endParaRPr lang="ja-JP" altLang="en-US" sz="1000">
              <a:latin typeface="+mn-ea"/>
              <a:sym typeface="+mn-ea"/>
            </a:endParaRPr>
          </a:p>
          <a:p>
            <a:r>
              <a:rPr lang="ja-JP" altLang="en-US" sz="1200">
                <a:latin typeface="+mn-ea"/>
                <a:sym typeface="+mn-ea"/>
              </a:rPr>
              <a:t>オーディオ販売店に行っても、機材ばかりでイメージが中々わかない、インテリアショップに行っても本格的なオーディオ環境があまりないなど、その様な経験をされたことがあるのではないでしょうか。</a:t>
            </a:r>
            <a:endParaRPr lang="ja-JP" altLang="en-US" sz="1200">
              <a:latin typeface="+mn-ea"/>
              <a:sym typeface="+mn-ea"/>
            </a:endParaRPr>
          </a:p>
          <a:p>
            <a:endParaRPr lang="ja-JP" altLang="en-US" sz="1000">
              <a:latin typeface="+mn-ea"/>
              <a:sym typeface="+mn-ea"/>
            </a:endParaRPr>
          </a:p>
          <a:p>
            <a:r>
              <a:rPr lang="ja-JP" altLang="en-US" sz="1200">
                <a:latin typeface="+mn-ea"/>
                <a:sym typeface="+mn-ea"/>
              </a:rPr>
              <a:t>それならば、「インテリアも合わせた試聴会ができないか？」と考え、今回の</a:t>
            </a:r>
            <a:r>
              <a:rPr lang="ja-JP" altLang="en-US" sz="1200">
                <a:latin typeface="+mn-ea"/>
                <a:sym typeface="+mn-ea"/>
              </a:rPr>
              <a:t>【暮らしが素敵になる音楽試聴会】</a:t>
            </a:r>
            <a:r>
              <a:rPr lang="ja-JP" altLang="en-US" sz="1200">
                <a:latin typeface="+mn-ea"/>
                <a:sym typeface="+mn-ea"/>
              </a:rPr>
              <a:t>が実現いたしました。</a:t>
            </a:r>
            <a:endParaRPr lang="ja-JP" altLang="en-US" sz="1200">
              <a:latin typeface="+mn-ea"/>
              <a:sym typeface="+mn-ea"/>
            </a:endParaRPr>
          </a:p>
          <a:p>
            <a:endParaRPr lang="ja-JP" altLang="en-US" sz="1000">
              <a:latin typeface="+mn-ea"/>
              <a:sym typeface="+mn-ea"/>
            </a:endParaRPr>
          </a:p>
          <a:p>
            <a:r>
              <a:rPr lang="ja-JP" altLang="en-US" sz="1200">
                <a:latin typeface="+mn-ea"/>
                <a:sym typeface="+mn-ea"/>
              </a:rPr>
              <a:t>インテリアショップで開催されるオーディオ試聴会ですので、どなたでもお気軽にご参加いただけるかと存じます。</a:t>
            </a:r>
            <a:endParaRPr lang="ja-JP" altLang="en-US" sz="1200">
              <a:latin typeface="+mn-ea"/>
              <a:sym typeface="+mn-ea"/>
            </a:endParaRPr>
          </a:p>
          <a:p>
            <a:endParaRPr lang="ja-JP" altLang="en-US" sz="1200">
              <a:latin typeface="+mn-ea"/>
              <a:sym typeface="+mn-ea"/>
            </a:endParaRPr>
          </a:p>
          <a:p>
            <a:r>
              <a:rPr lang="ja-JP" altLang="en-US" sz="1200">
                <a:latin typeface="+mn-ea"/>
                <a:sym typeface="+mn-ea"/>
              </a:rPr>
              <a:t>ぜひ皆様のお越しをお待ちしております。</a:t>
            </a:r>
            <a:endParaRPr lang="ja-JP" altLang="en-US" sz="1200">
              <a:latin typeface="+mn-ea"/>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テキストボックス 3"/>
          <p:cNvSpPr txBox="1"/>
          <p:nvPr/>
        </p:nvSpPr>
        <p:spPr>
          <a:xfrm>
            <a:off x="161925" y="285115"/>
            <a:ext cx="6825615" cy="8961120"/>
          </a:xfrm>
          <a:prstGeom prst="rect">
            <a:avLst/>
          </a:prstGeom>
          <a:noFill/>
        </p:spPr>
        <p:txBody>
          <a:bodyPr wrap="none" rtlCol="0">
            <a:spAutoFit/>
          </a:bodyPr>
          <a:p>
            <a:pPr algn="l"/>
            <a:r>
              <a:rPr lang="ja-JP" altLang="en-US" sz="1200">
                <a:sym typeface="+mn-ea"/>
              </a:rPr>
              <a:t>【概要】</a:t>
            </a:r>
            <a:endParaRPr lang="ja-JP" altLang="en-US" sz="1200">
              <a:sym typeface="+mn-ea"/>
            </a:endParaRPr>
          </a:p>
          <a:p>
            <a:pPr algn="l"/>
            <a:endParaRPr lang="ja-JP" altLang="en-US" sz="1200">
              <a:latin typeface="+mn-ea"/>
            </a:endParaRPr>
          </a:p>
          <a:p>
            <a:pPr algn="l"/>
            <a:r>
              <a:rPr lang="ja-JP" altLang="en-US" sz="1200">
                <a:latin typeface="+mn-ea"/>
              </a:rPr>
              <a:t>今回はOTAIAUDIOから車で5分ほどのところにあるYAMATOYA Y'S CASA様とコラボレーションをして、</a:t>
            </a:r>
            <a:endParaRPr lang="ja-JP" altLang="en-US" sz="1200">
              <a:latin typeface="+mn-ea"/>
            </a:endParaRPr>
          </a:p>
          <a:p>
            <a:pPr algn="l"/>
            <a:r>
              <a:rPr lang="ja-JP" altLang="en-US" sz="1200">
                <a:latin typeface="+mn-ea"/>
              </a:rPr>
              <a:t>上質なインテリアに囲まれてよい音を楽しむ事ができる企画を行います。</a:t>
            </a:r>
            <a:endParaRPr lang="ja-JP" altLang="en-US" sz="1200">
              <a:latin typeface="+mn-ea"/>
            </a:endParaRPr>
          </a:p>
          <a:p>
            <a:pPr algn="l"/>
            <a:endParaRPr lang="ja-JP" altLang="en-US" sz="1200">
              <a:latin typeface="+mn-ea"/>
            </a:endParaRPr>
          </a:p>
          <a:p>
            <a:pPr algn="l"/>
            <a:r>
              <a:rPr lang="ja-JP" altLang="en-US" sz="1200">
                <a:latin typeface="+mn-ea"/>
              </a:rPr>
              <a:t>もともと、オーディオとインテリアは密接な関係があります。</a:t>
            </a:r>
            <a:endParaRPr lang="ja-JP" altLang="en-US" sz="1200">
              <a:latin typeface="+mn-ea"/>
            </a:endParaRPr>
          </a:p>
          <a:p>
            <a:pPr algn="l"/>
            <a:r>
              <a:rPr lang="ja-JP" altLang="en-US" sz="1200">
                <a:latin typeface="+mn-ea"/>
              </a:rPr>
              <a:t>オーディオシステムというのは音を出す機械、システムであることはもちろんですが、</a:t>
            </a:r>
            <a:endParaRPr lang="ja-JP" altLang="en-US" sz="1200">
              <a:latin typeface="+mn-ea"/>
            </a:endParaRPr>
          </a:p>
          <a:p>
            <a:pPr algn="l"/>
            <a:r>
              <a:rPr lang="ja-JP" altLang="en-US" sz="1200">
                <a:latin typeface="+mn-ea"/>
              </a:rPr>
              <a:t>しかし、それを部屋に設置したとき、デザイン性が低いと、せっかく部屋を綺麗に保っていても、</a:t>
            </a:r>
            <a:endParaRPr lang="ja-JP" altLang="en-US" sz="1200">
              <a:latin typeface="+mn-ea"/>
            </a:endParaRPr>
          </a:p>
          <a:p>
            <a:pPr algn="l"/>
            <a:r>
              <a:rPr lang="ja-JP" altLang="en-US" sz="1200">
                <a:latin typeface="+mn-ea"/>
              </a:rPr>
              <a:t>オーディオ機器が浮いてしまうということはよくあることです。</a:t>
            </a:r>
            <a:endParaRPr lang="ja-JP" altLang="en-US" sz="1200">
              <a:latin typeface="+mn-ea"/>
            </a:endParaRPr>
          </a:p>
          <a:p>
            <a:pPr algn="l"/>
            <a:endParaRPr lang="ja-JP" altLang="en-US" sz="1400">
              <a:latin typeface="+mn-ea"/>
            </a:endParaRPr>
          </a:p>
          <a:p>
            <a:pPr algn="l"/>
            <a:r>
              <a:rPr lang="ja-JP" altLang="en-US" sz="1200">
                <a:latin typeface="+mn-ea"/>
              </a:rPr>
              <a:t>しかし、デザイン性も優れたオーディオシステムに関しては、部屋に美観を損なうどころか、</a:t>
            </a:r>
            <a:endParaRPr lang="ja-JP" altLang="en-US" sz="1200">
              <a:latin typeface="+mn-ea"/>
            </a:endParaRPr>
          </a:p>
          <a:p>
            <a:pPr algn="l"/>
            <a:r>
              <a:rPr lang="ja-JP" altLang="en-US" sz="1200">
                <a:latin typeface="+mn-ea"/>
              </a:rPr>
              <a:t>部屋の雰囲気をグレードアップしてくれます。</a:t>
            </a:r>
            <a:endParaRPr lang="ja-JP" altLang="en-US" sz="1200">
              <a:latin typeface="+mn-ea"/>
            </a:endParaRPr>
          </a:p>
          <a:p>
            <a:pPr algn="l"/>
            <a:endParaRPr lang="ja-JP" altLang="en-US" sz="1400">
              <a:latin typeface="+mn-ea"/>
            </a:endParaRPr>
          </a:p>
          <a:p>
            <a:pPr algn="l"/>
            <a:r>
              <a:rPr lang="ja-JP" altLang="en-US" sz="1200">
                <a:latin typeface="+mn-ea"/>
              </a:rPr>
              <a:t>要するに絵画や、オブジェのような形で存在できるオーディオ機器が存在します。</a:t>
            </a:r>
            <a:endParaRPr lang="ja-JP" altLang="en-US" sz="1200">
              <a:latin typeface="+mn-ea"/>
            </a:endParaRPr>
          </a:p>
          <a:p>
            <a:pPr algn="l"/>
            <a:endParaRPr lang="ja-JP" altLang="en-US" sz="1400">
              <a:latin typeface="+mn-ea"/>
            </a:endParaRPr>
          </a:p>
          <a:p>
            <a:pPr algn="l"/>
            <a:r>
              <a:rPr lang="ja-JP" altLang="en-US" sz="1200">
                <a:latin typeface="+mn-ea"/>
              </a:rPr>
              <a:t>しかしながら、私どもがそれをオーディオショップの中で訴えてもやはりそこまで実感がわきにくいのです。</a:t>
            </a:r>
            <a:endParaRPr lang="ja-JP" altLang="en-US" sz="1200">
              <a:latin typeface="+mn-ea"/>
            </a:endParaRPr>
          </a:p>
          <a:p>
            <a:pPr algn="l"/>
            <a:r>
              <a:rPr lang="ja-JP" altLang="en-US" sz="1200">
                <a:latin typeface="+mn-ea"/>
              </a:rPr>
              <a:t>なぜならば、オーディオショップのスピーカーだらけのところで訴えても説得力が弱いからです。</a:t>
            </a:r>
            <a:endParaRPr lang="ja-JP" altLang="en-US" sz="1200">
              <a:latin typeface="+mn-ea"/>
            </a:endParaRPr>
          </a:p>
          <a:p>
            <a:pPr algn="l"/>
            <a:endParaRPr lang="ja-JP" altLang="en-US" sz="1200">
              <a:latin typeface="+mn-ea"/>
            </a:endParaRPr>
          </a:p>
          <a:p>
            <a:pPr algn="l"/>
            <a:r>
              <a:rPr lang="ja-JP" altLang="en-US" sz="1200">
                <a:latin typeface="+mn-ea"/>
              </a:rPr>
              <a:t>スピーカーやアンプなどがたくさん置いてある中では、部屋に素敵なデザインのオーディオを</a:t>
            </a:r>
            <a:endParaRPr lang="ja-JP" altLang="en-US" sz="1200">
              <a:latin typeface="+mn-ea"/>
            </a:endParaRPr>
          </a:p>
          <a:p>
            <a:pPr algn="l"/>
            <a:r>
              <a:rPr lang="ja-JP" altLang="en-US" sz="1200">
                <a:latin typeface="+mn-ea"/>
              </a:rPr>
              <a:t>設置した時のイメージが中々沸きにくいのではないかと思います。</a:t>
            </a:r>
            <a:endParaRPr lang="ja-JP" altLang="en-US" sz="1200">
              <a:latin typeface="+mn-ea"/>
            </a:endParaRPr>
          </a:p>
          <a:p>
            <a:pPr algn="l"/>
            <a:endParaRPr lang="ja-JP" altLang="en-US" sz="1400">
              <a:latin typeface="+mn-ea"/>
            </a:endParaRPr>
          </a:p>
          <a:p>
            <a:pPr algn="l"/>
            <a:r>
              <a:rPr lang="ja-JP" altLang="en-US" sz="1200">
                <a:latin typeface="+mn-ea"/>
              </a:rPr>
              <a:t>そんな中で、「インテリアも合わせた試聴会ができないか？」そんなことを心の片隅で思うように</a:t>
            </a:r>
            <a:endParaRPr lang="ja-JP" altLang="en-US" sz="1200">
              <a:latin typeface="+mn-ea"/>
            </a:endParaRPr>
          </a:p>
          <a:p>
            <a:pPr algn="l"/>
            <a:r>
              <a:rPr lang="ja-JP" altLang="en-US" sz="1200">
                <a:latin typeface="+mn-ea"/>
              </a:rPr>
              <a:t>なりました。色々考えた末、「それだったら、インテリアを扱うショップさんで試聴会はできないか？」</a:t>
            </a:r>
            <a:endParaRPr lang="ja-JP" altLang="en-US" sz="1200">
              <a:latin typeface="+mn-ea"/>
            </a:endParaRPr>
          </a:p>
          <a:p>
            <a:pPr algn="l"/>
            <a:r>
              <a:rPr lang="ja-JP" altLang="en-US" sz="1200">
                <a:latin typeface="+mn-ea"/>
              </a:rPr>
              <a:t>と思い始めました。</a:t>
            </a:r>
            <a:endParaRPr lang="ja-JP" altLang="en-US" sz="1200">
              <a:latin typeface="+mn-ea"/>
            </a:endParaRPr>
          </a:p>
          <a:p>
            <a:pPr algn="l"/>
            <a:endParaRPr lang="ja-JP" altLang="en-US" sz="1400">
              <a:latin typeface="+mn-ea"/>
            </a:endParaRPr>
          </a:p>
          <a:p>
            <a:pPr algn="l"/>
            <a:r>
              <a:rPr lang="ja-JP" altLang="en-US" sz="1200">
                <a:latin typeface="+mn-ea"/>
              </a:rPr>
              <a:t>インテリアショップといえば、OTAIAUDIOでも昔からお世話になっている、Y'S CASAさんしかないという</a:t>
            </a:r>
            <a:endParaRPr lang="ja-JP" altLang="en-US" sz="1200">
              <a:latin typeface="+mn-ea"/>
            </a:endParaRPr>
          </a:p>
          <a:p>
            <a:pPr algn="l"/>
            <a:r>
              <a:rPr lang="ja-JP" altLang="en-US" sz="1200">
                <a:latin typeface="+mn-ea"/>
              </a:rPr>
              <a:t>わけで、今回は、Y'S CASAの山田様に相談させていただいた結果、ご快諾をいただくことができました。</a:t>
            </a:r>
            <a:endParaRPr lang="ja-JP" altLang="en-US" sz="1200">
              <a:latin typeface="+mn-ea"/>
            </a:endParaRPr>
          </a:p>
          <a:p>
            <a:pPr algn="l"/>
            <a:endParaRPr lang="ja-JP" altLang="en-US" sz="1400">
              <a:latin typeface="+mn-ea"/>
            </a:endParaRPr>
          </a:p>
          <a:p>
            <a:pPr algn="l"/>
            <a:r>
              <a:rPr lang="ja-JP" altLang="en-US" sz="1200">
                <a:latin typeface="+mn-ea"/>
              </a:rPr>
              <a:t>中身に関しては、オーディオ界の中でもハイセンスで、ライフスタイルとオーディオをまさに</a:t>
            </a:r>
            <a:endParaRPr lang="ja-JP" altLang="en-US" sz="1200">
              <a:latin typeface="+mn-ea"/>
            </a:endParaRPr>
          </a:p>
          <a:p>
            <a:pPr algn="l"/>
            <a:r>
              <a:rPr lang="ja-JP" altLang="en-US" sz="1200">
                <a:latin typeface="+mn-ea"/>
              </a:rPr>
              <a:t>考えてこられている、TIMELOADの平野様とタッグを組ませていただきました。</a:t>
            </a:r>
            <a:endParaRPr lang="ja-JP" altLang="en-US" sz="1200">
              <a:latin typeface="+mn-ea"/>
            </a:endParaRPr>
          </a:p>
          <a:p>
            <a:pPr algn="l"/>
            <a:endParaRPr lang="ja-JP" altLang="en-US" sz="1400">
              <a:latin typeface="+mn-ea"/>
            </a:endParaRPr>
          </a:p>
          <a:p>
            <a:pPr algn="l"/>
            <a:r>
              <a:rPr lang="ja-JP" altLang="en-US" sz="1200">
                <a:latin typeface="+mn-ea"/>
              </a:rPr>
              <a:t>今話題の「Stereo Soundグランプリ2019」においてGolden Sound賞を受賞したハイエンドスピーカー</a:t>
            </a:r>
            <a:endParaRPr lang="ja-JP" altLang="en-US" sz="1200">
              <a:latin typeface="+mn-ea"/>
            </a:endParaRPr>
          </a:p>
          <a:p>
            <a:pPr algn="l"/>
            <a:r>
              <a:rPr lang="ja-JP" altLang="en-US" sz="1200">
                <a:latin typeface="+mn-ea"/>
              </a:rPr>
              <a:t>「NODE Hylixa」は東海地区初上陸、日本でも二番目のお披露目になります。</a:t>
            </a:r>
            <a:endParaRPr lang="ja-JP" altLang="en-US" sz="1200">
              <a:latin typeface="+mn-ea"/>
            </a:endParaRPr>
          </a:p>
          <a:p>
            <a:pPr algn="l"/>
            <a:endParaRPr lang="ja-JP" altLang="en-US" sz="1200">
              <a:latin typeface="+mn-ea"/>
            </a:endParaRPr>
          </a:p>
          <a:p>
            <a:pPr algn="l"/>
            <a:r>
              <a:rPr lang="ja-JP" altLang="en-US" sz="1200">
                <a:latin typeface="+mn-ea"/>
              </a:rPr>
              <a:t>またTIMELOADが提供する話題のブランドArchitecturaやイタリアのPATHOS、Charioもすごくお洒落で</a:t>
            </a:r>
            <a:endParaRPr lang="ja-JP" altLang="en-US" sz="1200">
              <a:latin typeface="+mn-ea"/>
            </a:endParaRPr>
          </a:p>
          <a:p>
            <a:pPr algn="l"/>
            <a:r>
              <a:rPr lang="ja-JP" altLang="en-US" sz="1200">
                <a:latin typeface="+mn-ea"/>
              </a:rPr>
              <a:t>インテリアとの親和性が良いのです。</a:t>
            </a:r>
            <a:endParaRPr lang="ja-JP" altLang="en-US" sz="1200">
              <a:latin typeface="+mn-ea"/>
            </a:endParaRPr>
          </a:p>
          <a:p>
            <a:pPr algn="l"/>
            <a:endParaRPr lang="ja-JP" altLang="en-US" sz="1400">
              <a:latin typeface="+mn-ea"/>
            </a:endParaRPr>
          </a:p>
          <a:p>
            <a:pPr algn="l"/>
            <a:r>
              <a:rPr lang="ja-JP" altLang="en-US" sz="1200">
                <a:latin typeface="+mn-ea"/>
              </a:rPr>
              <a:t>そういう意味で今回は音とインテリアがしっかり結実した形で皆様に披露できると確信しています。</a:t>
            </a:r>
            <a:endParaRPr lang="ja-JP" altLang="en-US" sz="1200">
              <a:latin typeface="+mn-ea"/>
            </a:endParaRPr>
          </a:p>
          <a:p>
            <a:pPr algn="l"/>
            <a:endParaRPr lang="ja-JP" altLang="en-US" sz="1400">
              <a:latin typeface="+mn-ea"/>
            </a:endParaRPr>
          </a:p>
          <a:p>
            <a:pPr algn="l"/>
            <a:r>
              <a:rPr lang="ja-JP" altLang="en-US" sz="1200">
                <a:latin typeface="+mn-ea"/>
              </a:rPr>
              <a:t>普段のOTAIAUDIOのお客様にとっては場所を変えてとても新鮮にオーディオを楽しんでいただけると</a:t>
            </a:r>
            <a:endParaRPr lang="ja-JP" altLang="en-US" sz="1200">
              <a:latin typeface="+mn-ea"/>
            </a:endParaRPr>
          </a:p>
          <a:p>
            <a:pPr algn="l"/>
            <a:r>
              <a:rPr lang="ja-JP" altLang="en-US" sz="1200">
                <a:latin typeface="+mn-ea"/>
              </a:rPr>
              <a:t>思いますし、普段試聴会に来られない方は、オーディオショップよりはかなり参加しやすい試聴会に</a:t>
            </a:r>
            <a:endParaRPr lang="ja-JP" altLang="en-US" sz="1200">
              <a:latin typeface="+mn-ea"/>
            </a:endParaRPr>
          </a:p>
          <a:p>
            <a:pPr algn="l"/>
            <a:r>
              <a:rPr lang="ja-JP" altLang="en-US" sz="1200">
                <a:latin typeface="+mn-ea"/>
              </a:rPr>
              <a:t>なるのではないかなと思います。</a:t>
            </a:r>
            <a:endParaRPr lang="ja-JP" altLang="en-US" sz="1200">
              <a:latin typeface="+mn-ea"/>
            </a:endParaRPr>
          </a:p>
          <a:p>
            <a:pPr algn="l"/>
            <a:endParaRPr lang="ja-JP" altLang="en-US" sz="1200">
              <a:latin typeface="+mn-ea"/>
            </a:endParaRPr>
          </a:p>
          <a:p>
            <a:pPr algn="l"/>
            <a:r>
              <a:rPr lang="ja-JP" altLang="en-US" sz="1200">
                <a:latin typeface="+mn-ea"/>
              </a:rPr>
              <a:t>なかなかない機会ですので、ぜひご参加いただければと思います。</a:t>
            </a:r>
            <a:endParaRPr lang="ja-JP" altLang="en-US" sz="1200">
              <a:latin typeface="+mn-ea"/>
            </a:endParaRPr>
          </a:p>
          <a:p>
            <a:pPr algn="l"/>
            <a:endParaRPr lang="ja-JP" altLang="en-US" sz="1200">
              <a:latin typeface="+mn-ea"/>
            </a:endParaRPr>
          </a:p>
          <a:p>
            <a:pPr algn="l"/>
            <a:endParaRPr lang="ja-JP" altLang="en-US" sz="1200">
              <a:latin typeface="+mn-ea"/>
            </a:endParaRPr>
          </a:p>
          <a:p>
            <a:pPr algn="l"/>
            <a:endParaRPr lang="ja-JP" altLang="en-US" sz="120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テキストボックス 4"/>
          <p:cNvSpPr txBox="1"/>
          <p:nvPr/>
        </p:nvSpPr>
        <p:spPr>
          <a:xfrm>
            <a:off x="152400" y="266065"/>
            <a:ext cx="3957955" cy="4663440"/>
          </a:xfrm>
          <a:prstGeom prst="rect">
            <a:avLst/>
          </a:prstGeom>
          <a:noFill/>
        </p:spPr>
        <p:txBody>
          <a:bodyPr wrap="none" rtlCol="0">
            <a:spAutoFit/>
          </a:bodyPr>
          <a:p>
            <a:pPr algn="l"/>
            <a:r>
              <a:rPr lang="ja-JP" altLang="en-US" sz="1200">
                <a:latin typeface="+mj-ea"/>
                <a:ea typeface="+mj-ea"/>
                <a:sym typeface="+mn-ea"/>
              </a:rPr>
              <a:t>■場所</a:t>
            </a:r>
            <a:endParaRPr lang="ja-JP" altLang="en-US" sz="1200">
              <a:latin typeface="+mj-ea"/>
              <a:ea typeface="+mj-ea"/>
            </a:endParaRPr>
          </a:p>
          <a:p>
            <a:pPr algn="l"/>
            <a:r>
              <a:rPr lang="ja-JP" altLang="en-US" sz="1200">
                <a:latin typeface="+mj-ea"/>
                <a:ea typeface="+mj-ea"/>
                <a:sym typeface="+mn-ea"/>
              </a:rPr>
              <a:t>YAMATOYA Y'S CASA</a:t>
            </a:r>
            <a:endParaRPr lang="ja-JP" altLang="en-US" sz="1200">
              <a:latin typeface="+mj-ea"/>
              <a:ea typeface="+mj-ea"/>
            </a:endParaRPr>
          </a:p>
          <a:p>
            <a:pPr algn="l"/>
            <a:r>
              <a:rPr lang="ja-JP" altLang="en-US" sz="1200">
                <a:latin typeface="+mj-ea"/>
                <a:ea typeface="+mj-ea"/>
              </a:rPr>
              <a:t>〒481-0038</a:t>
            </a:r>
            <a:endParaRPr lang="ja-JP" altLang="en-US" sz="1200">
              <a:latin typeface="+mj-ea"/>
              <a:ea typeface="+mj-ea"/>
            </a:endParaRPr>
          </a:p>
          <a:p>
            <a:pPr algn="l"/>
            <a:r>
              <a:rPr lang="ja-JP" altLang="en-US" sz="1200">
                <a:latin typeface="+mj-ea"/>
                <a:ea typeface="+mj-ea"/>
              </a:rPr>
              <a:t>愛知県北名古屋市徳重大日1</a:t>
            </a:r>
            <a:endParaRPr lang="ja-JP" altLang="en-US" sz="1200">
              <a:latin typeface="+mj-ea"/>
              <a:ea typeface="+mj-ea"/>
            </a:endParaRPr>
          </a:p>
          <a:p>
            <a:pPr algn="l"/>
            <a:r>
              <a:rPr lang="ja-JP" altLang="en-US" sz="1200">
                <a:latin typeface="+mj-ea"/>
                <a:ea typeface="+mj-ea"/>
              </a:rPr>
              <a:t>TEL / 0568-21-0211　FAX / 0568-22-6515</a:t>
            </a:r>
            <a:endParaRPr lang="ja-JP" altLang="en-US" sz="1200">
              <a:latin typeface="+mj-ea"/>
              <a:ea typeface="+mj-ea"/>
            </a:endParaRPr>
          </a:p>
          <a:p>
            <a:pPr algn="l"/>
            <a:r>
              <a:rPr lang="ja-JP" altLang="en-US" sz="1200">
                <a:latin typeface="+mj-ea"/>
                <a:ea typeface="+mj-ea"/>
              </a:rPr>
              <a:t>※営業時間 / 10:00 - 19:00</a:t>
            </a:r>
            <a:endParaRPr lang="ja-JP" altLang="en-US" sz="1200">
              <a:latin typeface="+mj-ea"/>
              <a:ea typeface="+mj-ea"/>
            </a:endParaRPr>
          </a:p>
          <a:p>
            <a:pPr algn="l"/>
            <a:endParaRPr lang="ja-JP" altLang="en-US" sz="1200">
              <a:latin typeface="+mj-ea"/>
              <a:ea typeface="+mj-ea"/>
            </a:endParaRPr>
          </a:p>
          <a:p>
            <a:pPr algn="l"/>
            <a:r>
              <a:rPr lang="en-US" altLang="ja-JP" sz="1200">
                <a:latin typeface="+mj-ea"/>
                <a:ea typeface="+mj-ea"/>
              </a:rPr>
              <a:t>WEB:</a:t>
            </a:r>
            <a:r>
              <a:rPr lang="ja-JP" altLang="en-US" sz="1200">
                <a:latin typeface="+mj-ea"/>
                <a:ea typeface="+mj-ea"/>
              </a:rPr>
              <a:t>https://www.e-yamatoya.com/</a:t>
            </a:r>
            <a:endParaRPr lang="ja-JP" altLang="en-US" sz="1200">
              <a:latin typeface="+mj-ea"/>
              <a:ea typeface="+mj-ea"/>
            </a:endParaRPr>
          </a:p>
          <a:p>
            <a:pPr algn="l"/>
            <a:endParaRPr lang="ja-JP" altLang="en-US" sz="1200">
              <a:latin typeface="+mj-ea"/>
              <a:ea typeface="+mj-ea"/>
            </a:endParaRPr>
          </a:p>
          <a:p>
            <a:pPr algn="l"/>
            <a:r>
              <a:rPr lang="ja-JP" altLang="en-US" sz="1200">
                <a:latin typeface="+mj-ea"/>
                <a:ea typeface="+mj-ea"/>
              </a:rPr>
              <a:t>■開催日時</a:t>
            </a:r>
            <a:endParaRPr lang="ja-JP" altLang="en-US" sz="1200">
              <a:latin typeface="+mj-ea"/>
              <a:ea typeface="+mj-ea"/>
            </a:endParaRPr>
          </a:p>
          <a:p>
            <a:pPr algn="l"/>
            <a:r>
              <a:rPr lang="ja-JP" altLang="en-US" sz="1200">
                <a:latin typeface="+mj-ea"/>
                <a:ea typeface="+mj-ea"/>
                <a:sym typeface="+mn-ea"/>
              </a:rPr>
              <a:t>・TIMELOADによるスペシャルプレゼンテーション（予約制）</a:t>
            </a:r>
            <a:endParaRPr lang="ja-JP" altLang="en-US" sz="1200">
              <a:latin typeface="+mj-ea"/>
              <a:ea typeface="+mj-ea"/>
            </a:endParaRPr>
          </a:p>
          <a:p>
            <a:pPr algn="l"/>
            <a:r>
              <a:rPr lang="ja-JP" altLang="en-US" sz="1200">
                <a:latin typeface="+mj-ea"/>
                <a:ea typeface="+mj-ea"/>
              </a:rPr>
              <a:t>2020/2/9(日)14：00～16：00</a:t>
            </a:r>
            <a:endParaRPr lang="ja-JP" altLang="en-US" sz="1200">
              <a:latin typeface="+mj-ea"/>
              <a:ea typeface="+mj-ea"/>
            </a:endParaRPr>
          </a:p>
          <a:p>
            <a:pPr algn="l"/>
            <a:r>
              <a:rPr lang="ja-JP" altLang="en-US" sz="1200">
                <a:latin typeface="+mj-ea"/>
                <a:ea typeface="+mj-ea"/>
                <a:sym typeface="+mn-ea"/>
              </a:rPr>
              <a:t>上記</a:t>
            </a:r>
            <a:r>
              <a:rPr lang="ja-JP" altLang="en-US" sz="1200">
                <a:latin typeface="+mj-ea"/>
                <a:ea typeface="+mj-ea"/>
                <a:sym typeface="+mn-ea"/>
              </a:rPr>
              <a:t>以外はフリー試聴会となります。</a:t>
            </a:r>
            <a:endParaRPr lang="ja-JP" altLang="en-US" sz="1200">
              <a:latin typeface="+mj-ea"/>
              <a:ea typeface="+mj-ea"/>
            </a:endParaRPr>
          </a:p>
          <a:p>
            <a:pPr algn="l"/>
            <a:r>
              <a:rPr lang="ja-JP" altLang="en-US" sz="1200">
                <a:latin typeface="+mj-ea"/>
                <a:ea typeface="+mj-ea"/>
                <a:sym typeface="+mn-ea"/>
              </a:rPr>
              <a:t>（好きな時にお越しいただければお聞きいただけます。）</a:t>
            </a:r>
            <a:endParaRPr lang="ja-JP" altLang="en-US" sz="1200">
              <a:latin typeface="+mj-ea"/>
              <a:ea typeface="+mj-ea"/>
            </a:endParaRPr>
          </a:p>
          <a:p>
            <a:pPr algn="l"/>
            <a:endParaRPr lang="ja-JP" altLang="en-US" sz="1200">
              <a:latin typeface="+mj-ea"/>
              <a:ea typeface="+mj-ea"/>
            </a:endParaRPr>
          </a:p>
          <a:p>
            <a:pPr algn="l"/>
            <a:r>
              <a:rPr lang="ja-JP" altLang="en-US" sz="1200">
                <a:latin typeface="+mj-ea"/>
                <a:ea typeface="+mj-ea"/>
              </a:rPr>
              <a:t>・</a:t>
            </a:r>
            <a:r>
              <a:rPr lang="ja-JP" altLang="en-US" sz="1200">
                <a:latin typeface="+mj-ea"/>
                <a:ea typeface="+mj-ea"/>
              </a:rPr>
              <a:t>フリー試聴会</a:t>
            </a:r>
            <a:endParaRPr lang="ja-JP" altLang="en-US" sz="1200">
              <a:latin typeface="+mj-ea"/>
              <a:ea typeface="+mj-ea"/>
            </a:endParaRPr>
          </a:p>
          <a:p>
            <a:pPr algn="l"/>
            <a:r>
              <a:rPr lang="ja-JP" altLang="en-US" sz="1200">
                <a:latin typeface="+mj-ea"/>
                <a:ea typeface="+mj-ea"/>
              </a:rPr>
              <a:t>2020/2/9(日)～2/11(火・祝日)</a:t>
            </a:r>
            <a:endParaRPr lang="ja-JP" altLang="en-US" sz="1200">
              <a:latin typeface="+mj-ea"/>
              <a:ea typeface="+mj-ea"/>
            </a:endParaRPr>
          </a:p>
          <a:p>
            <a:pPr algn="l"/>
            <a:endParaRPr lang="ja-JP" altLang="en-US" sz="1200">
              <a:latin typeface="+mj-ea"/>
              <a:ea typeface="+mj-ea"/>
            </a:endParaRPr>
          </a:p>
          <a:p>
            <a:pPr algn="l"/>
            <a:r>
              <a:rPr lang="ja-JP" altLang="en-US" sz="1200">
                <a:latin typeface="+mj-ea"/>
                <a:ea typeface="+mj-ea"/>
              </a:rPr>
              <a:t>※予告なく内容や時間が変更になる場合もございます。</a:t>
            </a:r>
            <a:endParaRPr lang="ja-JP" altLang="en-US" sz="1200">
              <a:latin typeface="+mj-ea"/>
              <a:ea typeface="+mj-ea"/>
            </a:endParaRPr>
          </a:p>
          <a:p>
            <a:pPr algn="l"/>
            <a:endParaRPr lang="ja-JP" altLang="en-US" sz="1200">
              <a:latin typeface="+mj-ea"/>
              <a:ea typeface="+mj-ea"/>
            </a:endParaRPr>
          </a:p>
          <a:p>
            <a:pPr algn="l"/>
            <a:r>
              <a:rPr lang="ja-JP" altLang="en-US" sz="1200">
                <a:latin typeface="+mj-ea"/>
                <a:ea typeface="+mj-ea"/>
              </a:rPr>
              <a:t>■参加費</a:t>
            </a:r>
            <a:endParaRPr lang="ja-JP" altLang="en-US" sz="1200">
              <a:latin typeface="+mj-ea"/>
              <a:ea typeface="+mj-ea"/>
            </a:endParaRPr>
          </a:p>
          <a:p>
            <a:pPr algn="l"/>
            <a:r>
              <a:rPr lang="ja-JP" altLang="en-US" sz="1200">
                <a:latin typeface="+mj-ea"/>
                <a:ea typeface="+mj-ea"/>
              </a:rPr>
              <a:t>無料</a:t>
            </a:r>
            <a:endParaRPr lang="ja-JP" altLang="en-US" sz="1200">
              <a:latin typeface="+mj-ea"/>
              <a:ea typeface="+mj-ea"/>
            </a:endParaRPr>
          </a:p>
          <a:p>
            <a:pPr algn="l"/>
            <a:endParaRPr lang="ja-JP" altLang="en-US" sz="1200">
              <a:latin typeface="+mj-ea"/>
              <a:ea typeface="+mj-ea"/>
            </a:endParaRPr>
          </a:p>
          <a:p>
            <a:pPr algn="l"/>
            <a:r>
              <a:rPr lang="ja-JP" altLang="en-US" sz="1200">
                <a:latin typeface="+mj-ea"/>
                <a:ea typeface="+mj-ea"/>
              </a:rPr>
              <a:t>■ご予約先</a:t>
            </a:r>
            <a:endParaRPr lang="ja-JP" altLang="en-US" sz="1200">
              <a:latin typeface="+mj-ea"/>
              <a:ea typeface="+mj-ea"/>
            </a:endParaRPr>
          </a:p>
          <a:p>
            <a:pPr algn="l"/>
            <a:r>
              <a:rPr lang="ja-JP" altLang="en-US" sz="1200">
                <a:latin typeface="+mj-ea"/>
                <a:ea typeface="+mj-ea"/>
              </a:rPr>
              <a:t>https://www.otaiweb.com/audio/event/timelord_ys200208/</a:t>
            </a:r>
            <a:endParaRPr lang="ja-JP" altLang="en-US" sz="1200">
              <a:latin typeface="+mj-ea"/>
              <a:ea typeface="+mj-ea"/>
            </a:endParaRPr>
          </a:p>
        </p:txBody>
      </p:sp>
      <p:sp>
        <p:nvSpPr>
          <p:cNvPr id="10" name="テキストボックス 9"/>
          <p:cNvSpPr txBox="1"/>
          <p:nvPr/>
        </p:nvSpPr>
        <p:spPr>
          <a:xfrm>
            <a:off x="152400" y="5295900"/>
            <a:ext cx="4865370" cy="3566160"/>
          </a:xfrm>
          <a:prstGeom prst="rect">
            <a:avLst/>
          </a:prstGeom>
          <a:noFill/>
        </p:spPr>
        <p:txBody>
          <a:bodyPr wrap="none" rtlCol="0">
            <a:spAutoFit/>
          </a:bodyPr>
          <a:p>
            <a:pPr algn="l"/>
            <a:r>
              <a:rPr lang="ja-JP" altLang="en-US" sz="1200">
                <a:sym typeface="+mn-ea"/>
              </a:rPr>
              <a:t>【当日のサウンドシステム】</a:t>
            </a:r>
            <a:endParaRPr lang="ja-JP" altLang="en-US" sz="1200"/>
          </a:p>
          <a:p>
            <a:pPr algn="l"/>
            <a:endParaRPr lang="ja-JP" altLang="en-US" sz="1200"/>
          </a:p>
          <a:p>
            <a:pPr algn="l"/>
            <a:r>
              <a:rPr lang="ja-JP" altLang="en-US" sz="1200"/>
              <a:t>■メインシステム</a:t>
            </a:r>
            <a:endParaRPr lang="ja-JP" altLang="en-US" sz="1200"/>
          </a:p>
          <a:p>
            <a:pPr algn="l"/>
            <a:endParaRPr lang="ja-JP" altLang="en-US" sz="1200"/>
          </a:p>
          <a:p>
            <a:pPr algn="l"/>
            <a:r>
              <a:rPr lang="ja-JP" altLang="en-US" sz="1200"/>
              <a:t>・CHORD Blu MkII（CDトランスポート）1,400,000円(税抜)</a:t>
            </a:r>
            <a:endParaRPr lang="ja-JP" altLang="en-US" sz="1200"/>
          </a:p>
          <a:p>
            <a:pPr algn="l"/>
            <a:r>
              <a:rPr lang="ja-JP" altLang="en-US" sz="1200"/>
              <a:t>・CHORD DAVE（DAC）1,500,000円(税抜)</a:t>
            </a:r>
            <a:endParaRPr lang="ja-JP" altLang="en-US" sz="1200"/>
          </a:p>
          <a:p>
            <a:pPr algn="l"/>
            <a:r>
              <a:rPr lang="ja-JP" altLang="en-US" sz="1200"/>
              <a:t>・CHORD Etude（ステレオパワーアンプ）もしくはUltima3（モノパワーアンプ）</a:t>
            </a:r>
            <a:endParaRPr lang="ja-JP" altLang="en-US" sz="1200"/>
          </a:p>
          <a:p>
            <a:pPr algn="l"/>
            <a:r>
              <a:rPr lang="ja-JP" altLang="en-US" sz="1200"/>
              <a:t>・NODE Hylixa（スピーカー）5,200,000円(税抜/ペア)</a:t>
            </a:r>
            <a:endParaRPr lang="ja-JP" altLang="en-US" sz="1200"/>
          </a:p>
          <a:p>
            <a:pPr algn="l"/>
            <a:endParaRPr lang="ja-JP" altLang="en-US" sz="1200"/>
          </a:p>
          <a:p>
            <a:pPr algn="l"/>
            <a:r>
              <a:rPr lang="ja-JP" altLang="en-US" sz="1200"/>
              <a:t>・PATHOS Twin Towers（インテグレーテッドアンプ）980,000円(税抜)</a:t>
            </a:r>
            <a:endParaRPr lang="ja-JP" altLang="en-US" sz="1200"/>
          </a:p>
          <a:p>
            <a:pPr algn="l"/>
            <a:r>
              <a:rPr lang="ja-JP" altLang="en-US" sz="1200"/>
              <a:t>・PATHOS Logos MkII（インテグレーテッドアンプ）680,000円(税抜)</a:t>
            </a:r>
            <a:endParaRPr lang="ja-JP" altLang="en-US" sz="1200"/>
          </a:p>
          <a:p>
            <a:pPr algn="l"/>
            <a:r>
              <a:rPr lang="ja-JP" altLang="en-US" sz="1200"/>
              <a:t>・Chario Nobile（スピーカー）420,000円(税抜)</a:t>
            </a:r>
            <a:endParaRPr lang="ja-JP" altLang="en-US" sz="1200"/>
          </a:p>
          <a:p>
            <a:pPr algn="l"/>
            <a:r>
              <a:rPr lang="ja-JP" altLang="en-US" sz="1200"/>
              <a:t>・Chario Lynx（スピーカー）198,000円(税抜)</a:t>
            </a:r>
            <a:endParaRPr lang="ja-JP" altLang="en-US" sz="1200"/>
          </a:p>
          <a:p>
            <a:pPr algn="l"/>
            <a:endParaRPr lang="ja-JP" altLang="en-US" sz="1200"/>
          </a:p>
          <a:p>
            <a:pPr algn="l"/>
            <a:r>
              <a:rPr lang="ja-JP" altLang="en-US" sz="1200"/>
              <a:t>■セカンドシステム</a:t>
            </a:r>
            <a:endParaRPr lang="ja-JP" altLang="en-US" sz="1200"/>
          </a:p>
          <a:p>
            <a:pPr algn="l"/>
            <a:endParaRPr lang="ja-JP" altLang="en-US" sz="1200"/>
          </a:p>
          <a:p>
            <a:pPr algn="l"/>
            <a:r>
              <a:rPr lang="ja-JP" altLang="en-US" sz="1200"/>
              <a:t>・PATHOS Classic One MkIII（インテグレーテッドアンプ）398,000円(税抜)</a:t>
            </a:r>
            <a:endParaRPr lang="ja-JP" altLang="en-US" sz="1200"/>
          </a:p>
          <a:p>
            <a:pPr algn="l"/>
            <a:r>
              <a:rPr lang="ja-JP" altLang="en-US" sz="1200"/>
              <a:t>・Architectura Alina（スピーカー）500,000円(税抜)</a:t>
            </a:r>
            <a:endParaRPr lang="ja-JP" altLang="en-US" sz="1200"/>
          </a:p>
          <a:p>
            <a:pPr algn="l"/>
            <a:r>
              <a:rPr lang="ja-JP" altLang="en-US" sz="1200"/>
              <a:t>・CHORD Qutest（DAC）185,000円(税抜)</a:t>
            </a:r>
            <a:endParaRPr lang="ja-JP" altLang="en-US"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テキストボックス 7"/>
          <p:cNvSpPr txBox="1"/>
          <p:nvPr/>
        </p:nvSpPr>
        <p:spPr>
          <a:xfrm>
            <a:off x="152400" y="264795"/>
            <a:ext cx="5868670" cy="1005840"/>
          </a:xfrm>
          <a:prstGeom prst="rect">
            <a:avLst/>
          </a:prstGeom>
          <a:noFill/>
        </p:spPr>
        <p:txBody>
          <a:bodyPr wrap="none" rtlCol="0">
            <a:spAutoFit/>
          </a:bodyPr>
          <a:p>
            <a:pPr algn="l"/>
            <a:r>
              <a:rPr lang="ja-JP" altLang="en-US" sz="1200">
                <a:latin typeface="+mj-ea"/>
                <a:ea typeface="+mj-ea"/>
                <a:sym typeface="+mn-ea"/>
              </a:rPr>
              <a:t>【ご注意事項】</a:t>
            </a:r>
            <a:endParaRPr lang="ja-JP" altLang="en-US" sz="1200">
              <a:latin typeface="+mj-ea"/>
              <a:ea typeface="+mj-ea"/>
            </a:endParaRPr>
          </a:p>
          <a:p>
            <a:pPr algn="l"/>
            <a:endParaRPr lang="en-US" altLang="ja-JP" sz="1200">
              <a:latin typeface="+mj-ea"/>
              <a:ea typeface="+mj-ea"/>
              <a:sym typeface="+mn-ea"/>
            </a:endParaRPr>
          </a:p>
          <a:p>
            <a:pPr algn="l"/>
            <a:r>
              <a:rPr lang="en-US" altLang="ja-JP" sz="1200">
                <a:latin typeface="+mj-ea"/>
                <a:ea typeface="+mj-ea"/>
                <a:sym typeface="+mn-ea"/>
              </a:rPr>
              <a:t>※</a:t>
            </a:r>
            <a:r>
              <a:rPr lang="ja-JP" altLang="en-US" sz="1200">
                <a:latin typeface="+mj-ea"/>
                <a:ea typeface="+mj-ea"/>
                <a:sym typeface="+mn-ea"/>
              </a:rPr>
              <a:t>会場の都合もあり、申込者多数の場合は締め切らせていただく場合がございます。</a:t>
            </a:r>
            <a:endParaRPr lang="en-US" altLang="ja-JP" sz="1200">
              <a:latin typeface="+mj-ea"/>
              <a:ea typeface="+mj-ea"/>
            </a:endParaRPr>
          </a:p>
          <a:p>
            <a:pPr algn="l"/>
            <a:r>
              <a:rPr lang="en-US" altLang="ja-JP" sz="1200">
                <a:latin typeface="+mj-ea"/>
                <a:ea typeface="+mj-ea"/>
              </a:rPr>
              <a:t>※</a:t>
            </a:r>
            <a:r>
              <a:rPr lang="ja-JP" altLang="en-US" sz="1200">
                <a:latin typeface="+mj-ea"/>
                <a:ea typeface="+mj-ea"/>
              </a:rPr>
              <a:t>当日の状況によって時間が前後することがございます。あらかじめご了承くださいませ。</a:t>
            </a:r>
            <a:endParaRPr lang="ja-JP" altLang="en-US" sz="1200">
              <a:latin typeface="+mj-ea"/>
              <a:ea typeface="+mj-ea"/>
            </a:endParaRPr>
          </a:p>
          <a:p>
            <a:pPr algn="l"/>
            <a:r>
              <a:rPr lang="en-US" altLang="ja-JP" sz="1200">
                <a:latin typeface="+mj-ea"/>
                <a:ea typeface="+mj-ea"/>
              </a:rPr>
              <a:t>※</a:t>
            </a:r>
            <a:r>
              <a:rPr lang="ja-JP" altLang="en-US" sz="1200">
                <a:latin typeface="+mj-ea"/>
                <a:ea typeface="+mj-ea"/>
              </a:rPr>
              <a:t>お客様専用駐車場あり／60分100円（駐車後45分間無料）</a:t>
            </a:r>
            <a:endParaRPr lang="ja-JP" altLang="en-US" sz="1200">
              <a:latin typeface="+mj-ea"/>
              <a:ea typeface="+mj-ea"/>
            </a:endParaRPr>
          </a:p>
        </p:txBody>
      </p:sp>
      <p:sp>
        <p:nvSpPr>
          <p:cNvPr id="10" name="テキストボックス 9"/>
          <p:cNvSpPr txBox="1"/>
          <p:nvPr/>
        </p:nvSpPr>
        <p:spPr>
          <a:xfrm>
            <a:off x="152400" y="1541145"/>
            <a:ext cx="3026410" cy="2286000"/>
          </a:xfrm>
          <a:prstGeom prst="rect">
            <a:avLst/>
          </a:prstGeom>
          <a:noFill/>
        </p:spPr>
        <p:txBody>
          <a:bodyPr wrap="none" rtlCol="0">
            <a:spAutoFit/>
          </a:bodyPr>
          <a:p>
            <a:pPr algn="l"/>
            <a:r>
              <a:rPr lang="ja-JP" altLang="en-US" sz="1200">
                <a:latin typeface="+mj-ea"/>
                <a:ea typeface="+mj-ea"/>
                <a:sym typeface="+mn-ea"/>
              </a:rPr>
              <a:t>【本件に関する報道関係のお問い合わせ先】</a:t>
            </a:r>
            <a:endParaRPr lang="ja-JP" altLang="en-US" sz="1200">
              <a:latin typeface="+mj-ea"/>
              <a:ea typeface="+mj-ea"/>
            </a:endParaRPr>
          </a:p>
          <a:p>
            <a:pPr algn="l"/>
            <a:endParaRPr sz="1200">
              <a:latin typeface="+mj-ea"/>
              <a:ea typeface="+mj-ea"/>
            </a:endParaRPr>
          </a:p>
          <a:p>
            <a:pPr algn="l"/>
            <a:r>
              <a:rPr lang="ja-JP" altLang="en-US" sz="1200">
                <a:latin typeface="+mj-ea"/>
                <a:ea typeface="+mj-ea"/>
              </a:rPr>
              <a:t>オタイオーディオ</a:t>
            </a:r>
            <a:r>
              <a:rPr lang="ja-JP" altLang="en-US" sz="1200">
                <a:latin typeface="+mj-ea"/>
                <a:ea typeface="+mj-ea"/>
              </a:rPr>
              <a:t>株式会社</a:t>
            </a:r>
            <a:endParaRPr lang="ja-JP" altLang="en-US" sz="1200">
              <a:latin typeface="+mj-ea"/>
              <a:ea typeface="+mj-ea"/>
            </a:endParaRPr>
          </a:p>
          <a:p>
            <a:pPr algn="l"/>
            <a:r>
              <a:rPr sz="1200">
                <a:latin typeface="+mj-ea"/>
                <a:ea typeface="+mj-ea"/>
              </a:rPr>
              <a:t>井上揚介</a:t>
            </a:r>
            <a:endParaRPr sz="1200">
              <a:latin typeface="+mj-ea"/>
              <a:ea typeface="+mj-ea"/>
            </a:endParaRPr>
          </a:p>
          <a:p>
            <a:pPr algn="l"/>
            <a:r>
              <a:rPr sz="1200">
                <a:latin typeface="+mj-ea"/>
                <a:ea typeface="+mj-ea"/>
              </a:rPr>
              <a:t>https://www.otaiweb.com/form/audio.html</a:t>
            </a:r>
            <a:endParaRPr sz="1200">
              <a:latin typeface="+mj-ea"/>
              <a:ea typeface="+mj-ea"/>
            </a:endParaRPr>
          </a:p>
          <a:p>
            <a:pPr algn="l"/>
            <a:r>
              <a:rPr sz="1200">
                <a:latin typeface="+mj-ea"/>
                <a:ea typeface="+mj-ea"/>
              </a:rPr>
              <a:t>0568-21-2700</a:t>
            </a:r>
            <a:endParaRPr sz="1200">
              <a:latin typeface="+mj-ea"/>
              <a:ea typeface="+mj-ea"/>
            </a:endParaRPr>
          </a:p>
          <a:p>
            <a:pPr algn="l"/>
            <a:r>
              <a:rPr lang="ja-JP" sz="1200">
                <a:latin typeface="+mj-ea"/>
                <a:ea typeface="+mj-ea"/>
              </a:rPr>
              <a:t>定休日：</a:t>
            </a:r>
            <a:r>
              <a:rPr sz="1200">
                <a:latin typeface="+mj-ea"/>
                <a:ea typeface="+mj-ea"/>
              </a:rPr>
              <a:t>水</a:t>
            </a:r>
            <a:r>
              <a:rPr lang="ja-JP" sz="1200">
                <a:latin typeface="+mj-ea"/>
                <a:ea typeface="+mj-ea"/>
              </a:rPr>
              <a:t>、</a:t>
            </a:r>
            <a:r>
              <a:rPr sz="1200">
                <a:latin typeface="+mj-ea"/>
                <a:ea typeface="+mj-ea"/>
              </a:rPr>
              <a:t>木</a:t>
            </a:r>
            <a:endParaRPr sz="1200">
              <a:latin typeface="+mj-ea"/>
              <a:ea typeface="+mj-ea"/>
            </a:endParaRPr>
          </a:p>
          <a:p>
            <a:pPr algn="l"/>
            <a:r>
              <a:rPr sz="1200">
                <a:latin typeface="+mj-ea"/>
                <a:ea typeface="+mj-ea"/>
              </a:rPr>
              <a:t>11:00-16:00</a:t>
            </a:r>
            <a:endParaRPr sz="1200">
              <a:latin typeface="+mj-ea"/>
              <a:ea typeface="+mj-ea"/>
            </a:endParaRPr>
          </a:p>
          <a:p>
            <a:pPr algn="l"/>
            <a:endParaRPr sz="1200">
              <a:latin typeface="+mj-ea"/>
              <a:ea typeface="+mj-ea"/>
            </a:endParaRPr>
          </a:p>
          <a:p>
            <a:pPr algn="l"/>
            <a:endParaRPr sz="1200">
              <a:latin typeface="+mj-ea"/>
              <a:ea typeface="+mj-ea"/>
            </a:endParaRPr>
          </a:p>
          <a:p>
            <a:pPr algn="l"/>
            <a:endParaRPr sz="1200">
              <a:latin typeface="+mj-ea"/>
              <a:ea typeface="+mj-ea"/>
            </a:endParaRPr>
          </a:p>
          <a:p>
            <a:pPr algn="l"/>
            <a:endParaRPr sz="1200">
              <a:latin typeface="+mj-ea"/>
              <a:ea typeface="+mj-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2736</Words>
  <Application>WPS Presentation</Application>
  <PresentationFormat>宽屏</PresentationFormat>
  <Paragraphs>130</Paragraphs>
  <Slides>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vt:i4>
      </vt:variant>
    </vt:vector>
  </HeadingPairs>
  <TitlesOfParts>
    <vt:vector size="13" baseType="lpstr">
      <vt:lpstr>Arial</vt:lpstr>
      <vt:lpstr>ＭＳ Ｐゴシック</vt:lpstr>
      <vt:lpstr>Wingdings</vt:lpstr>
      <vt:lpstr>Calibri Light</vt:lpstr>
      <vt:lpstr>ＭＳ Ｐゴシック</vt:lpstr>
      <vt:lpstr>Calibri</vt:lpstr>
      <vt:lpstr>Microsoft YaHei</vt:lpstr>
      <vt:lpstr>SimSun</vt:lpstr>
      <vt:lpstr>Office テーマ</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28</cp:revision>
  <dcterms:created xsi:type="dcterms:W3CDTF">2020-02-03T04:58:17Z</dcterms:created>
  <dcterms:modified xsi:type="dcterms:W3CDTF">2020-02-03T07:45:26Z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1041-10.8.0.5745</vt:lpwstr>
  </property>
</Properties>
</file>