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"/>
  </p:notesMasterIdLst>
  <p:sldIdLst>
    <p:sldId id="257" r:id="rId2"/>
    <p:sldId id="258" r:id="rId3"/>
  </p:sldIdLst>
  <p:sldSz cx="12192000" cy="16256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33" d="100"/>
          <a:sy n="33" d="100"/>
        </p:scale>
        <p:origin x="1756" y="16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DA7C-E99C-4245-A656-3B6D8F35A441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C1DDA-2934-49BE-B0CA-0CF9B5368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82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4730" rtl="0" eaLnBrk="1" latinLnBrk="0" hangingPunct="1">
      <a:defRPr kumimoji="1" sz="873" kern="1200">
        <a:solidFill>
          <a:schemeClr val="tx1"/>
        </a:solidFill>
        <a:latin typeface="+mn-lt"/>
        <a:ea typeface="+mn-ea"/>
        <a:cs typeface="+mn-cs"/>
      </a:defRPr>
    </a:lvl1pPr>
    <a:lvl2pPr marL="332364" algn="l" defTabSz="664730" rtl="0" eaLnBrk="1" latinLnBrk="0" hangingPunct="1">
      <a:defRPr kumimoji="1" sz="873" kern="1200">
        <a:solidFill>
          <a:schemeClr val="tx1"/>
        </a:solidFill>
        <a:latin typeface="+mn-lt"/>
        <a:ea typeface="+mn-ea"/>
        <a:cs typeface="+mn-cs"/>
      </a:defRPr>
    </a:lvl2pPr>
    <a:lvl3pPr marL="664730" algn="l" defTabSz="664730" rtl="0" eaLnBrk="1" latinLnBrk="0" hangingPunct="1">
      <a:defRPr kumimoji="1" sz="873" kern="1200">
        <a:solidFill>
          <a:schemeClr val="tx1"/>
        </a:solidFill>
        <a:latin typeface="+mn-lt"/>
        <a:ea typeface="+mn-ea"/>
        <a:cs typeface="+mn-cs"/>
      </a:defRPr>
    </a:lvl3pPr>
    <a:lvl4pPr marL="997095" algn="l" defTabSz="664730" rtl="0" eaLnBrk="1" latinLnBrk="0" hangingPunct="1">
      <a:defRPr kumimoji="1" sz="873" kern="1200">
        <a:solidFill>
          <a:schemeClr val="tx1"/>
        </a:solidFill>
        <a:latin typeface="+mn-lt"/>
        <a:ea typeface="+mn-ea"/>
        <a:cs typeface="+mn-cs"/>
      </a:defRPr>
    </a:lvl4pPr>
    <a:lvl5pPr marL="1329460" algn="l" defTabSz="664730" rtl="0" eaLnBrk="1" latinLnBrk="0" hangingPunct="1">
      <a:defRPr kumimoji="1" sz="873" kern="1200">
        <a:solidFill>
          <a:schemeClr val="tx1"/>
        </a:solidFill>
        <a:latin typeface="+mn-lt"/>
        <a:ea typeface="+mn-ea"/>
        <a:cs typeface="+mn-cs"/>
      </a:defRPr>
    </a:lvl5pPr>
    <a:lvl6pPr marL="1661825" algn="l" defTabSz="664730" rtl="0" eaLnBrk="1" latinLnBrk="0" hangingPunct="1">
      <a:defRPr kumimoji="1" sz="873" kern="1200">
        <a:solidFill>
          <a:schemeClr val="tx1"/>
        </a:solidFill>
        <a:latin typeface="+mn-lt"/>
        <a:ea typeface="+mn-ea"/>
        <a:cs typeface="+mn-cs"/>
      </a:defRPr>
    </a:lvl6pPr>
    <a:lvl7pPr marL="1994189" algn="l" defTabSz="664730" rtl="0" eaLnBrk="1" latinLnBrk="0" hangingPunct="1">
      <a:defRPr kumimoji="1" sz="873" kern="1200">
        <a:solidFill>
          <a:schemeClr val="tx1"/>
        </a:solidFill>
        <a:latin typeface="+mn-lt"/>
        <a:ea typeface="+mn-ea"/>
        <a:cs typeface="+mn-cs"/>
      </a:defRPr>
    </a:lvl7pPr>
    <a:lvl8pPr marL="2326555" algn="l" defTabSz="664730" rtl="0" eaLnBrk="1" latinLnBrk="0" hangingPunct="1">
      <a:defRPr kumimoji="1" sz="873" kern="1200">
        <a:solidFill>
          <a:schemeClr val="tx1"/>
        </a:solidFill>
        <a:latin typeface="+mn-lt"/>
        <a:ea typeface="+mn-ea"/>
        <a:cs typeface="+mn-cs"/>
      </a:defRPr>
    </a:lvl8pPr>
    <a:lvl9pPr marL="2658920" algn="l" defTabSz="664730" rtl="0" eaLnBrk="1" latinLnBrk="0" hangingPunct="1">
      <a:defRPr kumimoji="1" sz="87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94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75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45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92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58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84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95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8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9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28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86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47A9-D491-47F5-BD65-C0D46D4A4A8D}" type="datetimeFigureOut">
              <a:rPr kumimoji="1" lang="ja-JP" altLang="en-US" smtClean="0"/>
              <a:t>2020/11/11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C54B-8D27-4F50-8B5E-169E205410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60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B3E6FE-416E-47F5-9451-2D4AE8F1712E}"/>
              </a:ext>
            </a:extLst>
          </p:cNvPr>
          <p:cNvSpPr txBox="1"/>
          <p:nvPr/>
        </p:nvSpPr>
        <p:spPr>
          <a:xfrm>
            <a:off x="347575" y="226136"/>
            <a:ext cx="299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PRESS RELEASE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D88F8C-417C-4BC6-A58D-152CE34A3AC2}"/>
              </a:ext>
            </a:extLst>
          </p:cNvPr>
          <p:cNvSpPr txBox="1"/>
          <p:nvPr/>
        </p:nvSpPr>
        <p:spPr>
          <a:xfrm>
            <a:off x="10040124" y="1344228"/>
            <a:ext cx="1804301" cy="47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4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124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4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24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4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24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sz="124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ja-JP" altLang="en-US" sz="124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堀田丸正　株式会社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806AB3-8C87-4239-8964-13F1132C5E96}"/>
              </a:ext>
            </a:extLst>
          </p:cNvPr>
          <p:cNvSpPr txBox="1"/>
          <p:nvPr/>
        </p:nvSpPr>
        <p:spPr>
          <a:xfrm>
            <a:off x="347575" y="4329006"/>
            <a:ext cx="11496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和装、洋装、意匠撚糸、宝飾といった多岐にわたる卸売業を営む創業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159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年の堀田丸正株式会社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本社：東京都中央区、代表取締役社長：三好秀樹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にコンテンポラリー和小物ブランド「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belle saule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（ベルソール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」の新商品を発売致します。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21537A-8275-4299-B55F-B83E3AB38C95}"/>
              </a:ext>
            </a:extLst>
          </p:cNvPr>
          <p:cNvSpPr txBox="1"/>
          <p:nvPr/>
        </p:nvSpPr>
        <p:spPr>
          <a:xfrm>
            <a:off x="573295" y="2479477"/>
            <a:ext cx="108128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新商品発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売！</a:t>
            </a:r>
            <a:r>
              <a:rPr kumimoji="1" lang="en-US" altLang="ja-JP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algn="ctr"/>
            <a:endParaRPr kumimoji="1" lang="en-US" altLang="ja-JP" sz="1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創業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159</a:t>
            </a:r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年の堀田丸正株式会社、子会社である</a:t>
            </a:r>
            <a:endParaRPr kumimoji="1"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株式会社吉利よりコンテンポラリーな和小物の新作発売</a:t>
            </a:r>
            <a:endParaRPr kumimoji="1"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3B928FF-2EE6-4C0D-AAA4-D2A1D18E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7"/>
          <a:stretch/>
        </p:blipFill>
        <p:spPr>
          <a:xfrm>
            <a:off x="9194406" y="565076"/>
            <a:ext cx="2997594" cy="61604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745003-3BD0-49FE-9C77-A07B27A8DE0D}"/>
              </a:ext>
            </a:extLst>
          </p:cNvPr>
          <p:cNvSpPr txBox="1"/>
          <p:nvPr/>
        </p:nvSpPr>
        <p:spPr>
          <a:xfrm>
            <a:off x="347575" y="5769872"/>
            <a:ext cx="1140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第一弾の展開として、帯締めの発売から開始いたします。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57F052-8190-468A-9D2B-0DD248917FA2}"/>
              </a:ext>
            </a:extLst>
          </p:cNvPr>
          <p:cNvSpPr txBox="1"/>
          <p:nvPr/>
        </p:nvSpPr>
        <p:spPr>
          <a:xfrm>
            <a:off x="4139132" y="6250892"/>
            <a:ext cx="76089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帯締めつまみ桜飾り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ちりめんのつまみ細工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*1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が可愛らしい、上品な一品となっています。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飾り部分は、桜の花をモチーフにし、花びらの丸みが優しく、ころんとしたシルエットも特徴です。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色使いをシンプルにすることで、振袖や帯を引き立たせ、古典調の雰囲気を楽しみつつ、華やかな装いを演出することが出来ます。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絹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100%(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金属糸使用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)/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長さ約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165cm</a:t>
            </a: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飾り部分：縦約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6cm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横約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10cm</a:t>
            </a: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価格：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37,000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税込み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)~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A71430D-91E9-48E2-9423-E0A2EB63E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9" y="6260492"/>
            <a:ext cx="3531136" cy="264835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2AFD5E4-79B5-4A66-9A58-F89ECC3AA552}"/>
              </a:ext>
            </a:extLst>
          </p:cNvPr>
          <p:cNvSpPr txBox="1"/>
          <p:nvPr/>
        </p:nvSpPr>
        <p:spPr>
          <a:xfrm>
            <a:off x="347575" y="9437975"/>
            <a:ext cx="11844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*1: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江戸時代から伝わる日本伝統文化の一つ。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正方形にカットした生地を、折り紙と同じ要領でピンセットを使いつまみ、折りたたんで行く事で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　形にしていきます。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素材としては、絹織物が使われることが多く、日本人ならではの美意識や技術によって生み出さ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れたものです。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C3DB10-DDD1-4A09-ABD1-E896343E9C50}"/>
              </a:ext>
            </a:extLst>
          </p:cNvPr>
          <p:cNvSpPr/>
          <p:nvPr/>
        </p:nvSpPr>
        <p:spPr>
          <a:xfrm>
            <a:off x="498673" y="2265027"/>
            <a:ext cx="10962097" cy="17580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493DE6B-0AAD-442E-A801-A02E9E57D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8" y="11426015"/>
            <a:ext cx="3729425" cy="279706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A50179-D0A7-451D-A8DD-48AF202E0747}"/>
              </a:ext>
            </a:extLst>
          </p:cNvPr>
          <p:cNvSpPr txBox="1"/>
          <p:nvPr/>
        </p:nvSpPr>
        <p:spPr>
          <a:xfrm>
            <a:off x="4301335" y="11381543"/>
            <a:ext cx="7608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帯締めつまみ花苧環付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梅の花をモチーフにした飾りを中心に、職人の技が光る大振りの苧環（おだまき）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*2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をあしらった豪華なデザインが特徴的です。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統一感のある色使いで、振袖や帯を引き立たせ、細い組み紐部分は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色使いとなっており、変わり結びにすれば、より艶やかで個性のある装いになります。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絹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100%(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金属糸使用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)/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長さ約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165cm</a:t>
            </a: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飾り部分：縦約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4cm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横約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12cm</a:t>
            </a: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価格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:32,000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税込み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)~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3E0283-1D7F-4F2E-AA1E-73EAA599795D}"/>
              </a:ext>
            </a:extLst>
          </p:cNvPr>
          <p:cNvSpPr txBox="1"/>
          <p:nvPr/>
        </p:nvSpPr>
        <p:spPr>
          <a:xfrm>
            <a:off x="347575" y="14484514"/>
            <a:ext cx="1184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*2: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糸を巻いて玉状または環状にしたもので、布を織るのに使う中間材料です。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次の糸を使う工程で、糸が解きやすい様に中が中空になっています。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501D46-E123-4D6C-A6E3-8EA89DCD08BD}"/>
              </a:ext>
            </a:extLst>
          </p:cNvPr>
          <p:cNvSpPr txBox="1"/>
          <p:nvPr/>
        </p:nvSpPr>
        <p:spPr>
          <a:xfrm>
            <a:off x="347574" y="15346258"/>
            <a:ext cx="1184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商品のお問い合わせは、株式会社吉利　尾島までお願いいたします。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問合せ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TEL:03-6758-2064  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Mail:ojima@yoshiri.com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96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09729E-9736-4E88-9702-4E942941B7FA}"/>
              </a:ext>
            </a:extLst>
          </p:cNvPr>
          <p:cNvSpPr txBox="1"/>
          <p:nvPr/>
        </p:nvSpPr>
        <p:spPr>
          <a:xfrm>
            <a:off x="1098494" y="8806879"/>
            <a:ext cx="10048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■会社概要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称号　　　　 ：堀田丸正株式会社（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Marusho hotta Co.,Ltd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代表者　　　 ：代表取締役社長　三好　秀樹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本社　　　　 ：〒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103-0022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東京都中央区日本橋室町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4-1-11 </a:t>
            </a: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設立　　　　 ：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1933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月（創業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1861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資本金　　　 ：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2,937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百万円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月末現在）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公式サイト　 ：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http://www.pearly-marusho.co.jp/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04E610-3CE0-412F-8BDC-8F17F7A5254A}"/>
              </a:ext>
            </a:extLst>
          </p:cNvPr>
          <p:cNvSpPr txBox="1"/>
          <p:nvPr/>
        </p:nvSpPr>
        <p:spPr>
          <a:xfrm>
            <a:off x="1098499" y="11062387"/>
            <a:ext cx="100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■事業内容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創業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1861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年、業祖が商いを始めて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159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年を迎えます。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日本橋大伝馬町にて呉服問屋を開業し、今では和装・洋装・意匠撚糸・婦人服・宝飾品といった多岐に渡る卸売業を営んでおります。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今までの伝統を大事にしつつも、時代の急激な変化に適応した、様々なチャレンジを遂行し、お客様に寄り添い、和・洋のファッションを通じて、社会に貢献できる企業を目指します。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46A244-CD52-405F-B222-A901FF1F0131}"/>
              </a:ext>
            </a:extLst>
          </p:cNvPr>
          <p:cNvSpPr/>
          <p:nvPr/>
        </p:nvSpPr>
        <p:spPr>
          <a:xfrm>
            <a:off x="1098494" y="13770596"/>
            <a:ext cx="10070247" cy="224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本件に関する問合せは下記までお願い致します。</a:t>
            </a:r>
            <a:endParaRPr kumimoji="1"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堀田丸正株式会社　経営企画本部　</a:t>
            </a:r>
            <a:r>
              <a:rPr kumimoji="1"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担当　望月</a:t>
            </a:r>
            <a:endParaRPr kumimoji="1"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TEL:03-3548-8121     </a:t>
            </a:r>
            <a:r>
              <a:rPr kumimoji="1" lang="en-US" altLang="ja-JP" sz="2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E-mail:press@hotta-marusho.co.jp</a:t>
            </a:r>
            <a:endParaRPr kumimoji="1"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2C892E-2A6E-4F1B-8A9D-826B5505A343}"/>
              </a:ext>
            </a:extLst>
          </p:cNvPr>
          <p:cNvSpPr txBox="1"/>
          <p:nvPr/>
        </p:nvSpPr>
        <p:spPr>
          <a:xfrm>
            <a:off x="383832" y="3909027"/>
            <a:ext cx="11400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株式会社吉利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株式会社吉利は、和装の持つ歴史的文化性と、和の素材や工芸の伝統を守りつつ、デザイン性の高い和小物を展開しております。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新たな取り組みとして、ブランド担当に若手を起用し、「高品質」「産地保護」をキーワードに伝統を引き継ぎながら現代に合わせた振袖小物のトータルコーディネートの提案を致します。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Picture 4" descr="bellesaule">
            <a:extLst>
              <a:ext uri="{FF2B5EF4-FFF2-40B4-BE49-F238E27FC236}">
                <a16:creationId xmlns:a16="http://schemas.microsoft.com/office/drawing/2014/main" id="{69437C3E-BA46-435C-9512-22453DD5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0" y="513291"/>
            <a:ext cx="3852260" cy="17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D1EC6F-46DF-4FA8-99A8-4F44206A3061}"/>
              </a:ext>
            </a:extLst>
          </p:cNvPr>
          <p:cNvSpPr txBox="1"/>
          <p:nvPr/>
        </p:nvSpPr>
        <p:spPr>
          <a:xfrm>
            <a:off x="4075530" y="467769"/>
            <a:ext cx="781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東京柳橋で事業を始めた株式会社吉利は、これまでも「柳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リュウ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」を商品名に用い、お客様に喜ばれる商品展開をしてきました。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belle saule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ベルソール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」とはフランス語の「美しい」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「柳」を組み合わせた造語の名前です。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コンテンポラリーな和小物をコンセプトに、ブランド創業時からモードな和小物ブランドとして、和装の通常のイメージとは一線を画した商品企画を行ってまいりました。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堀田丸正株式会社は、「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belle 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saule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ベルソール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」の新作を子会社である株式会社吉利を通じ発売致しまします。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C0F07F3-DA30-45FD-A8A7-A74BF67D5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54245" y="5620725"/>
            <a:ext cx="4727578" cy="212119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31CAD8F-E240-4798-AC85-1E6448CA7F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617543" y="5620725"/>
            <a:ext cx="4820212" cy="21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1117</TotalTime>
  <Words>868</Words>
  <Application>Microsoft Office PowerPoint</Application>
  <PresentationFormat>ユーザー設定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望月 俊祐</dc:creator>
  <cp:lastModifiedBy>望月 俊祐</cp:lastModifiedBy>
  <cp:revision>82</cp:revision>
  <dcterms:created xsi:type="dcterms:W3CDTF">2020-09-30T02:28:28Z</dcterms:created>
  <dcterms:modified xsi:type="dcterms:W3CDTF">2020-11-11T08:13:37Z</dcterms:modified>
</cp:coreProperties>
</file>