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8"/>
  </p:notesMasterIdLst>
  <p:sldIdLst>
    <p:sldId id="258" r:id="rId2"/>
    <p:sldId id="288" r:id="rId3"/>
    <p:sldId id="290" r:id="rId4"/>
    <p:sldId id="291" r:id="rId5"/>
    <p:sldId id="293" r:id="rId6"/>
    <p:sldId id="294" r:id="rId7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河道 あずさ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7"/>
    <p:restoredTop sz="86431"/>
  </p:normalViewPr>
  <p:slideViewPr>
    <p:cSldViewPr>
      <p:cViewPr varScale="1">
        <p:scale>
          <a:sx n="74" d="100"/>
          <a:sy n="74" d="100"/>
        </p:scale>
        <p:origin x="32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0C3F6AC-512E-46D9-8F66-7AC43AA0BA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8DF7F6-A206-40AE-BF04-EF6F095936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5763E9-F810-46CF-901C-105E156EFCB5}" type="datetimeFigureOut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BFA587C-4C6C-494B-8606-1C37542373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1FBD8257-B49A-4454-994B-86C9627AC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9315D9-DB6A-4450-9EFE-F731BE1904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56D945-FE26-4779-8071-E112933EC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2E4B94-2A5D-4092-918B-3CFF381688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F96415B-7FDD-4F7B-9182-51CC1CE5F06C}"/>
              </a:ext>
            </a:extLst>
          </p:cNvPr>
          <p:cNvSpPr/>
          <p:nvPr userDrawn="1"/>
        </p:nvSpPr>
        <p:spPr>
          <a:xfrm>
            <a:off x="0" y="6524625"/>
            <a:ext cx="9144000" cy="3508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3574C12-B77B-4EAA-BB7C-58FB6B3F00D6}"/>
              </a:ext>
            </a:extLst>
          </p:cNvPr>
          <p:cNvCxnSpPr/>
          <p:nvPr userDrawn="1"/>
        </p:nvCxnSpPr>
        <p:spPr>
          <a:xfrm>
            <a:off x="0" y="3213100"/>
            <a:ext cx="91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10">
            <a:extLst>
              <a:ext uri="{FF2B5EF4-FFF2-40B4-BE49-F238E27FC236}">
                <a16:creationId xmlns:a16="http://schemas.microsoft.com/office/drawing/2014/main" id="{3FDD2C27-8674-4886-A248-BD40699459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550"/>
            <a:ext cx="17287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11">
            <a:extLst>
              <a:ext uri="{FF2B5EF4-FFF2-40B4-BE49-F238E27FC236}">
                <a16:creationId xmlns:a16="http://schemas.microsoft.com/office/drawing/2014/main" id="{D81D737D-8AC9-4E75-B525-FF6797E2E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913438"/>
            <a:ext cx="15128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12">
            <a:extLst>
              <a:ext uri="{FF2B5EF4-FFF2-40B4-BE49-F238E27FC236}">
                <a16:creationId xmlns:a16="http://schemas.microsoft.com/office/drawing/2014/main" id="{41C33D8A-4325-406E-9DD3-B73F595F6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589588"/>
            <a:ext cx="993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D04C555-A436-43A1-A2CD-1339740997FE}"/>
              </a:ext>
            </a:extLst>
          </p:cNvPr>
          <p:cNvSpPr/>
          <p:nvPr userDrawn="1"/>
        </p:nvSpPr>
        <p:spPr>
          <a:xfrm>
            <a:off x="250825" y="1606550"/>
            <a:ext cx="107950" cy="1439863"/>
          </a:xfrm>
          <a:prstGeom prst="rect">
            <a:avLst/>
          </a:prstGeom>
          <a:gradFill flip="none" rotWithShape="1">
            <a:gsLst>
              <a:gs pos="38000">
                <a:schemeClr val="tx1">
                  <a:lumMod val="95000"/>
                  <a:lumOff val="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3DF755B1-2609-444A-8838-54BD64B09E3D}"/>
              </a:ext>
            </a:extLst>
          </p:cNvPr>
          <p:cNvGraphicFramePr>
            <a:graphicFrameLocks noGrp="1"/>
          </p:cNvGraphicFramePr>
          <p:nvPr/>
        </p:nvGraphicFramePr>
        <p:xfrm>
          <a:off x="6227763" y="174625"/>
          <a:ext cx="2630488" cy="8810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</a:rPr>
                        <a:t>社長</a:t>
                      </a:r>
                    </a:p>
                  </a:txBody>
                  <a:tcPr marL="91452" marR="91452" marT="45754" marB="4575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</a:rPr>
                        <a:t>MGR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54" marB="4575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b="0" dirty="0">
                          <a:solidFill>
                            <a:schemeClr val="tx1"/>
                          </a:solidFill>
                        </a:rPr>
                        <a:t>CA</a:t>
                      </a:r>
                      <a:endParaRPr kumimoji="1" lang="ja-JP" alt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54" marB="4575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</a:rPr>
                        <a:t>担当者</a:t>
                      </a:r>
                    </a:p>
                  </a:txBody>
                  <a:tcPr marL="91452" marR="91452" marT="45754" marB="4575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705"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54" marB="4575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54" marB="4575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54" marB="4575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54" marB="4575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6328" y="1576809"/>
            <a:ext cx="8336152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18E405F7-9386-4A1F-8E28-5969D647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4680D6-A288-4C48-ADD8-35445A5F37F0}" type="datetime1">
              <a:rPr lang="ja-JP" altLang="en-US"/>
              <a:pPr>
                <a:defRPr/>
              </a:pPr>
              <a:t>2020/11/19</a:t>
            </a:fld>
            <a:endParaRPr lang="ja-JP" altLang="en-US" dirty="0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EFAA895B-CBBC-42A3-93E8-094B72E2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04BC43D4-2C92-4324-8332-1A2C4C78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2075F5-E982-4D92-A341-F9B9E82888A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311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9486CB-ECA9-43F1-8D1B-38417E3B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53247-B824-485C-B70E-0BBC93365785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9BF5C9-5B10-496D-9922-8BA71023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8FCB7E-1D77-4235-9002-15F0DA16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056A-C1C9-459B-9F6B-7148BDB4AC1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340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147229-9889-4C82-BF7F-A0CC4BF6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0B63-AE34-4852-9BDB-01A212267536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0895A1-0C19-4708-90AC-BFB49482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F84B99-1575-4690-9ABE-163F312A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D099-C201-4C9E-8FE1-EA562D889A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372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B99D8A-FAE5-4905-B1C9-1776B88DCA55}"/>
              </a:ext>
            </a:extLst>
          </p:cNvPr>
          <p:cNvSpPr/>
          <p:nvPr userDrawn="1"/>
        </p:nvSpPr>
        <p:spPr>
          <a:xfrm>
            <a:off x="0" y="6524625"/>
            <a:ext cx="9144000" cy="3508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73BB0FD-3C09-4B46-9117-ABEC2206D583}"/>
              </a:ext>
            </a:extLst>
          </p:cNvPr>
          <p:cNvCxnSpPr/>
          <p:nvPr userDrawn="1"/>
        </p:nvCxnSpPr>
        <p:spPr>
          <a:xfrm>
            <a:off x="0" y="620713"/>
            <a:ext cx="91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3EA3A040-874F-4900-BF2D-46E0CA55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446EC5-9533-4714-AC35-44BBF37E0919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0184632A-07B5-4F4B-8CCD-5ECF53C6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 dirty="0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76B56C25-992B-4FC2-80E0-CDA93175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A26FE3-8BB2-4954-91B2-18B6E406AE9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08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7FF9D1-7D0E-459D-B051-35B0B4CA8659}"/>
              </a:ext>
            </a:extLst>
          </p:cNvPr>
          <p:cNvSpPr/>
          <p:nvPr userDrawn="1"/>
        </p:nvSpPr>
        <p:spPr>
          <a:xfrm>
            <a:off x="0" y="6524625"/>
            <a:ext cx="9144000" cy="350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A557984D-0AE7-42E9-B4F0-7764EBCC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FE3A47-6A74-4A07-A840-8D84F9BCA373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E9B7C13A-45E4-48FA-80B3-C96834D4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07AB6CE-5DAA-4B86-B5DF-BB11E657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58CFF0C-5B5C-45A3-ADD3-982978BF506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372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F9817D-40EE-49AA-9E27-EED729B26EE5}"/>
              </a:ext>
            </a:extLst>
          </p:cNvPr>
          <p:cNvSpPr/>
          <p:nvPr userDrawn="1"/>
        </p:nvSpPr>
        <p:spPr>
          <a:xfrm>
            <a:off x="0" y="6524625"/>
            <a:ext cx="9144000" cy="350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941DEA29-2B05-428D-A45B-30EB5018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678D23-0439-44AF-8DF2-021DF86C46F7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853E812-B929-4C9E-B869-88E7F889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 dirty="0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0A86BB72-F2BE-4A4D-9345-E430553B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719366-B117-468B-8D87-50DED99630C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65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962F7B2-352E-421B-9E87-10FE8428D688}"/>
              </a:ext>
            </a:extLst>
          </p:cNvPr>
          <p:cNvSpPr/>
          <p:nvPr userDrawn="1"/>
        </p:nvSpPr>
        <p:spPr>
          <a:xfrm>
            <a:off x="0" y="6524625"/>
            <a:ext cx="9144000" cy="350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50DE7D7A-7692-44EF-8980-21E9D137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7F6E76-0584-47A2-BC08-8DC4BA83E288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A3A767B1-6995-4AB5-9245-DB3241CC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 dirty="0"/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69319FDE-99D5-41B3-9584-F2D51213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73A988-55C1-43D0-94D2-F08458F9FD1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63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FD5795-777A-441B-A5DD-D5674FDD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544D-3E67-477C-9CEE-411480C5F7F7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B8A152C-5B44-422B-8450-B5603630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A38DF2-56B3-4D69-95CC-168D3931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BC2A-1624-45FB-9FF9-E050A06023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410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5F21019-2904-4E70-ACA9-16742BAD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3C33-F093-4832-89ED-69BB7CE49E18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3C05A6-6F74-4946-A9DF-6C013617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D6159D-E271-4C02-A67B-8212C14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BE4D-6149-41F7-95D7-051E2670E5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85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B43462-A43A-46FF-B8D3-57FFF21D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BE03-2171-4009-9979-8243816B3604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2AC5A8-68C6-4E57-AA71-76058683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030197-1D03-4D7F-A690-6C941935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F1DB-C2FD-44DB-B849-DE5F91A111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687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DBB06D-6435-405C-AF2A-7273E9BD8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F151-2AC2-4205-82BF-71EF58AEE524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92BD05-8842-4343-AA1F-A42C8DD2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D3F0C2-9895-4BCB-8F0C-C65C1437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9D16-E5B4-4F24-A352-744F310A1E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35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2C2C4E2-701E-4F6F-BC67-55AE742E90AA}"/>
              </a:ext>
            </a:extLst>
          </p:cNvPr>
          <p:cNvSpPr/>
          <p:nvPr userDrawn="1"/>
        </p:nvSpPr>
        <p:spPr>
          <a:xfrm>
            <a:off x="0" y="6524625"/>
            <a:ext cx="9144000" cy="3508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1027" name="タイトル プレースホルダー 1">
            <a:extLst>
              <a:ext uri="{FF2B5EF4-FFF2-40B4-BE49-F238E27FC236}">
                <a16:creationId xmlns:a16="http://schemas.microsoft.com/office/drawing/2014/main" id="{F19BA524-766C-4AAE-B5FC-6C9A9485A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12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8" name="テキスト プレースホルダー 2">
            <a:extLst>
              <a:ext uri="{FF2B5EF4-FFF2-40B4-BE49-F238E27FC236}">
                <a16:creationId xmlns:a16="http://schemas.microsoft.com/office/drawing/2014/main" id="{6815FAC1-2312-4040-8184-995D66DEB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4C9886-7CB4-4630-B84A-C471BB7BA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463" y="6524625"/>
            <a:ext cx="21336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E1CE0E-3876-49C7-A846-F8F80B28A5CE}" type="datetime1">
              <a:rPr lang="ja-JP" altLang="en-US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7A918A-C55B-45BC-9E39-9BFAE7C03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7675" y="6524625"/>
            <a:ext cx="28956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stylebread / Kawamichi</a:t>
            </a: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2AC619-EE59-4AB1-8DA3-1A0807196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524625"/>
            <a:ext cx="21336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68AC91-DBD5-4AF7-A33B-D9551B40CA6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971600" y="1613919"/>
            <a:ext cx="8336152" cy="1470025"/>
          </a:xfrm>
        </p:spPr>
        <p:txBody>
          <a:bodyPr>
            <a:normAutofit/>
          </a:bodyPr>
          <a:lstStyle/>
          <a:p>
            <a:pPr>
              <a:lnSpc>
                <a:spcPts val="3660"/>
              </a:lnSpc>
            </a:pPr>
            <a:r>
              <a:rPr kumimoji="1" lang="ja-JP" altLang="en-US" sz="3200" dirty="0"/>
              <a:t>カロミル</a:t>
            </a:r>
            <a:r>
              <a:rPr kumimoji="1" lang="en-US" altLang="ja-JP" sz="3200" dirty="0"/>
              <a:t>×Pan&amp;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7562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8F3AEB-E604-3C4C-9AA5-3AAD53CD9253}" type="datetime1">
              <a:rPr lang="ja-JP" altLang="en-US" smtClean="0"/>
              <a:pPr/>
              <a:t>2020/11/19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987824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/>
              <a:t>stylebread</a:t>
            </a:r>
            <a:r>
              <a:rPr lang="en-US" altLang="ja-JP" dirty="0"/>
              <a:t> / Kawaguchi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C2C00E-EF60-41C9-840B-612DD70F20DE}" type="slidenum">
              <a:rPr lang="ja-JP" altLang="en-US" smtClean="0"/>
              <a:pPr/>
              <a:t>0</a:t>
            </a:fld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FB84432-885B-490A-94AE-CD731E05C7AA}"/>
              </a:ext>
            </a:extLst>
          </p:cNvPr>
          <p:cNvSpPr/>
          <p:nvPr/>
        </p:nvSpPr>
        <p:spPr>
          <a:xfrm>
            <a:off x="5940152" y="116632"/>
            <a:ext cx="309634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タイトル 6">
            <a:extLst>
              <a:ext uri="{FF2B5EF4-FFF2-40B4-BE49-F238E27FC236}">
                <a16:creationId xmlns:a16="http://schemas.microsoft.com/office/drawing/2014/main" id="{D41C3F63-7B62-41F6-9ECC-4BE07702CB57}"/>
              </a:ext>
            </a:extLst>
          </p:cNvPr>
          <p:cNvSpPr txBox="1">
            <a:spLocks/>
          </p:cNvSpPr>
          <p:nvPr/>
        </p:nvSpPr>
        <p:spPr>
          <a:xfrm>
            <a:off x="6297960" y="2640033"/>
            <a:ext cx="1424880" cy="443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ts val="3660"/>
              </a:lnSpc>
            </a:pP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9053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>
            <a:extLst>
              <a:ext uri="{FF2B5EF4-FFF2-40B4-BE49-F238E27FC236}">
                <a16:creationId xmlns:a16="http://schemas.microsoft.com/office/drawing/2014/main" id="{0F58F30C-9BEC-45B5-A671-FD14A61A6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72575" cy="579438"/>
          </a:xfrm>
        </p:spPr>
        <p:txBody>
          <a:bodyPr/>
          <a:lstStyle/>
          <a:p>
            <a:pPr eaLnBrk="1" hangingPunct="1"/>
            <a:r>
              <a:rPr lang="ja-JP" altLang="en-US" dirty="0"/>
              <a:t>●企画　</a:t>
            </a:r>
            <a:r>
              <a:rPr lang="en-US" altLang="ja-JP" dirty="0"/>
              <a:t>SNS</a:t>
            </a:r>
            <a:r>
              <a:rPr lang="ja-JP" altLang="en-US" dirty="0"/>
              <a:t>キャンペーン</a:t>
            </a:r>
            <a:r>
              <a:rPr lang="en-US" altLang="ja-JP" dirty="0"/>
              <a:t>(Twitter)</a:t>
            </a:r>
            <a:endParaRPr lang="ja-JP" altLang="en-US" dirty="0"/>
          </a:p>
        </p:txBody>
      </p:sp>
      <p:sp>
        <p:nvSpPr>
          <p:cNvPr id="14339" name="日付プレースホルダー 3">
            <a:extLst>
              <a:ext uri="{FF2B5EF4-FFF2-40B4-BE49-F238E27FC236}">
                <a16:creationId xmlns:a16="http://schemas.microsoft.com/office/drawing/2014/main" id="{872322F6-475B-47E8-A8B6-ED7BCD3523C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25CB10A-689C-4C8C-AC8D-A14976FD1617}" type="datetime1">
              <a:rPr lang="ja-JP" altLang="en-US" sz="12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2020/11/19</a:t>
            </a:fld>
            <a:endParaRPr lang="ja-JP" altLang="en-US" sz="120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40" name="フッター プレースホルダー 4">
            <a:extLst>
              <a:ext uri="{FF2B5EF4-FFF2-40B4-BE49-F238E27FC236}">
                <a16:creationId xmlns:a16="http://schemas.microsoft.com/office/drawing/2014/main" id="{4BC12391-300E-4A95-83FB-CEF976273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stylebread / Kawaguchi</a:t>
            </a:r>
            <a:endParaRPr lang="ja-JP" altLang="en-US" sz="140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41" name="スライド番号プレースホルダー 5">
            <a:extLst>
              <a:ext uri="{FF2B5EF4-FFF2-40B4-BE49-F238E27FC236}">
                <a16:creationId xmlns:a16="http://schemas.microsoft.com/office/drawing/2014/main" id="{EFFC5DA5-BD6A-4D4C-A961-9AA00DFF8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1284D1D-87A1-4EED-9425-99AE729B754A}" type="slidenum">
              <a:rPr lang="ja-JP" altLang="en-US" sz="12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ja-JP" altLang="en-US" sz="120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B1E1890-F03E-416F-B3A7-B6568925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1498600"/>
            <a:ext cx="9002712" cy="496887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u="sng" dirty="0"/>
              <a:t>＜目的＞</a:t>
            </a:r>
            <a:endParaRPr lang="en-US" altLang="ja-JP" sz="5600" b="1" u="sng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●カロミル様側・・・アプリユーザーおよびフォロワー獲得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●スタイルブレッド・・・フォロワー獲得、および</a:t>
            </a:r>
            <a:r>
              <a:rPr lang="en-US" altLang="ja-JP" sz="5600" b="1" dirty="0"/>
              <a:t>Pan</a:t>
            </a:r>
            <a:r>
              <a:rPr lang="ja-JP" altLang="en-US" sz="5600" b="1" dirty="0"/>
              <a:t>＆のパンの栄養成分表から、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食事制限中でも食べやすいことを知ってもらう。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i="1" u="sng" dirty="0"/>
              <a:t>＜参加条件＞</a:t>
            </a:r>
            <a:endParaRPr lang="en-US" altLang="ja-JP" sz="5600" b="1" i="1" u="sng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①</a:t>
            </a:r>
            <a:r>
              <a:rPr lang="en-US" altLang="ja-JP" sz="5600" b="1" dirty="0"/>
              <a:t>Pan</a:t>
            </a:r>
            <a:r>
              <a:rPr lang="ja-JP" altLang="en-US" sz="5600" b="1" dirty="0"/>
              <a:t>＆・カロミルの両</a:t>
            </a:r>
            <a:r>
              <a:rPr lang="en-US" altLang="ja-JP" sz="5600" b="1" dirty="0"/>
              <a:t>Twitter</a:t>
            </a:r>
            <a:r>
              <a:rPr lang="ja-JP" altLang="en-US" sz="5600" b="1" dirty="0"/>
              <a:t>アカウントをフォロー。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カロミルアプリをインストール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②アプリで</a:t>
            </a:r>
            <a:r>
              <a:rPr lang="en-US" altLang="ja-JP" sz="5600" b="1" dirty="0"/>
              <a:t>Pan</a:t>
            </a:r>
            <a:r>
              <a:rPr lang="ja-JP" altLang="en-US" sz="5600" b="1" dirty="0"/>
              <a:t>＆検索し、検索画面のスクショを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♯カロミル♯パンドのある生活 をつけて投稿。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③抽選で</a:t>
            </a:r>
            <a:r>
              <a:rPr lang="en-US" altLang="ja-JP" sz="5600" b="1" dirty="0"/>
              <a:t>3</a:t>
            </a:r>
            <a:r>
              <a:rPr lang="ja-JP" altLang="en-US" sz="5600" b="1" dirty="0"/>
              <a:t>名、</a:t>
            </a:r>
            <a:r>
              <a:rPr lang="en-US" altLang="ja-JP" sz="5600" b="1" dirty="0"/>
              <a:t>Pan</a:t>
            </a:r>
            <a:r>
              <a:rPr lang="ja-JP" altLang="en-US" sz="5600" b="1" dirty="0"/>
              <a:t>＆「冬のおこもりグルメセット」をプレゼント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＜期間＞</a:t>
            </a:r>
            <a:r>
              <a:rPr lang="en-US" altLang="ja-JP" sz="5600" b="1" dirty="0"/>
              <a:t>12</a:t>
            </a:r>
            <a:r>
              <a:rPr lang="ja-JP" altLang="en-US" sz="5600" b="1" dirty="0"/>
              <a:t>月</a:t>
            </a:r>
            <a:r>
              <a:rPr lang="en-US" altLang="ja-JP" sz="5600" b="1" dirty="0"/>
              <a:t>2</a:t>
            </a:r>
            <a:r>
              <a:rPr lang="ja-JP" altLang="en-US" sz="5600" b="1" dirty="0"/>
              <a:t>日（水）～　</a:t>
            </a:r>
            <a:r>
              <a:rPr lang="en-US" altLang="ja-JP" sz="6000" b="1" dirty="0"/>
              <a:t> 15</a:t>
            </a:r>
            <a:r>
              <a:rPr lang="ja-JP" altLang="en-US" sz="6000" b="1" dirty="0"/>
              <a:t>日（火） </a:t>
            </a:r>
            <a:endParaRPr lang="en-US" altLang="ja-JP" sz="60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・カロミル様側：抽選し、</a:t>
            </a:r>
            <a:r>
              <a:rPr lang="en-US" altLang="ja-JP" sz="5600" b="1" dirty="0"/>
              <a:t>3</a:t>
            </a:r>
            <a:r>
              <a:rPr lang="ja-JP" altLang="en-US" sz="5600" b="1" dirty="0"/>
              <a:t>名選出・当選者への当選連絡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5600" b="1" dirty="0"/>
              <a:t>・スタイルブレッド：当選者の連絡先を聞き、発送</a:t>
            </a:r>
            <a:endParaRPr lang="en-US" altLang="ja-JP" sz="56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4800" b="1" dirty="0"/>
          </a:p>
        </p:txBody>
      </p:sp>
      <p:sp>
        <p:nvSpPr>
          <p:cNvPr id="3" name="ホームベース 10">
            <a:extLst>
              <a:ext uri="{FF2B5EF4-FFF2-40B4-BE49-F238E27FC236}">
                <a16:creationId xmlns:a16="http://schemas.microsoft.com/office/drawing/2014/main" id="{D68AA34D-0EF7-48A2-B46C-D560814339DD}"/>
              </a:ext>
            </a:extLst>
          </p:cNvPr>
          <p:cNvSpPr/>
          <p:nvPr/>
        </p:nvSpPr>
        <p:spPr>
          <a:xfrm>
            <a:off x="320675" y="836613"/>
            <a:ext cx="5113338" cy="579437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/>
              <a:t>＼</a:t>
            </a:r>
            <a:r>
              <a:rPr lang="en-US" altLang="ja-JP" sz="1400" b="1" dirty="0"/>
              <a:t>Pan&amp;×</a:t>
            </a:r>
            <a:r>
              <a:rPr lang="ja-JP" altLang="en-US" sz="1400" b="1" dirty="0"/>
              <a:t>カロミル　食生活応援プレゼントキャンペーン／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9783BD-C5A6-4B0B-96C7-8B32AA951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636912"/>
            <a:ext cx="2218041" cy="37050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F83A7A-E9FB-4384-8487-CD542CE3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92" y="168276"/>
            <a:ext cx="609600" cy="371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>
            <a:extLst>
              <a:ext uri="{FF2B5EF4-FFF2-40B4-BE49-F238E27FC236}">
                <a16:creationId xmlns:a16="http://schemas.microsoft.com/office/drawing/2014/main" id="{0F58F30C-9BEC-45B5-A671-FD14A61A6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9172575" cy="579438"/>
          </a:xfrm>
        </p:spPr>
        <p:txBody>
          <a:bodyPr/>
          <a:lstStyle/>
          <a:p>
            <a:pPr eaLnBrk="1" hangingPunct="1"/>
            <a:r>
              <a:rPr lang="ja-JP" altLang="en-US" dirty="0"/>
              <a:t>●企画　</a:t>
            </a:r>
            <a:r>
              <a:rPr lang="en-US" altLang="ja-JP" dirty="0"/>
              <a:t>SNS</a:t>
            </a:r>
            <a:r>
              <a:rPr lang="ja-JP" altLang="en-US" dirty="0"/>
              <a:t>キャンペーン</a:t>
            </a:r>
            <a:r>
              <a:rPr lang="en-US" altLang="ja-JP" dirty="0"/>
              <a:t>(Instagram)</a:t>
            </a:r>
            <a:endParaRPr lang="ja-JP" altLang="en-US" dirty="0"/>
          </a:p>
        </p:txBody>
      </p:sp>
      <p:sp>
        <p:nvSpPr>
          <p:cNvPr id="14339" name="日付プレースホルダー 3">
            <a:extLst>
              <a:ext uri="{FF2B5EF4-FFF2-40B4-BE49-F238E27FC236}">
                <a16:creationId xmlns:a16="http://schemas.microsoft.com/office/drawing/2014/main" id="{872322F6-475B-47E8-A8B6-ED7BCD3523C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25CB10A-689C-4C8C-AC8D-A14976FD1617}" type="datetime1">
              <a:rPr lang="ja-JP" altLang="en-US" sz="12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2020/11/19</a:t>
            </a:fld>
            <a:endParaRPr lang="ja-JP" altLang="en-US" sz="120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40" name="フッター プレースホルダー 4">
            <a:extLst>
              <a:ext uri="{FF2B5EF4-FFF2-40B4-BE49-F238E27FC236}">
                <a16:creationId xmlns:a16="http://schemas.microsoft.com/office/drawing/2014/main" id="{4BC12391-300E-4A95-83FB-CEF976273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40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stylebread / Kawaguchi</a:t>
            </a:r>
            <a:endParaRPr lang="ja-JP" altLang="en-US" sz="140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41" name="スライド番号プレースホルダー 5">
            <a:extLst>
              <a:ext uri="{FF2B5EF4-FFF2-40B4-BE49-F238E27FC236}">
                <a16:creationId xmlns:a16="http://schemas.microsoft.com/office/drawing/2014/main" id="{EFFC5DA5-BD6A-4D4C-A961-9AA00DFF8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1284D1D-87A1-4EED-9425-99AE729B754A}" type="slidenum">
              <a:rPr lang="ja-JP" altLang="en-US" sz="120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ja-JP" altLang="en-US" sz="120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B1E1890-F03E-416F-B3A7-B65689250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53" y="1676698"/>
            <a:ext cx="9002712" cy="4776638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u="sng" dirty="0"/>
              <a:t>＜目的＞</a:t>
            </a:r>
            <a:endParaRPr lang="en-US" altLang="ja-JP" sz="4800" b="1" u="sng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dirty="0"/>
              <a:t>●カロミル様側・・・フォロワー獲得</a:t>
            </a: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dirty="0"/>
              <a:t>●スタイルブレッド・・・フォロワー獲得、</a:t>
            </a:r>
            <a:r>
              <a:rPr lang="en-US" altLang="ja-JP" sz="4800" b="1" dirty="0"/>
              <a:t>Pan</a:t>
            </a:r>
            <a:r>
              <a:rPr lang="ja-JP" altLang="en-US" sz="4800" b="1" dirty="0"/>
              <a:t>＆が食事管理に最適パンであることの発信</a:t>
            </a: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i="1" u="sng" dirty="0"/>
              <a:t>＜参加条件＞</a:t>
            </a:r>
            <a:endParaRPr lang="en-US" altLang="ja-JP" sz="4800" b="1" i="1" u="sng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dirty="0"/>
              <a:t>①</a:t>
            </a:r>
            <a:r>
              <a:rPr lang="en-US" altLang="ja-JP" sz="4800" b="1" dirty="0"/>
              <a:t>Pan</a:t>
            </a:r>
            <a:r>
              <a:rPr lang="ja-JP" altLang="en-US" sz="4800" b="1" dirty="0"/>
              <a:t>＆・カロミルの両</a:t>
            </a:r>
            <a:r>
              <a:rPr lang="en-US" altLang="ja-JP" sz="4800" b="1" dirty="0" err="1"/>
              <a:t>instagram</a:t>
            </a:r>
            <a:r>
              <a:rPr lang="ja-JP" altLang="en-US" sz="4800" b="1" dirty="0"/>
              <a:t>アカウントをフォロー。</a:t>
            </a: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dirty="0"/>
              <a:t>②</a:t>
            </a:r>
            <a:r>
              <a:rPr lang="en-US" altLang="ja-JP" sz="4800" b="1" dirty="0"/>
              <a:t>12</a:t>
            </a:r>
            <a:r>
              <a:rPr lang="ja-JP" altLang="en-US" sz="4800" b="1" dirty="0"/>
              <a:t>月</a:t>
            </a:r>
            <a:r>
              <a:rPr lang="en-US" altLang="ja-JP" sz="4800" b="1" dirty="0"/>
              <a:t>2</a:t>
            </a:r>
            <a:r>
              <a:rPr lang="ja-JP" altLang="en-US" sz="4800" b="1" dirty="0"/>
              <a:t>日、</a:t>
            </a:r>
            <a:r>
              <a:rPr lang="en-US" altLang="ja-JP" sz="4800" b="1" dirty="0"/>
              <a:t>Pan</a:t>
            </a:r>
            <a:r>
              <a:rPr lang="ja-JP" altLang="en-US" sz="4800" b="1" dirty="0"/>
              <a:t>＆アカウントで「意外と低い！？</a:t>
            </a:r>
            <a:r>
              <a:rPr lang="en-US" altLang="ja-JP" sz="4800" b="1" dirty="0"/>
              <a:t>150kcal</a:t>
            </a:r>
            <a:r>
              <a:rPr lang="ja-JP" altLang="en-US" sz="4800" b="1" dirty="0"/>
              <a:t>以下のパン」を</a:t>
            </a:r>
            <a:r>
              <a:rPr lang="en-US" altLang="ja-JP" sz="4800" b="1" dirty="0"/>
              <a:t>6</a:t>
            </a:r>
            <a:r>
              <a:rPr lang="ja-JP" altLang="en-US" sz="4800" b="1" dirty="0"/>
              <a:t>つ紹介。</a:t>
            </a: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dirty="0"/>
              <a:t>その中でも一番食べたいものはどれか、コメント。</a:t>
            </a: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dirty="0"/>
              <a:t>③コメントいただいた方の中から抽選で</a:t>
            </a:r>
            <a:r>
              <a:rPr lang="en-US" altLang="ja-JP" sz="4800" b="1" dirty="0"/>
              <a:t>1</a:t>
            </a:r>
            <a:r>
              <a:rPr lang="ja-JP" altLang="en-US" sz="4800" b="1" dirty="0"/>
              <a:t>名様に、</a:t>
            </a: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dirty="0"/>
              <a:t>「冬のおこもりグルメセット」をプレゼント</a:t>
            </a: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en-US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dirty="0"/>
              <a:t>＜期間＞</a:t>
            </a:r>
            <a:r>
              <a:rPr lang="en-US" altLang="ja-JP" sz="4800" b="1" dirty="0"/>
              <a:t>12</a:t>
            </a:r>
            <a:r>
              <a:rPr lang="ja-JP" altLang="en-US" sz="4800" b="1" dirty="0"/>
              <a:t>月</a:t>
            </a:r>
            <a:r>
              <a:rPr lang="en-US" altLang="ja-JP" sz="4800" b="1" dirty="0"/>
              <a:t>2</a:t>
            </a:r>
            <a:r>
              <a:rPr lang="ja-JP" altLang="en-US" sz="4800" b="1" dirty="0"/>
              <a:t>日（水）～　</a:t>
            </a:r>
            <a:r>
              <a:rPr lang="en-US" altLang="ja-JP" sz="4800" b="1" dirty="0"/>
              <a:t>15</a:t>
            </a:r>
            <a:r>
              <a:rPr lang="ja-JP" altLang="en-US" sz="4800" b="1" dirty="0"/>
              <a:t>日（火）</a:t>
            </a: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4800" b="1" dirty="0"/>
              <a:t>スタイルブレッドで</a:t>
            </a:r>
            <a:r>
              <a:rPr lang="en-US" altLang="ja-JP" sz="4800" b="1" dirty="0"/>
              <a:t>1</a:t>
            </a:r>
            <a:r>
              <a:rPr lang="ja-JP" altLang="en-US" sz="4800" b="1" dirty="0"/>
              <a:t>名決定。</a:t>
            </a:r>
            <a:r>
              <a:rPr lang="en-US" altLang="ja-JP" sz="4800" b="1" dirty="0"/>
              <a:t>DM</a:t>
            </a:r>
            <a:r>
              <a:rPr lang="ja-JP" altLang="en-US" sz="4800" b="1" dirty="0"/>
              <a:t>で住所を聞く</a:t>
            </a:r>
            <a:endParaRPr lang="en-US" altLang="ja-JP" sz="4800" b="1" dirty="0"/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4800" b="1" dirty="0"/>
          </a:p>
        </p:txBody>
      </p:sp>
      <p:sp>
        <p:nvSpPr>
          <p:cNvPr id="3" name="ホームベース 10">
            <a:extLst>
              <a:ext uri="{FF2B5EF4-FFF2-40B4-BE49-F238E27FC236}">
                <a16:creationId xmlns:a16="http://schemas.microsoft.com/office/drawing/2014/main" id="{D68AA34D-0EF7-48A2-B46C-D560814339DD}"/>
              </a:ext>
            </a:extLst>
          </p:cNvPr>
          <p:cNvSpPr/>
          <p:nvPr/>
        </p:nvSpPr>
        <p:spPr>
          <a:xfrm>
            <a:off x="320675" y="836613"/>
            <a:ext cx="5113338" cy="579437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/>
              <a:t>＼</a:t>
            </a:r>
            <a:r>
              <a:rPr lang="en-US" altLang="ja-JP" sz="1400" b="1" dirty="0"/>
              <a:t>Pan&amp;×</a:t>
            </a:r>
            <a:r>
              <a:rPr lang="ja-JP" altLang="en-US" sz="1400" b="1" dirty="0"/>
              <a:t>カロミル　食生活応援キャンペーン／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9F9385-7E1A-4BA1-A7EF-DED2B7A3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911" y="2636912"/>
            <a:ext cx="2350226" cy="361429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A4357EA-4C39-4058-9625-71263D267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11" y="2798620"/>
            <a:ext cx="2350226" cy="2382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4D65EFF-792E-489A-8FA1-2454D3DB8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911" y="55625"/>
            <a:ext cx="576064" cy="5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5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BCF7DB-16AC-4C98-A2FF-74A9C918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●補足</a:t>
            </a:r>
            <a:r>
              <a:rPr lang="en-US" altLang="ja-JP" dirty="0"/>
              <a:t>―Instagram</a:t>
            </a:r>
            <a:r>
              <a:rPr lang="ja-JP" altLang="en-US" dirty="0"/>
              <a:t>　</a:t>
            </a:r>
            <a:r>
              <a:rPr lang="en-US" altLang="ja-JP" dirty="0"/>
              <a:t>150kcal</a:t>
            </a:r>
            <a:r>
              <a:rPr lang="ja-JP" altLang="en-US" dirty="0"/>
              <a:t>以下のパン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23E32F-D881-4C0D-B6B0-20635BFC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46EC5-9533-4714-AC35-44BBF37E0919}" type="datetime1">
              <a:rPr lang="ja-JP" altLang="en-US" smtClean="0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40F6FD-4F45-4868-9E29-AC627762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err="1"/>
              <a:t>stylebread</a:t>
            </a:r>
            <a:r>
              <a:rPr lang="en-US" altLang="ja-JP" dirty="0"/>
              <a:t> / Kawaguchi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AFDF85-1260-4070-81AC-84EFF95B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26FE3-8BB2-4954-91B2-18B6E406AE95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7781174-3ACD-4FB3-AE7D-2B44C78DA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25028"/>
            <a:ext cx="3274286" cy="5035355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52C13C9B-4260-432C-A4F0-EFD1DFBC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341" y="861195"/>
            <a:ext cx="5222659" cy="389467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①モッツァレラとトマトの</a:t>
            </a:r>
            <a:endParaRPr lang="en-US" altLang="ja-JP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包み焼きカルツォーネ</a:t>
            </a:r>
            <a:r>
              <a:rPr lang="en-US" altLang="ja-JP" sz="1800" dirty="0"/>
              <a:t>(110kcal)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②発酵バタークロワッサン</a:t>
            </a:r>
            <a:r>
              <a:rPr lang="en-US" altLang="ja-JP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prime(148kcal)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③じゅわっとベーコンエピ</a:t>
            </a:r>
            <a:r>
              <a:rPr lang="en-US" altLang="ja-JP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(121kcal)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④ほうれん草とコク旨チーズのパン</a:t>
            </a:r>
            <a:r>
              <a:rPr lang="en-US" altLang="ja-JP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(111kcal)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⑤茶葉薫るミルクティブリオッシュ</a:t>
            </a:r>
            <a:r>
              <a:rPr lang="en-US" altLang="ja-JP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(136kcal)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⑥芳醇はちみつバターパン</a:t>
            </a:r>
            <a:r>
              <a:rPr lang="en-US" altLang="ja-JP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(146kcal)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3000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CEE392B-4758-4BC2-AEFD-507BEEE6E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484784"/>
            <a:ext cx="3274285" cy="332491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56427B6-3CDA-48FD-831C-0EBD6F504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232" y="4200230"/>
            <a:ext cx="1706559" cy="115308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C0EC856-F7F8-4597-BE90-14F98A1BC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615" y="5449562"/>
            <a:ext cx="1013621" cy="86106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F050433-4FC7-4D69-ABAD-34940D2ED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808" y="5359924"/>
            <a:ext cx="1176481" cy="101141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CADDAF9-D97D-40BC-9A4F-4B1CFB550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637" y="4126519"/>
            <a:ext cx="1183995" cy="115308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15340D9-22CE-41E6-9716-57509E63E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3275" y="4206843"/>
            <a:ext cx="1421549" cy="91947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388D778-F649-4E91-97EC-2677E20E72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6283" y="5275525"/>
            <a:ext cx="1394987" cy="10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7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F3BCEB-EC76-4CB3-AEF1-A65F64F9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●投稿文 </a:t>
            </a:r>
            <a:r>
              <a:rPr lang="en-US" altLang="ja-JP" dirty="0"/>
              <a:t>Instagram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E9BE70-B156-4D3D-9D70-1E9E4A3F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46EC5-9533-4714-AC35-44BBF37E0919}" type="datetime1">
              <a:rPr lang="ja-JP" altLang="en-US" smtClean="0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942B83-045E-410C-B172-0C6C6999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err="1"/>
              <a:t>stylebread</a:t>
            </a:r>
            <a:r>
              <a:rPr lang="en-US" altLang="ja-JP" dirty="0"/>
              <a:t> / Kawaguchi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DFEB6C-08CF-47EB-A6AF-ED7074F5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26FE3-8BB2-4954-91B2-18B6E406AE95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0002D9-36BE-4005-925C-E24874273262}"/>
              </a:ext>
            </a:extLst>
          </p:cNvPr>
          <p:cNvSpPr txBox="1"/>
          <p:nvPr/>
        </p:nvSpPr>
        <p:spPr>
          <a:xfrm>
            <a:off x="21704" y="476672"/>
            <a:ext cx="910907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＼フォロー</a:t>
            </a:r>
            <a:r>
              <a:rPr lang="en-US" altLang="ja-JP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&amp;</a:t>
            </a:r>
            <a:r>
              <a:rPr lang="ja-JP" altLang="en-US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コメントで簡単応募！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ダイエットアプリ「カロミル」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×Pan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＆／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Pan&amp;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150kcal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以下のパンが大集結。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Pan&amp;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パンセットが当たる！</a:t>
            </a:r>
            <a:endParaRPr lang="en-US" altLang="ja-JP" sz="1200" b="0" i="0" u="none" strike="noStrike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フォロー＆コメントキャンペーンを開催いたします。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br>
              <a:rPr lang="ja-JP" altLang="en-US" sz="1200" b="0" dirty="0">
                <a:effectLst/>
              </a:rPr>
            </a:br>
            <a:r>
              <a:rPr lang="ja-JP" altLang="en-US" sz="1200" b="1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■開催期間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2020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年</a:t>
            </a:r>
            <a:r>
              <a:rPr lang="en-US" altLang="ja-JP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12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月</a:t>
            </a:r>
            <a:r>
              <a:rPr lang="en-US" altLang="ja-JP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2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日（</a:t>
            </a:r>
            <a:r>
              <a:rPr lang="ja-JP" altLang="en-US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水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）～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12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月</a:t>
            </a:r>
            <a:r>
              <a:rPr lang="en-US" altLang="ja-JP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15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日（火）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23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：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59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まで﻿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※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上記期間内にコメントした方が対象となります。﻿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※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ご応募はお一人様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コメントとさせていただきます。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﻿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1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■応募方法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①カロミル公式アカウント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(</a:t>
            </a:r>
            <a:r>
              <a:rPr lang="en-US" altLang="ja-JP" sz="1200" b="0" i="0" u="none" strike="noStrike" dirty="0" err="1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calomeal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)Pan&amp;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の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Instagram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公式アカウント（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@pand_stylebread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）をフォロー﻿する。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﻿② </a:t>
            </a:r>
            <a:r>
              <a:rPr lang="en-US" altLang="ja-JP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150kcal</a:t>
            </a:r>
            <a:r>
              <a:rPr lang="ja-JP" altLang="en-US" sz="1200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以下のパン（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①モッツァレラとトマトの包み焼きカルツォーネ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(110kcal)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②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発酵バタークロワッサン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prime(148kcal)</a:t>
            </a: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③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じゅわっとベーコンエピ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(121kcal)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④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ほうれん草とコク旨チーズのパン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(111kcal)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⑤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茶葉薫るミルクティブリオッシュ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(136kcal)⑥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芳醇はちみつバターパン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(146kcal)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）の中から「食べたい、気になる、買いたい！」パンを一つ選んで、</a:t>
            </a:r>
            <a:endParaRPr lang="en-US" altLang="ja-JP" sz="1200" b="0" i="0" u="none" strike="noStrike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この投稿にパンの名前 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or 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番号をコメントしてください。これで応募完了です！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﻿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1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■当選賞品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一番コメントが多かったパンを選んだ方の中から抽選で「冬のおこもりセット」を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名の方にプレゼントいたします。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br>
              <a:rPr lang="ja-JP" altLang="en-US" sz="1200" b="0" dirty="0">
                <a:effectLst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皆様のフォロー＆コメントお待ちしております！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﻿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en-US" altLang="ja-JP" sz="1200" b="1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【</a:t>
            </a:r>
            <a:r>
              <a:rPr lang="ja-JP" altLang="en-US" sz="1200" b="1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注意事項</a:t>
            </a:r>
            <a:r>
              <a:rPr lang="en-US" altLang="ja-JP" sz="1200" b="1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】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・アカウントが非公開の方は抽選の対象外となります。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・公式アカウントのフォローを外したり、コメントの削除などにより、応募されたコメントが確認できない場合は応募対象外となります。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・当選された方にはダイレクトメッセージでご連絡させていただきます。ご連絡後、指定した期日までにご返信いただけない場合、当選は無効となります。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・商品のお届け先が日本国内の方に限らせていただきます。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・ご当選者の個人情報は、本キャンペーンの目的以外に使用することはありません。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・本キャンペーンは、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Instagram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社と一切関係ありません。</a:t>
            </a:r>
            <a:endParaRPr lang="ja-JP" altLang="en-US" sz="1200" b="0" dirty="0">
              <a:effectLst/>
            </a:endParaRPr>
          </a:p>
          <a:p>
            <a:br>
              <a:rPr lang="ja-JP" altLang="en-US" sz="1200" dirty="0"/>
            </a:b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565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CBDE4-6781-48B6-AFBB-E19EC941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●投稿文 </a:t>
            </a:r>
            <a:r>
              <a:rPr lang="en-US" altLang="ja-JP" dirty="0"/>
              <a:t>Twitter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4AED1D-BB58-47BF-A678-0B6E901D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46EC5-9533-4714-AC35-44BBF37E0919}" type="datetime1">
              <a:rPr lang="ja-JP" altLang="en-US" smtClean="0"/>
              <a:pPr>
                <a:defRPr/>
              </a:pPr>
              <a:t>2020/11/19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2ADE6E-358F-449C-94A9-8959CE42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err="1"/>
              <a:t>stylebread</a:t>
            </a:r>
            <a:r>
              <a:rPr lang="en-US" altLang="ja-JP" dirty="0"/>
              <a:t> / Kawaguchi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F5BCF5-F28D-4CDF-9289-04430711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26FE3-8BB2-4954-91B2-18B6E406AE95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D30BFE-D415-4DF6-8618-4C89ABAF0028}"/>
              </a:ext>
            </a:extLst>
          </p:cNvPr>
          <p:cNvSpPr txBox="1"/>
          <p:nvPr/>
        </p:nvSpPr>
        <p:spPr>
          <a:xfrm>
            <a:off x="179512" y="1052736"/>
            <a:ext cx="8394721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／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Pan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＆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×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ヘルスケアアプリ・カロミル掲載記念キャンペーン開催😊🎉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3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名様にパンセットが当たる！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＼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sz="1200" b="0" i="0" u="none" strike="noStrike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①当アカウント＆カロミルアカウント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(@calomeal)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をフォロー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②カロミルアプリをインストール・「パンド」で商品検索＆画面をスクショ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③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#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カロミル 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#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パンドのある生活 をつけて投稿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ja-JP" altLang="en-US" sz="1200" b="0" i="0" u="none" strike="noStrike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12/15(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火</a:t>
            </a:r>
            <a:r>
              <a:rPr lang="en-US" altLang="ja-JP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)</a:t>
            </a: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まで🏃‍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ja-JP" sz="1200" b="0" i="0" u="none" strike="noStrike" dirty="0">
              <a:solidFill>
                <a:srgbClr val="000000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en-US" altLang="ja-JP" sz="1200" b="1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【</a:t>
            </a:r>
            <a:r>
              <a:rPr lang="ja-JP" altLang="en-US" sz="1200" b="1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注意事項</a:t>
            </a:r>
            <a:r>
              <a:rPr lang="en-US" altLang="ja-JP" sz="1200" b="1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】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・アカウントが非公開の方は抽選の対象外となります。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・公式アカウントのフォローを外したり、コメントの削除などにより、応募されたコメントが確認できない場合は応募対象外となります。</a:t>
            </a:r>
            <a:b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</a:b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・当選された方にはダイレクトメッセージでご連絡させていただきます。ご連絡後、指定した期日までにご返信いただけない場合、当選は無効となります。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・商品のお届け先が日本国内の方に限らせていただきます。</a:t>
            </a:r>
            <a:endParaRPr lang="ja-JP" altLang="en-US" sz="1200" b="0" dirty="0">
              <a:effectLst/>
            </a:endParaRPr>
          </a:p>
          <a:p>
            <a:pPr rtl="0">
              <a:spcBef>
                <a:spcPts val="220"/>
              </a:spcBef>
              <a:spcAft>
                <a:spcPts val="0"/>
              </a:spcAft>
            </a:pPr>
            <a:r>
              <a:rPr lang="ja-JP" altLang="en-US" sz="1200" b="0" i="0" u="none" strike="noStrike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・ご当選者の個人情報は、本キャンペーンの目的以外に使用することはありません。</a:t>
            </a:r>
            <a:endParaRPr lang="ja-JP" altLang="en-US" sz="1200" b="0" dirty="0">
              <a:effectLst/>
            </a:endParaRPr>
          </a:p>
          <a:p>
            <a:br>
              <a:rPr lang="ja-JP" altLang="en-US" sz="1200" dirty="0"/>
            </a:b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8383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6359</TotalTime>
  <Words>962</Words>
  <Application>Microsoft Office PowerPoint</Application>
  <PresentationFormat>画面に合わせる (4:3)</PresentationFormat>
  <Paragraphs>93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メイリオ</vt:lpstr>
      <vt:lpstr>メイリオ</vt:lpstr>
      <vt:lpstr>Arial</vt:lpstr>
      <vt:lpstr>Calibri</vt:lpstr>
      <vt:lpstr>Office ​​テーマ</vt:lpstr>
      <vt:lpstr>カロミル×Pan&amp;</vt:lpstr>
      <vt:lpstr>●企画　SNSキャンペーン(Twitter)</vt:lpstr>
      <vt:lpstr>●企画　SNSキャンペーン(Instagram)</vt:lpstr>
      <vt:lpstr>●補足―Instagram　150kcal以下のパン</vt:lpstr>
      <vt:lpstr>●投稿文 Instagram</vt:lpstr>
      <vt:lpstr>●投稿文 Twitter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stylebread2</dc:creator>
  <cp:lastModifiedBy>style163</cp:lastModifiedBy>
  <cp:revision>265</cp:revision>
  <dcterms:created xsi:type="dcterms:W3CDTF">2017-06-20T02:32:30Z</dcterms:created>
  <dcterms:modified xsi:type="dcterms:W3CDTF">2020-11-19T09:14:43Z</dcterms:modified>
</cp:coreProperties>
</file>