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4" r:id="rId2"/>
  </p:sldIdLst>
  <p:sldSz cx="6858000" cy="9906000" type="A4"/>
  <p:notesSz cx="6794500" cy="9925050"/>
  <p:defaultTextStyle>
    <a:defPPr>
      <a:defRPr lang="ja-JP"/>
    </a:defPPr>
    <a:lvl1pPr marL="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3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8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1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00"/>
    <a:srgbClr val="FFC000"/>
    <a:srgbClr val="640000"/>
    <a:srgbClr val="3E0000"/>
    <a:srgbClr val="B00E17"/>
    <a:srgbClr val="905A36"/>
    <a:srgbClr val="905B37"/>
    <a:srgbClr val="B5AC3A"/>
    <a:srgbClr val="CC3300"/>
    <a:srgbClr val="4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4" d="100"/>
          <a:sy n="94" d="100"/>
        </p:scale>
        <p:origin x="1176" y="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97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797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239838"/>
            <a:ext cx="23209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7077"/>
            <a:ext cx="2944283" cy="4979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6" y="9427077"/>
            <a:ext cx="2944283" cy="4979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3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8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1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pattFill prst="narVert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88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2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685767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6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0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3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7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61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45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9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13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7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1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6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9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03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7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70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/>
        </p:nvGrpSpPr>
        <p:grpSpPr>
          <a:xfrm>
            <a:off x="-31781" y="136389"/>
            <a:ext cx="6889782" cy="9626873"/>
            <a:chOff x="-24791" y="-4995"/>
            <a:chExt cx="7811609" cy="10914913"/>
          </a:xfrm>
        </p:grpSpPr>
        <p:pic>
          <p:nvPicPr>
            <p:cNvPr id="71" name="図 70"/>
            <p:cNvPicPr>
              <a:picLocks noChangeAspect="1"/>
            </p:cNvPicPr>
            <p:nvPr/>
          </p:nvPicPr>
          <p:blipFill rotWithShape="1">
            <a:blip r:embed="rId2"/>
            <a:srcRect t="1" b="46435"/>
            <a:stretch/>
          </p:blipFill>
          <p:spPr>
            <a:xfrm>
              <a:off x="-12265" y="6146983"/>
              <a:ext cx="7791513" cy="2857224"/>
            </a:xfrm>
            <a:prstGeom prst="rect">
              <a:avLst/>
            </a:prstGeom>
          </p:spPr>
        </p:pic>
        <p:pic>
          <p:nvPicPr>
            <p:cNvPr id="70" name="図 69"/>
            <p:cNvPicPr>
              <a:picLocks noChangeAspect="1"/>
            </p:cNvPicPr>
            <p:nvPr/>
          </p:nvPicPr>
          <p:blipFill rotWithShape="1">
            <a:blip r:embed="rId2"/>
            <a:srcRect t="1" b="46435"/>
            <a:stretch/>
          </p:blipFill>
          <p:spPr>
            <a:xfrm>
              <a:off x="1522" y="3081126"/>
              <a:ext cx="7780268" cy="3074107"/>
            </a:xfrm>
            <a:prstGeom prst="rect">
              <a:avLst/>
            </a:prstGeom>
          </p:spPr>
        </p:pic>
        <p:pic>
          <p:nvPicPr>
            <p:cNvPr id="69" name="図 68"/>
            <p:cNvPicPr>
              <a:picLocks noChangeAspect="1"/>
            </p:cNvPicPr>
            <p:nvPr/>
          </p:nvPicPr>
          <p:blipFill rotWithShape="1">
            <a:blip r:embed="rId2"/>
            <a:srcRect t="1" b="70955"/>
            <a:stretch/>
          </p:blipFill>
          <p:spPr>
            <a:xfrm>
              <a:off x="-24791" y="8969787"/>
              <a:ext cx="7811609" cy="1940131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 rotWithShape="1">
            <a:blip r:embed="rId2"/>
            <a:srcRect t="1" b="46435"/>
            <a:stretch/>
          </p:blipFill>
          <p:spPr>
            <a:xfrm>
              <a:off x="-2" y="-4995"/>
              <a:ext cx="7775575" cy="3122370"/>
            </a:xfrm>
            <a:prstGeom prst="rect">
              <a:avLst/>
            </a:prstGeom>
          </p:spPr>
        </p:pic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67" y="2568276"/>
            <a:ext cx="6321228" cy="6806017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952096" y="2515628"/>
            <a:ext cx="2294787" cy="98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5821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3</a:t>
            </a:r>
            <a:r>
              <a:rPr lang="ja-JP" altLang="en-US" sz="2822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月</a:t>
            </a:r>
            <a:r>
              <a:rPr lang="ja-JP" altLang="en-US" sz="5821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5821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4</a:t>
            </a:r>
            <a:r>
              <a:rPr lang="ja-JP" altLang="en-US" sz="2822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日</a:t>
            </a:r>
            <a:endParaRPr lang="ja-JP" altLang="en-US" sz="4763" b="1" dirty="0">
              <a:solidFill>
                <a:schemeClr val="accent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430607" y="2690790"/>
            <a:ext cx="2772029" cy="743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:00</a:t>
            </a:r>
            <a:r>
              <a:rPr lang="en-US" altLang="ja-JP" sz="3175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-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0　</a:t>
            </a:r>
          </a:p>
        </p:txBody>
      </p:sp>
      <p:sp>
        <p:nvSpPr>
          <p:cNvPr id="372" name="角丸四角形 371"/>
          <p:cNvSpPr/>
          <p:nvPr/>
        </p:nvSpPr>
        <p:spPr>
          <a:xfrm>
            <a:off x="2958458" y="2844325"/>
            <a:ext cx="472149" cy="47214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/>
          </a:p>
        </p:txBody>
      </p:sp>
      <p:sp>
        <p:nvSpPr>
          <p:cNvPr id="371" name="正方形/長方形 370"/>
          <p:cNvSpPr/>
          <p:nvPr/>
        </p:nvSpPr>
        <p:spPr>
          <a:xfrm>
            <a:off x="2920433" y="2822902"/>
            <a:ext cx="521319" cy="47243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470" b="1" dirty="0">
                <a:solidFill>
                  <a:schemeClr val="bg1"/>
                </a:solidFill>
                <a:latin typeface="+mj-ea"/>
                <a:ea typeface="+mj-ea"/>
              </a:rPr>
              <a:t>日</a:t>
            </a:r>
          </a:p>
        </p:txBody>
      </p:sp>
      <p:grpSp>
        <p:nvGrpSpPr>
          <p:cNvPr id="14" name="図形グループ 13"/>
          <p:cNvGrpSpPr/>
          <p:nvPr/>
        </p:nvGrpSpPr>
        <p:grpSpPr>
          <a:xfrm>
            <a:off x="428377" y="1463869"/>
            <a:ext cx="854466" cy="816920"/>
            <a:chOff x="534012" y="880412"/>
            <a:chExt cx="1399956" cy="1399954"/>
          </a:xfrm>
        </p:grpSpPr>
        <p:sp>
          <p:nvSpPr>
            <p:cNvPr id="2" name="円/楕円 1"/>
            <p:cNvSpPr/>
            <p:nvPr/>
          </p:nvSpPr>
          <p:spPr>
            <a:xfrm>
              <a:off x="534012" y="880412"/>
              <a:ext cx="1399956" cy="1399954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88"/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610231" y="977119"/>
              <a:ext cx="1223580" cy="1223578"/>
            </a:xfrm>
            <a:prstGeom prst="ellipse">
              <a:avLst/>
            </a:prstGeom>
            <a:solidFill>
              <a:srgbClr val="FFC000"/>
            </a:solidFill>
            <a:ln w="127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88"/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220791" y="1675489"/>
            <a:ext cx="1234757" cy="418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117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503667" y="2162675"/>
            <a:ext cx="6611170" cy="418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117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～「まさか」の合格と未来のために～</a:t>
            </a:r>
          </a:p>
        </p:txBody>
      </p:sp>
      <p:sp>
        <p:nvSpPr>
          <p:cNvPr id="57" name="テキスト ボックス 29"/>
          <p:cNvSpPr txBox="1"/>
          <p:nvPr/>
        </p:nvSpPr>
        <p:spPr>
          <a:xfrm>
            <a:off x="962011" y="7947332"/>
            <a:ext cx="5203137" cy="1278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11"/>
              </a:lnSpc>
            </a:pPr>
            <a:endParaRPr lang="en-US" altLang="ja-JP" sz="1411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・難関大合格の極意＆コース説明会　</a:t>
            </a:r>
            <a:endParaRPr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411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日（月）・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　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19:00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20:30</a:t>
            </a:r>
          </a:p>
          <a:p>
            <a:pPr>
              <a:lnSpc>
                <a:spcPts val="1100"/>
              </a:lnSpc>
            </a:pPr>
            <a:endParaRPr lang="en-US" altLang="ja-JP" sz="1411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・上智大学 推薦入試合格の極意 　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19:00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20:30</a:t>
            </a:r>
          </a:p>
          <a:p>
            <a:pPr>
              <a:lnSpc>
                <a:spcPts val="1100"/>
              </a:lnSpc>
            </a:pPr>
            <a:endParaRPr lang="en-US" altLang="ja-JP" sz="706"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・慶應義塾大学 総合型</a:t>
            </a:r>
            <a:r>
              <a:rPr lang="ja-JP" altLang="en-US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選抜入試</a:t>
            </a: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合格の極意　</a:t>
            </a:r>
            <a:r>
              <a:rPr lang="ja-JP" altLang="en-US" sz="1411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 sz="1411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411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11:00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～１２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:30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1002181" y="7769572"/>
            <a:ext cx="5226261" cy="2853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97275" y="7763184"/>
            <a:ext cx="472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その他の推薦・総合型選抜　難関大の対策イベント（無料）</a:t>
            </a:r>
          </a:p>
          <a:p>
            <a:endParaRPr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05897" y="754935"/>
            <a:ext cx="5255121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40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推薦・総合型</a:t>
            </a:r>
            <a:r>
              <a:rPr lang="ja-JP" altLang="en-US" sz="4000" b="1" dirty="0" smtClean="0">
                <a:ln w="22225">
                  <a:solidFill>
                    <a:srgbClr val="00B0F0"/>
                  </a:solidFill>
                  <a:prstDash val="solid"/>
                </a:ln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選抜対策</a:t>
            </a:r>
            <a:endParaRPr lang="en-US" altLang="ja-JP" sz="4000" b="1" dirty="0" smtClean="0">
              <a:ln w="22225">
                <a:solidFill>
                  <a:srgbClr val="00B0F0"/>
                </a:solidFill>
                <a:prstDash val="solid"/>
              </a:ln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 smtClean="0">
                <a:ln w="22225">
                  <a:solidFill>
                    <a:srgbClr val="00B0F0"/>
                  </a:solidFill>
                  <a:prstDash val="solid"/>
                </a:ln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入門ガイダンス</a:t>
            </a:r>
            <a:r>
              <a:rPr lang="ja-JP" altLang="en-US" sz="4800" dirty="0" smtClean="0">
                <a:ln w="0">
                  <a:solidFill>
                    <a:srgbClr val="00B0F0"/>
                  </a:solidFill>
                </a:ln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en-US" sz="4800" dirty="0">
              <a:ln w="0"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808589" y="346043"/>
            <a:ext cx="2681969" cy="325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2117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今からスタート！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071765" y="4751453"/>
            <a:ext cx="5130871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1764"/>
              </a:lnSpc>
            </a:pPr>
            <a:r>
              <a:rPr lang="ja-JP" altLang="en-US" sz="1147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47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そもそも推薦って？ 自分にもチャンスはある？ そんな人のための入門ガイダンス！ 入試の仕組みから対策のツボ、一般入試との両立など、基本情報が盛りだくさん。ツボを押さえて戦略を立てれば、憧れの大学が母校になるかもしれません。自分の想定を超える「まさか」の合格と未来に、一緒にチャレンジしませんか！</a:t>
            </a:r>
            <a:r>
              <a:rPr lang="ja-JP" altLang="en-US" sz="1235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ja-JP" altLang="en-US" sz="141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962011" y="3160683"/>
            <a:ext cx="2294787" cy="98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5821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　 </a:t>
            </a:r>
            <a:r>
              <a:rPr lang="en-US" altLang="ja-JP" sz="5821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24</a:t>
            </a:r>
            <a:r>
              <a:rPr lang="ja-JP" altLang="en-US" sz="2822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日</a:t>
            </a:r>
            <a:endParaRPr lang="ja-JP" altLang="en-US" sz="4763" b="1" dirty="0">
              <a:solidFill>
                <a:schemeClr val="accent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456413" y="3370314"/>
            <a:ext cx="2772029" cy="743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8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:00</a:t>
            </a:r>
            <a:r>
              <a:rPr lang="en-US" altLang="ja-JP" sz="3175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-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9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0　</a:t>
            </a:r>
          </a:p>
        </p:txBody>
      </p:sp>
      <p:sp>
        <p:nvSpPr>
          <p:cNvPr id="46" name="角丸四角形 45"/>
          <p:cNvSpPr/>
          <p:nvPr/>
        </p:nvSpPr>
        <p:spPr>
          <a:xfrm>
            <a:off x="2957014" y="3506902"/>
            <a:ext cx="472149" cy="47214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/>
          </a:p>
        </p:txBody>
      </p:sp>
      <p:sp>
        <p:nvSpPr>
          <p:cNvPr id="47" name="正方形/長方形 46"/>
          <p:cNvSpPr/>
          <p:nvPr/>
        </p:nvSpPr>
        <p:spPr>
          <a:xfrm>
            <a:off x="2939149" y="3495305"/>
            <a:ext cx="521319" cy="47243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470" b="1" dirty="0">
                <a:solidFill>
                  <a:schemeClr val="bg1"/>
                </a:solidFill>
                <a:latin typeface="+mj-ea"/>
                <a:ea typeface="+mj-ea"/>
              </a:rPr>
              <a:t>水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1002181" y="3820052"/>
            <a:ext cx="2294787" cy="98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5821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4</a:t>
            </a:r>
            <a:r>
              <a:rPr lang="ja-JP" altLang="en-US" sz="2822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月</a:t>
            </a:r>
            <a:r>
              <a:rPr lang="en-US" altLang="ja-JP" sz="5821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04</a:t>
            </a:r>
            <a:r>
              <a:rPr lang="ja-JP" altLang="en-US" sz="2822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日</a:t>
            </a:r>
            <a:endParaRPr lang="ja-JP" altLang="en-US" sz="4763" b="1" dirty="0">
              <a:solidFill>
                <a:schemeClr val="accent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475875" y="4011831"/>
            <a:ext cx="2772029" cy="743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:00</a:t>
            </a:r>
            <a:r>
              <a:rPr lang="en-US" altLang="ja-JP" sz="3175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-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</a:t>
            </a:r>
            <a:r>
              <a:rPr lang="en-US" altLang="ja-JP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</a:t>
            </a:r>
            <a:r>
              <a:rPr lang="ja-JP" altLang="en-US" sz="4234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0　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2963763" y="4159121"/>
            <a:ext cx="472149" cy="47214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/>
          </a:p>
        </p:txBody>
      </p:sp>
      <p:sp>
        <p:nvSpPr>
          <p:cNvPr id="53" name="正方形/長方形 52"/>
          <p:cNvSpPr/>
          <p:nvPr/>
        </p:nvSpPr>
        <p:spPr>
          <a:xfrm>
            <a:off x="2932097" y="4143943"/>
            <a:ext cx="521319" cy="47243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470" b="1" dirty="0">
                <a:solidFill>
                  <a:schemeClr val="bg1"/>
                </a:solidFill>
                <a:latin typeface="+mj-ea"/>
                <a:ea typeface="+mj-ea"/>
              </a:rPr>
              <a:t>日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4346018" y="8788824"/>
            <a:ext cx="1868022" cy="307777"/>
          </a:xfrm>
          <a:prstGeom prst="rect">
            <a:avLst/>
          </a:prstGeom>
          <a:solidFill>
            <a:srgbClr val="FFC000"/>
          </a:solidFill>
        </p:spPr>
        <p:txBody>
          <a:bodyPr wrap="square" lIns="0" tIns="0" rIns="0" bIns="0">
            <a:spAutoFit/>
          </a:bodyPr>
          <a:lstStyle/>
          <a:p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「詳細は、</a:t>
            </a:r>
            <a:r>
              <a:rPr lang="ja-JP" altLang="en-US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城南</a:t>
            </a:r>
            <a:r>
              <a:rPr lang="en-US" altLang="ja-JP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AO</a:t>
            </a:r>
            <a:r>
              <a:rPr lang="ja-JP" altLang="en-US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推薦塾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endParaRPr lang="en-US" altLang="ja-JP" sz="1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ホームページでご確認ください。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252438" y="6130329"/>
            <a:ext cx="4449259" cy="217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オンライン講座（</a:t>
            </a:r>
            <a:r>
              <a:rPr lang="en-US" altLang="ja-JP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Zoom</a:t>
            </a:r>
            <a:r>
              <a:rPr lang="ja-JP" altLang="en-US" sz="1411" b="1" dirty="0" err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にて</a:t>
            </a:r>
            <a:r>
              <a:rPr lang="ja-JP" altLang="en-US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実施）</a:t>
            </a:r>
          </a:p>
        </p:txBody>
      </p:sp>
      <p:sp>
        <p:nvSpPr>
          <p:cNvPr id="63" name="角丸四角形 62"/>
          <p:cNvSpPr/>
          <p:nvPr/>
        </p:nvSpPr>
        <p:spPr>
          <a:xfrm>
            <a:off x="1105898" y="6085698"/>
            <a:ext cx="944768" cy="282224"/>
          </a:xfrm>
          <a:prstGeom prst="roundRect">
            <a:avLst/>
          </a:prstGeom>
          <a:solidFill>
            <a:srgbClr val="8CC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11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講座形態</a:t>
            </a:r>
            <a:endParaRPr lang="ja-JP" altLang="en-US" sz="1411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1092866" y="6679754"/>
            <a:ext cx="944767" cy="282224"/>
          </a:xfrm>
          <a:prstGeom prst="roundRect">
            <a:avLst/>
          </a:prstGeom>
          <a:solidFill>
            <a:srgbClr val="8CC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申込方法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2249078" y="6685799"/>
            <a:ext cx="4449259" cy="217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在籍者の方</a:t>
            </a:r>
          </a:p>
        </p:txBody>
      </p:sp>
      <p:sp>
        <p:nvSpPr>
          <p:cNvPr id="66" name="正方形/長方形 65"/>
          <p:cNvSpPr/>
          <p:nvPr/>
        </p:nvSpPr>
        <p:spPr>
          <a:xfrm>
            <a:off x="2249077" y="7073448"/>
            <a:ext cx="4449259" cy="217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一般の方</a:t>
            </a:r>
          </a:p>
        </p:txBody>
      </p:sp>
      <p:sp>
        <p:nvSpPr>
          <p:cNvPr id="67" name="正方形/長方形 66"/>
          <p:cNvSpPr/>
          <p:nvPr/>
        </p:nvSpPr>
        <p:spPr>
          <a:xfrm>
            <a:off x="3181092" y="6597392"/>
            <a:ext cx="3797607" cy="417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8" dirty="0" err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GoNAVI</a:t>
            </a:r>
            <a:r>
              <a:rPr lang="ja-JP" altLang="en-US" sz="1058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アンケートにて参加希望調査を行います。</a:t>
            </a:r>
            <a:endParaRPr lang="en-US" altLang="ja-JP" sz="1058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8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ご回答ください。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290817" y="6344152"/>
            <a:ext cx="3848188" cy="142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926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926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申込者には、実施日の前日に</a:t>
            </a:r>
            <a:r>
              <a:rPr lang="en-US" altLang="ja-JP" sz="926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Zoom</a:t>
            </a:r>
            <a:r>
              <a:rPr lang="ja-JP" altLang="en-US" sz="926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en-US" altLang="ja-JP" sz="926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926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をお送りいたします。</a:t>
            </a:r>
          </a:p>
        </p:txBody>
      </p:sp>
      <p:sp>
        <p:nvSpPr>
          <p:cNvPr id="74" name="角丸四角形 73"/>
          <p:cNvSpPr/>
          <p:nvPr/>
        </p:nvSpPr>
        <p:spPr>
          <a:xfrm>
            <a:off x="1105897" y="5736669"/>
            <a:ext cx="944769" cy="282224"/>
          </a:xfrm>
          <a:prstGeom prst="roundRect">
            <a:avLst/>
          </a:prstGeom>
          <a:solidFill>
            <a:srgbClr val="8CC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2252441" y="5810248"/>
            <a:ext cx="4449259" cy="217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新高</a:t>
            </a:r>
            <a:r>
              <a:rPr lang="en-US" altLang="ja-JP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411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生～高３生・高卒生（保護者の方も歓迎）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4065" y="234922"/>
            <a:ext cx="1563839" cy="471964"/>
          </a:xfrm>
          <a:prstGeom prst="rect">
            <a:avLst/>
          </a:prstGeom>
        </p:spPr>
      </p:pic>
      <p:sp>
        <p:nvSpPr>
          <p:cNvPr id="51" name="角丸四角形 50"/>
          <p:cNvSpPr/>
          <p:nvPr/>
        </p:nvSpPr>
        <p:spPr>
          <a:xfrm>
            <a:off x="1092866" y="7395274"/>
            <a:ext cx="944767" cy="282224"/>
          </a:xfrm>
          <a:prstGeom prst="roundRect">
            <a:avLst/>
          </a:prstGeom>
          <a:solidFill>
            <a:srgbClr val="8CC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11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申込締切</a:t>
            </a:r>
            <a:endParaRPr lang="ja-JP" altLang="en-US" sz="1411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249079" y="7469036"/>
            <a:ext cx="4449259" cy="217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411" b="1" dirty="0">
                <a:solidFill>
                  <a:srgbClr val="EE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</a:t>
            </a:r>
            <a:r>
              <a:rPr lang="ja-JP" altLang="en-US" sz="1411" b="1" dirty="0" smtClean="0">
                <a:solidFill>
                  <a:srgbClr val="EE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日前日の</a:t>
            </a:r>
            <a:r>
              <a:rPr lang="en-US" altLang="ja-JP" sz="1411" b="1" dirty="0" smtClean="0">
                <a:solidFill>
                  <a:srgbClr val="EE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1411" b="1" dirty="0" smtClean="0">
                <a:solidFill>
                  <a:srgbClr val="EE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時まで</a:t>
            </a:r>
            <a:endParaRPr lang="ja-JP" altLang="en-US" sz="1411" b="1" dirty="0">
              <a:solidFill>
                <a:srgbClr val="EE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7562" y="6854202"/>
            <a:ext cx="843147" cy="835551"/>
          </a:xfrm>
          <a:prstGeom prst="rect">
            <a:avLst/>
          </a:prstGeom>
        </p:spPr>
      </p:pic>
      <p:sp>
        <p:nvSpPr>
          <p:cNvPr id="54" name="正方形/長方形 53"/>
          <p:cNvSpPr/>
          <p:nvPr/>
        </p:nvSpPr>
        <p:spPr>
          <a:xfrm>
            <a:off x="3087649" y="7015327"/>
            <a:ext cx="379760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右の</a:t>
            </a:r>
            <a:r>
              <a:rPr lang="en-US" altLang="ja-JP" sz="11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lang="ja-JP" altLang="en-US" sz="11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コードよりお申込み</a:t>
            </a:r>
            <a:endParaRPr lang="en-US" altLang="ja-JP" sz="1100" dirty="0" smtClean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下さい 👉</a:t>
            </a:r>
            <a:endParaRPr lang="ja-JP" altLang="en-US" sz="1058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684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327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2014-07-29T05:44:25Z</dcterms:created>
  <dcterms:modified xsi:type="dcterms:W3CDTF">2021-03-01T03:25:51Z</dcterms:modified>
</cp:coreProperties>
</file>