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49"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A8E9"/>
    <a:srgbClr val="FF9999"/>
    <a:srgbClr val="F59817"/>
    <a:srgbClr val="FEFFFF"/>
    <a:srgbClr val="F1522F"/>
    <a:srgbClr val="002060"/>
    <a:srgbClr val="F15431"/>
    <a:srgbClr val="A4A3A4"/>
    <a:srgbClr val="F855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36" autoAdjust="0"/>
    <p:restoredTop sz="94660"/>
  </p:normalViewPr>
  <p:slideViewPr>
    <p:cSldViewPr snapToGrid="0" showGuides="1">
      <p:cViewPr varScale="1">
        <p:scale>
          <a:sx n="48" d="100"/>
          <a:sy n="48" d="100"/>
        </p:scale>
        <p:origin x="2502" y="54"/>
      </p:cViewPr>
      <p:guideLst>
        <p:guide orient="horz" pos="4549"/>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36686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7626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269340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35379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06291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961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176418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294643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42107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3075546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81F4DF9-AEA8-4E26-B7A3-73E7B8408CAB}" type="datetimeFigureOut">
              <a:rPr kumimoji="1" lang="ja-JP" altLang="en-US" smtClean="0"/>
              <a:t>2021/7/1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6701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81F4DF9-AEA8-4E26-B7A3-73E7B8408CAB}" type="datetimeFigureOut">
              <a:rPr kumimoji="1" lang="ja-JP" altLang="en-US" smtClean="0"/>
              <a:t>2021/7/1</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A74720B8-89E9-4791-A4F7-10D6339750A3}" type="slidenum">
              <a:rPr kumimoji="1" lang="ja-JP" altLang="en-US" smtClean="0"/>
              <a:t>‹#›</a:t>
            </a:fld>
            <a:endParaRPr kumimoji="1" lang="ja-JP" altLang="en-US"/>
          </a:p>
        </p:txBody>
      </p:sp>
    </p:spTree>
    <p:extLst>
      <p:ext uri="{BB962C8B-B14F-4D97-AF65-F5344CB8AC3E}">
        <p14:creationId xmlns:p14="http://schemas.microsoft.com/office/powerpoint/2010/main" val="42530165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a:extLst>
              <a:ext uri="{FF2B5EF4-FFF2-40B4-BE49-F238E27FC236}">
                <a16:creationId xmlns:a16="http://schemas.microsoft.com/office/drawing/2014/main" id="{DB5E31BC-6FBC-4551-A192-49C0F2326980}"/>
              </a:ext>
            </a:extLst>
          </p:cNvPr>
          <p:cNvSpPr/>
          <p:nvPr/>
        </p:nvSpPr>
        <p:spPr>
          <a:xfrm>
            <a:off x="65881" y="499500"/>
            <a:ext cx="6726237" cy="2356751"/>
          </a:xfrm>
          <a:prstGeom prst="rect">
            <a:avLst/>
          </a:prstGeom>
          <a:noFill/>
          <a:ln w="25400">
            <a:solidFill>
              <a:srgbClr val="00A8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48B171F5-0B68-49F1-A0EA-FDB137AFFE42}"/>
              </a:ext>
            </a:extLst>
          </p:cNvPr>
          <p:cNvSpPr txBox="1"/>
          <p:nvPr/>
        </p:nvSpPr>
        <p:spPr>
          <a:xfrm>
            <a:off x="50800" y="499501"/>
            <a:ext cx="6741318" cy="369332"/>
          </a:xfrm>
          <a:prstGeom prst="rect">
            <a:avLst/>
          </a:prstGeom>
          <a:solidFill>
            <a:srgbClr val="00B0F0"/>
          </a:solidFill>
        </p:spPr>
        <p:txBody>
          <a:bodyPr wrap="square" lIns="0" tIns="0" rIns="0" bIns="0">
            <a:noAutofit/>
          </a:bodyPr>
          <a:lstStyle/>
          <a:p>
            <a:pPr algn="ctr"/>
            <a:endParaRPr lang="ja-JP" altLang="en-US" sz="2000" b="1" dirty="0">
              <a:solidFill>
                <a:schemeClr val="bg1"/>
              </a:solidFill>
              <a:latin typeface="BIZ UDPゴシック" panose="020B0400000000000000" pitchFamily="50" charset="-128"/>
              <a:ea typeface="BIZ UDPゴシック" panose="020B0400000000000000" pitchFamily="50" charset="-128"/>
            </a:endParaRPr>
          </a:p>
        </p:txBody>
      </p:sp>
      <p:sp>
        <p:nvSpPr>
          <p:cNvPr id="20" name="太陽 19">
            <a:extLst>
              <a:ext uri="{FF2B5EF4-FFF2-40B4-BE49-F238E27FC236}">
                <a16:creationId xmlns:a16="http://schemas.microsoft.com/office/drawing/2014/main" id="{BC4713D6-5754-40D8-B6EC-AC8D2C33EFCC}"/>
              </a:ext>
            </a:extLst>
          </p:cNvPr>
          <p:cNvSpPr/>
          <p:nvPr/>
        </p:nvSpPr>
        <p:spPr>
          <a:xfrm>
            <a:off x="-30588" y="312859"/>
            <a:ext cx="1136650" cy="1124532"/>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Rectangle 4">
            <a:extLst>
              <a:ext uri="{FF2B5EF4-FFF2-40B4-BE49-F238E27FC236}">
                <a16:creationId xmlns:a16="http://schemas.microsoft.com/office/drawing/2014/main" id="{6E6FF39C-16CD-4803-BCFF-C0D699515D6D}"/>
              </a:ext>
            </a:extLst>
          </p:cNvPr>
          <p:cNvSpPr>
            <a:spLocks noChangeArrowheads="1"/>
          </p:cNvSpPr>
          <p:nvPr/>
        </p:nvSpPr>
        <p:spPr bwMode="auto">
          <a:xfrm>
            <a:off x="798" y="143582"/>
            <a:ext cx="35496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2700338" algn="ctr"/>
                <a:tab pos="5400675" algn="r"/>
              </a:tabLst>
              <a:defRPr>
                <a:solidFill>
                  <a:schemeClr val="tx1"/>
                </a:solidFill>
                <a:latin typeface="Arial" panose="020B0604020202020204" pitchFamily="34" charset="0"/>
              </a:defRPr>
            </a:lvl9pPr>
          </a:lstStyle>
          <a:p>
            <a:pPr lvl="0" defTabSz="914400"/>
            <a:r>
              <a:rPr kumimoji="0" lang="en-US" altLang="ja-JP" sz="16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NEWS </a:t>
            </a:r>
            <a:r>
              <a:rPr lang="en-US" altLang="ja-JP" sz="1600" b="1" dirty="0">
                <a:latin typeface="BIZ UDPゴシック" panose="020B0400000000000000" pitchFamily="50" charset="-128"/>
                <a:ea typeface="BIZ UDPゴシック" panose="020B0400000000000000" pitchFamily="50" charset="-128"/>
                <a:cs typeface="Times New Roman" panose="02020603050405020304" pitchFamily="18" charset="0"/>
              </a:rPr>
              <a:t>RELEASE</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書籍のご案内</a:t>
            </a:r>
            <a:r>
              <a:rPr lang="en-US" altLang="ja-JP" sz="1000" b="1"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000" b="1" dirty="0">
                <a:latin typeface="BIZ UDPゴシック" panose="020B0400000000000000" pitchFamily="50" charset="-128"/>
                <a:ea typeface="BIZ UDPゴシック" panose="020B0400000000000000" pitchFamily="50" charset="-128"/>
                <a:cs typeface="Times New Roman" panose="02020603050405020304" pitchFamily="18" charset="0"/>
              </a:rPr>
              <a:t>　　</a:t>
            </a:r>
            <a:endParaRPr kumimoji="0" lang="en-US" altLang="ja-JP" sz="16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7A566BB4-FF34-4C9C-A7A9-5C15715D87CE}"/>
              </a:ext>
            </a:extLst>
          </p:cNvPr>
          <p:cNvSpPr/>
          <p:nvPr/>
        </p:nvSpPr>
        <p:spPr>
          <a:xfrm>
            <a:off x="80963" y="4855828"/>
            <a:ext cx="6677026" cy="500190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ja-JP" altLang="ja-JP"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4CDA49A-8FFF-4325-ABBF-00E9B55CD69A}"/>
              </a:ext>
            </a:extLst>
          </p:cNvPr>
          <p:cNvSpPr txBox="1"/>
          <p:nvPr/>
        </p:nvSpPr>
        <p:spPr>
          <a:xfrm>
            <a:off x="798" y="-35333"/>
            <a:ext cx="1031051" cy="261610"/>
          </a:xfrm>
          <a:prstGeom prst="rect">
            <a:avLst/>
          </a:prstGeom>
          <a:noFill/>
        </p:spPr>
        <p:txBody>
          <a:bodyPr wrap="none" rtlCol="0">
            <a:spAutoFit/>
          </a:bodyPr>
          <a:lstStyle/>
          <a:p>
            <a:r>
              <a:rPr kumimoji="1" lang="ja-JP" altLang="en-US" sz="1100" b="1" u="sng" dirty="0">
                <a:latin typeface="BIZ UDPゴシック" panose="020B0400000000000000" pitchFamily="50" charset="-128"/>
                <a:ea typeface="BIZ UDPゴシック" panose="020B0400000000000000" pitchFamily="50" charset="-128"/>
              </a:rPr>
              <a:t>報道関係各位</a:t>
            </a:r>
          </a:p>
        </p:txBody>
      </p:sp>
      <p:sp>
        <p:nvSpPr>
          <p:cNvPr id="2" name="正方形/長方形 1">
            <a:extLst>
              <a:ext uri="{FF2B5EF4-FFF2-40B4-BE49-F238E27FC236}">
                <a16:creationId xmlns:a16="http://schemas.microsoft.com/office/drawing/2014/main" id="{6F5062A1-3E98-4184-98F6-41200D10167F}"/>
              </a:ext>
            </a:extLst>
          </p:cNvPr>
          <p:cNvSpPr/>
          <p:nvPr/>
        </p:nvSpPr>
        <p:spPr>
          <a:xfrm>
            <a:off x="75354" y="7481136"/>
            <a:ext cx="2560320" cy="338554"/>
          </a:xfrm>
          <a:prstGeom prst="rect">
            <a:avLst/>
          </a:prstGeom>
        </p:spPr>
        <p:txBody>
          <a:bodyPr wrap="square">
            <a:spAutoFit/>
          </a:bodyPr>
          <a:lstStyle/>
          <a:p>
            <a:r>
              <a:rPr kumimoji="1" lang="en-US" altLang="ja-JP" sz="1600" b="1" spc="-100" dirty="0">
                <a:latin typeface="BIZ UDPゴシック" panose="020B0400000000000000" pitchFamily="50" charset="-128"/>
                <a:ea typeface="BIZ UDPゴシック" panose="020B0400000000000000" pitchFamily="50" charset="-128"/>
              </a:rPr>
              <a:t>【</a:t>
            </a:r>
            <a:r>
              <a:rPr kumimoji="1" lang="ja-JP" altLang="en-US" sz="1600" b="1" spc="-100" dirty="0">
                <a:latin typeface="BIZ UDPゴシック" panose="020B0400000000000000" pitchFamily="50" charset="-128"/>
                <a:ea typeface="BIZ UDPゴシック" panose="020B0400000000000000" pitchFamily="50" charset="-128"/>
              </a:rPr>
              <a:t>著者プロフィ</a:t>
            </a:r>
            <a:r>
              <a:rPr kumimoji="1" lang="en-US" altLang="ja-JP" sz="1600" b="1" spc="-100" dirty="0">
                <a:latin typeface="BIZ UDPゴシック" panose="020B0400000000000000" pitchFamily="50" charset="-128"/>
                <a:ea typeface="BIZ UDPゴシック" panose="020B0400000000000000" pitchFamily="50" charset="-128"/>
              </a:rPr>
              <a:t>―</a:t>
            </a:r>
            <a:r>
              <a:rPr kumimoji="1" lang="ja-JP" altLang="en-US" sz="1600" b="1" spc="-100" dirty="0">
                <a:latin typeface="BIZ UDPゴシック" panose="020B0400000000000000" pitchFamily="50" charset="-128"/>
                <a:ea typeface="BIZ UDPゴシック" panose="020B0400000000000000" pitchFamily="50" charset="-128"/>
              </a:rPr>
              <a:t>ル</a:t>
            </a:r>
            <a:r>
              <a:rPr kumimoji="1" lang="en-US" altLang="ja-JP" sz="1600" b="1" spc="-100" dirty="0">
                <a:latin typeface="BIZ UDPゴシック" panose="020B0400000000000000" pitchFamily="50" charset="-128"/>
                <a:ea typeface="BIZ UDPゴシック" panose="020B0400000000000000" pitchFamily="50" charset="-128"/>
              </a:rPr>
              <a:t>】</a:t>
            </a:r>
          </a:p>
        </p:txBody>
      </p:sp>
      <p:sp>
        <p:nvSpPr>
          <p:cNvPr id="3" name="正方形/長方形 2">
            <a:extLst>
              <a:ext uri="{FF2B5EF4-FFF2-40B4-BE49-F238E27FC236}">
                <a16:creationId xmlns:a16="http://schemas.microsoft.com/office/drawing/2014/main" id="{573D2E73-022F-4F9E-9760-9EEAF7A73F91}"/>
              </a:ext>
            </a:extLst>
          </p:cNvPr>
          <p:cNvSpPr/>
          <p:nvPr/>
        </p:nvSpPr>
        <p:spPr>
          <a:xfrm>
            <a:off x="75354" y="5862735"/>
            <a:ext cx="800219" cy="338554"/>
          </a:xfrm>
          <a:prstGeom prst="rect">
            <a:avLst/>
          </a:prstGeom>
        </p:spPr>
        <p:txBody>
          <a:bodyPr wrap="none">
            <a:spAutoFit/>
          </a:bodyPr>
          <a:lstStyle/>
          <a:p>
            <a:r>
              <a:rPr kumimoji="1" lang="en-US" altLang="ja-JP" sz="1600" b="1" dirty="0">
                <a:latin typeface="BIZ UDPゴシック" panose="020B0400000000000000" pitchFamily="50" charset="-128"/>
                <a:ea typeface="BIZ UDPゴシック" panose="020B0400000000000000" pitchFamily="50" charset="-128"/>
              </a:rPr>
              <a:t>【</a:t>
            </a:r>
            <a:r>
              <a:rPr kumimoji="1" lang="ja-JP" altLang="en-US" sz="1600" b="1" dirty="0">
                <a:latin typeface="BIZ UDPゴシック" panose="020B0400000000000000" pitchFamily="50" charset="-128"/>
                <a:ea typeface="BIZ UDPゴシック" panose="020B0400000000000000" pitchFamily="50" charset="-128"/>
              </a:rPr>
              <a:t>目次</a:t>
            </a:r>
            <a:r>
              <a:rPr kumimoji="1" lang="en-US" altLang="ja-JP" sz="1600" b="1" dirty="0">
                <a:latin typeface="BIZ UDPゴシック" panose="020B0400000000000000" pitchFamily="50" charset="-128"/>
                <a:ea typeface="BIZ UDPゴシック" panose="020B0400000000000000" pitchFamily="50" charset="-128"/>
              </a:rPr>
              <a:t>】</a:t>
            </a:r>
          </a:p>
        </p:txBody>
      </p:sp>
      <p:sp>
        <p:nvSpPr>
          <p:cNvPr id="4" name="正方形/長方形 3">
            <a:extLst>
              <a:ext uri="{FF2B5EF4-FFF2-40B4-BE49-F238E27FC236}">
                <a16:creationId xmlns:a16="http://schemas.microsoft.com/office/drawing/2014/main" id="{7FDC4D1B-43CB-43CA-8AFC-0BCBAA2968DF}"/>
              </a:ext>
            </a:extLst>
          </p:cNvPr>
          <p:cNvSpPr/>
          <p:nvPr/>
        </p:nvSpPr>
        <p:spPr>
          <a:xfrm>
            <a:off x="5452579" y="-41088"/>
            <a:ext cx="1537895" cy="276999"/>
          </a:xfrm>
          <a:prstGeom prst="rect">
            <a:avLst/>
          </a:prstGeom>
        </p:spPr>
        <p:txBody>
          <a:bodyPr wrap="square">
            <a:spAutoFit/>
          </a:bodyPr>
          <a:lstStyle/>
          <a:p>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dirty="0">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200" dirty="0">
                <a:latin typeface="BIZ UDPゴシック" panose="020B0400000000000000" pitchFamily="50" charset="-128"/>
                <a:ea typeface="BIZ UDPゴシック" panose="020B0400000000000000" pitchFamily="50" charset="-128"/>
                <a:cs typeface="Times New Roman" panose="02020603050405020304" pitchFamily="18" charset="0"/>
              </a:rPr>
              <a:t>日</a:t>
            </a:r>
          </a:p>
        </p:txBody>
      </p:sp>
      <p:sp>
        <p:nvSpPr>
          <p:cNvPr id="8" name="Rectangle 5">
            <a:extLst>
              <a:ext uri="{FF2B5EF4-FFF2-40B4-BE49-F238E27FC236}">
                <a16:creationId xmlns:a16="http://schemas.microsoft.com/office/drawing/2014/main" id="{471FC278-D445-4D80-AAA4-248441870353}"/>
              </a:ext>
            </a:extLst>
          </p:cNvPr>
          <p:cNvSpPr>
            <a:spLocks noChangeArrowheads="1"/>
          </p:cNvSpPr>
          <p:nvPr/>
        </p:nvSpPr>
        <p:spPr bwMode="auto">
          <a:xfrm>
            <a:off x="-9524" y="813582"/>
            <a:ext cx="6858000" cy="2087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ja-JP" altLang="en-US" sz="4800" b="1" i="0" dirty="0">
                <a:ln>
                  <a:solidFill>
                    <a:schemeClr val="tx1"/>
                  </a:solidFill>
                </a:ln>
                <a:solidFill>
                  <a:srgbClr val="FF0000"/>
                </a:solidFill>
                <a:effectLst/>
                <a:latin typeface="BIZ UDPゴシック" panose="020B0400000000000000" pitchFamily="50" charset="-128"/>
                <a:ea typeface="BIZ UDPゴシック" panose="020B0400000000000000" pitchFamily="50" charset="-128"/>
              </a:rPr>
              <a:t>く</a:t>
            </a:r>
            <a:r>
              <a:rPr lang="ja-JP" altLang="en-US" sz="4800" b="1" i="0" dirty="0">
                <a:ln>
                  <a:solidFill>
                    <a:schemeClr val="tx1"/>
                  </a:solidFill>
                </a:ln>
                <a:solidFill>
                  <a:srgbClr val="FFC000"/>
                </a:solidFill>
                <a:effectLst/>
                <a:latin typeface="BIZ UDPゴシック" panose="020B0400000000000000" pitchFamily="50" charset="-128"/>
                <a:ea typeface="BIZ UDPゴシック" panose="020B0400000000000000" pitchFamily="50" charset="-128"/>
              </a:rPr>
              <a:t>ぼ</a:t>
            </a:r>
            <a:r>
              <a:rPr lang="ja-JP" altLang="en-US" sz="4800" b="1" i="0" dirty="0">
                <a:ln>
                  <a:solidFill>
                    <a:schemeClr val="tx1"/>
                  </a:solidFill>
                </a:ln>
                <a:solidFill>
                  <a:srgbClr val="FFFF00"/>
                </a:solidFill>
                <a:effectLst/>
                <a:latin typeface="BIZ UDPゴシック" panose="020B0400000000000000" pitchFamily="50" charset="-128"/>
                <a:ea typeface="BIZ UDPゴシック" panose="020B0400000000000000" pitchFamily="50" charset="-128"/>
              </a:rPr>
              <a:t>て</a:t>
            </a:r>
            <a:r>
              <a:rPr lang="ja-JP" altLang="en-US" sz="4800" b="1" i="0" dirty="0">
                <a:ln>
                  <a:solidFill>
                    <a:schemeClr val="tx1"/>
                  </a:solidFill>
                </a:ln>
                <a:solidFill>
                  <a:schemeClr val="accent6">
                    <a:lumMod val="60000"/>
                    <a:lumOff val="40000"/>
                  </a:schemeClr>
                </a:solidFill>
                <a:effectLst/>
                <a:latin typeface="BIZ UDPゴシック" panose="020B0400000000000000" pitchFamily="50" charset="-128"/>
                <a:ea typeface="BIZ UDPゴシック" panose="020B0400000000000000" pitchFamily="50" charset="-128"/>
              </a:rPr>
              <a:t>ん</a:t>
            </a:r>
            <a:r>
              <a:rPr lang="ja-JP" altLang="en-US" sz="4800" b="1" i="0" dirty="0">
                <a:ln>
                  <a:solidFill>
                    <a:schemeClr val="tx1"/>
                  </a:solidFill>
                </a:ln>
                <a:solidFill>
                  <a:srgbClr val="00B0F0"/>
                </a:solidFill>
                <a:effectLst/>
                <a:latin typeface="BIZ UDPゴシック" panose="020B0400000000000000" pitchFamily="50" charset="-128"/>
                <a:ea typeface="BIZ UDPゴシック" panose="020B0400000000000000" pitchFamily="50" charset="-128"/>
              </a:rPr>
              <a:t>き</a:t>
            </a:r>
            <a:r>
              <a:rPr lang="ja-JP" altLang="en-US" sz="3600" b="1" i="0" dirty="0">
                <a:solidFill>
                  <a:srgbClr val="0F1111"/>
                </a:solidFill>
                <a:effectLst/>
                <a:latin typeface="BIZ UDPゴシック" panose="020B0400000000000000" pitchFamily="50" charset="-128"/>
                <a:ea typeface="BIZ UDPゴシック" panose="020B0400000000000000" pitchFamily="50" charset="-128"/>
              </a:rPr>
              <a:t>の</a:t>
            </a:r>
            <a:endParaRPr lang="en-US" altLang="ja-JP" sz="4400" b="1" i="0" dirty="0">
              <a:solidFill>
                <a:srgbClr val="0F1111"/>
              </a:solidFill>
              <a:effectLst/>
              <a:latin typeface="BIZ UDPゴシック" panose="020B0400000000000000" pitchFamily="50" charset="-128"/>
              <a:ea typeface="BIZ UDPゴシック" panose="020B0400000000000000" pitchFamily="50" charset="-128"/>
            </a:endParaRPr>
          </a:p>
          <a:p>
            <a:pPr algn="ctr">
              <a:lnSpc>
                <a:spcPts val="6600"/>
              </a:lnSpc>
            </a:pPr>
            <a:r>
              <a:rPr lang="ja-JP" altLang="en-US" sz="6000" b="1" i="0" dirty="0">
                <a:solidFill>
                  <a:srgbClr val="0F1111"/>
                </a:solidFill>
                <a:effectLst/>
                <a:latin typeface="BIZ UDPゴシック" panose="020B0400000000000000" pitchFamily="50" charset="-128"/>
                <a:ea typeface="BIZ UDPゴシック" panose="020B0400000000000000" pitchFamily="50" charset="-128"/>
              </a:rPr>
              <a:t>「天気のナンデ</a:t>
            </a:r>
            <a:r>
              <a:rPr lang="en-US" altLang="ja-JP" sz="6000" b="1" i="0" dirty="0">
                <a:solidFill>
                  <a:srgbClr val="0F1111"/>
                </a:solidFill>
                <a:effectLst/>
                <a:latin typeface="BIZ UDPゴシック" panose="020B0400000000000000" pitchFamily="50" charset="-128"/>
                <a:ea typeface="BIZ UDPゴシック" panose="020B0400000000000000" pitchFamily="50" charset="-128"/>
              </a:rPr>
              <a:t>?</a:t>
            </a:r>
            <a:r>
              <a:rPr lang="ja-JP" altLang="en-US" sz="6000" b="1" i="0" dirty="0">
                <a:solidFill>
                  <a:srgbClr val="0F1111"/>
                </a:solidFill>
                <a:effectLst/>
                <a:latin typeface="BIZ UDPゴシック" panose="020B0400000000000000" pitchFamily="50" charset="-128"/>
                <a:ea typeface="BIZ UDPゴシック" panose="020B0400000000000000" pitchFamily="50" charset="-128"/>
              </a:rPr>
              <a:t>」</a:t>
            </a:r>
            <a:r>
              <a:rPr lang="ja-JP" altLang="en-US" sz="4400" b="1" i="0" dirty="0">
                <a:solidFill>
                  <a:srgbClr val="0F1111"/>
                </a:solidFill>
                <a:effectLst/>
                <a:latin typeface="BIZ UDPゴシック" panose="020B0400000000000000" pitchFamily="50" charset="-128"/>
                <a:ea typeface="BIZ UDPゴシック" panose="020B0400000000000000" pitchFamily="50" charset="-128"/>
              </a:rPr>
              <a:t>が</a:t>
            </a:r>
            <a:endParaRPr lang="en-US" altLang="ja-JP" sz="4800" b="1" i="0" dirty="0">
              <a:solidFill>
                <a:srgbClr val="0F1111"/>
              </a:solidFill>
              <a:effectLst/>
              <a:latin typeface="BIZ UDPゴシック" panose="020B0400000000000000" pitchFamily="50" charset="-128"/>
              <a:ea typeface="BIZ UDPゴシック" panose="020B0400000000000000" pitchFamily="50" charset="-128"/>
            </a:endParaRPr>
          </a:p>
          <a:p>
            <a:pPr algn="ctr">
              <a:lnSpc>
                <a:spcPts val="3200"/>
              </a:lnSpc>
            </a:pPr>
            <a:r>
              <a:rPr lang="ja-JP" altLang="en-US" sz="3600" b="1" i="0" dirty="0">
                <a:solidFill>
                  <a:srgbClr val="0F1111"/>
                </a:solidFill>
                <a:effectLst/>
                <a:latin typeface="BIZ UDPゴシック" panose="020B0400000000000000" pitchFamily="50" charset="-128"/>
                <a:ea typeface="BIZ UDPゴシック" panose="020B0400000000000000" pitchFamily="50" charset="-128"/>
              </a:rPr>
              <a:t>わかる本 </a:t>
            </a:r>
          </a:p>
        </p:txBody>
      </p:sp>
      <p:sp>
        <p:nvSpPr>
          <p:cNvPr id="5" name="正方形/長方形 4">
            <a:extLst>
              <a:ext uri="{FF2B5EF4-FFF2-40B4-BE49-F238E27FC236}">
                <a16:creationId xmlns:a16="http://schemas.microsoft.com/office/drawing/2014/main" id="{B220BFD1-A60D-4A84-8FB1-619B8C4F7B8D}"/>
              </a:ext>
            </a:extLst>
          </p:cNvPr>
          <p:cNvSpPr/>
          <p:nvPr/>
        </p:nvSpPr>
        <p:spPr>
          <a:xfrm>
            <a:off x="5262883" y="2579252"/>
            <a:ext cx="1577676" cy="276999"/>
          </a:xfrm>
          <a:prstGeom prst="rect">
            <a:avLst/>
          </a:prstGeom>
        </p:spPr>
        <p:txBody>
          <a:bodyPr wrap="none">
            <a:spAutoFit/>
          </a:bodyPr>
          <a:lstStyle/>
          <a:p>
            <a:r>
              <a:rPr lang="en-US" altLang="ja-JP" sz="1200" spc="-100" dirty="0">
                <a:latin typeface="BIZ UDPゴシック" panose="020B0400000000000000" pitchFamily="50" charset="-128"/>
                <a:ea typeface="BIZ UDPゴシック" panose="020B0400000000000000" pitchFamily="50" charset="-128"/>
              </a:rPr>
              <a:t>2021</a:t>
            </a:r>
            <a:r>
              <a:rPr lang="ja-JP" altLang="en-US" sz="1200" spc="-100" dirty="0">
                <a:latin typeface="BIZ UDPゴシック" panose="020B0400000000000000" pitchFamily="50" charset="-128"/>
                <a:ea typeface="BIZ UDPゴシック" panose="020B0400000000000000" pitchFamily="50" charset="-128"/>
              </a:rPr>
              <a:t>年</a:t>
            </a:r>
            <a:r>
              <a:rPr lang="en-US" altLang="ja-JP" sz="1200" spc="-100" dirty="0">
                <a:latin typeface="BIZ UDPゴシック" panose="020B0400000000000000" pitchFamily="50" charset="-128"/>
                <a:ea typeface="BIZ UDPゴシック" panose="020B0400000000000000" pitchFamily="50" charset="-128"/>
              </a:rPr>
              <a:t>7</a:t>
            </a:r>
            <a:r>
              <a:rPr lang="ja-JP" altLang="en-US" sz="1200" spc="-100" dirty="0">
                <a:latin typeface="BIZ UDPゴシック" panose="020B0400000000000000" pitchFamily="50" charset="-128"/>
                <a:ea typeface="BIZ UDPゴシック" panose="020B0400000000000000" pitchFamily="50" charset="-128"/>
              </a:rPr>
              <a:t>月</a:t>
            </a:r>
            <a:r>
              <a:rPr lang="en-US" altLang="ja-JP" sz="1200" spc="-100" dirty="0">
                <a:latin typeface="BIZ UDPゴシック" panose="020B0400000000000000" pitchFamily="50" charset="-128"/>
                <a:ea typeface="BIZ UDPゴシック" panose="020B0400000000000000" pitchFamily="50" charset="-128"/>
              </a:rPr>
              <a:t>18</a:t>
            </a:r>
            <a:r>
              <a:rPr lang="ja-JP" altLang="en-US" sz="1200" spc="-100" dirty="0">
                <a:latin typeface="BIZ UDPゴシック" panose="020B0400000000000000" pitchFamily="50" charset="-128"/>
                <a:ea typeface="BIZ UDPゴシック" panose="020B0400000000000000" pitchFamily="50" charset="-128"/>
              </a:rPr>
              <a:t>日発刊</a:t>
            </a:r>
          </a:p>
        </p:txBody>
      </p:sp>
      <p:sp>
        <p:nvSpPr>
          <p:cNvPr id="29" name="正方形/長方形 28">
            <a:extLst>
              <a:ext uri="{FF2B5EF4-FFF2-40B4-BE49-F238E27FC236}">
                <a16:creationId xmlns:a16="http://schemas.microsoft.com/office/drawing/2014/main" id="{D3E1E075-957A-4465-9055-E915F913EA4C}"/>
              </a:ext>
            </a:extLst>
          </p:cNvPr>
          <p:cNvSpPr/>
          <p:nvPr/>
        </p:nvSpPr>
        <p:spPr>
          <a:xfrm>
            <a:off x="11540" y="2876729"/>
            <a:ext cx="6858000" cy="461665"/>
          </a:xfrm>
          <a:prstGeom prst="rect">
            <a:avLst/>
          </a:prstGeom>
        </p:spPr>
        <p:txBody>
          <a:bodyPr wrap="square">
            <a:spAutoFit/>
          </a:bodyPr>
          <a:lstStyle/>
          <a:p>
            <a:r>
              <a:rPr lang="ja-JP" altLang="ja-JP" sz="1200" kern="100" spc="-4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ja-JP" sz="1200" kern="100" dirty="0">
                <a:latin typeface="BIZ UDPゴシック" panose="020B0400000000000000" pitchFamily="50" charset="-128"/>
                <a:ea typeface="BIZ UDPゴシック" panose="020B0400000000000000" pitchFamily="50" charset="-128"/>
                <a:cs typeface="Times New Roman" panose="02020603050405020304" pitchFamily="18" charset="0"/>
              </a:rPr>
              <a:t>株式会社あさ出版（代表取締役：佐藤和夫、所在地：東京都豊島区）は、</a:t>
            </a:r>
            <a:r>
              <a:rPr lang="ja-JP" altLang="en-US" sz="1200" b="1" i="0" strike="noStrike" baseline="0" dirty="0">
                <a:latin typeface="BIZ UDPゴシック" panose="020B0400000000000000" pitchFamily="50" charset="-128"/>
                <a:ea typeface="BIZ UDPゴシック" panose="020B0400000000000000" pitchFamily="50" charset="-128"/>
              </a:rPr>
              <a:t>くぼてんき</a:t>
            </a:r>
            <a:r>
              <a:rPr lang="zh-TW" altLang="en-US" sz="1200" b="1" i="0" strike="noStrike" baseline="0" dirty="0">
                <a:latin typeface="BIZ UDPゴシック" panose="020B0400000000000000" pitchFamily="50" charset="-128"/>
                <a:ea typeface="BIZ UDPゴシック" panose="020B0400000000000000" pitchFamily="50" charset="-128"/>
              </a:rPr>
              <a:t>著</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200" b="0" i="0" u="none" strike="noStrike" baseline="0" dirty="0">
                <a:latin typeface="BIZ UDPゴシック" panose="020B0400000000000000" pitchFamily="50" charset="-128"/>
                <a:ea typeface="BIZ UDPゴシック" panose="020B0400000000000000" pitchFamily="50" charset="-128"/>
              </a:rPr>
              <a:t>くぼてんきの</a:t>
            </a:r>
          </a:p>
          <a:p>
            <a:r>
              <a:rPr lang="ja-JP" altLang="en-US" sz="1200" b="0" i="0" u="none" strike="noStrike" baseline="0" dirty="0">
                <a:latin typeface="BIZ UDPゴシック" panose="020B0400000000000000" pitchFamily="50" charset="-128"/>
                <a:ea typeface="BIZ UDPゴシック" panose="020B0400000000000000" pitchFamily="50" charset="-128"/>
              </a:rPr>
              <a:t>「天気のナンデ</a:t>
            </a:r>
            <a:r>
              <a:rPr lang="en-US" altLang="ja-JP" sz="1200" b="0" i="0" u="none" strike="noStrike" baseline="0" dirty="0">
                <a:latin typeface="BIZ UDPゴシック" panose="020B0400000000000000" pitchFamily="50" charset="-128"/>
                <a:ea typeface="BIZ UDPゴシック" panose="020B0400000000000000" pitchFamily="50" charset="-128"/>
              </a:rPr>
              <a:t>?</a:t>
            </a:r>
            <a:r>
              <a:rPr lang="ja-JP" altLang="en-US" sz="1200" b="0" i="0" u="none" strike="noStrike" baseline="0" dirty="0">
                <a:latin typeface="BIZ UDPゴシック" panose="020B0400000000000000" pitchFamily="50" charset="-128"/>
                <a:ea typeface="BIZ UDPゴシック" panose="020B0400000000000000" pitchFamily="50" charset="-128"/>
              </a:rPr>
              <a:t>」がわかる本 </a:t>
            </a:r>
            <a:r>
              <a:rPr lang="ja-JP" altLang="ja-JP" sz="1200" b="1"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を</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2021</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年</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7</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日（日）</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に刊行</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いたし</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ま</a:t>
            </a:r>
            <a:r>
              <a:rPr lang="ja-JP" altLang="en-US"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す</a:t>
            </a:r>
            <a:r>
              <a:rPr lang="ja-JP" altLang="ja-JP" sz="1200" kern="100" spc="-60" dirty="0">
                <a:latin typeface="BIZ UDPゴシック" panose="020B0400000000000000" pitchFamily="50" charset="-128"/>
                <a:ea typeface="BIZ UDPゴシック" panose="020B0400000000000000" pitchFamily="50" charset="-128"/>
                <a:cs typeface="Times New Roman" panose="02020603050405020304" pitchFamily="18" charset="0"/>
              </a:rPr>
              <a:t>。</a:t>
            </a:r>
          </a:p>
        </p:txBody>
      </p:sp>
      <p:sp>
        <p:nvSpPr>
          <p:cNvPr id="23" name="正方形/長方形 22">
            <a:extLst>
              <a:ext uri="{FF2B5EF4-FFF2-40B4-BE49-F238E27FC236}">
                <a16:creationId xmlns:a16="http://schemas.microsoft.com/office/drawing/2014/main" id="{15E56413-0C76-4D7F-8A3C-D4CB174455EC}"/>
              </a:ext>
            </a:extLst>
          </p:cNvPr>
          <p:cNvSpPr/>
          <p:nvPr/>
        </p:nvSpPr>
        <p:spPr>
          <a:xfrm>
            <a:off x="-24750" y="3635427"/>
            <a:ext cx="6901405" cy="1200329"/>
          </a:xfrm>
          <a:prstGeom prst="rect">
            <a:avLst/>
          </a:prstGeom>
        </p:spPr>
        <p:txBody>
          <a:bodyPr wrap="square">
            <a:spAutoFit/>
          </a:bodyPr>
          <a:lstStyle/>
          <a:p>
            <a:pPr algn="l"/>
            <a:r>
              <a:rPr lang="ja-JP" altLang="en-US" sz="1200" dirty="0">
                <a:solidFill>
                  <a:srgbClr val="000000"/>
                </a:solidFill>
                <a:effectLst/>
                <a:latin typeface="BIZ UDPゴシック" panose="020B0400000000000000" pitchFamily="50" charset="-128"/>
                <a:ea typeface="BIZ UDPゴシック" panose="020B0400000000000000" pitchFamily="50" charset="-128"/>
                <a:cs typeface="Arial" panose="020B0604020202020204" pitchFamily="34" charset="0"/>
              </a:rPr>
              <a:t>　</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朝の情報番組</a:t>
            </a:r>
            <a:r>
              <a:rPr lang="en-US" altLang="ja-JP" sz="1200" b="0" i="0" dirty="0">
                <a:solidFill>
                  <a:srgbClr val="000000"/>
                </a:solidFill>
                <a:effectLst/>
                <a:latin typeface="BIZ UDPゴシック" panose="020B0400000000000000" pitchFamily="50" charset="-128"/>
                <a:ea typeface="BIZ UDPゴシック" panose="020B0400000000000000" pitchFamily="50" charset="-128"/>
              </a:rPr>
              <a:t>『ZIP!』</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のお天気キャスター、気象予報士・防災士のくぼてんき初めてのお天気本です。</a:t>
            </a:r>
          </a:p>
          <a:p>
            <a:pPr algn="l"/>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「空と雲」「雨と雪」「風と台風と雷」「気温」「天気予報」について、</a:t>
            </a:r>
            <a:r>
              <a:rPr lang="en-US" altLang="ja-JP" sz="1200" b="0" i="0" dirty="0">
                <a:solidFill>
                  <a:srgbClr val="000000"/>
                </a:solidFill>
                <a:effectLst/>
                <a:latin typeface="BIZ UDPゴシック" panose="020B0400000000000000" pitchFamily="50" charset="-128"/>
                <a:ea typeface="BIZ UDPゴシック" panose="020B0400000000000000" pitchFamily="50" charset="-128"/>
              </a:rPr>
              <a:t>100</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の「ナンデ</a:t>
            </a:r>
            <a:r>
              <a:rPr lang="en-US" altLang="ja-JP" sz="1200" b="0" i="0"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」をズバリ解決します。 </a:t>
            </a:r>
            <a:r>
              <a:rPr lang="ja-JP" altLang="en-US" sz="1200" b="1" i="0" dirty="0">
                <a:solidFill>
                  <a:srgbClr val="000000"/>
                </a:solidFill>
                <a:effectLst/>
                <a:latin typeface="BIZ UDPゴシック" panose="020B0400000000000000" pitchFamily="50" charset="-128"/>
                <a:ea typeface="BIZ UDPゴシック" panose="020B0400000000000000" pitchFamily="50" charset="-128"/>
              </a:rPr>
              <a:t>防災士としての観点から、いざというときに身を守るためのアドバイスもたくさん</a:t>
            </a:r>
            <a:r>
              <a:rPr lang="ja-JP" altLang="en-US" sz="1200" i="0" dirty="0">
                <a:solidFill>
                  <a:srgbClr val="000000"/>
                </a:solidFill>
                <a:effectLst/>
                <a:latin typeface="BIZ UDPゴシック" panose="020B0400000000000000" pitchFamily="50" charset="-128"/>
                <a:ea typeface="BIZ UDPゴシック" panose="020B0400000000000000" pitchFamily="50" charset="-128"/>
              </a:rPr>
              <a:t>ちりばめた、楽しくて役に立つ一冊</a:t>
            </a:r>
            <a:r>
              <a:rPr lang="en-US" altLang="ja-JP" sz="1200" i="0" dirty="0">
                <a:solidFill>
                  <a:srgbClr val="000000"/>
                </a:solidFill>
                <a:effectLst/>
                <a:latin typeface="BIZ UDPゴシック" panose="020B0400000000000000" pitchFamily="50" charset="-128"/>
                <a:ea typeface="BIZ UDPゴシック" panose="020B0400000000000000" pitchFamily="50" charset="-128"/>
              </a:rPr>
              <a:t>!</a:t>
            </a:r>
          </a:p>
          <a:p>
            <a:pPr algn="l"/>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　「気象予報士になり隊</a:t>
            </a:r>
            <a:r>
              <a:rPr lang="en-US" altLang="ja-JP" sz="1200" b="0" i="0" dirty="0">
                <a:solidFill>
                  <a:srgbClr val="000000"/>
                </a:solidFill>
                <a:effectLst/>
                <a:latin typeface="BIZ UDPゴシック" panose="020B0400000000000000" pitchFamily="50" charset="-128"/>
                <a:ea typeface="BIZ UDPゴシック" panose="020B0400000000000000" pitchFamily="50" charset="-128"/>
              </a:rPr>
              <a:t>! </a:t>
            </a:r>
            <a:r>
              <a:rPr lang="ja-JP" altLang="en-US" sz="1200" b="0" i="0" dirty="0">
                <a:solidFill>
                  <a:srgbClr val="000000"/>
                </a:solidFill>
                <a:effectLst/>
                <a:latin typeface="BIZ UDPゴシック" panose="020B0400000000000000" pitchFamily="50" charset="-128"/>
                <a:ea typeface="BIZ UDPゴシック" panose="020B0400000000000000" pitchFamily="50" charset="-128"/>
              </a:rPr>
              <a:t>」のメンバー、ミケ、ふるゾウ、ケロピたちと一緒に、お天気の不思議を学びましょう。雲をつくる実験や、生き物による天気予報の方法など、</a:t>
            </a:r>
            <a:r>
              <a:rPr lang="ja-JP" altLang="en-US" sz="1200" b="1" i="0" spc="-100" dirty="0">
                <a:solidFill>
                  <a:srgbClr val="000000"/>
                </a:solidFill>
                <a:effectLst/>
                <a:latin typeface="BIZ UDPゴシック" panose="020B0400000000000000" pitchFamily="50" charset="-128"/>
                <a:ea typeface="BIZ UDPゴシック" panose="020B0400000000000000" pitchFamily="50" charset="-128"/>
              </a:rPr>
              <a:t>自由研究のテーマ選びにもぴったりです</a:t>
            </a:r>
            <a:r>
              <a:rPr lang="ja-JP" altLang="en-US" sz="1200" b="1" spc="-100" dirty="0">
                <a:solidFill>
                  <a:srgbClr val="000000"/>
                </a:solidFill>
                <a:latin typeface="BIZ UDPゴシック" panose="020B0400000000000000" pitchFamily="50" charset="-128"/>
                <a:ea typeface="BIZ UDPゴシック" panose="020B0400000000000000" pitchFamily="50" charset="-128"/>
              </a:rPr>
              <a:t>！</a:t>
            </a:r>
            <a:endParaRPr lang="en-US" altLang="ja-JP" sz="1200" b="1" spc="-1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CB657363-9F6D-4B1D-8BB6-2B6B0B21CE04}"/>
              </a:ext>
            </a:extLst>
          </p:cNvPr>
          <p:cNvSpPr txBox="1"/>
          <p:nvPr/>
        </p:nvSpPr>
        <p:spPr>
          <a:xfrm>
            <a:off x="100011" y="6135448"/>
            <a:ext cx="3011489" cy="1384995"/>
          </a:xfrm>
          <a:prstGeom prst="rect">
            <a:avLst/>
          </a:prstGeom>
          <a:noFill/>
        </p:spPr>
        <p:txBody>
          <a:bodyPr wrap="square">
            <a:spAutoFit/>
          </a:bodyPr>
          <a:lstStyle/>
          <a:p>
            <a:pPr algn="l"/>
            <a:r>
              <a:rPr lang="ja-JP" altLang="en-US" sz="1200" b="1" dirty="0">
                <a:latin typeface="BIZ UDPゴシック" panose="020B0400000000000000" pitchFamily="50" charset="-128"/>
                <a:ea typeface="BIZ UDPゴシック" panose="020B0400000000000000" pitchFamily="50" charset="-128"/>
              </a:rPr>
              <a:t>気象写真（カラー）　</a:t>
            </a:r>
            <a:endParaRPr lang="en-US" altLang="ja-JP" sz="1200" b="1" dirty="0">
              <a:latin typeface="BIZ UDPゴシック" panose="020B0400000000000000" pitchFamily="50" charset="-128"/>
              <a:ea typeface="BIZ UDPゴシック" panose="020B0400000000000000" pitchFamily="50" charset="-128"/>
            </a:endParaRPr>
          </a:p>
          <a:p>
            <a:pPr algn="l"/>
            <a:r>
              <a:rPr lang="ja-JP" altLang="en-US" sz="1200" b="1" dirty="0">
                <a:latin typeface="BIZ UDPゴシック" panose="020B0400000000000000" pitchFamily="50" charset="-128"/>
                <a:ea typeface="BIZ UDPゴシック" panose="020B0400000000000000" pitchFamily="50" charset="-128"/>
              </a:rPr>
              <a:t>第１章　空と雲のナンデ</a:t>
            </a:r>
            <a:endParaRPr lang="en-US" altLang="ja-JP" sz="1050" b="1" i="0" u="none" strike="noStrike" baseline="0"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2</a:t>
            </a:r>
            <a:r>
              <a:rPr lang="ja-JP" altLang="en-US" sz="1200" b="1" dirty="0">
                <a:latin typeface="BIZ UDPゴシック" panose="020B0400000000000000" pitchFamily="50" charset="-128"/>
                <a:ea typeface="BIZ UDPゴシック" panose="020B0400000000000000" pitchFamily="50" charset="-128"/>
              </a:rPr>
              <a:t>章　雨と雪のナンデ</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3</a:t>
            </a:r>
            <a:r>
              <a:rPr lang="ja-JP" altLang="en-US" sz="1200" b="1" dirty="0">
                <a:latin typeface="BIZ UDPゴシック" panose="020B0400000000000000" pitchFamily="50" charset="-128"/>
                <a:ea typeface="BIZ UDPゴシック" panose="020B0400000000000000" pitchFamily="50" charset="-128"/>
              </a:rPr>
              <a:t>章　風と台風と雷のナンデ</a:t>
            </a:r>
            <a:endParaRPr lang="en-US" altLang="ja-JP" sz="1200" b="1" dirty="0">
              <a:latin typeface="BIZ UDPゴシック" panose="020B0400000000000000" pitchFamily="50" charset="-128"/>
              <a:ea typeface="BIZ UDPゴシック" panose="020B0400000000000000" pitchFamily="50" charset="-128"/>
            </a:endParaRPr>
          </a:p>
          <a:p>
            <a:r>
              <a:rPr lang="ja-JP" altLang="en-US" sz="1200" b="1" dirty="0">
                <a:latin typeface="BIZ UDPゴシック" panose="020B0400000000000000" pitchFamily="50" charset="-128"/>
                <a:ea typeface="BIZ UDPゴシック" panose="020B0400000000000000" pitchFamily="50" charset="-128"/>
              </a:rPr>
              <a:t>第</a:t>
            </a:r>
            <a:r>
              <a:rPr lang="en-US" altLang="ja-JP" sz="1200" b="1" dirty="0">
                <a:latin typeface="BIZ UDPゴシック" panose="020B0400000000000000" pitchFamily="50" charset="-128"/>
                <a:ea typeface="BIZ UDPゴシック" panose="020B0400000000000000" pitchFamily="50" charset="-128"/>
              </a:rPr>
              <a:t>4</a:t>
            </a:r>
            <a:r>
              <a:rPr lang="ja-JP" altLang="en-US" sz="1200" b="1" dirty="0">
                <a:latin typeface="BIZ UDPゴシック" panose="020B0400000000000000" pitchFamily="50" charset="-128"/>
                <a:ea typeface="BIZ UDPゴシック" panose="020B0400000000000000" pitchFamily="50" charset="-128"/>
              </a:rPr>
              <a:t>章　</a:t>
            </a:r>
            <a:r>
              <a:rPr lang="ja-JP" altLang="en-US" sz="1200" b="1" i="0" u="none" strike="noStrike" baseline="0" dirty="0">
                <a:latin typeface="BIZ UDPゴシック" panose="020B0400000000000000" pitchFamily="50" charset="-128"/>
                <a:ea typeface="BIZ UDPゴシック" panose="020B0400000000000000" pitchFamily="50" charset="-128"/>
              </a:rPr>
              <a:t>気温のナンデ</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r>
              <a:rPr lang="ja-JP" altLang="en-US" sz="1200" b="1" i="0" u="none" strike="noStrike" baseline="0" dirty="0">
                <a:latin typeface="BIZ UDPゴシック" panose="020B0400000000000000" pitchFamily="50" charset="-128"/>
                <a:ea typeface="BIZ UDPゴシック" panose="020B0400000000000000" pitchFamily="50" charset="-128"/>
              </a:rPr>
              <a:t>第５章	 天気予報のナンデ</a:t>
            </a:r>
            <a:endParaRPr lang="en-US" altLang="ja-JP" sz="1200" b="1" i="0" u="none" strike="noStrike" baseline="0" dirty="0">
              <a:latin typeface="BIZ UDPゴシック" panose="020B0400000000000000" pitchFamily="50" charset="-128"/>
              <a:ea typeface="BIZ UDPゴシック" panose="020B0400000000000000" pitchFamily="50" charset="-128"/>
            </a:endParaRPr>
          </a:p>
          <a:p>
            <a:r>
              <a:rPr lang="ja-JP" altLang="en-US" sz="1200" b="1" i="0" u="none" strike="noStrike" baseline="0" dirty="0">
                <a:latin typeface="BIZ UDPゴシック" panose="020B0400000000000000" pitchFamily="50" charset="-128"/>
                <a:ea typeface="BIZ UDPゴシック" panose="020B0400000000000000" pitchFamily="50" charset="-128"/>
              </a:rPr>
              <a:t>コラム</a:t>
            </a:r>
            <a:endParaRPr lang="en-US" altLang="ja-JP" sz="1200" b="1" i="0" u="none" strike="noStrike" baseline="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217C5F71-907C-467C-BA17-46174DBE7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7179" y="216375"/>
            <a:ext cx="1342467" cy="241224"/>
          </a:xfrm>
          <a:prstGeom prst="rect">
            <a:avLst/>
          </a:prstGeom>
        </p:spPr>
      </p:pic>
      <p:sp>
        <p:nvSpPr>
          <p:cNvPr id="13" name="Rectangle 3">
            <a:extLst>
              <a:ext uri="{FF2B5EF4-FFF2-40B4-BE49-F238E27FC236}">
                <a16:creationId xmlns:a16="http://schemas.microsoft.com/office/drawing/2014/main" id="{9343E67A-D99B-4CA9-95E0-BE2AD0947DD2}"/>
              </a:ext>
            </a:extLst>
          </p:cNvPr>
          <p:cNvSpPr>
            <a:spLocks noChangeArrowheads="1"/>
          </p:cNvSpPr>
          <p:nvPr/>
        </p:nvSpPr>
        <p:spPr bwMode="auto">
          <a:xfrm>
            <a:off x="100011" y="4824804"/>
            <a:ext cx="43938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04825" algn="l"/>
              </a:tabLst>
              <a:defRPr>
                <a:solidFill>
                  <a:schemeClr val="tx1"/>
                </a:solidFill>
                <a:latin typeface="Arial" panose="020B0604020202020204" pitchFamily="34" charset="0"/>
              </a:defRPr>
            </a:lvl1pPr>
            <a:lvl2pPr eaLnBrk="0" fontAlgn="base" hangingPunct="0">
              <a:spcBef>
                <a:spcPct val="0"/>
              </a:spcBef>
              <a:spcAft>
                <a:spcPct val="0"/>
              </a:spcAft>
              <a:tabLst>
                <a:tab pos="504825" algn="l"/>
              </a:tabLst>
              <a:defRPr>
                <a:solidFill>
                  <a:schemeClr val="tx1"/>
                </a:solidFill>
                <a:latin typeface="Arial" panose="020B0604020202020204" pitchFamily="34" charset="0"/>
              </a:defRPr>
            </a:lvl2pPr>
            <a:lvl3pPr eaLnBrk="0" fontAlgn="base" hangingPunct="0">
              <a:spcBef>
                <a:spcPct val="0"/>
              </a:spcBef>
              <a:spcAft>
                <a:spcPct val="0"/>
              </a:spcAft>
              <a:tabLst>
                <a:tab pos="504825" algn="l"/>
              </a:tabLst>
              <a:defRPr>
                <a:solidFill>
                  <a:schemeClr val="tx1"/>
                </a:solidFill>
                <a:latin typeface="Arial" panose="020B0604020202020204" pitchFamily="34" charset="0"/>
              </a:defRPr>
            </a:lvl3pPr>
            <a:lvl4pPr eaLnBrk="0" fontAlgn="base" hangingPunct="0">
              <a:spcBef>
                <a:spcPct val="0"/>
              </a:spcBef>
              <a:spcAft>
                <a:spcPct val="0"/>
              </a:spcAft>
              <a:tabLst>
                <a:tab pos="504825" algn="l"/>
              </a:tabLst>
              <a:defRPr>
                <a:solidFill>
                  <a:schemeClr val="tx1"/>
                </a:solidFill>
                <a:latin typeface="Arial" panose="020B0604020202020204" pitchFamily="34" charset="0"/>
              </a:defRPr>
            </a:lvl4pPr>
            <a:lvl5pPr eaLnBrk="0" fontAlgn="base" hangingPunct="0">
              <a:spcBef>
                <a:spcPct val="0"/>
              </a:spcBef>
              <a:spcAft>
                <a:spcPct val="0"/>
              </a:spcAft>
              <a:tabLst>
                <a:tab pos="504825" algn="l"/>
              </a:tabLst>
              <a:defRPr>
                <a:solidFill>
                  <a:schemeClr val="tx1"/>
                </a:solidFill>
                <a:latin typeface="Arial" panose="020B0604020202020204" pitchFamily="34" charset="0"/>
              </a:defRPr>
            </a:lvl5pPr>
            <a:lvl6pPr eaLnBrk="0" fontAlgn="base" hangingPunct="0">
              <a:spcBef>
                <a:spcPct val="0"/>
              </a:spcBef>
              <a:spcAft>
                <a:spcPct val="0"/>
              </a:spcAft>
              <a:tabLst>
                <a:tab pos="504825" algn="l"/>
              </a:tabLst>
              <a:defRPr>
                <a:solidFill>
                  <a:schemeClr val="tx1"/>
                </a:solidFill>
                <a:latin typeface="Arial" panose="020B0604020202020204" pitchFamily="34" charset="0"/>
              </a:defRPr>
            </a:lvl6pPr>
            <a:lvl7pPr eaLnBrk="0" fontAlgn="base" hangingPunct="0">
              <a:spcBef>
                <a:spcPct val="0"/>
              </a:spcBef>
              <a:spcAft>
                <a:spcPct val="0"/>
              </a:spcAft>
              <a:tabLst>
                <a:tab pos="504825" algn="l"/>
              </a:tabLst>
              <a:defRPr>
                <a:solidFill>
                  <a:schemeClr val="tx1"/>
                </a:solidFill>
                <a:latin typeface="Arial" panose="020B0604020202020204" pitchFamily="34" charset="0"/>
              </a:defRPr>
            </a:lvl7pPr>
            <a:lvl8pPr eaLnBrk="0" fontAlgn="base" hangingPunct="0">
              <a:spcBef>
                <a:spcPct val="0"/>
              </a:spcBef>
              <a:spcAft>
                <a:spcPct val="0"/>
              </a:spcAft>
              <a:tabLst>
                <a:tab pos="504825" algn="l"/>
              </a:tabLst>
              <a:defRPr>
                <a:solidFill>
                  <a:schemeClr val="tx1"/>
                </a:solidFill>
                <a:latin typeface="Arial" panose="020B0604020202020204" pitchFamily="34" charset="0"/>
              </a:defRPr>
            </a:lvl8pPr>
            <a:lvl9pPr eaLnBrk="0" fontAlgn="base" hangingPunct="0">
              <a:spcBef>
                <a:spcPct val="0"/>
              </a:spcBef>
              <a:spcAft>
                <a:spcPct val="0"/>
              </a:spcAft>
              <a:tabLst>
                <a:tab pos="504825" algn="l"/>
              </a:tabLst>
              <a:defRPr>
                <a:solidFill>
                  <a:schemeClr val="tx1"/>
                </a:solidFill>
                <a:latin typeface="Arial" panose="020B0604020202020204" pitchFamily="34" charset="0"/>
              </a:defRPr>
            </a:lvl9pPr>
          </a:lstStyle>
          <a:p>
            <a:r>
              <a:rPr kumimoji="0" lang="ja-JP" altLang="ja-JP" sz="14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タイトル：</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くぼてんきの</a:t>
            </a:r>
            <a:endParaRPr lang="en-US" altLang="ja-JP" sz="1400" b="1" i="0" dirty="0">
              <a:solidFill>
                <a:srgbClr val="000000"/>
              </a:solidFill>
              <a:effectLst/>
              <a:latin typeface="BIZ UDPゴシック" panose="020B0400000000000000" pitchFamily="50" charset="-128"/>
              <a:ea typeface="BIZ UDPゴシック" panose="020B0400000000000000" pitchFamily="50" charset="-128"/>
            </a:endParaRPr>
          </a:p>
          <a:p>
            <a:r>
              <a:rPr lang="ja-JP" altLang="en-US" sz="1400" b="1" dirty="0">
                <a:solidFill>
                  <a:srgbClr val="000000"/>
                </a:solidFill>
                <a:latin typeface="BIZ UDPゴシック" panose="020B0400000000000000" pitchFamily="50" charset="-128"/>
                <a:ea typeface="BIZ UDPゴシック" panose="020B0400000000000000" pitchFamily="50" charset="-128"/>
              </a:rPr>
              <a:t>　　　　　　</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「天気のナンデ</a:t>
            </a:r>
            <a:r>
              <a:rPr lang="en-US" altLang="ja-JP" sz="1400" b="1" i="0" dirty="0">
                <a:solidFill>
                  <a:srgbClr val="000000"/>
                </a:solidFill>
                <a:effectLst/>
                <a:latin typeface="BIZ UDPゴシック" panose="020B0400000000000000" pitchFamily="50" charset="-128"/>
                <a:ea typeface="BIZ UDPゴシック" panose="020B0400000000000000" pitchFamily="50" charset="-128"/>
              </a:rPr>
              <a:t>?</a:t>
            </a:r>
            <a:r>
              <a:rPr lang="ja-JP" altLang="en-US" sz="1400" b="1" i="0" dirty="0">
                <a:solidFill>
                  <a:srgbClr val="000000"/>
                </a:solidFill>
                <a:effectLst/>
                <a:latin typeface="BIZ UDPゴシック" panose="020B0400000000000000" pitchFamily="50" charset="-128"/>
                <a:ea typeface="BIZ UDPゴシック" panose="020B0400000000000000" pitchFamily="50" charset="-128"/>
              </a:rPr>
              <a:t>」がわかる本 </a:t>
            </a:r>
          </a:p>
          <a:p>
            <a:r>
              <a:rPr kumimoji="0" lang="ja-JP" altLang="en-US"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　</a:t>
            </a:r>
            <a:endParaRPr kumimoji="0" lang="en-US" altLang="ja-JP" sz="3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ページ数：</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264</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ページ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著者：</a:t>
            </a:r>
            <a:r>
              <a:rPr lang="ja-JP" altLang="en-US" sz="1100" b="1" i="0" strike="noStrike" baseline="0" dirty="0">
                <a:latin typeface="BIZ UDPゴシック" panose="020B0400000000000000" pitchFamily="50" charset="-128"/>
                <a:ea typeface="BIZ UDPゴシック" panose="020B0400000000000000" pitchFamily="50" charset="-128"/>
              </a:rPr>
              <a:t>くぼ てんき</a:t>
            </a:r>
            <a:endParaRPr kumimoji="0" lang="ja-JP" altLang="en-US" sz="1100" b="0" i="0"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価格：</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1,430</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円</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税込）　</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発売日：</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2021</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年</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7</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月</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18</a:t>
            </a:r>
            <a:r>
              <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日</a:t>
            </a:r>
            <a:endParaRPr kumimoji="0" lang="ja-JP" altLang="en-US"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a:p>
            <a:pPr marL="0" marR="0" lvl="0" indent="0" algn="l" defTabSz="914400" rtl="0" eaLnBrk="0" fontAlgn="base" latinLnBrk="0" hangingPunct="0">
              <a:spcBef>
                <a:spcPct val="0"/>
              </a:spcBef>
              <a:spcAft>
                <a:spcPct val="0"/>
              </a:spcAft>
              <a:buClrTx/>
              <a:buSzTx/>
              <a:buFontTx/>
              <a:buNone/>
              <a:tabLst>
                <a:tab pos="504825" algn="l"/>
              </a:tabLst>
            </a:pPr>
            <a:r>
              <a:rPr kumimoji="0" lang="en-US" altLang="ja-JP"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ISBN</a:t>
            </a:r>
            <a:r>
              <a:rPr kumimoji="0" lang="ja-JP" altLang="en-US" sz="1100" b="1"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a:t>
            </a:r>
            <a:r>
              <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Arial" panose="020B0604020202020204" pitchFamily="34" charset="0"/>
              </a:rPr>
              <a:t>978-4-86667-292-2</a:t>
            </a:r>
            <a:endParaRPr kumimoji="0" lang="en-US" altLang="ja-JP" sz="1100"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
        <p:nvSpPr>
          <p:cNvPr id="19" name="Rectangle 6">
            <a:extLst>
              <a:ext uri="{FF2B5EF4-FFF2-40B4-BE49-F238E27FC236}">
                <a16:creationId xmlns:a16="http://schemas.microsoft.com/office/drawing/2014/main" id="{91E00675-A0A1-467B-9D10-CD4929436156}"/>
              </a:ext>
            </a:extLst>
          </p:cNvPr>
          <p:cNvSpPr>
            <a:spLocks noChangeArrowheads="1"/>
          </p:cNvSpPr>
          <p:nvPr/>
        </p:nvSpPr>
        <p:spPr bwMode="auto">
          <a:xfrm>
            <a:off x="1673225" y="8115879"/>
            <a:ext cx="5150059"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気象予報士、防災士、こども環境管理士、紙芝居師</a:t>
            </a:r>
            <a:endParaRPr lang="en-US" altLang="ja-JP" sz="1200" b="0" i="0" dirty="0">
              <a:solidFill>
                <a:srgbClr val="0F1111"/>
              </a:solidFill>
              <a:effectLst/>
              <a:latin typeface="BIZ UDPゴシック" panose="020B0400000000000000" pitchFamily="50" charset="-128"/>
              <a:ea typeface="BIZ UDPゴシック" panose="020B0400000000000000" pitchFamily="50" charset="-128"/>
            </a:endParaRPr>
          </a:p>
          <a:p>
            <a:pPr algn="l"/>
            <a:br>
              <a:rPr lang="ja-JP" altLang="en-US" sz="1200" dirty="0">
                <a:latin typeface="BIZ UDPゴシック" panose="020B0400000000000000" pitchFamily="50" charset="-128"/>
                <a:ea typeface="BIZ UDPゴシック" panose="020B0400000000000000" pitchFamily="50" charset="-128"/>
              </a:rPr>
            </a:b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1983</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年生まれ、大阪府出身。</a:t>
            </a:r>
            <a:br>
              <a:rPr lang="ja-JP" altLang="en-US" sz="1200" dirty="0">
                <a:latin typeface="BIZ UDPゴシック" panose="020B0400000000000000" pitchFamily="50" charset="-128"/>
                <a:ea typeface="BIZ UDPゴシック" panose="020B0400000000000000" pitchFamily="50" charset="-128"/>
              </a:rPr>
            </a:b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気象予報士と防災士の資格に加え、東京都が認定する大道芸人ヘブンアーティストのライセンスも持っている。</a:t>
            </a:r>
            <a:br>
              <a:rPr lang="ja-JP" altLang="en-US" sz="1200" dirty="0">
                <a:latin typeface="BIZ UDPゴシック" panose="020B0400000000000000" pitchFamily="50" charset="-128"/>
                <a:ea typeface="BIZ UDPゴシック" panose="020B0400000000000000" pitchFamily="50" charset="-128"/>
              </a:rPr>
            </a:b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小学校、商業施設、さまざまなイベントなどで「天気」「環境」「防災」をテーマにした講演、ワークショップなどを行う。</a:t>
            </a:r>
            <a:br>
              <a:rPr lang="ja-JP" altLang="en-US" sz="1200" dirty="0">
                <a:latin typeface="BIZ UDPゴシック" panose="020B0400000000000000" pitchFamily="50" charset="-128"/>
                <a:ea typeface="BIZ UDPゴシック" panose="020B0400000000000000" pitchFamily="50" charset="-128"/>
              </a:rPr>
            </a:b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201</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６年</a:t>
            </a: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4</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月</a:t>
            </a:r>
            <a:r>
              <a:rPr lang="ja-JP" altLang="en-US" sz="1200" dirty="0">
                <a:solidFill>
                  <a:srgbClr val="0F1111"/>
                </a:solidFill>
                <a:latin typeface="BIZ UDPゴシック" panose="020B0400000000000000" pitchFamily="50" charset="-128"/>
                <a:ea typeface="BIZ UDPゴシック" panose="020B0400000000000000" pitchFamily="50" charset="-128"/>
              </a:rPr>
              <a:t>～</a:t>
            </a: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2019</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年</a:t>
            </a: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3</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月、テレビ神奈川の気象キャスター。</a:t>
            </a:r>
            <a:br>
              <a:rPr lang="ja-JP" altLang="en-US" sz="1200" dirty="0">
                <a:latin typeface="BIZ UDPゴシック" panose="020B0400000000000000" pitchFamily="50" charset="-128"/>
                <a:ea typeface="BIZ UDPゴシック" panose="020B0400000000000000" pitchFamily="50" charset="-128"/>
              </a:rPr>
            </a:b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2019</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年</a:t>
            </a: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4</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月</a:t>
            </a:r>
            <a:r>
              <a:rPr lang="ja-JP" altLang="en-US" sz="1200" dirty="0">
                <a:solidFill>
                  <a:srgbClr val="0F1111"/>
                </a:solidFill>
                <a:latin typeface="BIZ UDPゴシック" panose="020B0400000000000000" pitchFamily="50" charset="-128"/>
                <a:ea typeface="BIZ UDPゴシック" panose="020B0400000000000000" pitchFamily="50" charset="-128"/>
              </a:rPr>
              <a:t>～</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日本テレビ「</a:t>
            </a:r>
            <a:r>
              <a:rPr lang="en-US" altLang="ja-JP" sz="1200" b="0" i="0" dirty="0">
                <a:solidFill>
                  <a:srgbClr val="0F1111"/>
                </a:solidFill>
                <a:effectLst/>
                <a:latin typeface="BIZ UDPゴシック" panose="020B0400000000000000" pitchFamily="50" charset="-128"/>
                <a:ea typeface="BIZ UDPゴシック" panose="020B0400000000000000" pitchFamily="50" charset="-128"/>
              </a:rPr>
              <a:t>ZIP!</a:t>
            </a:r>
            <a:r>
              <a:rPr lang="ja-JP" altLang="en-US" sz="1200" b="0" i="0" dirty="0">
                <a:solidFill>
                  <a:srgbClr val="0F1111"/>
                </a:solidFill>
                <a:effectLst/>
                <a:latin typeface="BIZ UDPゴシック" panose="020B0400000000000000" pitchFamily="50" charset="-128"/>
                <a:ea typeface="BIZ UDPゴシック" panose="020B0400000000000000" pitchFamily="50" charset="-128"/>
              </a:rPr>
              <a:t>」の気象キャスターとして活躍中。</a:t>
            </a:r>
            <a:endParaRPr kumimoji="0" lang="ja-JP" altLang="en-US" sz="1200" b="0" i="0" u="none" strike="noStrike" cap="none" normalizeH="0" baseline="0" dirty="0">
              <a:ln>
                <a:noFill/>
              </a:ln>
              <a:solidFill>
                <a:schemeClr val="tx1"/>
              </a:solidFill>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37456854-B16B-4B38-9F9B-ED2947C11046}"/>
              </a:ext>
            </a:extLst>
          </p:cNvPr>
          <p:cNvSpPr txBox="1"/>
          <p:nvPr/>
        </p:nvSpPr>
        <p:spPr>
          <a:xfrm>
            <a:off x="754309" y="3381989"/>
            <a:ext cx="5383610" cy="215444"/>
          </a:xfrm>
          <a:prstGeom prst="rect">
            <a:avLst/>
          </a:prstGeom>
          <a:solidFill>
            <a:srgbClr val="00B0F0"/>
          </a:solidFill>
          <a:ln>
            <a:noFill/>
          </a:ln>
        </p:spPr>
        <p:txBody>
          <a:bodyPr wrap="square" tIns="0" bIns="0">
            <a:spAutoFit/>
          </a:bodyPr>
          <a:lstStyle/>
          <a:p>
            <a:pPr algn="ctr"/>
            <a:r>
              <a:rPr lang="ja-JP" altLang="en-US" sz="1400" b="0" i="0" dirty="0">
                <a:solidFill>
                  <a:schemeClr val="bg1"/>
                </a:solidFill>
                <a:effectLst/>
                <a:latin typeface="BIZ UDPゴシック" panose="020B0400000000000000" pitchFamily="50" charset="-128"/>
                <a:ea typeface="BIZ UDPゴシック" panose="020B0400000000000000" pitchFamily="50" charset="-128"/>
              </a:rPr>
              <a:t>“大人”も“子ども”も知りたい「天気」に関する「ナンデ」をズバリ解決</a:t>
            </a:r>
            <a:endParaRPr lang="ja-JP" altLang="en-US" sz="1050" b="1" dirty="0">
              <a:solidFill>
                <a:schemeClr val="bg1"/>
              </a:solidFill>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4C593D3-3E25-4082-8DB5-5E570BD3B032}"/>
              </a:ext>
            </a:extLst>
          </p:cNvPr>
          <p:cNvSpPr txBox="1"/>
          <p:nvPr/>
        </p:nvSpPr>
        <p:spPr>
          <a:xfrm>
            <a:off x="1673225" y="7804283"/>
            <a:ext cx="3511550" cy="307777"/>
          </a:xfrm>
          <a:prstGeom prst="rect">
            <a:avLst/>
          </a:prstGeom>
          <a:noFill/>
        </p:spPr>
        <p:txBody>
          <a:bodyPr wrap="square">
            <a:spAutoFit/>
          </a:bodyPr>
          <a:lstStyle/>
          <a:p>
            <a:r>
              <a:rPr lang="ja-JP" altLang="en-US" sz="1400" b="1" u="sng" dirty="0">
                <a:latin typeface="BIZ UDPゴシック" panose="020B0400000000000000" pitchFamily="50" charset="-128"/>
                <a:ea typeface="BIZ UDPゴシック" panose="020B0400000000000000" pitchFamily="50" charset="-128"/>
              </a:rPr>
              <a:t>くぼ てんき</a:t>
            </a:r>
          </a:p>
        </p:txBody>
      </p:sp>
      <p:pic>
        <p:nvPicPr>
          <p:cNvPr id="10" name="図 9">
            <a:extLst>
              <a:ext uri="{FF2B5EF4-FFF2-40B4-BE49-F238E27FC236}">
                <a16:creationId xmlns:a16="http://schemas.microsoft.com/office/drawing/2014/main" id="{95CB1273-CE47-4CD8-ABB3-11FC465EDA8F}"/>
              </a:ext>
            </a:extLst>
          </p:cNvPr>
          <p:cNvPicPr>
            <a:picLocks noChangeAspect="1"/>
          </p:cNvPicPr>
          <p:nvPr/>
        </p:nvPicPr>
        <p:blipFill rotWithShape="1">
          <a:blip r:embed="rId3">
            <a:extLst>
              <a:ext uri="{28A0092B-C50C-407E-A947-70E740481C1C}">
                <a14:useLocalDpi xmlns:a14="http://schemas.microsoft.com/office/drawing/2010/main" val="0"/>
              </a:ext>
            </a:extLst>
          </a:blip>
          <a:srcRect l="33936" t="10290" r="25097" b="16980"/>
          <a:stretch/>
        </p:blipFill>
        <p:spPr>
          <a:xfrm>
            <a:off x="146258" y="7978140"/>
            <a:ext cx="1541793" cy="1824762"/>
          </a:xfrm>
          <a:prstGeom prst="rect">
            <a:avLst/>
          </a:prstGeom>
        </p:spPr>
      </p:pic>
      <p:pic>
        <p:nvPicPr>
          <p:cNvPr id="14" name="図 13">
            <a:extLst>
              <a:ext uri="{FF2B5EF4-FFF2-40B4-BE49-F238E27FC236}">
                <a16:creationId xmlns:a16="http://schemas.microsoft.com/office/drawing/2014/main" id="{58C474EB-CB50-43CF-8CED-DE84D61C24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2350" y="4930745"/>
            <a:ext cx="2154831" cy="3165062"/>
          </a:xfrm>
          <a:prstGeom prst="rect">
            <a:avLst/>
          </a:prstGeom>
          <a:effectLst>
            <a:outerShdw blurRad="50800" dist="38100" dir="2700000" algn="tl" rotWithShape="0">
              <a:prstClr val="black">
                <a:alpha val="40000"/>
              </a:prstClr>
            </a:outerShdw>
          </a:effectLst>
        </p:spPr>
      </p:pic>
      <p:sp>
        <p:nvSpPr>
          <p:cNvPr id="24" name="テキスト ボックス 23">
            <a:extLst>
              <a:ext uri="{FF2B5EF4-FFF2-40B4-BE49-F238E27FC236}">
                <a16:creationId xmlns:a16="http://schemas.microsoft.com/office/drawing/2014/main" id="{D08A758B-AA8A-4A10-9D83-E7DC63C89CEC}"/>
              </a:ext>
            </a:extLst>
          </p:cNvPr>
          <p:cNvSpPr txBox="1"/>
          <p:nvPr/>
        </p:nvSpPr>
        <p:spPr>
          <a:xfrm>
            <a:off x="1557627" y="420604"/>
            <a:ext cx="6384400" cy="461665"/>
          </a:xfrm>
          <a:prstGeom prst="rect">
            <a:avLst/>
          </a:prstGeom>
          <a:noFill/>
        </p:spPr>
        <p:txBody>
          <a:bodyPr wrap="square">
            <a:spAutoFit/>
          </a:bodyPr>
          <a:lstStyle/>
          <a:p>
            <a:r>
              <a:rPr lang="ja-JP" altLang="en-US" sz="2400" dirty="0">
                <a:solidFill>
                  <a:schemeClr val="bg1"/>
                </a:solidFill>
                <a:latin typeface="BIZ UDPゴシック" panose="020B0400000000000000" pitchFamily="50" charset="-128"/>
                <a:ea typeface="BIZ UDPゴシック" panose="020B0400000000000000" pitchFamily="50" charset="-128"/>
              </a:rPr>
              <a:t>自由研究のテーマ選びにもぴったり</a:t>
            </a:r>
            <a:r>
              <a:rPr lang="en-US" altLang="ja-JP" sz="2400" dirty="0">
                <a:solidFill>
                  <a:schemeClr val="bg1"/>
                </a:solidFill>
                <a:latin typeface="BIZ UDPゴシック" panose="020B0400000000000000" pitchFamily="50" charset="-128"/>
                <a:ea typeface="BIZ UDPゴシック" panose="020B0400000000000000" pitchFamily="50" charset="-128"/>
              </a:rPr>
              <a:t>!</a:t>
            </a:r>
          </a:p>
        </p:txBody>
      </p:sp>
      <p:sp>
        <p:nvSpPr>
          <p:cNvPr id="17" name="雲 16">
            <a:extLst>
              <a:ext uri="{FF2B5EF4-FFF2-40B4-BE49-F238E27FC236}">
                <a16:creationId xmlns:a16="http://schemas.microsoft.com/office/drawing/2014/main" id="{397B8AD4-BD59-4B34-80AC-97D0D5F326E6}"/>
              </a:ext>
            </a:extLst>
          </p:cNvPr>
          <p:cNvSpPr/>
          <p:nvPr/>
        </p:nvSpPr>
        <p:spPr>
          <a:xfrm>
            <a:off x="412201" y="680294"/>
            <a:ext cx="1223029" cy="847127"/>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79812D7-CBB1-48EB-9E16-64C5F61E01E9}"/>
              </a:ext>
            </a:extLst>
          </p:cNvPr>
          <p:cNvSpPr txBox="1"/>
          <p:nvPr/>
        </p:nvSpPr>
        <p:spPr>
          <a:xfrm>
            <a:off x="360343" y="775820"/>
            <a:ext cx="1274887" cy="646331"/>
          </a:xfrm>
          <a:prstGeom prst="rect">
            <a:avLst/>
          </a:prstGeom>
          <a:noFill/>
        </p:spPr>
        <p:txBody>
          <a:bodyPr wrap="square" rtlCol="0">
            <a:spAutoFit/>
          </a:bodyPr>
          <a:lstStyle/>
          <a:p>
            <a:pPr algn="ctr"/>
            <a:r>
              <a:rPr kumimoji="1" lang="ja-JP" altLang="en-US" b="1" dirty="0">
                <a:latin typeface="BIZ UDPゴシック" panose="020B0400000000000000" pitchFamily="50" charset="-128"/>
                <a:ea typeface="BIZ UDPゴシック" panose="020B0400000000000000" pitchFamily="50" charset="-128"/>
              </a:rPr>
              <a:t>もうすぐ</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 夏休</a:t>
            </a:r>
            <a:r>
              <a:rPr kumimoji="1" lang="ja-JP" altLang="en-US" b="1" spc="-100" dirty="0">
                <a:latin typeface="BIZ UDPゴシック" panose="020B0400000000000000" pitchFamily="50" charset="-128"/>
                <a:ea typeface="BIZ UDPゴシック" panose="020B0400000000000000" pitchFamily="50" charset="-128"/>
              </a:rPr>
              <a:t>み</a:t>
            </a:r>
            <a:r>
              <a:rPr kumimoji="1" lang="en-US" altLang="ja-JP" b="1" dirty="0">
                <a:latin typeface="BIZ UDPゴシック" panose="020B0400000000000000" pitchFamily="50" charset="-128"/>
                <a:ea typeface="BIZ UDPゴシック" panose="020B0400000000000000" pitchFamily="50" charset="-128"/>
              </a:rPr>
              <a:t>!</a:t>
            </a:r>
            <a:endParaRPr kumimoji="1" lang="ja-JP" altLang="en-US"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0746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テキスト ボックス 69">
            <a:extLst>
              <a:ext uri="{FF2B5EF4-FFF2-40B4-BE49-F238E27FC236}">
                <a16:creationId xmlns:a16="http://schemas.microsoft.com/office/drawing/2014/main" id="{9CF846B7-5717-463B-BE40-3234656BF12C}"/>
              </a:ext>
            </a:extLst>
          </p:cNvPr>
          <p:cNvSpPr txBox="1"/>
          <p:nvPr/>
        </p:nvSpPr>
        <p:spPr>
          <a:xfrm>
            <a:off x="517174" y="866437"/>
            <a:ext cx="6332603" cy="484693"/>
          </a:xfrm>
          <a:prstGeom prst="rect">
            <a:avLst/>
          </a:prstGeom>
          <a:solidFill>
            <a:srgbClr val="00B0F0"/>
          </a:solidFill>
        </p:spPr>
        <p:txBody>
          <a:bodyPr wrap="square">
            <a:noAutofit/>
          </a:bodyPr>
          <a:lstStyle/>
          <a:p>
            <a:pPr algn="l"/>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37BF72D0-BEC6-4671-99A7-F5CDF14F3AF0}"/>
              </a:ext>
            </a:extLst>
          </p:cNvPr>
          <p:cNvSpPr txBox="1"/>
          <p:nvPr/>
        </p:nvSpPr>
        <p:spPr>
          <a:xfrm>
            <a:off x="5614149" y="1052588"/>
            <a:ext cx="1488433" cy="215444"/>
          </a:xfrm>
          <a:prstGeom prst="rect">
            <a:avLst/>
          </a:prstGeom>
          <a:noFill/>
        </p:spPr>
        <p:txBody>
          <a:bodyPr wrap="square" rtlCol="0">
            <a:spAutoFit/>
          </a:bodyPr>
          <a:lstStyle/>
          <a:p>
            <a:pPr algn="l"/>
            <a:r>
              <a:rPr kumimoji="1" lang="en-US" altLang="ja-JP" sz="800" dirty="0">
                <a:solidFill>
                  <a:schemeClr val="bg1"/>
                </a:solidFill>
                <a:latin typeface="BIZ UDPゴシック" panose="020B0400000000000000" pitchFamily="50" charset="-128"/>
                <a:ea typeface="BIZ UDPゴシック" panose="020B0400000000000000" pitchFamily="50" charset="-128"/>
              </a:rPr>
              <a:t>※</a:t>
            </a:r>
            <a:r>
              <a:rPr kumimoji="1" lang="ja-JP" altLang="en-US" sz="800" dirty="0">
                <a:solidFill>
                  <a:schemeClr val="bg1"/>
                </a:solidFill>
                <a:latin typeface="BIZ UDPゴシック" panose="020B0400000000000000" pitchFamily="50" charset="-128"/>
                <a:ea typeface="BIZ UDPゴシック" panose="020B0400000000000000" pitchFamily="50" charset="-128"/>
              </a:rPr>
              <a:t>書籍より一部抜粋要約</a:t>
            </a:r>
          </a:p>
        </p:txBody>
      </p:sp>
      <p:sp>
        <p:nvSpPr>
          <p:cNvPr id="10" name="テキスト ボックス 9">
            <a:extLst>
              <a:ext uri="{FF2B5EF4-FFF2-40B4-BE49-F238E27FC236}">
                <a16:creationId xmlns:a16="http://schemas.microsoft.com/office/drawing/2014/main" id="{90DA2698-A950-4C4A-AF6F-CE01A9FB6E65}"/>
              </a:ext>
            </a:extLst>
          </p:cNvPr>
          <p:cNvSpPr txBox="1"/>
          <p:nvPr/>
        </p:nvSpPr>
        <p:spPr>
          <a:xfrm>
            <a:off x="554868" y="935140"/>
            <a:ext cx="4166369" cy="338554"/>
          </a:xfrm>
          <a:prstGeom prst="rect">
            <a:avLst/>
          </a:prstGeom>
          <a:noFill/>
        </p:spPr>
        <p:txBody>
          <a:bodyPr wrap="square">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rPr>
              <a:t>どうして雲にはいろんな形があるの？</a:t>
            </a:r>
          </a:p>
        </p:txBody>
      </p:sp>
      <p:sp>
        <p:nvSpPr>
          <p:cNvPr id="25" name="正方形/長方形 24">
            <a:extLst>
              <a:ext uri="{FF2B5EF4-FFF2-40B4-BE49-F238E27FC236}">
                <a16:creationId xmlns:a16="http://schemas.microsoft.com/office/drawing/2014/main" id="{86B1BCA0-4CD5-457A-ABC6-E4D9E0DB3E39}"/>
              </a:ext>
            </a:extLst>
          </p:cNvPr>
          <p:cNvSpPr/>
          <p:nvPr/>
        </p:nvSpPr>
        <p:spPr>
          <a:xfrm>
            <a:off x="21603" y="9384725"/>
            <a:ext cx="6803124" cy="561692"/>
          </a:xfrm>
          <a:prstGeom prst="rect">
            <a:avLst/>
          </a:prstGeom>
        </p:spPr>
        <p:txBody>
          <a:bodyPr wrap="square">
            <a:spAutoFit/>
          </a:bodyPr>
          <a:lstStyle/>
          <a:p>
            <a:pPr algn="ctr" fontAlgn="base">
              <a:spcAft>
                <a:spcPts val="0"/>
              </a:spcAft>
            </a:pPr>
            <a:r>
              <a:rPr lang="ja-JP" altLang="en-US" sz="1000" dirty="0">
                <a:solidFill>
                  <a:srgbClr val="000000"/>
                </a:solidFill>
                <a:latin typeface="BIZ UDゴシック" panose="020B0400000000000000" pitchFamily="49" charset="-128"/>
                <a:ea typeface="BIZ UDゴシック" panose="020B0400000000000000" pitchFamily="49" charset="-128"/>
              </a:rPr>
              <a:t>書評・著者</a:t>
            </a:r>
            <a:r>
              <a:rPr lang="ja-JP" altLang="ja-JP" sz="1000" dirty="0">
                <a:solidFill>
                  <a:srgbClr val="000000"/>
                </a:solidFill>
                <a:latin typeface="BIZ UDゴシック" panose="020B0400000000000000" pitchFamily="49" charset="-128"/>
                <a:ea typeface="BIZ UDゴシック" panose="020B0400000000000000" pitchFamily="49" charset="-128"/>
              </a:rPr>
              <a:t>インタビュ</a:t>
            </a:r>
            <a:r>
              <a:rPr lang="ja-JP" altLang="en-US" sz="1000" dirty="0">
                <a:solidFill>
                  <a:srgbClr val="000000"/>
                </a:solidFill>
                <a:latin typeface="BIZ UDゴシック" panose="020B0400000000000000" pitchFamily="49" charset="-128"/>
                <a:ea typeface="BIZ UDゴシック" panose="020B0400000000000000" pitchFamily="49" charset="-128"/>
              </a:rPr>
              <a:t>ー等</a:t>
            </a:r>
            <a:r>
              <a:rPr lang="ja-JP" altLang="ja-JP" sz="1000" dirty="0">
                <a:solidFill>
                  <a:srgbClr val="000000"/>
                </a:solidFill>
                <a:latin typeface="BIZ UDゴシック" panose="020B0400000000000000" pitchFamily="49" charset="-128"/>
                <a:ea typeface="BIZ UDゴシック" panose="020B0400000000000000" pitchFamily="49" charset="-128"/>
              </a:rPr>
              <a:t>のご検討をいただければ幸いです。情報掲載、画像提供の問い合わせ</a:t>
            </a:r>
            <a:endParaRPr lang="ja-JP" altLang="ja-JP" sz="10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000" dirty="0">
                <a:solidFill>
                  <a:srgbClr val="000000"/>
                </a:solidFill>
                <a:latin typeface="BIZ UDゴシック" panose="020B0400000000000000" pitchFamily="49" charset="-128"/>
                <a:ea typeface="BIZ UDゴシック" panose="020B0400000000000000" pitchFamily="49" charset="-128"/>
              </a:rPr>
              <a:t>古垣（フルガキ）</a:t>
            </a:r>
            <a:r>
              <a:rPr lang="en-US" altLang="ja-JP" sz="1000" dirty="0">
                <a:solidFill>
                  <a:srgbClr val="000000"/>
                </a:solidFill>
                <a:latin typeface="BIZ UDゴシック" panose="020B0400000000000000" pitchFamily="49" charset="-128"/>
                <a:ea typeface="BIZ UDゴシック" panose="020B0400000000000000" pitchFamily="49" charset="-128"/>
              </a:rPr>
              <a:t>TEL</a:t>
            </a:r>
            <a:r>
              <a:rPr lang="ja-JP" altLang="ja-JP" sz="1000" dirty="0">
                <a:solidFill>
                  <a:srgbClr val="000000"/>
                </a:solidFill>
                <a:latin typeface="BIZ UDゴシック" panose="020B0400000000000000" pitchFamily="49" charset="-128"/>
                <a:ea typeface="BIZ UDゴシック" panose="020B0400000000000000" pitchFamily="49" charset="-128"/>
              </a:rPr>
              <a:t>：</a:t>
            </a:r>
            <a:r>
              <a:rPr lang="en-US" altLang="ja-JP" sz="1000" dirty="0">
                <a:solidFill>
                  <a:srgbClr val="000000"/>
                </a:solidFill>
                <a:latin typeface="BIZ UDゴシック" panose="020B0400000000000000" pitchFamily="49" charset="-128"/>
                <a:ea typeface="BIZ UDゴシック" panose="020B0400000000000000" pitchFamily="49" charset="-128"/>
              </a:rPr>
              <a:t>03-3983-3225</a:t>
            </a:r>
            <a:r>
              <a:rPr lang="ja-JP" altLang="ja-JP" sz="1000" dirty="0">
                <a:solidFill>
                  <a:srgbClr val="000000"/>
                </a:solidFill>
                <a:latin typeface="BIZ UDゴシック" panose="020B0400000000000000" pitchFamily="49" charset="-128"/>
                <a:ea typeface="BIZ UDゴシック" panose="020B0400000000000000" pitchFamily="49" charset="-128"/>
              </a:rPr>
              <a:t>　</a:t>
            </a:r>
            <a:r>
              <a:rPr lang="en-US" altLang="ja-JP" sz="1000" dirty="0">
                <a:solidFill>
                  <a:srgbClr val="000000"/>
                </a:solidFill>
                <a:latin typeface="BIZ UDゴシック" panose="020B0400000000000000" pitchFamily="49" charset="-128"/>
                <a:ea typeface="BIZ UDゴシック" panose="020B0400000000000000" pitchFamily="49" charset="-128"/>
              </a:rPr>
              <a:t>090-4424-6911</a:t>
            </a:r>
            <a:r>
              <a:rPr lang="ja-JP" altLang="ja-JP" sz="1000" dirty="0">
                <a:solidFill>
                  <a:srgbClr val="000000"/>
                </a:solidFill>
                <a:latin typeface="BIZ UDゴシック" panose="020B0400000000000000" pitchFamily="49" charset="-128"/>
                <a:ea typeface="BIZ UDゴシック" panose="020B0400000000000000" pitchFamily="49" charset="-128"/>
              </a:rPr>
              <a:t>　</a:t>
            </a:r>
            <a:r>
              <a:rPr lang="en-US" altLang="ja-JP" sz="1000" u="sng" dirty="0">
                <a:solidFill>
                  <a:srgbClr val="000000"/>
                </a:solidFill>
                <a:latin typeface="BIZ UDゴシック" panose="020B0400000000000000" pitchFamily="49" charset="-128"/>
                <a:ea typeface="BIZ UDゴシック" panose="020B0400000000000000" pitchFamily="49" charset="-128"/>
              </a:rPr>
              <a:t>furugaki@asa21.com</a:t>
            </a:r>
            <a:endParaRPr lang="ja-JP" altLang="ja-JP" sz="1000" dirty="0">
              <a:latin typeface="BIZ UDゴシック" panose="020B0400000000000000" pitchFamily="49" charset="-128"/>
              <a:ea typeface="BIZ UDゴシック" panose="020B0400000000000000" pitchFamily="49" charset="-128"/>
              <a:cs typeface="ＭＳ Ｐゴシック" panose="020B0600070205080204" pitchFamily="50" charset="-128"/>
            </a:endParaRPr>
          </a:p>
          <a:p>
            <a:pPr algn="ctr" fontAlgn="base">
              <a:spcAft>
                <a:spcPts val="0"/>
              </a:spcAft>
            </a:pPr>
            <a:r>
              <a:rPr lang="ja-JP" altLang="ja-JP" sz="1000" dirty="0">
                <a:solidFill>
                  <a:srgbClr val="000000"/>
                </a:solidFill>
                <a:latin typeface="BIZ UDゴシック" panose="020B0400000000000000" pitchFamily="49" charset="-128"/>
                <a:ea typeface="BIZ UDゴシック" panose="020B0400000000000000" pitchFamily="49" charset="-128"/>
              </a:rPr>
              <a:t>株式会社</a:t>
            </a:r>
            <a:r>
              <a:rPr lang="ja-JP" altLang="ja-JP" sz="1000" dirty="0" err="1">
                <a:solidFill>
                  <a:srgbClr val="000000"/>
                </a:solidFill>
                <a:latin typeface="BIZ UDゴシック" panose="020B0400000000000000" pitchFamily="49" charset="-128"/>
                <a:ea typeface="BIZ UDゴシック" panose="020B0400000000000000" pitchFamily="49" charset="-128"/>
              </a:rPr>
              <a:t>あさ</a:t>
            </a:r>
            <a:r>
              <a:rPr lang="ja-JP" altLang="ja-JP" sz="1000" dirty="0">
                <a:solidFill>
                  <a:srgbClr val="000000"/>
                </a:solidFill>
                <a:latin typeface="BIZ UDゴシック" panose="020B0400000000000000" pitchFamily="49" charset="-128"/>
                <a:ea typeface="BIZ UDゴシック" panose="020B0400000000000000" pitchFamily="49" charset="-128"/>
              </a:rPr>
              <a:t>出版　東京都豊島区南池袋</a:t>
            </a:r>
            <a:r>
              <a:rPr lang="en-US" altLang="ja-JP" sz="1000" dirty="0">
                <a:solidFill>
                  <a:srgbClr val="000000"/>
                </a:solidFill>
                <a:latin typeface="BIZ UDゴシック" panose="020B0400000000000000" pitchFamily="49" charset="-128"/>
                <a:ea typeface="BIZ UDゴシック" panose="020B0400000000000000" pitchFamily="49" charset="-128"/>
              </a:rPr>
              <a:t>2-9-9 </a:t>
            </a:r>
            <a:r>
              <a:rPr lang="ja-JP" altLang="ja-JP" sz="1000" dirty="0">
                <a:solidFill>
                  <a:srgbClr val="000000"/>
                </a:solidFill>
                <a:latin typeface="BIZ UDゴシック" panose="020B0400000000000000" pitchFamily="49" charset="-128"/>
                <a:ea typeface="BIZ UDゴシック" panose="020B0400000000000000" pitchFamily="49" charset="-128"/>
              </a:rPr>
              <a:t>第一池袋ホワイトビル</a:t>
            </a:r>
            <a:r>
              <a:rPr lang="en-US" altLang="ja-JP" sz="1000" dirty="0">
                <a:solidFill>
                  <a:srgbClr val="000000"/>
                </a:solidFill>
                <a:latin typeface="BIZ UDゴシック" panose="020B0400000000000000" pitchFamily="49" charset="-128"/>
                <a:ea typeface="BIZ UDゴシック" panose="020B0400000000000000" pitchFamily="49" charset="-128"/>
              </a:rPr>
              <a:t>6</a:t>
            </a:r>
            <a:r>
              <a:rPr lang="ja-JP" altLang="ja-JP" sz="1000" dirty="0">
                <a:solidFill>
                  <a:srgbClr val="000000"/>
                </a:solidFill>
                <a:latin typeface="BIZ UDゴシック" panose="020B0400000000000000" pitchFamily="49" charset="-128"/>
                <a:ea typeface="BIZ UDゴシック" panose="020B0400000000000000" pitchFamily="49" charset="-128"/>
              </a:rPr>
              <a:t>階</a:t>
            </a:r>
            <a:endParaRPr lang="ja-JP" altLang="ja-JP" sz="1000" dirty="0">
              <a:effectLst/>
              <a:latin typeface="BIZ UDゴシック" panose="020B0400000000000000" pitchFamily="49" charset="-128"/>
              <a:ea typeface="BIZ UDゴシック" panose="020B0400000000000000" pitchFamily="49" charset="-128"/>
              <a:cs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830FC92D-4C75-43F8-944E-2EA66D903E9F}"/>
              </a:ext>
            </a:extLst>
          </p:cNvPr>
          <p:cNvCxnSpPr/>
          <p:nvPr/>
        </p:nvCxnSpPr>
        <p:spPr>
          <a:xfrm>
            <a:off x="12700" y="9346230"/>
            <a:ext cx="685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27B5FD87-CC2A-4F39-A763-986189752C15}"/>
              </a:ext>
            </a:extLst>
          </p:cNvPr>
          <p:cNvSpPr txBox="1"/>
          <p:nvPr/>
        </p:nvSpPr>
        <p:spPr>
          <a:xfrm>
            <a:off x="-384845" y="-92919"/>
            <a:ext cx="7603625" cy="523220"/>
          </a:xfrm>
          <a:prstGeom prst="rect">
            <a:avLst/>
          </a:prstGeom>
          <a:noFill/>
        </p:spPr>
        <p:txBody>
          <a:bodyPr wrap="square">
            <a:spAutoFit/>
          </a:bodyPr>
          <a:lstStyle/>
          <a:p>
            <a:pPr algn="ctr"/>
            <a:r>
              <a:rPr lang="ja-JP" altLang="en-US" sz="2400" b="1" i="0" dirty="0">
                <a:effectLst/>
                <a:latin typeface="BIZ UDPゴシック" panose="020B0400000000000000" pitchFamily="50" charset="-128"/>
                <a:ea typeface="BIZ UDPゴシック" panose="020B0400000000000000" pitchFamily="50" charset="-128"/>
              </a:rPr>
              <a:t>「</a:t>
            </a:r>
            <a:r>
              <a:rPr lang="ja-JP" altLang="en-US" sz="2400" b="1" i="0" dirty="0">
                <a:ln w="3175">
                  <a:solidFill>
                    <a:schemeClr val="tx1"/>
                  </a:solidFill>
                </a:ln>
                <a:solidFill>
                  <a:srgbClr val="FF0000"/>
                </a:solidFill>
                <a:effectLst/>
                <a:latin typeface="BIZ UDPゴシック" panose="020B0400000000000000" pitchFamily="50" charset="-128"/>
                <a:ea typeface="BIZ UDPゴシック" panose="020B0400000000000000" pitchFamily="50" charset="-128"/>
              </a:rPr>
              <a:t>天</a:t>
            </a:r>
            <a:r>
              <a:rPr lang="ja-JP" altLang="en-US" sz="2400" b="1" i="0" dirty="0">
                <a:ln w="3175">
                  <a:solidFill>
                    <a:schemeClr val="tx1"/>
                  </a:solidFill>
                </a:ln>
                <a:solidFill>
                  <a:srgbClr val="FFC000"/>
                </a:solidFill>
                <a:effectLst/>
                <a:latin typeface="BIZ UDPゴシック" panose="020B0400000000000000" pitchFamily="50" charset="-128"/>
                <a:ea typeface="BIZ UDPゴシック" panose="020B0400000000000000" pitchFamily="50" charset="-128"/>
              </a:rPr>
              <a:t>気</a:t>
            </a:r>
            <a:r>
              <a:rPr lang="ja-JP" altLang="en-US" sz="2400" b="1" i="0" dirty="0">
                <a:effectLst/>
                <a:latin typeface="BIZ UDPゴシック" panose="020B0400000000000000" pitchFamily="50" charset="-128"/>
                <a:ea typeface="BIZ UDPゴシック" panose="020B0400000000000000" pitchFamily="50" charset="-128"/>
              </a:rPr>
              <a:t>」に関する、</a:t>
            </a:r>
            <a:r>
              <a:rPr lang="en-US" altLang="ja-JP" sz="2800" b="1" i="0" dirty="0">
                <a:effectLst/>
                <a:latin typeface="BIZ UDPゴシック" panose="020B0400000000000000" pitchFamily="50" charset="-128"/>
                <a:ea typeface="BIZ UDPゴシック" panose="020B0400000000000000" pitchFamily="50" charset="-128"/>
              </a:rPr>
              <a:t>100</a:t>
            </a:r>
            <a:r>
              <a:rPr lang="ja-JP" altLang="en-US" sz="2400" b="1" i="0" dirty="0">
                <a:effectLst/>
                <a:latin typeface="BIZ UDPゴシック" panose="020B0400000000000000" pitchFamily="50" charset="-128"/>
                <a:ea typeface="BIZ UDPゴシック" panose="020B0400000000000000" pitchFamily="50" charset="-128"/>
              </a:rPr>
              <a:t>の「</a:t>
            </a:r>
            <a:r>
              <a:rPr lang="ja-JP" altLang="en-US" sz="2400" b="1" i="0" dirty="0">
                <a:ln>
                  <a:solidFill>
                    <a:schemeClr val="tx1"/>
                  </a:solidFill>
                </a:ln>
                <a:solidFill>
                  <a:srgbClr val="FF0000"/>
                </a:solidFill>
                <a:effectLst/>
                <a:latin typeface="BIZ UDPゴシック" panose="020B0400000000000000" pitchFamily="50" charset="-128"/>
                <a:ea typeface="BIZ UDPゴシック" panose="020B0400000000000000" pitchFamily="50" charset="-128"/>
              </a:rPr>
              <a:t>ナ</a:t>
            </a:r>
            <a:r>
              <a:rPr lang="ja-JP" altLang="en-US" sz="2400" b="1" i="0" dirty="0">
                <a:ln>
                  <a:solidFill>
                    <a:schemeClr val="tx1"/>
                  </a:solidFill>
                </a:ln>
                <a:solidFill>
                  <a:srgbClr val="F59817"/>
                </a:solidFill>
                <a:effectLst/>
                <a:latin typeface="BIZ UDPゴシック" panose="020B0400000000000000" pitchFamily="50" charset="-128"/>
                <a:ea typeface="BIZ UDPゴシック" panose="020B0400000000000000" pitchFamily="50" charset="-128"/>
              </a:rPr>
              <a:t>ン</a:t>
            </a:r>
            <a:r>
              <a:rPr lang="ja-JP" altLang="en-US" sz="2400" b="1" i="0" dirty="0">
                <a:ln>
                  <a:solidFill>
                    <a:schemeClr val="tx1"/>
                  </a:solidFill>
                </a:ln>
                <a:solidFill>
                  <a:srgbClr val="FFFF00"/>
                </a:solidFill>
                <a:effectLst/>
                <a:latin typeface="BIZ UDPゴシック" panose="020B0400000000000000" pitchFamily="50" charset="-128"/>
                <a:ea typeface="BIZ UDPゴシック" panose="020B0400000000000000" pitchFamily="50" charset="-128"/>
              </a:rPr>
              <a:t>デ</a:t>
            </a:r>
            <a:r>
              <a:rPr lang="en-US" altLang="ja-JP" sz="2400" b="1" i="0" dirty="0">
                <a:ln>
                  <a:solidFill>
                    <a:schemeClr val="tx1"/>
                  </a:solidFill>
                </a:ln>
                <a:solidFill>
                  <a:srgbClr val="00B0F0"/>
                </a:solidFill>
                <a:effectLst/>
                <a:latin typeface="BIZ UDPゴシック" panose="020B0400000000000000" pitchFamily="50" charset="-128"/>
                <a:ea typeface="BIZ UDPゴシック" panose="020B0400000000000000" pitchFamily="50" charset="-128"/>
              </a:rPr>
              <a:t>?</a:t>
            </a:r>
            <a:r>
              <a:rPr lang="ja-JP" altLang="en-US" sz="2400" b="1" i="0" dirty="0">
                <a:effectLst/>
                <a:latin typeface="BIZ UDPゴシック" panose="020B0400000000000000" pitchFamily="50" charset="-128"/>
                <a:ea typeface="BIZ UDPゴシック" panose="020B0400000000000000" pitchFamily="50" charset="-128"/>
              </a:rPr>
              <a:t>」をズバリ解決</a:t>
            </a:r>
            <a:endParaRPr lang="ja-JP" altLang="en-US" sz="1600" b="1" dirty="0">
              <a:latin typeface="BIZ UDPゴシック" panose="020B0400000000000000" pitchFamily="50" charset="-128"/>
              <a:ea typeface="BIZ UDPゴシック" panose="020B0400000000000000" pitchFamily="50" charset="-128"/>
            </a:endParaRPr>
          </a:p>
        </p:txBody>
      </p:sp>
      <p:grpSp>
        <p:nvGrpSpPr>
          <p:cNvPr id="72" name="グループ化 71">
            <a:extLst>
              <a:ext uri="{FF2B5EF4-FFF2-40B4-BE49-F238E27FC236}">
                <a16:creationId xmlns:a16="http://schemas.microsoft.com/office/drawing/2014/main" id="{72769E62-104D-47F2-9F43-A0C3FAEAD2E9}"/>
              </a:ext>
            </a:extLst>
          </p:cNvPr>
          <p:cNvGrpSpPr/>
          <p:nvPr/>
        </p:nvGrpSpPr>
        <p:grpSpPr>
          <a:xfrm>
            <a:off x="18644" y="437921"/>
            <a:ext cx="680616" cy="944356"/>
            <a:chOff x="18644" y="437921"/>
            <a:chExt cx="680616" cy="944356"/>
          </a:xfrm>
        </p:grpSpPr>
        <p:sp>
          <p:nvSpPr>
            <p:cNvPr id="71" name="楕円 70">
              <a:extLst>
                <a:ext uri="{FF2B5EF4-FFF2-40B4-BE49-F238E27FC236}">
                  <a16:creationId xmlns:a16="http://schemas.microsoft.com/office/drawing/2014/main" id="{7DFCBBE7-616F-4CA9-8C32-89B09957DCA3}"/>
                </a:ext>
              </a:extLst>
            </p:cNvPr>
            <p:cNvSpPr/>
            <p:nvPr/>
          </p:nvSpPr>
          <p:spPr>
            <a:xfrm>
              <a:off x="141659" y="642977"/>
              <a:ext cx="549372" cy="3588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B882BE75-46F4-45B9-9BAC-2F8426C61531}"/>
                </a:ext>
              </a:extLst>
            </p:cNvPr>
            <p:cNvGrpSpPr/>
            <p:nvPr/>
          </p:nvGrpSpPr>
          <p:grpSpPr>
            <a:xfrm>
              <a:off x="18644" y="437921"/>
              <a:ext cx="680616" cy="944356"/>
              <a:chOff x="408712" y="1445277"/>
              <a:chExt cx="780640" cy="1083139"/>
            </a:xfrm>
          </p:grpSpPr>
          <p:sp>
            <p:nvSpPr>
              <p:cNvPr id="13" name="四角形: 角を丸くする 12">
                <a:extLst>
                  <a:ext uri="{FF2B5EF4-FFF2-40B4-BE49-F238E27FC236}">
                    <a16:creationId xmlns:a16="http://schemas.microsoft.com/office/drawing/2014/main" id="{159FA29F-392D-4C05-B9D4-D6CAEF7BC027}"/>
                  </a:ext>
                </a:extLst>
              </p:cNvPr>
              <p:cNvSpPr/>
              <p:nvPr/>
            </p:nvSpPr>
            <p:spPr>
              <a:xfrm>
                <a:off x="571435" y="2119341"/>
                <a:ext cx="498635" cy="3883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92B62ACF-3ED1-4664-8540-2C65CBFA5DEC}"/>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08712" y="1445277"/>
                <a:ext cx="780640" cy="1083139"/>
              </a:xfrm>
              <a:prstGeom prst="rect">
                <a:avLst/>
              </a:prstGeom>
            </p:spPr>
          </p:pic>
        </p:grpSp>
      </p:grpSp>
      <p:sp>
        <p:nvSpPr>
          <p:cNvPr id="22" name="テキスト ボックス 21">
            <a:extLst>
              <a:ext uri="{FF2B5EF4-FFF2-40B4-BE49-F238E27FC236}">
                <a16:creationId xmlns:a16="http://schemas.microsoft.com/office/drawing/2014/main" id="{18153C1B-7087-490C-8A71-5489EC871220}"/>
              </a:ext>
            </a:extLst>
          </p:cNvPr>
          <p:cNvSpPr txBox="1"/>
          <p:nvPr/>
        </p:nvSpPr>
        <p:spPr>
          <a:xfrm>
            <a:off x="4694252" y="1182043"/>
            <a:ext cx="2766998" cy="215444"/>
          </a:xfrm>
          <a:prstGeom prst="rect">
            <a:avLst/>
          </a:prstGeom>
          <a:noFill/>
        </p:spPr>
        <p:txBody>
          <a:bodyPr wrap="square" rtlCol="0">
            <a:spAutoFit/>
          </a:bodyPr>
          <a:lstStyle/>
          <a:p>
            <a:pPr algn="l"/>
            <a:r>
              <a:rPr kumimoji="1" lang="en-US" altLang="ja-JP" sz="8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800" spc="-50" dirty="0">
                <a:solidFill>
                  <a:schemeClr val="bg1"/>
                </a:solidFill>
                <a:latin typeface="BIZ UDPゴシック" panose="020B0400000000000000" pitchFamily="50" charset="-128"/>
                <a:ea typeface="BIZ UDPゴシック" panose="020B0400000000000000" pitchFamily="50" charset="-128"/>
              </a:rPr>
              <a:t>本書ではすべての漢字にルビを振っております</a:t>
            </a:r>
          </a:p>
        </p:txBody>
      </p:sp>
      <p:sp>
        <p:nvSpPr>
          <p:cNvPr id="20" name="テキスト ボックス 19">
            <a:extLst>
              <a:ext uri="{FF2B5EF4-FFF2-40B4-BE49-F238E27FC236}">
                <a16:creationId xmlns:a16="http://schemas.microsoft.com/office/drawing/2014/main" id="{B74B294A-B6F4-40E2-A669-08ECAB52AA58}"/>
              </a:ext>
            </a:extLst>
          </p:cNvPr>
          <p:cNvSpPr txBox="1"/>
          <p:nvPr/>
        </p:nvSpPr>
        <p:spPr>
          <a:xfrm>
            <a:off x="17159" y="1373621"/>
            <a:ext cx="6902449" cy="1999906"/>
          </a:xfrm>
          <a:prstGeom prst="rect">
            <a:avLst/>
          </a:prstGeom>
          <a:noFill/>
        </p:spPr>
        <p:txBody>
          <a:bodyPr wrap="square" rtlCol="0">
            <a:spAutoFit/>
          </a:bodyPr>
          <a:lstStyle/>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　　雲の形や大きさは、風と風のぶつかり具合、水蒸気の量、温度の違いなどによって変わるよ。</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b="1" dirty="0">
                <a:latin typeface="BIZ UDPゴシック" panose="020B0400000000000000" pitchFamily="50" charset="-128"/>
                <a:ea typeface="BIZ UDPゴシック" panose="020B0400000000000000" pitchFamily="50" charset="-128"/>
              </a:rPr>
              <a:t>十種雲形</a:t>
            </a:r>
            <a:r>
              <a:rPr kumimoji="1" lang="ja-JP" altLang="en-US" sz="1200" dirty="0">
                <a:latin typeface="BIZ UDPゴシック" panose="020B0400000000000000" pitchFamily="50" charset="-128"/>
                <a:ea typeface="BIZ UDPゴシック" panose="020B0400000000000000" pitchFamily="50" charset="-128"/>
              </a:rPr>
              <a:t>といって、雲はできる場所の高さや形によって、大きく</a:t>
            </a:r>
            <a:r>
              <a:rPr kumimoji="1" lang="en-US" altLang="ja-JP" sz="1200" dirty="0">
                <a:latin typeface="BIZ UDPゴシック" panose="020B0400000000000000" pitchFamily="50" charset="-128"/>
                <a:ea typeface="BIZ UDPゴシック" panose="020B0400000000000000" pitchFamily="50" charset="-128"/>
              </a:rPr>
              <a:t>10</a:t>
            </a:r>
            <a:r>
              <a:rPr kumimoji="1" lang="ja-JP" altLang="en-US" sz="1200" dirty="0">
                <a:latin typeface="BIZ UDPゴシック" panose="020B0400000000000000" pitchFamily="50" charset="-128"/>
                <a:ea typeface="BIZ UDPゴシック" panose="020B0400000000000000" pitchFamily="50" charset="-128"/>
              </a:rPr>
              <a:t>種類に分けることができるんだ。</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800"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200" b="1" dirty="0">
                <a:latin typeface="BIZ UDPゴシック" panose="020B0400000000000000" pitchFamily="50" charset="-128"/>
                <a:ea typeface="BIZ UDPゴシック" panose="020B0400000000000000" pitchFamily="50" charset="-128"/>
              </a:rPr>
              <a:t>巻雲、巻積雲、巻層雲、高積雲、高層雲、層積雲、層雲、乱層雲、積雲、積乱雲</a:t>
            </a:r>
            <a:endParaRPr kumimoji="1" lang="en-US" altLang="ja-JP" sz="1200" b="1" dirty="0">
              <a:latin typeface="BIZ UDPゴシック" panose="020B0400000000000000" pitchFamily="50" charset="-128"/>
              <a:ea typeface="BIZ UDPゴシック" panose="020B0400000000000000" pitchFamily="50" charset="-128"/>
            </a:endParaRPr>
          </a:p>
          <a:p>
            <a:pPr algn="l">
              <a:lnSpc>
                <a:spcPct val="150000"/>
              </a:lnSpc>
            </a:pPr>
            <a:endParaRPr kumimoji="1" lang="en-US" altLang="ja-JP" sz="800"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　たとえば、高積雲は小さな雲が並んでいる様子がひつじの群れみたいに見えるから、「ひつじ雲」と</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呼ばれているんだ。もこもこしてかわいい「ひつじ雲」見たことあるんじゃないかな。</a:t>
            </a:r>
            <a:endParaRPr kumimoji="1" lang="en-US" altLang="ja-JP" sz="1200"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800" dirty="0">
                <a:latin typeface="BIZ UDPゴシック" panose="020B0400000000000000" pitchFamily="50" charset="-128"/>
                <a:ea typeface="BIZ UDPゴシック" panose="020B0400000000000000" pitchFamily="50" charset="-128"/>
              </a:rPr>
              <a:t>　</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7C60717-D46B-4221-8D17-A18BD9570458}"/>
              </a:ext>
            </a:extLst>
          </p:cNvPr>
          <p:cNvSpPr txBox="1"/>
          <p:nvPr/>
        </p:nvSpPr>
        <p:spPr>
          <a:xfrm>
            <a:off x="118759" y="1610613"/>
            <a:ext cx="846707"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じっしゅうんけい</a:t>
            </a:r>
          </a:p>
        </p:txBody>
      </p:sp>
      <p:sp>
        <p:nvSpPr>
          <p:cNvPr id="28" name="テキスト ボックス 27">
            <a:extLst>
              <a:ext uri="{FF2B5EF4-FFF2-40B4-BE49-F238E27FC236}">
                <a16:creationId xmlns:a16="http://schemas.microsoft.com/office/drawing/2014/main" id="{6065DF4B-EB28-41B8-B2F5-F194CE6F97C4}"/>
              </a:ext>
            </a:extLst>
          </p:cNvPr>
          <p:cNvSpPr txBox="1"/>
          <p:nvPr/>
        </p:nvSpPr>
        <p:spPr>
          <a:xfrm>
            <a:off x="15197" y="2060950"/>
            <a:ext cx="522900"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けんうん</a:t>
            </a:r>
          </a:p>
        </p:txBody>
      </p:sp>
      <p:sp>
        <p:nvSpPr>
          <p:cNvPr id="29" name="テキスト ボックス 28">
            <a:extLst>
              <a:ext uri="{FF2B5EF4-FFF2-40B4-BE49-F238E27FC236}">
                <a16:creationId xmlns:a16="http://schemas.microsoft.com/office/drawing/2014/main" id="{88EE49C1-E94B-4024-8F34-A13F9825E3C5}"/>
              </a:ext>
            </a:extLst>
          </p:cNvPr>
          <p:cNvSpPr txBox="1"/>
          <p:nvPr/>
        </p:nvSpPr>
        <p:spPr>
          <a:xfrm>
            <a:off x="412089" y="2060950"/>
            <a:ext cx="697627"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けんせきうん</a:t>
            </a:r>
          </a:p>
        </p:txBody>
      </p:sp>
      <p:sp>
        <p:nvSpPr>
          <p:cNvPr id="30" name="テキスト ボックス 29">
            <a:extLst>
              <a:ext uri="{FF2B5EF4-FFF2-40B4-BE49-F238E27FC236}">
                <a16:creationId xmlns:a16="http://schemas.microsoft.com/office/drawing/2014/main" id="{47F7AB67-58AF-46A6-B546-549492CAB000}"/>
              </a:ext>
            </a:extLst>
          </p:cNvPr>
          <p:cNvSpPr txBox="1"/>
          <p:nvPr/>
        </p:nvSpPr>
        <p:spPr>
          <a:xfrm>
            <a:off x="958427" y="2060950"/>
            <a:ext cx="689612" cy="200055"/>
          </a:xfrm>
          <a:prstGeom prst="rect">
            <a:avLst/>
          </a:prstGeom>
          <a:noFill/>
        </p:spPr>
        <p:txBody>
          <a:bodyPr wrap="none" rtlCol="0">
            <a:spAutoFit/>
          </a:bodyPr>
          <a:lstStyle/>
          <a:p>
            <a:pPr algn="l"/>
            <a:r>
              <a:rPr kumimoji="1" lang="ja-JP" altLang="en-US" sz="700">
                <a:latin typeface="BIZ UDPゴシック" panose="020B0400000000000000" pitchFamily="50" charset="-128"/>
                <a:ea typeface="BIZ UDPゴシック" panose="020B0400000000000000" pitchFamily="50" charset="-128"/>
              </a:rPr>
              <a:t>けんそううん</a:t>
            </a:r>
            <a:endParaRPr kumimoji="1" lang="ja-JP" altLang="en-US" sz="7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F2A51C3E-DAC7-4188-8506-16526350544B}"/>
              </a:ext>
            </a:extLst>
          </p:cNvPr>
          <p:cNvSpPr txBox="1"/>
          <p:nvPr/>
        </p:nvSpPr>
        <p:spPr>
          <a:xfrm>
            <a:off x="1498415" y="2060950"/>
            <a:ext cx="688009"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こうせきうん</a:t>
            </a:r>
          </a:p>
        </p:txBody>
      </p:sp>
      <p:sp>
        <p:nvSpPr>
          <p:cNvPr id="32" name="テキスト ボックス 31">
            <a:extLst>
              <a:ext uri="{FF2B5EF4-FFF2-40B4-BE49-F238E27FC236}">
                <a16:creationId xmlns:a16="http://schemas.microsoft.com/office/drawing/2014/main" id="{166176DF-3B9C-4087-9065-9286F1793962}"/>
              </a:ext>
            </a:extLst>
          </p:cNvPr>
          <p:cNvSpPr txBox="1"/>
          <p:nvPr/>
        </p:nvSpPr>
        <p:spPr>
          <a:xfrm>
            <a:off x="2066303" y="2060950"/>
            <a:ext cx="679994"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こうそううん</a:t>
            </a:r>
          </a:p>
        </p:txBody>
      </p:sp>
      <p:sp>
        <p:nvSpPr>
          <p:cNvPr id="33" name="テキスト ボックス 32">
            <a:extLst>
              <a:ext uri="{FF2B5EF4-FFF2-40B4-BE49-F238E27FC236}">
                <a16:creationId xmlns:a16="http://schemas.microsoft.com/office/drawing/2014/main" id="{0DE1846D-4993-4CBE-BF78-490EAF6746B4}"/>
              </a:ext>
            </a:extLst>
          </p:cNvPr>
          <p:cNvSpPr txBox="1"/>
          <p:nvPr/>
        </p:nvSpPr>
        <p:spPr>
          <a:xfrm>
            <a:off x="2606291" y="2060950"/>
            <a:ext cx="692818"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そうせきうん</a:t>
            </a:r>
          </a:p>
        </p:txBody>
      </p:sp>
      <p:sp>
        <p:nvSpPr>
          <p:cNvPr id="34" name="テキスト ボックス 33">
            <a:extLst>
              <a:ext uri="{FF2B5EF4-FFF2-40B4-BE49-F238E27FC236}">
                <a16:creationId xmlns:a16="http://schemas.microsoft.com/office/drawing/2014/main" id="{9426CDCF-BA19-438C-80FC-5FB9F2956228}"/>
              </a:ext>
            </a:extLst>
          </p:cNvPr>
          <p:cNvSpPr txBox="1"/>
          <p:nvPr/>
        </p:nvSpPr>
        <p:spPr>
          <a:xfrm>
            <a:off x="3552203" y="2059529"/>
            <a:ext cx="686406"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らんそううん</a:t>
            </a:r>
          </a:p>
        </p:txBody>
      </p:sp>
      <p:sp>
        <p:nvSpPr>
          <p:cNvPr id="35" name="テキスト ボックス 34">
            <a:extLst>
              <a:ext uri="{FF2B5EF4-FFF2-40B4-BE49-F238E27FC236}">
                <a16:creationId xmlns:a16="http://schemas.microsoft.com/office/drawing/2014/main" id="{E48CE14E-4429-43F1-87D8-CC9DEF16D681}"/>
              </a:ext>
            </a:extLst>
          </p:cNvPr>
          <p:cNvSpPr txBox="1"/>
          <p:nvPr/>
        </p:nvSpPr>
        <p:spPr>
          <a:xfrm>
            <a:off x="3164120" y="2060950"/>
            <a:ext cx="518091"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そううん</a:t>
            </a:r>
          </a:p>
        </p:txBody>
      </p:sp>
      <p:sp>
        <p:nvSpPr>
          <p:cNvPr id="36" name="テキスト ボックス 35">
            <a:extLst>
              <a:ext uri="{FF2B5EF4-FFF2-40B4-BE49-F238E27FC236}">
                <a16:creationId xmlns:a16="http://schemas.microsoft.com/office/drawing/2014/main" id="{78EC3456-0C8B-4353-8C8B-404CA880DCB5}"/>
              </a:ext>
            </a:extLst>
          </p:cNvPr>
          <p:cNvSpPr txBox="1"/>
          <p:nvPr/>
        </p:nvSpPr>
        <p:spPr>
          <a:xfrm>
            <a:off x="4100464" y="2061084"/>
            <a:ext cx="526106"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せきうん</a:t>
            </a:r>
          </a:p>
        </p:txBody>
      </p:sp>
      <p:sp>
        <p:nvSpPr>
          <p:cNvPr id="37" name="テキスト ボックス 36">
            <a:extLst>
              <a:ext uri="{FF2B5EF4-FFF2-40B4-BE49-F238E27FC236}">
                <a16:creationId xmlns:a16="http://schemas.microsoft.com/office/drawing/2014/main" id="{2A1645D0-24EE-49D5-AC92-F9697A544FBC}"/>
              </a:ext>
            </a:extLst>
          </p:cNvPr>
          <p:cNvSpPr txBox="1"/>
          <p:nvPr/>
        </p:nvSpPr>
        <p:spPr>
          <a:xfrm>
            <a:off x="4478522" y="2056812"/>
            <a:ext cx="844062" cy="200055"/>
          </a:xfrm>
          <a:prstGeom prst="rect">
            <a:avLst/>
          </a:prstGeom>
          <a:noFill/>
        </p:spPr>
        <p:txBody>
          <a:bodyPr wrap="squar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せきらんうん</a:t>
            </a:r>
          </a:p>
        </p:txBody>
      </p:sp>
      <p:sp>
        <p:nvSpPr>
          <p:cNvPr id="39" name="テキスト ボックス 38">
            <a:extLst>
              <a:ext uri="{FF2B5EF4-FFF2-40B4-BE49-F238E27FC236}">
                <a16:creationId xmlns:a16="http://schemas.microsoft.com/office/drawing/2014/main" id="{33A4DD79-AC48-4370-A14F-2EB288B2D54F}"/>
              </a:ext>
            </a:extLst>
          </p:cNvPr>
          <p:cNvSpPr txBox="1"/>
          <p:nvPr/>
        </p:nvSpPr>
        <p:spPr>
          <a:xfrm>
            <a:off x="789501" y="2544167"/>
            <a:ext cx="688009"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こうせきうん</a:t>
            </a:r>
          </a:p>
        </p:txBody>
      </p:sp>
      <p:sp>
        <p:nvSpPr>
          <p:cNvPr id="40" name="テキスト ボックス 39">
            <a:extLst>
              <a:ext uri="{FF2B5EF4-FFF2-40B4-BE49-F238E27FC236}">
                <a16:creationId xmlns:a16="http://schemas.microsoft.com/office/drawing/2014/main" id="{183EEBF2-8297-4D25-A0EF-E19F7CF4C2C2}"/>
              </a:ext>
            </a:extLst>
          </p:cNvPr>
          <p:cNvSpPr txBox="1"/>
          <p:nvPr/>
        </p:nvSpPr>
        <p:spPr>
          <a:xfrm>
            <a:off x="115221" y="3264487"/>
            <a:ext cx="697627"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けんせきうん</a:t>
            </a:r>
          </a:p>
        </p:txBody>
      </p:sp>
      <p:sp>
        <p:nvSpPr>
          <p:cNvPr id="42" name="テキスト ボックス 41">
            <a:extLst>
              <a:ext uri="{FF2B5EF4-FFF2-40B4-BE49-F238E27FC236}">
                <a16:creationId xmlns:a16="http://schemas.microsoft.com/office/drawing/2014/main" id="{5C8C0085-B4F9-460F-AB1E-05A920AF35B5}"/>
              </a:ext>
            </a:extLst>
          </p:cNvPr>
          <p:cNvSpPr txBox="1"/>
          <p:nvPr/>
        </p:nvSpPr>
        <p:spPr>
          <a:xfrm>
            <a:off x="1177223" y="4274836"/>
            <a:ext cx="694421"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せきらんうん</a:t>
            </a:r>
          </a:p>
        </p:txBody>
      </p:sp>
      <p:pic>
        <p:nvPicPr>
          <p:cNvPr id="44" name="図 43">
            <a:extLst>
              <a:ext uri="{FF2B5EF4-FFF2-40B4-BE49-F238E27FC236}">
                <a16:creationId xmlns:a16="http://schemas.microsoft.com/office/drawing/2014/main" id="{7C8DFBC2-CAFD-4BC0-86A2-5563D8634A8F}"/>
              </a:ext>
            </a:extLst>
          </p:cNvPr>
          <p:cNvPicPr>
            <a:picLocks noChangeAspect="1"/>
          </p:cNvPicPr>
          <p:nvPr/>
        </p:nvPicPr>
        <p:blipFill>
          <a:blip r:embed="rId3"/>
          <a:stretch>
            <a:fillRect/>
          </a:stretch>
        </p:blipFill>
        <p:spPr>
          <a:xfrm>
            <a:off x="3680129" y="3281947"/>
            <a:ext cx="2992712" cy="2264538"/>
          </a:xfrm>
          <a:prstGeom prst="rect">
            <a:avLst/>
          </a:prstGeom>
        </p:spPr>
      </p:pic>
      <p:sp>
        <p:nvSpPr>
          <p:cNvPr id="47" name="テキスト ボックス 46">
            <a:extLst>
              <a:ext uri="{FF2B5EF4-FFF2-40B4-BE49-F238E27FC236}">
                <a16:creationId xmlns:a16="http://schemas.microsoft.com/office/drawing/2014/main" id="{D875858A-4BC1-47AF-BA0B-0442E49C44C3}"/>
              </a:ext>
            </a:extLst>
          </p:cNvPr>
          <p:cNvSpPr txBox="1"/>
          <p:nvPr/>
        </p:nvSpPr>
        <p:spPr>
          <a:xfrm>
            <a:off x="20396" y="3293657"/>
            <a:ext cx="3531807" cy="2168927"/>
          </a:xfrm>
          <a:prstGeom prst="rect">
            <a:avLst/>
          </a:prstGeom>
          <a:noFill/>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巻積雲は、魚のうろこのように見えたりイワシの群れのように見えるから、「うろこ雲」や「いわし雲」と呼ばれているよ。</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endParaRPr kumimoji="1" lang="en-US" altLang="ja-JP" sz="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一番身近な雲は積乱雲かな。夏によく見る縦に</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長いモクモクした雲で、別名「入道雲」。夕立を降らせるのは、この積乱雲なんだ。</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ソフトクリームみたいでおいしそうだけど、見かけたら要注意だよ。</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8" name="テキスト ボックス 47">
            <a:extLst>
              <a:ext uri="{FF2B5EF4-FFF2-40B4-BE49-F238E27FC236}">
                <a16:creationId xmlns:a16="http://schemas.microsoft.com/office/drawing/2014/main" id="{0190CB1F-402E-4B09-9A74-22BC87E86C28}"/>
              </a:ext>
            </a:extLst>
          </p:cNvPr>
          <p:cNvSpPr txBox="1"/>
          <p:nvPr/>
        </p:nvSpPr>
        <p:spPr>
          <a:xfrm>
            <a:off x="538097" y="5857354"/>
            <a:ext cx="6332603" cy="484693"/>
          </a:xfrm>
          <a:prstGeom prst="rect">
            <a:avLst/>
          </a:prstGeom>
          <a:solidFill>
            <a:srgbClr val="00B0F0"/>
          </a:solidFill>
        </p:spPr>
        <p:txBody>
          <a:bodyPr wrap="square">
            <a:noAutofit/>
          </a:bodyPr>
          <a:lstStyle/>
          <a:p>
            <a:pPr algn="l"/>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5D72BB90-E7FE-440B-8B8D-2F7E260AC3E3}"/>
              </a:ext>
            </a:extLst>
          </p:cNvPr>
          <p:cNvSpPr txBox="1"/>
          <p:nvPr/>
        </p:nvSpPr>
        <p:spPr>
          <a:xfrm>
            <a:off x="5635641" y="6016568"/>
            <a:ext cx="1488433" cy="215444"/>
          </a:xfrm>
          <a:prstGeom prst="rect">
            <a:avLst/>
          </a:prstGeom>
          <a:noFill/>
        </p:spPr>
        <p:txBody>
          <a:bodyPr wrap="square" rtlCol="0">
            <a:spAutoFit/>
          </a:bodyPr>
          <a:lstStyle/>
          <a:p>
            <a:pPr algn="l"/>
            <a:r>
              <a:rPr kumimoji="1" lang="en-US" altLang="ja-JP" sz="800" dirty="0">
                <a:solidFill>
                  <a:schemeClr val="bg1"/>
                </a:solidFill>
                <a:latin typeface="BIZ UDPゴシック" panose="020B0400000000000000" pitchFamily="50" charset="-128"/>
                <a:ea typeface="BIZ UDPゴシック" panose="020B0400000000000000" pitchFamily="50" charset="-128"/>
              </a:rPr>
              <a:t>※</a:t>
            </a:r>
            <a:r>
              <a:rPr kumimoji="1" lang="ja-JP" altLang="en-US" sz="800" dirty="0">
                <a:solidFill>
                  <a:schemeClr val="bg1"/>
                </a:solidFill>
                <a:latin typeface="BIZ UDPゴシック" panose="020B0400000000000000" pitchFamily="50" charset="-128"/>
                <a:ea typeface="BIZ UDPゴシック" panose="020B0400000000000000" pitchFamily="50" charset="-128"/>
              </a:rPr>
              <a:t>書籍より一部抜粋要約</a:t>
            </a:r>
          </a:p>
        </p:txBody>
      </p:sp>
      <p:sp>
        <p:nvSpPr>
          <p:cNvPr id="50" name="テキスト ボックス 49">
            <a:extLst>
              <a:ext uri="{FF2B5EF4-FFF2-40B4-BE49-F238E27FC236}">
                <a16:creationId xmlns:a16="http://schemas.microsoft.com/office/drawing/2014/main" id="{2A51A1C0-0108-4DB7-8590-8614DBF441A7}"/>
              </a:ext>
            </a:extLst>
          </p:cNvPr>
          <p:cNvSpPr txBox="1"/>
          <p:nvPr/>
        </p:nvSpPr>
        <p:spPr>
          <a:xfrm>
            <a:off x="601120" y="5926321"/>
            <a:ext cx="5666874" cy="338554"/>
          </a:xfrm>
          <a:prstGeom prst="rect">
            <a:avLst/>
          </a:prstGeom>
          <a:noFill/>
        </p:spPr>
        <p:txBody>
          <a:bodyPr wrap="square">
            <a:spAutoFit/>
          </a:bodyPr>
          <a:lstStyle/>
          <a:p>
            <a:r>
              <a:rPr lang="ja-JP" altLang="en-US" sz="1600" dirty="0">
                <a:solidFill>
                  <a:schemeClr val="bg1"/>
                </a:solidFill>
                <a:latin typeface="BIZ UDPゴシック" panose="020B0400000000000000" pitchFamily="50" charset="-128"/>
                <a:ea typeface="BIZ UDPゴシック" panose="020B0400000000000000" pitchFamily="50" charset="-128"/>
              </a:rPr>
              <a:t>大きな台風が来るのがわかったら何をすればいいの？</a:t>
            </a:r>
          </a:p>
        </p:txBody>
      </p:sp>
      <p:sp>
        <p:nvSpPr>
          <p:cNvPr id="55" name="テキスト ボックス 54">
            <a:extLst>
              <a:ext uri="{FF2B5EF4-FFF2-40B4-BE49-F238E27FC236}">
                <a16:creationId xmlns:a16="http://schemas.microsoft.com/office/drawing/2014/main" id="{DBDDE589-F813-4521-B95A-C2ABD6911670}"/>
              </a:ext>
            </a:extLst>
          </p:cNvPr>
          <p:cNvSpPr txBox="1"/>
          <p:nvPr/>
        </p:nvSpPr>
        <p:spPr>
          <a:xfrm>
            <a:off x="4715744" y="6146023"/>
            <a:ext cx="2766998" cy="215444"/>
          </a:xfrm>
          <a:prstGeom prst="rect">
            <a:avLst/>
          </a:prstGeom>
          <a:noFill/>
        </p:spPr>
        <p:txBody>
          <a:bodyPr wrap="square" rtlCol="0">
            <a:spAutoFit/>
          </a:bodyPr>
          <a:lstStyle/>
          <a:p>
            <a:pPr algn="l"/>
            <a:r>
              <a:rPr kumimoji="1" lang="en-US" altLang="ja-JP" sz="800" spc="-100" dirty="0">
                <a:solidFill>
                  <a:schemeClr val="bg1"/>
                </a:solidFill>
                <a:latin typeface="BIZ UDPゴシック" panose="020B0400000000000000" pitchFamily="50" charset="-128"/>
                <a:ea typeface="BIZ UDPゴシック" panose="020B0400000000000000" pitchFamily="50" charset="-128"/>
              </a:rPr>
              <a:t>※</a:t>
            </a:r>
            <a:r>
              <a:rPr kumimoji="1" lang="ja-JP" altLang="en-US" sz="800" spc="-50" dirty="0">
                <a:solidFill>
                  <a:schemeClr val="bg1"/>
                </a:solidFill>
                <a:latin typeface="BIZ UDPゴシック" panose="020B0400000000000000" pitchFamily="50" charset="-128"/>
                <a:ea typeface="BIZ UDPゴシック" panose="020B0400000000000000" pitchFamily="50" charset="-128"/>
              </a:rPr>
              <a:t>本書ではすべての漢字にルビを振っております</a:t>
            </a:r>
          </a:p>
        </p:txBody>
      </p:sp>
      <p:pic>
        <p:nvPicPr>
          <p:cNvPr id="58" name="図 57">
            <a:extLst>
              <a:ext uri="{FF2B5EF4-FFF2-40B4-BE49-F238E27FC236}">
                <a16:creationId xmlns:a16="http://schemas.microsoft.com/office/drawing/2014/main" id="{024C95EF-FA31-4490-81C1-5A41603D03EB}"/>
              </a:ext>
            </a:extLst>
          </p:cNvPr>
          <p:cNvPicPr>
            <a:picLocks noChangeAspect="1"/>
          </p:cNvPicPr>
          <p:nvPr/>
        </p:nvPicPr>
        <p:blipFill rotWithShape="1">
          <a:blip r:embed="rId4">
            <a:clrChange>
              <a:clrFrom>
                <a:srgbClr val="FFFFFF"/>
              </a:clrFrom>
              <a:clrTo>
                <a:srgbClr val="FFFFFF">
                  <a:alpha val="0"/>
                </a:srgbClr>
              </a:clrTo>
            </a:clrChange>
          </a:blip>
          <a:srcRect l="9676" t="5709" r="8740" b="5874"/>
          <a:stretch/>
        </p:blipFill>
        <p:spPr>
          <a:xfrm>
            <a:off x="-5715" y="5495223"/>
            <a:ext cx="704366" cy="875669"/>
          </a:xfrm>
          <a:prstGeom prst="rect">
            <a:avLst/>
          </a:prstGeom>
        </p:spPr>
      </p:pic>
      <p:sp>
        <p:nvSpPr>
          <p:cNvPr id="59" name="テキスト ボックス 58">
            <a:extLst>
              <a:ext uri="{FF2B5EF4-FFF2-40B4-BE49-F238E27FC236}">
                <a16:creationId xmlns:a16="http://schemas.microsoft.com/office/drawing/2014/main" id="{795C8B08-178E-49F8-9933-875E32D5AA75}"/>
              </a:ext>
            </a:extLst>
          </p:cNvPr>
          <p:cNvSpPr txBox="1"/>
          <p:nvPr/>
        </p:nvSpPr>
        <p:spPr>
          <a:xfrm>
            <a:off x="70187" y="6403107"/>
            <a:ext cx="4851063" cy="2815258"/>
          </a:xfrm>
          <a:prstGeom prst="rect">
            <a:avLst/>
          </a:prstGeom>
          <a:noFill/>
        </p:spPr>
        <p:txBody>
          <a:bodyPr wrap="square" rtlCol="0">
            <a:spAutoFit/>
          </a:bodyPr>
          <a:lstStyle/>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　　同じ災害でも台風が地震と違うのは、前もってわかること。まずは天気予報を見て、自分の住んでいるところにはいつ台風が一番近づいて雨や風が強まるのかを知っておくことが大切だよ。そして、台風に備えて何をしておくかというと、</a:t>
            </a:r>
            <a:r>
              <a:rPr kumimoji="1" lang="ja-JP" altLang="en-US" sz="1200" b="1" dirty="0">
                <a:latin typeface="BIZ UDPゴシック" panose="020B0400000000000000" pitchFamily="50" charset="-128"/>
                <a:ea typeface="BIZ UDPゴシック" panose="020B0400000000000000" pitchFamily="50" charset="-128"/>
              </a:rPr>
              <a:t>数日前からの「行動時間割」を早めに考えておこう。</a:t>
            </a:r>
            <a:endParaRPr kumimoji="1" lang="en-US" altLang="ja-JP" sz="12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1200" dirty="0">
                <a:latin typeface="BIZ UDPゴシック" panose="020B0400000000000000" pitchFamily="50" charset="-128"/>
                <a:ea typeface="BIZ UDPゴシック" panose="020B0400000000000000" pitchFamily="50" charset="-128"/>
              </a:rPr>
              <a:t>　家のまわりに飛ばされやすいものがないかを確認しておくことも近隣の人たちの安全のために大切なことなので、絶対に忘れないで。</a:t>
            </a:r>
            <a:r>
              <a:rPr kumimoji="1" lang="ja-JP" altLang="en-US" sz="1200" b="1" dirty="0">
                <a:latin typeface="BIZ UDPゴシック" panose="020B0400000000000000" pitchFamily="50" charset="-128"/>
                <a:ea typeface="BIZ UDPゴシック" panose="020B0400000000000000" pitchFamily="50" charset="-128"/>
              </a:rPr>
              <a:t>とくに見落とさないでほしいのが自転車。</a:t>
            </a:r>
            <a:r>
              <a:rPr kumimoji="1" lang="ja-JP" altLang="en-US" sz="1200" dirty="0">
                <a:latin typeface="BIZ UDPゴシック" panose="020B0400000000000000" pitchFamily="50" charset="-128"/>
                <a:ea typeface="BIZ UDPゴシック" panose="020B0400000000000000" pitchFamily="50" charset="-128"/>
              </a:rPr>
              <a:t>家の前にとめておいた自転車が倒れたり飛んでいったりして、通行人をケガさせたりよその家や車に当たって傷つけてしまったりすることがあるんだ。</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0" name="テキスト ボックス 59">
            <a:extLst>
              <a:ext uri="{FF2B5EF4-FFF2-40B4-BE49-F238E27FC236}">
                <a16:creationId xmlns:a16="http://schemas.microsoft.com/office/drawing/2014/main" id="{3612B44B-3F5C-44BA-9964-AF42A431673B}"/>
              </a:ext>
            </a:extLst>
          </p:cNvPr>
          <p:cNvSpPr txBox="1"/>
          <p:nvPr/>
        </p:nvSpPr>
        <p:spPr>
          <a:xfrm>
            <a:off x="1881941" y="4544566"/>
            <a:ext cx="772969" cy="200055"/>
          </a:xfrm>
          <a:prstGeom prst="rect">
            <a:avLst/>
          </a:prstGeom>
          <a:noFill/>
        </p:spPr>
        <p:txBody>
          <a:bodyPr wrap="none" rtlCol="0">
            <a:spAutoFit/>
          </a:bodyPr>
          <a:lstStyle/>
          <a:p>
            <a:pPr algn="l"/>
            <a:r>
              <a:rPr kumimoji="1" lang="ja-JP" altLang="en-US" sz="700" dirty="0">
                <a:latin typeface="BIZ UDPゴシック" panose="020B0400000000000000" pitchFamily="50" charset="-128"/>
                <a:ea typeface="BIZ UDPゴシック" panose="020B0400000000000000" pitchFamily="50" charset="-128"/>
              </a:rPr>
              <a:t>にゅうどうぐも</a:t>
            </a:r>
          </a:p>
        </p:txBody>
      </p:sp>
      <p:pic>
        <p:nvPicPr>
          <p:cNvPr id="63" name="図 62">
            <a:extLst>
              <a:ext uri="{FF2B5EF4-FFF2-40B4-BE49-F238E27FC236}">
                <a16:creationId xmlns:a16="http://schemas.microsoft.com/office/drawing/2014/main" id="{74942F85-84AE-4191-91B3-DDF2F62E2A90}"/>
              </a:ext>
            </a:extLst>
          </p:cNvPr>
          <p:cNvPicPr>
            <a:picLocks noChangeAspect="1"/>
          </p:cNvPicPr>
          <p:nvPr/>
        </p:nvPicPr>
        <p:blipFill>
          <a:blip r:embed="rId5"/>
          <a:stretch>
            <a:fillRect/>
          </a:stretch>
        </p:blipFill>
        <p:spPr>
          <a:xfrm>
            <a:off x="4957134" y="6503252"/>
            <a:ext cx="1739558" cy="2639608"/>
          </a:xfrm>
          <a:prstGeom prst="rect">
            <a:avLst/>
          </a:prstGeom>
          <a:ln>
            <a:solidFill>
              <a:schemeClr val="tx1"/>
            </a:solidFill>
          </a:ln>
        </p:spPr>
      </p:pic>
      <p:sp>
        <p:nvSpPr>
          <p:cNvPr id="65" name="テキスト ボックス 64">
            <a:extLst>
              <a:ext uri="{FF2B5EF4-FFF2-40B4-BE49-F238E27FC236}">
                <a16:creationId xmlns:a16="http://schemas.microsoft.com/office/drawing/2014/main" id="{860E3785-500E-4892-BB03-0A61686716A2}"/>
              </a:ext>
            </a:extLst>
          </p:cNvPr>
          <p:cNvSpPr txBox="1"/>
          <p:nvPr/>
        </p:nvSpPr>
        <p:spPr>
          <a:xfrm>
            <a:off x="5826913" y="5495223"/>
            <a:ext cx="949790" cy="230832"/>
          </a:xfrm>
          <a:prstGeom prst="rect">
            <a:avLst/>
          </a:prstGeom>
          <a:noFill/>
        </p:spPr>
        <p:txBody>
          <a:bodyPr wrap="square">
            <a:spAutoFit/>
          </a:bodyPr>
          <a:lstStyle/>
          <a:p>
            <a:r>
              <a:rPr lang="ja-JP" altLang="en-US" sz="900" b="0" i="0" u="none" strike="noStrike" baseline="0" dirty="0">
                <a:latin typeface="BIZ UDPゴシック" panose="020B0400000000000000" pitchFamily="50" charset="-128"/>
                <a:ea typeface="BIZ UDPゴシック" panose="020B0400000000000000" pitchFamily="50" charset="-128"/>
              </a:rPr>
              <a:t>撮影・川瀬宏明</a:t>
            </a:r>
            <a:endParaRPr lang="ja-JP" altLang="en-US" sz="2000" dirty="0">
              <a:latin typeface="BIZ UDPゴシック" panose="020B0400000000000000" pitchFamily="50" charset="-128"/>
              <a:ea typeface="BIZ UDPゴシック" panose="020B0400000000000000" pitchFamily="50" charset="-128"/>
            </a:endParaRPr>
          </a:p>
        </p:txBody>
      </p:sp>
      <p:pic>
        <p:nvPicPr>
          <p:cNvPr id="69" name="図 68">
            <a:extLst>
              <a:ext uri="{FF2B5EF4-FFF2-40B4-BE49-F238E27FC236}">
                <a16:creationId xmlns:a16="http://schemas.microsoft.com/office/drawing/2014/main" id="{4836BCB0-1ECF-463F-8F64-B9ADF2A341B6}"/>
              </a:ext>
            </a:extLst>
          </p:cNvPr>
          <p:cNvPicPr>
            <a:picLocks noChangeAspect="1"/>
          </p:cNvPicPr>
          <p:nvPr/>
        </p:nvPicPr>
        <p:blipFill rotWithShape="1">
          <a:blip r:embed="rId6">
            <a:clrChange>
              <a:clrFrom>
                <a:srgbClr val="FFFFFF"/>
              </a:clrFrom>
              <a:clrTo>
                <a:srgbClr val="FFFFFF">
                  <a:alpha val="0"/>
                </a:srgbClr>
              </a:clrTo>
            </a:clrChange>
          </a:blip>
          <a:srcRect t="1" b="987"/>
          <a:stretch/>
        </p:blipFill>
        <p:spPr>
          <a:xfrm>
            <a:off x="3962401" y="424481"/>
            <a:ext cx="853440" cy="947033"/>
          </a:xfrm>
          <a:prstGeom prst="rect">
            <a:avLst/>
          </a:prstGeom>
        </p:spPr>
      </p:pic>
      <p:sp>
        <p:nvSpPr>
          <p:cNvPr id="74" name="テキスト ボックス 73">
            <a:extLst>
              <a:ext uri="{FF2B5EF4-FFF2-40B4-BE49-F238E27FC236}">
                <a16:creationId xmlns:a16="http://schemas.microsoft.com/office/drawing/2014/main" id="{078FA702-54D4-4EC4-9165-B5DB5D076D2D}"/>
              </a:ext>
            </a:extLst>
          </p:cNvPr>
          <p:cNvSpPr txBox="1"/>
          <p:nvPr/>
        </p:nvSpPr>
        <p:spPr>
          <a:xfrm>
            <a:off x="618770" y="607039"/>
            <a:ext cx="441146" cy="261610"/>
          </a:xfrm>
          <a:prstGeom prst="rect">
            <a:avLst/>
          </a:prstGeom>
          <a:noFill/>
        </p:spPr>
        <p:txBody>
          <a:bodyPr wrap="none" rtlCol="0">
            <a:spAutoFit/>
          </a:bodyPr>
          <a:lstStyle/>
          <a:p>
            <a:pPr algn="l"/>
            <a:r>
              <a:rPr kumimoji="1" lang="ja-JP" altLang="en-US" sz="1100" dirty="0">
                <a:latin typeface="BIZ UDPゴシック" panose="020B0400000000000000" pitchFamily="50" charset="-128"/>
                <a:ea typeface="BIZ UDPゴシック" panose="020B0400000000000000" pitchFamily="50" charset="-128"/>
              </a:rPr>
              <a:t>ミケ</a:t>
            </a:r>
          </a:p>
        </p:txBody>
      </p:sp>
      <p:sp>
        <p:nvSpPr>
          <p:cNvPr id="76" name="テキスト ボックス 75">
            <a:extLst>
              <a:ext uri="{FF2B5EF4-FFF2-40B4-BE49-F238E27FC236}">
                <a16:creationId xmlns:a16="http://schemas.microsoft.com/office/drawing/2014/main" id="{633C888B-95B5-4196-9733-69AEBD8447CF}"/>
              </a:ext>
            </a:extLst>
          </p:cNvPr>
          <p:cNvSpPr txBox="1"/>
          <p:nvPr/>
        </p:nvSpPr>
        <p:spPr>
          <a:xfrm>
            <a:off x="4713689" y="589861"/>
            <a:ext cx="726481" cy="261610"/>
          </a:xfrm>
          <a:prstGeom prst="rect">
            <a:avLst/>
          </a:prstGeom>
          <a:noFill/>
        </p:spPr>
        <p:txBody>
          <a:bodyPr wrap="none" rtlCol="0">
            <a:spAutoFit/>
          </a:bodyPr>
          <a:lstStyle/>
          <a:p>
            <a:pPr algn="l"/>
            <a:r>
              <a:rPr kumimoji="1" lang="ja-JP" altLang="en-US" sz="1100" dirty="0">
                <a:latin typeface="BIZ UDPゴシック" panose="020B0400000000000000" pitchFamily="50" charset="-128"/>
                <a:ea typeface="BIZ UDPゴシック" panose="020B0400000000000000" pitchFamily="50" charset="-128"/>
              </a:rPr>
              <a:t>ふるゾウ</a:t>
            </a:r>
          </a:p>
        </p:txBody>
      </p:sp>
      <p:sp>
        <p:nvSpPr>
          <p:cNvPr id="77" name="テキスト ボックス 76">
            <a:extLst>
              <a:ext uri="{FF2B5EF4-FFF2-40B4-BE49-F238E27FC236}">
                <a16:creationId xmlns:a16="http://schemas.microsoft.com/office/drawing/2014/main" id="{0625BCBD-458F-4DDE-BEE4-B95E8B8D20B3}"/>
              </a:ext>
            </a:extLst>
          </p:cNvPr>
          <p:cNvSpPr txBox="1"/>
          <p:nvPr/>
        </p:nvSpPr>
        <p:spPr>
          <a:xfrm>
            <a:off x="607211" y="5640906"/>
            <a:ext cx="587020" cy="261610"/>
          </a:xfrm>
          <a:prstGeom prst="rect">
            <a:avLst/>
          </a:prstGeom>
          <a:noFill/>
        </p:spPr>
        <p:txBody>
          <a:bodyPr wrap="none" rtlCol="0">
            <a:spAutoFit/>
          </a:bodyPr>
          <a:lstStyle/>
          <a:p>
            <a:pPr algn="l"/>
            <a:r>
              <a:rPr kumimoji="1" lang="ja-JP" altLang="en-US" sz="1100" dirty="0">
                <a:latin typeface="BIZ UDPゴシック" panose="020B0400000000000000" pitchFamily="50" charset="-128"/>
                <a:ea typeface="BIZ UDPゴシック" panose="020B0400000000000000" pitchFamily="50" charset="-128"/>
              </a:rPr>
              <a:t>ケロピ</a:t>
            </a:r>
          </a:p>
        </p:txBody>
      </p:sp>
    </p:spTree>
    <p:extLst>
      <p:ext uri="{BB962C8B-B14F-4D97-AF65-F5344CB8AC3E}">
        <p14:creationId xmlns:p14="http://schemas.microsoft.com/office/powerpoint/2010/main" val="2731467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CD58351-6C22-47C8-AF76-91292347E286}"/>
              </a:ext>
            </a:extLst>
          </p:cNvPr>
          <p:cNvSpPr txBox="1"/>
          <p:nvPr/>
        </p:nvSpPr>
        <p:spPr>
          <a:xfrm>
            <a:off x="283031" y="670449"/>
            <a:ext cx="6459167" cy="4552545"/>
          </a:xfrm>
          <a:prstGeom prst="rect">
            <a:avLst/>
          </a:prstGeom>
          <a:solidFill>
            <a:srgbClr val="00B0F0"/>
          </a:solidFill>
          <a:ln w="76200">
            <a:solidFill>
              <a:srgbClr val="00B0F0"/>
            </a:solidFill>
          </a:ln>
        </p:spPr>
        <p:txBody>
          <a:bodyPr wrap="square" rtlCol="0">
            <a:spAutoFit/>
          </a:bodyPr>
          <a:lstStyle/>
          <a:p>
            <a:pPr algn="l"/>
            <a:endParaRPr kumimoji="1" lang="ja-JP" altLang="en-US" sz="1400" dirty="0">
              <a:latin typeface="BIZ UDPゴシック" panose="020B0400000000000000" pitchFamily="50" charset="-128"/>
              <a:ea typeface="BIZ UDPゴシック" panose="020B0400000000000000" pitchFamily="50" charset="-128"/>
            </a:endParaRPr>
          </a:p>
        </p:txBody>
      </p:sp>
      <p:sp>
        <p:nvSpPr>
          <p:cNvPr id="7" name="Rectangle 5">
            <a:extLst>
              <a:ext uri="{FF2B5EF4-FFF2-40B4-BE49-F238E27FC236}">
                <a16:creationId xmlns:a16="http://schemas.microsoft.com/office/drawing/2014/main" id="{B7E7A0B5-963E-41E2-86BD-DF4B5FDD8A09}"/>
              </a:ext>
            </a:extLst>
          </p:cNvPr>
          <p:cNvSpPr>
            <a:spLocks noChangeArrowheads="1"/>
          </p:cNvSpPr>
          <p:nvPr/>
        </p:nvSpPr>
        <p:spPr bwMode="auto">
          <a:xfrm>
            <a:off x="1082987" y="1287647"/>
            <a:ext cx="3391367" cy="707886"/>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r>
              <a:rPr lang="ja-JP" altLang="en-US" sz="4000" b="1" i="0" dirty="0">
                <a:ln>
                  <a:solidFill>
                    <a:schemeClr val="tx1"/>
                  </a:solidFill>
                </a:ln>
                <a:solidFill>
                  <a:srgbClr val="FF0000"/>
                </a:solidFill>
                <a:effectLst/>
                <a:latin typeface="BIZ UDPゴシック" panose="020B0400000000000000" pitchFamily="50" charset="-128"/>
                <a:ea typeface="BIZ UDPゴシック" panose="020B0400000000000000" pitchFamily="50" charset="-128"/>
              </a:rPr>
              <a:t>く</a:t>
            </a:r>
            <a:r>
              <a:rPr lang="ja-JP" altLang="en-US" sz="4000" b="1" i="0" dirty="0">
                <a:ln>
                  <a:solidFill>
                    <a:schemeClr val="tx1"/>
                  </a:solidFill>
                </a:ln>
                <a:solidFill>
                  <a:srgbClr val="FFC000"/>
                </a:solidFill>
                <a:effectLst/>
                <a:latin typeface="BIZ UDPゴシック" panose="020B0400000000000000" pitchFamily="50" charset="-128"/>
                <a:ea typeface="BIZ UDPゴシック" panose="020B0400000000000000" pitchFamily="50" charset="-128"/>
              </a:rPr>
              <a:t>ぼ</a:t>
            </a:r>
            <a:r>
              <a:rPr lang="ja-JP" altLang="en-US" sz="4000" b="1" i="0" dirty="0">
                <a:ln>
                  <a:solidFill>
                    <a:schemeClr val="tx1"/>
                  </a:solidFill>
                </a:ln>
                <a:solidFill>
                  <a:srgbClr val="FFFF00"/>
                </a:solidFill>
                <a:effectLst/>
                <a:latin typeface="BIZ UDPゴシック" panose="020B0400000000000000" pitchFamily="50" charset="-128"/>
                <a:ea typeface="BIZ UDPゴシック" panose="020B0400000000000000" pitchFamily="50" charset="-128"/>
              </a:rPr>
              <a:t>て</a:t>
            </a:r>
            <a:r>
              <a:rPr lang="ja-JP" altLang="en-US" sz="4000" b="1" i="0" dirty="0">
                <a:ln>
                  <a:solidFill>
                    <a:schemeClr val="tx1"/>
                  </a:solidFill>
                </a:ln>
                <a:solidFill>
                  <a:schemeClr val="accent6">
                    <a:lumMod val="60000"/>
                    <a:lumOff val="40000"/>
                  </a:schemeClr>
                </a:solidFill>
                <a:effectLst/>
                <a:latin typeface="BIZ UDPゴシック" panose="020B0400000000000000" pitchFamily="50" charset="-128"/>
                <a:ea typeface="BIZ UDPゴシック" panose="020B0400000000000000" pitchFamily="50" charset="-128"/>
              </a:rPr>
              <a:t>ん</a:t>
            </a:r>
            <a:r>
              <a:rPr lang="ja-JP" altLang="en-US" sz="4000" b="1" i="0" dirty="0">
                <a:ln>
                  <a:solidFill>
                    <a:schemeClr val="tx1"/>
                  </a:solidFill>
                </a:ln>
                <a:solidFill>
                  <a:srgbClr val="00B0F0"/>
                </a:solidFill>
                <a:effectLst/>
                <a:latin typeface="BIZ UDPゴシック" panose="020B0400000000000000" pitchFamily="50" charset="-128"/>
                <a:ea typeface="BIZ UDPゴシック" panose="020B0400000000000000" pitchFamily="50" charset="-128"/>
              </a:rPr>
              <a:t>き </a:t>
            </a:r>
            <a:r>
              <a:rPr lang="ja-JP" altLang="en-US" sz="2000" b="1" dirty="0">
                <a:ln>
                  <a:solidFill>
                    <a:schemeClr val="tx1"/>
                  </a:solidFill>
                </a:ln>
                <a:solidFill>
                  <a:srgbClr val="00B0F0"/>
                </a:solidFill>
                <a:latin typeface="BIZ UDPゴシック" panose="020B0400000000000000" pitchFamily="50" charset="-128"/>
                <a:ea typeface="BIZ UDPゴシック" panose="020B0400000000000000" pitchFamily="50" charset="-128"/>
              </a:rPr>
              <a:t>さん</a:t>
            </a:r>
            <a:endParaRPr lang="en-US" altLang="ja-JP" sz="4000" b="1" i="0" dirty="0">
              <a:ln>
                <a:solidFill>
                  <a:schemeClr val="tx1"/>
                </a:solidFill>
              </a:ln>
              <a:solidFill>
                <a:srgbClr val="00B0F0"/>
              </a:solidFill>
              <a:effectLst/>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220005F-D8FC-4DD9-8596-8ECC1890B61F}"/>
              </a:ext>
            </a:extLst>
          </p:cNvPr>
          <p:cNvSpPr txBox="1"/>
          <p:nvPr/>
        </p:nvSpPr>
        <p:spPr>
          <a:xfrm>
            <a:off x="115802" y="4814976"/>
            <a:ext cx="6660994" cy="408017"/>
          </a:xfrm>
          <a:prstGeom prst="rect">
            <a:avLst/>
          </a:prstGeom>
          <a:solidFill>
            <a:srgbClr val="FFFF00"/>
          </a:solidFill>
        </p:spPr>
        <p:txBody>
          <a:bodyPr wrap="square">
            <a:spAutoFit/>
          </a:bodyPr>
          <a:lstStyle/>
          <a:p>
            <a:pPr algn="r"/>
            <a:r>
              <a:rPr lang="ja-JP" altLang="en-US" sz="2000" dirty="0">
                <a:latin typeface="BIZ UDPゴシック" panose="020B0400000000000000" pitchFamily="50" charset="-128"/>
                <a:ea typeface="BIZ UDPゴシック" panose="020B0400000000000000" pitchFamily="50" charset="-128"/>
              </a:rPr>
              <a:t>　自由研究のテーマにもぴったり</a:t>
            </a:r>
            <a:r>
              <a:rPr lang="en-US" altLang="ja-JP" sz="2000" dirty="0">
                <a:latin typeface="BIZ UDPゴシック" panose="020B0400000000000000" pitchFamily="50" charset="-128"/>
                <a:ea typeface="BIZ UDPゴシック" panose="020B0400000000000000" pitchFamily="50" charset="-128"/>
              </a:rPr>
              <a:t>!</a:t>
            </a:r>
          </a:p>
        </p:txBody>
      </p:sp>
      <p:sp>
        <p:nvSpPr>
          <p:cNvPr id="15" name="テキスト ボックス 14">
            <a:extLst>
              <a:ext uri="{FF2B5EF4-FFF2-40B4-BE49-F238E27FC236}">
                <a16:creationId xmlns:a16="http://schemas.microsoft.com/office/drawing/2014/main" id="{F0781A16-D9D2-462C-B34F-3576DC0CEFE7}"/>
              </a:ext>
            </a:extLst>
          </p:cNvPr>
          <p:cNvSpPr txBox="1"/>
          <p:nvPr/>
        </p:nvSpPr>
        <p:spPr>
          <a:xfrm>
            <a:off x="2425148" y="846327"/>
            <a:ext cx="4367549" cy="523220"/>
          </a:xfrm>
          <a:prstGeom prst="rect">
            <a:avLst/>
          </a:prstGeom>
          <a:solidFill>
            <a:schemeClr val="bg1"/>
          </a:solidFill>
        </p:spPr>
        <p:txBody>
          <a:bodyPr wrap="square" rtlCol="0">
            <a:spAutoFit/>
          </a:bodyPr>
          <a:lstStyle/>
          <a:p>
            <a:pPr algn="ctr"/>
            <a:r>
              <a:rPr kumimoji="1" lang="ja-JP" altLang="en-US" sz="2800" b="1" dirty="0">
                <a:solidFill>
                  <a:srgbClr val="FF0066"/>
                </a:solidFill>
                <a:latin typeface="BIZ UDPゴシック" panose="020B0400000000000000" pitchFamily="50" charset="-128"/>
                <a:ea typeface="BIZ UDPゴシック" panose="020B0400000000000000" pitchFamily="50" charset="-128"/>
              </a:rPr>
              <a:t>「</a:t>
            </a:r>
            <a:r>
              <a:rPr kumimoji="1" lang="en-US" altLang="ja-JP" sz="2800" b="1" dirty="0">
                <a:solidFill>
                  <a:srgbClr val="FF0066"/>
                </a:solidFill>
                <a:latin typeface="BIZ UDPゴシック" panose="020B0400000000000000" pitchFamily="50" charset="-128"/>
                <a:ea typeface="BIZ UDPゴシック" panose="020B0400000000000000" pitchFamily="50" charset="-128"/>
              </a:rPr>
              <a:t>ZIP!</a:t>
            </a:r>
            <a:r>
              <a:rPr kumimoji="1" lang="ja-JP" altLang="en-US" sz="2800" b="1" dirty="0">
                <a:solidFill>
                  <a:srgbClr val="FF0066"/>
                </a:solidFill>
                <a:latin typeface="BIZ UDPゴシック" panose="020B0400000000000000" pitchFamily="50" charset="-128"/>
                <a:ea typeface="BIZ UDPゴシック" panose="020B0400000000000000" pitchFamily="50" charset="-128"/>
              </a:rPr>
              <a:t>」お天気キャスター</a:t>
            </a:r>
          </a:p>
        </p:txBody>
      </p:sp>
      <p:pic>
        <p:nvPicPr>
          <p:cNvPr id="13" name="図 12">
            <a:extLst>
              <a:ext uri="{FF2B5EF4-FFF2-40B4-BE49-F238E27FC236}">
                <a16:creationId xmlns:a16="http://schemas.microsoft.com/office/drawing/2014/main" id="{B209C940-CE68-4908-A7DB-F55BCED27963}"/>
              </a:ext>
            </a:extLst>
          </p:cNvPr>
          <p:cNvPicPr>
            <a:picLocks noChangeAspect="1"/>
          </p:cNvPicPr>
          <p:nvPr/>
        </p:nvPicPr>
        <p:blipFill rotWithShape="1">
          <a:blip r:embed="rId2">
            <a:extLst>
              <a:ext uri="{28A0092B-C50C-407E-A947-70E740481C1C}">
                <a14:useLocalDpi xmlns:a14="http://schemas.microsoft.com/office/drawing/2010/main" val="0"/>
              </a:ext>
            </a:extLst>
          </a:blip>
          <a:srcRect l="37106" t="10290" r="31491" b="16980"/>
          <a:stretch/>
        </p:blipFill>
        <p:spPr>
          <a:xfrm>
            <a:off x="352672" y="2009296"/>
            <a:ext cx="1906605" cy="2943704"/>
          </a:xfrm>
          <a:prstGeom prst="rect">
            <a:avLst/>
          </a:prstGeom>
        </p:spPr>
      </p:pic>
      <p:sp>
        <p:nvSpPr>
          <p:cNvPr id="17" name="テキスト ボックス 16">
            <a:extLst>
              <a:ext uri="{FF2B5EF4-FFF2-40B4-BE49-F238E27FC236}">
                <a16:creationId xmlns:a16="http://schemas.microsoft.com/office/drawing/2014/main" id="{0BC6A337-31E4-413A-9677-5C612A1E4F11}"/>
              </a:ext>
            </a:extLst>
          </p:cNvPr>
          <p:cNvSpPr txBox="1"/>
          <p:nvPr/>
        </p:nvSpPr>
        <p:spPr>
          <a:xfrm>
            <a:off x="2470932" y="2837361"/>
            <a:ext cx="1904572" cy="1200329"/>
          </a:xfrm>
          <a:prstGeom prst="rect">
            <a:avLst/>
          </a:prstGeom>
          <a:solidFill>
            <a:schemeClr val="bg1"/>
          </a:solidFill>
        </p:spPr>
        <p:txBody>
          <a:bodyPr wrap="square" rtlCol="0">
            <a:spAutoFit/>
          </a:bodyPr>
          <a:lstStyle/>
          <a:p>
            <a:pPr algn="ctr"/>
            <a:r>
              <a:rPr kumimoji="1" lang="ja-JP" altLang="en-US" sz="2400" dirty="0">
                <a:solidFill>
                  <a:srgbClr val="FF0066"/>
                </a:solidFill>
                <a:latin typeface="BIZ UDPゴシック" panose="020B0400000000000000" pitchFamily="50" charset="-128"/>
                <a:ea typeface="BIZ UDPゴシック" panose="020B0400000000000000" pitchFamily="50" charset="-128"/>
              </a:rPr>
              <a:t>待望の</a:t>
            </a:r>
            <a:endParaRPr kumimoji="1" lang="en-US" altLang="ja-JP" sz="2400" dirty="0">
              <a:solidFill>
                <a:srgbClr val="FF0066"/>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rgbClr val="FF0066"/>
                </a:solidFill>
                <a:latin typeface="BIZ UDPゴシック" panose="020B0400000000000000" pitchFamily="50" charset="-128"/>
                <a:ea typeface="BIZ UDPゴシック" panose="020B0400000000000000" pitchFamily="50" charset="-128"/>
              </a:rPr>
              <a:t>お天気の本</a:t>
            </a:r>
            <a:endParaRPr kumimoji="1" lang="en-US" altLang="ja-JP" sz="2400" dirty="0">
              <a:solidFill>
                <a:srgbClr val="FF0066"/>
              </a:solidFill>
              <a:latin typeface="BIZ UDPゴシック" panose="020B0400000000000000" pitchFamily="50" charset="-128"/>
              <a:ea typeface="BIZ UDPゴシック" panose="020B0400000000000000" pitchFamily="50" charset="-128"/>
            </a:endParaRPr>
          </a:p>
          <a:p>
            <a:pPr algn="ctr"/>
            <a:r>
              <a:rPr kumimoji="1" lang="ja-JP" altLang="en-US" sz="2400" dirty="0">
                <a:solidFill>
                  <a:srgbClr val="FF0066"/>
                </a:solidFill>
                <a:latin typeface="BIZ UDPゴシック" panose="020B0400000000000000" pitchFamily="50" charset="-128"/>
                <a:ea typeface="BIZ UDPゴシック" panose="020B0400000000000000" pitchFamily="50" charset="-128"/>
              </a:rPr>
              <a:t>発売です！</a:t>
            </a:r>
          </a:p>
        </p:txBody>
      </p:sp>
      <p:pic>
        <p:nvPicPr>
          <p:cNvPr id="5" name="図 4">
            <a:extLst>
              <a:ext uri="{FF2B5EF4-FFF2-40B4-BE49-F238E27FC236}">
                <a16:creationId xmlns:a16="http://schemas.microsoft.com/office/drawing/2014/main" id="{7CE1007A-6AD0-42CF-839D-DE96A59A2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853" y="1610758"/>
            <a:ext cx="2069726" cy="3040058"/>
          </a:xfrm>
          <a:prstGeom prst="rect">
            <a:avLst/>
          </a:prstGeom>
          <a:ln>
            <a:solidFill>
              <a:schemeClr val="tx1"/>
            </a:solidFill>
          </a:ln>
          <a:effectLst>
            <a:outerShdw blurRad="50800" dist="38100" algn="l" rotWithShape="0">
              <a:prstClr val="black">
                <a:alpha val="40000"/>
              </a:prstClr>
            </a:outerShdw>
          </a:effectLst>
        </p:spPr>
      </p:pic>
      <p:sp>
        <p:nvSpPr>
          <p:cNvPr id="18" name="雲 17">
            <a:extLst>
              <a:ext uri="{FF2B5EF4-FFF2-40B4-BE49-F238E27FC236}">
                <a16:creationId xmlns:a16="http://schemas.microsoft.com/office/drawing/2014/main" id="{B2BAD59E-220A-4CF4-913E-378AD52F5796}"/>
              </a:ext>
            </a:extLst>
          </p:cNvPr>
          <p:cNvSpPr/>
          <p:nvPr/>
        </p:nvSpPr>
        <p:spPr>
          <a:xfrm>
            <a:off x="1059091" y="704783"/>
            <a:ext cx="854174" cy="536642"/>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太陽 5">
            <a:extLst>
              <a:ext uri="{FF2B5EF4-FFF2-40B4-BE49-F238E27FC236}">
                <a16:creationId xmlns:a16="http://schemas.microsoft.com/office/drawing/2014/main" id="{EDC862BD-B1F8-4A2F-A7F5-E9DE4D397FB6}"/>
              </a:ext>
            </a:extLst>
          </p:cNvPr>
          <p:cNvSpPr/>
          <p:nvPr/>
        </p:nvSpPr>
        <p:spPr>
          <a:xfrm>
            <a:off x="206536" y="745343"/>
            <a:ext cx="1184942" cy="1113279"/>
          </a:xfrm>
          <a:prstGeom prst="sun">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9837316"/>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a:spAutoFit/>
      </a:bodyPr>
      <a:lstStyle>
        <a:defPPr algn="l">
          <a:defRPr sz="1400" dirty="0">
            <a:latin typeface="BIZ UDPゴシック" panose="020B0400000000000000" pitchFamily="50" charset="-128"/>
            <a:ea typeface="BIZ UDPゴシック" panose="020B0400000000000000" pitchFamily="50"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2021</TotalTime>
  <Words>1008</Words>
  <Application>Microsoft Office PowerPoint</Application>
  <PresentationFormat>A4 210 x 297 mm</PresentationFormat>
  <Paragraphs>83</Paragraphs>
  <Slides>3</Slides>
  <Notes>0</Notes>
  <HiddenSlides>1</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BIZ UDPゴシック</vt:lpstr>
      <vt:lpstr>BIZ UDゴシック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広報　古垣</dc:creator>
  <cp:lastModifiedBy>香織 内沼</cp:lastModifiedBy>
  <cp:revision>225</cp:revision>
  <cp:lastPrinted>2021-06-29T06:40:16Z</cp:lastPrinted>
  <dcterms:created xsi:type="dcterms:W3CDTF">2018-09-06T03:50:03Z</dcterms:created>
  <dcterms:modified xsi:type="dcterms:W3CDTF">2021-07-01T04:34:12Z</dcterms:modified>
</cp:coreProperties>
</file>