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292" userDrawn="1">
          <p15:clr>
            <a:srgbClr val="A4A3A4"/>
          </p15:clr>
        </p15:guide>
        <p15:guide id="2" orient="horz" pos="327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18" autoAdjust="0"/>
    <p:restoredTop sz="94660"/>
  </p:normalViewPr>
  <p:slideViewPr>
    <p:cSldViewPr snapToGrid="0">
      <p:cViewPr>
        <p:scale>
          <a:sx n="50" d="100"/>
          <a:sy n="50" d="100"/>
        </p:scale>
        <p:origin x="2654" y="360"/>
      </p:cViewPr>
      <p:guideLst>
        <p:guide pos="4292"/>
        <p:guide orient="horz" pos="327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56D48B3-EBF2-40B9-84EB-238F15C2EDDF}" type="datetimeFigureOut">
              <a:rPr kumimoji="1" lang="ja-JP" altLang="en-US" smtClean="0"/>
              <a:t>2021/7/7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5FA8DD-390C-4ADC-B16E-E819DF9688A9}" type="slidenum">
              <a:rPr kumimoji="1" lang="ja-JP" altLang="en-US" smtClean="0"/>
              <a:t>‹#›</a:t>
            </a:fld>
            <a:endParaRPr kumimoji="1" lang="ja-JP" altLang="en-US"/>
          </a:p>
        </p:txBody>
      </p:sp>
    </p:spTree>
    <p:extLst>
      <p:ext uri="{BB962C8B-B14F-4D97-AF65-F5344CB8AC3E}">
        <p14:creationId xmlns:p14="http://schemas.microsoft.com/office/powerpoint/2010/main" val="1293822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6D48B3-EBF2-40B9-84EB-238F15C2EDDF}" type="datetimeFigureOut">
              <a:rPr kumimoji="1" lang="ja-JP" altLang="en-US" smtClean="0"/>
              <a:t>2021/7/7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5FA8DD-390C-4ADC-B16E-E819DF9688A9}" type="slidenum">
              <a:rPr kumimoji="1" lang="ja-JP" altLang="en-US" smtClean="0"/>
              <a:t>‹#›</a:t>
            </a:fld>
            <a:endParaRPr kumimoji="1" lang="ja-JP" altLang="en-US"/>
          </a:p>
        </p:txBody>
      </p:sp>
    </p:spTree>
    <p:extLst>
      <p:ext uri="{BB962C8B-B14F-4D97-AF65-F5344CB8AC3E}">
        <p14:creationId xmlns:p14="http://schemas.microsoft.com/office/powerpoint/2010/main" val="115891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6D48B3-EBF2-40B9-84EB-238F15C2EDDF}" type="datetimeFigureOut">
              <a:rPr kumimoji="1" lang="ja-JP" altLang="en-US" smtClean="0"/>
              <a:t>2021/7/7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5FA8DD-390C-4ADC-B16E-E819DF9688A9}" type="slidenum">
              <a:rPr kumimoji="1" lang="ja-JP" altLang="en-US" smtClean="0"/>
              <a:t>‹#›</a:t>
            </a:fld>
            <a:endParaRPr kumimoji="1" lang="ja-JP" altLang="en-US"/>
          </a:p>
        </p:txBody>
      </p:sp>
    </p:spTree>
    <p:extLst>
      <p:ext uri="{BB962C8B-B14F-4D97-AF65-F5344CB8AC3E}">
        <p14:creationId xmlns:p14="http://schemas.microsoft.com/office/powerpoint/2010/main" val="1412103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6D48B3-EBF2-40B9-84EB-238F15C2EDDF}" type="datetimeFigureOut">
              <a:rPr kumimoji="1" lang="ja-JP" altLang="en-US" smtClean="0"/>
              <a:t>2021/7/7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5FA8DD-390C-4ADC-B16E-E819DF9688A9}" type="slidenum">
              <a:rPr kumimoji="1" lang="ja-JP" altLang="en-US" smtClean="0"/>
              <a:t>‹#›</a:t>
            </a:fld>
            <a:endParaRPr kumimoji="1" lang="ja-JP" altLang="en-US"/>
          </a:p>
        </p:txBody>
      </p:sp>
    </p:spTree>
    <p:extLst>
      <p:ext uri="{BB962C8B-B14F-4D97-AF65-F5344CB8AC3E}">
        <p14:creationId xmlns:p14="http://schemas.microsoft.com/office/powerpoint/2010/main" val="1480623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56D48B3-EBF2-40B9-84EB-238F15C2EDDF}" type="datetimeFigureOut">
              <a:rPr kumimoji="1" lang="ja-JP" altLang="en-US" smtClean="0"/>
              <a:t>2021/7/7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5FA8DD-390C-4ADC-B16E-E819DF9688A9}" type="slidenum">
              <a:rPr kumimoji="1" lang="ja-JP" altLang="en-US" smtClean="0"/>
              <a:t>‹#›</a:t>
            </a:fld>
            <a:endParaRPr kumimoji="1" lang="ja-JP" altLang="en-US"/>
          </a:p>
        </p:txBody>
      </p:sp>
    </p:spTree>
    <p:extLst>
      <p:ext uri="{BB962C8B-B14F-4D97-AF65-F5344CB8AC3E}">
        <p14:creationId xmlns:p14="http://schemas.microsoft.com/office/powerpoint/2010/main" val="96830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56D48B3-EBF2-40B9-84EB-238F15C2EDDF}" type="datetimeFigureOut">
              <a:rPr kumimoji="1" lang="ja-JP" altLang="en-US" smtClean="0"/>
              <a:t>2021/7/7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05FA8DD-390C-4ADC-B16E-E819DF9688A9}" type="slidenum">
              <a:rPr kumimoji="1" lang="ja-JP" altLang="en-US" smtClean="0"/>
              <a:t>‹#›</a:t>
            </a:fld>
            <a:endParaRPr kumimoji="1" lang="ja-JP" altLang="en-US"/>
          </a:p>
        </p:txBody>
      </p:sp>
    </p:spTree>
    <p:extLst>
      <p:ext uri="{BB962C8B-B14F-4D97-AF65-F5344CB8AC3E}">
        <p14:creationId xmlns:p14="http://schemas.microsoft.com/office/powerpoint/2010/main" val="2303059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56D48B3-EBF2-40B9-84EB-238F15C2EDDF}" type="datetimeFigureOut">
              <a:rPr kumimoji="1" lang="ja-JP" altLang="en-US" smtClean="0"/>
              <a:t>2021/7/7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05FA8DD-390C-4ADC-B16E-E819DF9688A9}" type="slidenum">
              <a:rPr kumimoji="1" lang="ja-JP" altLang="en-US" smtClean="0"/>
              <a:t>‹#›</a:t>
            </a:fld>
            <a:endParaRPr kumimoji="1" lang="ja-JP" altLang="en-US"/>
          </a:p>
        </p:txBody>
      </p:sp>
    </p:spTree>
    <p:extLst>
      <p:ext uri="{BB962C8B-B14F-4D97-AF65-F5344CB8AC3E}">
        <p14:creationId xmlns:p14="http://schemas.microsoft.com/office/powerpoint/2010/main" val="1464516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56D48B3-EBF2-40B9-84EB-238F15C2EDDF}" type="datetimeFigureOut">
              <a:rPr kumimoji="1" lang="ja-JP" altLang="en-US" smtClean="0"/>
              <a:t>2021/7/7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05FA8DD-390C-4ADC-B16E-E819DF9688A9}" type="slidenum">
              <a:rPr kumimoji="1" lang="ja-JP" altLang="en-US" smtClean="0"/>
              <a:t>‹#›</a:t>
            </a:fld>
            <a:endParaRPr kumimoji="1" lang="ja-JP" altLang="en-US"/>
          </a:p>
        </p:txBody>
      </p:sp>
    </p:spTree>
    <p:extLst>
      <p:ext uri="{BB962C8B-B14F-4D97-AF65-F5344CB8AC3E}">
        <p14:creationId xmlns:p14="http://schemas.microsoft.com/office/powerpoint/2010/main" val="1634048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6D48B3-EBF2-40B9-84EB-238F15C2EDDF}" type="datetimeFigureOut">
              <a:rPr kumimoji="1" lang="ja-JP" altLang="en-US" smtClean="0"/>
              <a:t>2021/7/7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05FA8DD-390C-4ADC-B16E-E819DF9688A9}" type="slidenum">
              <a:rPr kumimoji="1" lang="ja-JP" altLang="en-US" smtClean="0"/>
              <a:t>‹#›</a:t>
            </a:fld>
            <a:endParaRPr kumimoji="1" lang="ja-JP" altLang="en-US"/>
          </a:p>
        </p:txBody>
      </p:sp>
    </p:spTree>
    <p:extLst>
      <p:ext uri="{BB962C8B-B14F-4D97-AF65-F5344CB8AC3E}">
        <p14:creationId xmlns:p14="http://schemas.microsoft.com/office/powerpoint/2010/main" val="2327481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56D48B3-EBF2-40B9-84EB-238F15C2EDDF}" type="datetimeFigureOut">
              <a:rPr kumimoji="1" lang="ja-JP" altLang="en-US" smtClean="0"/>
              <a:t>2021/7/7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05FA8DD-390C-4ADC-B16E-E819DF9688A9}" type="slidenum">
              <a:rPr kumimoji="1" lang="ja-JP" altLang="en-US" smtClean="0"/>
              <a:t>‹#›</a:t>
            </a:fld>
            <a:endParaRPr kumimoji="1" lang="ja-JP" altLang="en-US"/>
          </a:p>
        </p:txBody>
      </p:sp>
    </p:spTree>
    <p:extLst>
      <p:ext uri="{BB962C8B-B14F-4D97-AF65-F5344CB8AC3E}">
        <p14:creationId xmlns:p14="http://schemas.microsoft.com/office/powerpoint/2010/main" val="3374934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56D48B3-EBF2-40B9-84EB-238F15C2EDDF}" type="datetimeFigureOut">
              <a:rPr kumimoji="1" lang="ja-JP" altLang="en-US" smtClean="0"/>
              <a:t>2021/7/7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05FA8DD-390C-4ADC-B16E-E819DF9688A9}" type="slidenum">
              <a:rPr kumimoji="1" lang="ja-JP" altLang="en-US" smtClean="0"/>
              <a:t>‹#›</a:t>
            </a:fld>
            <a:endParaRPr kumimoji="1" lang="ja-JP" altLang="en-US"/>
          </a:p>
        </p:txBody>
      </p:sp>
    </p:spTree>
    <p:extLst>
      <p:ext uri="{BB962C8B-B14F-4D97-AF65-F5344CB8AC3E}">
        <p14:creationId xmlns:p14="http://schemas.microsoft.com/office/powerpoint/2010/main" val="2474905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56D48B3-EBF2-40B9-84EB-238F15C2EDDF}" type="datetimeFigureOut">
              <a:rPr kumimoji="1" lang="ja-JP" altLang="en-US" smtClean="0"/>
              <a:t>2021/7/7</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05FA8DD-390C-4ADC-B16E-E819DF9688A9}" type="slidenum">
              <a:rPr kumimoji="1" lang="ja-JP" altLang="en-US" smtClean="0"/>
              <a:t>‹#›</a:t>
            </a:fld>
            <a:endParaRPr kumimoji="1" lang="ja-JP" altLang="en-US"/>
          </a:p>
        </p:txBody>
      </p:sp>
    </p:spTree>
    <p:extLst>
      <p:ext uri="{BB962C8B-B14F-4D97-AF65-F5344CB8AC3E}">
        <p14:creationId xmlns:p14="http://schemas.microsoft.com/office/powerpoint/2010/main" val="1330085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325B83A-A9E2-4A72-B437-37AB14A25B76}"/>
              </a:ext>
            </a:extLst>
          </p:cNvPr>
          <p:cNvSpPr/>
          <p:nvPr/>
        </p:nvSpPr>
        <p:spPr>
          <a:xfrm>
            <a:off x="71604" y="627980"/>
            <a:ext cx="6748678" cy="406980"/>
          </a:xfrm>
          <a:prstGeom prst="rect">
            <a:avLst/>
          </a:prstGeom>
          <a:solidFill>
            <a:srgbClr val="FFFF00"/>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2400" b="1" spc="-100" dirty="0">
                <a:solidFill>
                  <a:srgbClr val="0F1111"/>
                </a:solidFill>
                <a:latin typeface="BIZ UDPゴシック" panose="020B0400000000000000" pitchFamily="50" charset="-128"/>
                <a:ea typeface="BIZ UDPゴシック" panose="020B0400000000000000" pitchFamily="50" charset="-128"/>
              </a:rPr>
              <a:t>「議員は仕事をしていない」という大勘違いを正す</a:t>
            </a:r>
            <a:endParaRPr lang="ja-JP" altLang="en-US" sz="2400" b="1" i="0" spc="-100" dirty="0">
              <a:solidFill>
                <a:srgbClr val="0F1111"/>
              </a:solidFill>
              <a:effectLst/>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70EE070C-0446-41D5-8FD9-333964D44865}"/>
              </a:ext>
            </a:extLst>
          </p:cNvPr>
          <p:cNvSpPr txBox="1"/>
          <p:nvPr/>
        </p:nvSpPr>
        <p:spPr>
          <a:xfrm>
            <a:off x="2552839" y="2735097"/>
            <a:ext cx="2925801" cy="261610"/>
          </a:xfrm>
          <a:prstGeom prst="rect">
            <a:avLst/>
          </a:prstGeom>
          <a:noFill/>
        </p:spPr>
        <p:txBody>
          <a:bodyPr wrap="none" rtlCol="0">
            <a:spAutoFit/>
          </a:bodyPr>
          <a:lstStyle/>
          <a:p>
            <a:r>
              <a:rPr lang="ja-JP" altLang="en-US" sz="1100" dirty="0">
                <a:latin typeface="BIZ UDPゴシック" panose="020B0400000000000000" pitchFamily="50" charset="-128"/>
                <a:ea typeface="BIZ UDPゴシック" panose="020B0400000000000000" pitchFamily="50" charset="-128"/>
              </a:rPr>
              <a:t>髙橋 洋一 著</a:t>
            </a: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7</a:t>
            </a:r>
            <a:r>
              <a:rPr kumimoji="1" lang="ja-JP" altLang="en-US" sz="1100" dirty="0">
                <a:latin typeface="BIZ UDPゴシック" panose="020B0400000000000000" pitchFamily="50" charset="-128"/>
                <a:ea typeface="BIZ UDPゴシック" panose="020B0400000000000000" pitchFamily="50" charset="-128"/>
              </a:rPr>
              <a:t>月１１日（日）刊行</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err="1">
                <a:latin typeface="BIZ UDPゴシック" panose="020B0400000000000000" pitchFamily="50" charset="-128"/>
                <a:ea typeface="BIZ UDPゴシック" panose="020B0400000000000000" pitchFamily="50" charset="-128"/>
              </a:rPr>
              <a:t>あさ</a:t>
            </a:r>
            <a:r>
              <a:rPr kumimoji="1" lang="ja-JP" altLang="en-US" sz="1100" dirty="0">
                <a:latin typeface="BIZ UDPゴシック" panose="020B0400000000000000" pitchFamily="50" charset="-128"/>
                <a:ea typeface="BIZ UDPゴシック" panose="020B0400000000000000" pitchFamily="50" charset="-128"/>
              </a:rPr>
              <a:t>出版</a:t>
            </a:r>
          </a:p>
        </p:txBody>
      </p:sp>
      <p:sp>
        <p:nvSpPr>
          <p:cNvPr id="6" name="テキスト ボックス 5">
            <a:extLst>
              <a:ext uri="{FF2B5EF4-FFF2-40B4-BE49-F238E27FC236}">
                <a16:creationId xmlns:a16="http://schemas.microsoft.com/office/drawing/2014/main" id="{8D493998-C92C-41D2-9B5D-7777395CE14B}"/>
              </a:ext>
            </a:extLst>
          </p:cNvPr>
          <p:cNvSpPr txBox="1"/>
          <p:nvPr/>
        </p:nvSpPr>
        <p:spPr>
          <a:xfrm>
            <a:off x="978528" y="1037732"/>
            <a:ext cx="5827237" cy="1661993"/>
          </a:xfrm>
          <a:prstGeom prst="rect">
            <a:avLst/>
          </a:prstGeom>
          <a:noFill/>
        </p:spPr>
        <p:txBody>
          <a:bodyPr wrap="none" rtlCol="0" anchor="ctr">
            <a:spAutoFit/>
          </a:bodyPr>
          <a:lstStyle/>
          <a:p>
            <a:pPr algn="ctr"/>
            <a:r>
              <a:rPr lang="ja-JP" altLang="en-US" sz="3600" b="1" i="0" dirty="0">
                <a:solidFill>
                  <a:srgbClr val="0F1111"/>
                </a:solidFill>
                <a:effectLst/>
                <a:latin typeface="BIZ UDPゴシック" panose="020B0400000000000000" pitchFamily="50" charset="-128"/>
                <a:ea typeface="BIZ UDPゴシック" panose="020B0400000000000000" pitchFamily="50" charset="-128"/>
              </a:rPr>
              <a:t>日本国民のための </a:t>
            </a:r>
            <a:endParaRPr lang="en-US" altLang="ja-JP" sz="3600" b="1" i="0" dirty="0">
              <a:solidFill>
                <a:srgbClr val="0F1111"/>
              </a:solidFill>
              <a:effectLst/>
              <a:latin typeface="BIZ UDPゴシック" panose="020B0400000000000000" pitchFamily="50" charset="-128"/>
              <a:ea typeface="BIZ UDPゴシック" panose="020B0400000000000000" pitchFamily="50" charset="-128"/>
            </a:endParaRPr>
          </a:p>
          <a:p>
            <a:pPr algn="ctr"/>
            <a:r>
              <a:rPr lang="ja-JP" altLang="en-US" sz="6600" b="1" i="0" dirty="0">
                <a:solidFill>
                  <a:srgbClr val="0F1111"/>
                </a:solidFill>
                <a:effectLst/>
                <a:latin typeface="BIZ UDPゴシック" panose="020B0400000000000000" pitchFamily="50" charset="-128"/>
                <a:ea typeface="BIZ UDPゴシック" panose="020B0400000000000000" pitchFamily="50" charset="-128"/>
              </a:rPr>
              <a:t>　　 政治学入門</a:t>
            </a:r>
            <a:endParaRPr lang="ja-JP" altLang="en-US" sz="1600" b="1" i="0" dirty="0">
              <a:solidFill>
                <a:srgbClr val="0F1111"/>
              </a:solidFill>
              <a:effectLst/>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E1D85724-7FFE-48BA-93EF-C036C67717B4}"/>
              </a:ext>
            </a:extLst>
          </p:cNvPr>
          <p:cNvSpPr/>
          <p:nvPr/>
        </p:nvSpPr>
        <p:spPr>
          <a:xfrm>
            <a:off x="64872" y="635000"/>
            <a:ext cx="6748678" cy="2400118"/>
          </a:xfrm>
          <a:prstGeom prst="rect">
            <a:avLst/>
          </a:prstGeom>
          <a:ln w="19050">
            <a:solidFill>
              <a:schemeClr val="tx1">
                <a:lumMod val="65000"/>
                <a:lumOff val="35000"/>
              </a:schemeClr>
            </a:solidFill>
          </a:ln>
        </p:spPr>
        <p:txBody>
          <a:bodyPr wrap="square" rtlCol="0" anchor="ctr">
            <a:noAutofit/>
          </a:bodyPr>
          <a:lstStyle/>
          <a:p>
            <a:pPr algn="l"/>
            <a:endParaRPr kumimoji="1" lang="ja-JP" altLang="en-US" sz="1400" b="1" u="sng" dirty="0">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FEBB1013-548C-4D47-9D0A-76CE827A28B0}"/>
              </a:ext>
            </a:extLst>
          </p:cNvPr>
          <p:cNvSpPr/>
          <p:nvPr/>
        </p:nvSpPr>
        <p:spPr>
          <a:xfrm>
            <a:off x="17313" y="3149659"/>
            <a:ext cx="6800850" cy="461665"/>
          </a:xfrm>
          <a:prstGeom prst="rect">
            <a:avLst/>
          </a:prstGeom>
        </p:spPr>
        <p:txBody>
          <a:bodyPr wrap="square">
            <a:spAutoFit/>
          </a:bodyPr>
          <a:lstStyle/>
          <a:p>
            <a:r>
              <a:rPr lang="ja-JP" altLang="en-US" sz="1200" dirty="0">
                <a:latin typeface="BIZ UDPゴシック" panose="020B0400000000000000" pitchFamily="50" charset="-128"/>
                <a:ea typeface="BIZ UDPゴシック" panose="020B0400000000000000" pitchFamily="50" charset="-128"/>
              </a:rPr>
              <a:t>　</a:t>
            </a:r>
            <a:r>
              <a:rPr lang="ja-JP" altLang="ja-JP" sz="1200" dirty="0">
                <a:latin typeface="BIZ UDPゴシック" panose="020B0400000000000000" pitchFamily="50" charset="-128"/>
                <a:ea typeface="BIZ UDPゴシック" panose="020B0400000000000000" pitchFamily="50" charset="-128"/>
              </a:rPr>
              <a:t>株式会社あさ出版（代表取締役：佐藤和夫、所在地：東京都豊島区）は、</a:t>
            </a:r>
            <a:r>
              <a:rPr lang="ja-JP" altLang="en-US" sz="1200" dirty="0">
                <a:latin typeface="BIZ UDPゴシック" panose="020B0400000000000000" pitchFamily="50" charset="-128"/>
                <a:ea typeface="BIZ UDPゴシック" panose="020B0400000000000000" pitchFamily="50" charset="-128"/>
              </a:rPr>
              <a:t>髙橋 洋一 著</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日本国民のための </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明解</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政治学入門</a:t>
            </a:r>
            <a:r>
              <a:rPr lang="en-US" altLang="ja-JP" sz="1200" dirty="0">
                <a:latin typeface="BIZ UDPゴシック" panose="020B0400000000000000" pitchFamily="50" charset="-128"/>
                <a:ea typeface="BIZ UDPゴシック" panose="020B0400000000000000" pitchFamily="50" charset="-128"/>
              </a:rPr>
              <a:t>』</a:t>
            </a:r>
            <a:r>
              <a:rPr lang="ja-JP" altLang="ja-JP" sz="1200" dirty="0">
                <a:latin typeface="BIZ UDPゴシック" panose="020B0400000000000000" pitchFamily="50" charset="-128"/>
                <a:ea typeface="BIZ UDPゴシック" panose="020B0400000000000000" pitchFamily="50" charset="-128"/>
              </a:rPr>
              <a:t>を</a:t>
            </a:r>
            <a:r>
              <a:rPr lang="en-US" altLang="ja-JP" sz="1200" dirty="0">
                <a:latin typeface="BIZ UDPゴシック" panose="020B0400000000000000" pitchFamily="50" charset="-128"/>
                <a:ea typeface="BIZ UDPゴシック" panose="020B0400000000000000" pitchFamily="50" charset="-128"/>
              </a:rPr>
              <a:t>7</a:t>
            </a:r>
            <a:r>
              <a:rPr lang="ja-JP" altLang="en-US" sz="1200" dirty="0">
                <a:latin typeface="BIZ UDPゴシック" panose="020B0400000000000000" pitchFamily="50" charset="-128"/>
                <a:ea typeface="BIZ UDPゴシック" panose="020B0400000000000000" pitchFamily="50" charset="-128"/>
              </a:rPr>
              <a:t>月</a:t>
            </a:r>
            <a:r>
              <a:rPr lang="en-US" altLang="ja-JP" sz="1200" dirty="0">
                <a:latin typeface="BIZ UDPゴシック" panose="020B0400000000000000" pitchFamily="50" charset="-128"/>
                <a:ea typeface="BIZ UDPゴシック" panose="020B0400000000000000" pitchFamily="50" charset="-128"/>
              </a:rPr>
              <a:t>11</a:t>
            </a:r>
            <a:r>
              <a:rPr lang="ja-JP" altLang="ja-JP" sz="1200" dirty="0">
                <a:latin typeface="BIZ UDPゴシック" panose="020B0400000000000000" pitchFamily="50" charset="-128"/>
                <a:ea typeface="BIZ UDPゴシック" panose="020B0400000000000000" pitchFamily="50" charset="-128"/>
              </a:rPr>
              <a:t>日（</a:t>
            </a:r>
            <a:r>
              <a:rPr lang="ja-JP" altLang="en-US" sz="1200" dirty="0">
                <a:latin typeface="BIZ UDPゴシック" panose="020B0400000000000000" pitchFamily="50" charset="-128"/>
                <a:ea typeface="BIZ UDPゴシック" panose="020B0400000000000000" pitchFamily="50" charset="-128"/>
              </a:rPr>
              <a:t>日</a:t>
            </a:r>
            <a:r>
              <a:rPr lang="ja-JP" altLang="ja-JP" sz="1200" dirty="0">
                <a:latin typeface="BIZ UDPゴシック" panose="020B0400000000000000" pitchFamily="50" charset="-128"/>
                <a:ea typeface="BIZ UDPゴシック" panose="020B0400000000000000" pitchFamily="50" charset="-128"/>
              </a:rPr>
              <a:t>）に刊行</a:t>
            </a:r>
            <a:r>
              <a:rPr lang="ja-JP" altLang="en-US" sz="1200" dirty="0">
                <a:latin typeface="BIZ UDPゴシック" panose="020B0400000000000000" pitchFamily="50" charset="-128"/>
                <a:ea typeface="BIZ UDPゴシック" panose="020B0400000000000000" pitchFamily="50" charset="-128"/>
              </a:rPr>
              <a:t>いたします</a:t>
            </a:r>
            <a:r>
              <a:rPr lang="ja-JP" altLang="ja-JP" sz="1200" dirty="0">
                <a:latin typeface="BIZ UDPゴシック" panose="020B0400000000000000" pitchFamily="50" charset="-128"/>
                <a:ea typeface="BIZ UDPゴシック" panose="020B0400000000000000" pitchFamily="50" charset="-128"/>
              </a:rPr>
              <a:t>。</a:t>
            </a:r>
            <a:endParaRPr lang="ja-JP" altLang="en-US" sz="1200" dirty="0">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42A4078D-FB83-4952-B518-89DAE4E1CBA7}"/>
              </a:ext>
            </a:extLst>
          </p:cNvPr>
          <p:cNvSpPr/>
          <p:nvPr/>
        </p:nvSpPr>
        <p:spPr>
          <a:xfrm>
            <a:off x="-37865" y="4117499"/>
            <a:ext cx="6820282" cy="2308324"/>
          </a:xfrm>
          <a:prstGeom prst="rect">
            <a:avLst/>
          </a:prstGeom>
        </p:spPr>
        <p:txBody>
          <a:bodyPr wrap="square">
            <a:spAutoFit/>
          </a:bodyPr>
          <a:lstStyle/>
          <a:p>
            <a:pPr algn="just">
              <a:spcAft>
                <a:spcPts val="0"/>
              </a:spcAft>
            </a:pPr>
            <a:r>
              <a:rPr lang="ja-JP" altLang="en-US" sz="1200" kern="100" dirty="0">
                <a:latin typeface="BIZ UDPゴシック" panose="020B0400000000000000" pitchFamily="50" charset="-128"/>
                <a:ea typeface="BIZ UDPゴシック" panose="020B0400000000000000" pitchFamily="50" charset="-128"/>
                <a:cs typeface="Times New Roman" panose="02020603050405020304" pitchFamily="18" charset="0"/>
              </a:rPr>
              <a:t>　　元内閣官房参与（経済･財政政策担当）による「政治学入門」。</a:t>
            </a:r>
          </a:p>
          <a:p>
            <a:pPr algn="just">
              <a:spcAft>
                <a:spcPts val="0"/>
              </a:spcAft>
            </a:pPr>
            <a:r>
              <a:rPr lang="ja-JP" altLang="en-US" sz="12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2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200" kern="100" dirty="0">
                <a:latin typeface="BIZ UDPゴシック" panose="020B0400000000000000" pitchFamily="50" charset="-128"/>
                <a:ea typeface="BIZ UDPゴシック" panose="020B0400000000000000" pitchFamily="50" charset="-128"/>
                <a:cs typeface="Times New Roman" panose="02020603050405020304" pitchFamily="18" charset="0"/>
              </a:rPr>
              <a:t>政治</a:t>
            </a:r>
            <a:r>
              <a:rPr lang="en-US" altLang="ja-JP" sz="12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200" kern="100" dirty="0">
                <a:latin typeface="BIZ UDPゴシック" panose="020B0400000000000000" pitchFamily="50" charset="-128"/>
                <a:ea typeface="BIZ UDPゴシック" panose="020B0400000000000000" pitchFamily="50" charset="-128"/>
                <a:cs typeface="Times New Roman" panose="02020603050405020304" pitchFamily="18" charset="0"/>
              </a:rPr>
              <a:t>とは何なのか。</a:t>
            </a:r>
            <a:r>
              <a:rPr lang="en-US" altLang="ja-JP" sz="12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200" kern="100" dirty="0">
                <a:latin typeface="BIZ UDPゴシック" panose="020B0400000000000000" pitchFamily="50" charset="-128"/>
                <a:ea typeface="BIZ UDPゴシック" panose="020B0400000000000000" pitchFamily="50" charset="-128"/>
                <a:cs typeface="Times New Roman" panose="02020603050405020304" pitchFamily="18" charset="0"/>
              </a:rPr>
              <a:t>政治</a:t>
            </a:r>
            <a:r>
              <a:rPr lang="en-US" altLang="ja-JP" sz="12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200" kern="100" dirty="0">
                <a:latin typeface="BIZ UDPゴシック" panose="020B0400000000000000" pitchFamily="50" charset="-128"/>
                <a:ea typeface="BIZ UDPゴシック" panose="020B0400000000000000" pitchFamily="50" charset="-128"/>
                <a:cs typeface="Times New Roman" panose="02020603050405020304" pitchFamily="18" charset="0"/>
              </a:rPr>
              <a:t>を知る必要はどうしてあるのか。それによってなにがわかってくるのか。なぜ知るべきなのか</a:t>
            </a:r>
            <a:r>
              <a:rPr lang="en-US" altLang="ja-JP" sz="12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2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2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200" kern="100" dirty="0">
                <a:latin typeface="BIZ UDPゴシック" panose="020B0400000000000000" pitchFamily="50" charset="-128"/>
                <a:ea typeface="BIZ UDPゴシック" panose="020B0400000000000000" pitchFamily="50" charset="-128"/>
                <a:cs typeface="Times New Roman" panose="02020603050405020304" pitchFamily="18" charset="0"/>
              </a:rPr>
              <a:t>三権分立</a:t>
            </a:r>
            <a:r>
              <a:rPr lang="en-US" altLang="ja-JP" sz="12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200" kern="100" dirty="0">
                <a:latin typeface="BIZ UDPゴシック" panose="020B0400000000000000" pitchFamily="50" charset="-128"/>
                <a:ea typeface="BIZ UDPゴシック" panose="020B0400000000000000" pitchFamily="50" charset="-128"/>
                <a:cs typeface="Times New Roman" panose="02020603050405020304" pitchFamily="18" charset="0"/>
              </a:rPr>
              <a:t>はまだしも、政治は</a:t>
            </a:r>
            <a:r>
              <a:rPr lang="en-US" altLang="ja-JP" sz="12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200" kern="100" dirty="0">
                <a:latin typeface="BIZ UDPゴシック" panose="020B0400000000000000" pitchFamily="50" charset="-128"/>
                <a:ea typeface="BIZ UDPゴシック" panose="020B0400000000000000" pitchFamily="50" charset="-128"/>
                <a:cs typeface="Times New Roman" panose="02020603050405020304" pitchFamily="18" charset="0"/>
              </a:rPr>
              <a:t>憲法</a:t>
            </a:r>
            <a:r>
              <a:rPr lang="en-US" altLang="ja-JP" sz="12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200" kern="100" dirty="0">
                <a:latin typeface="BIZ UDPゴシック" panose="020B0400000000000000" pitchFamily="50" charset="-128"/>
                <a:ea typeface="BIZ UDPゴシック" panose="020B0400000000000000" pitchFamily="50" charset="-128"/>
                <a:cs typeface="Times New Roman" panose="02020603050405020304" pitchFamily="18" charset="0"/>
              </a:rPr>
              <a:t>に基づいて運営されているなどの基本的な知識が抜け落ちている場合も多い。さらに、根本の部分できちんと理解していないために、マスコミのトンデモ論を盲目的に信じ込んでしまっている例も見受けられる。</a:t>
            </a:r>
          </a:p>
          <a:p>
            <a:pPr algn="just">
              <a:spcAft>
                <a:spcPts val="0"/>
              </a:spcAft>
            </a:pPr>
            <a:r>
              <a:rPr lang="ja-JP" altLang="en-US" sz="1200" kern="100" dirty="0">
                <a:latin typeface="BIZ UDPゴシック" panose="020B0400000000000000" pitchFamily="50" charset="-128"/>
                <a:ea typeface="BIZ UDPゴシック" panose="020B0400000000000000" pitchFamily="50" charset="-128"/>
                <a:cs typeface="Times New Roman" panose="02020603050405020304" pitchFamily="18" charset="0"/>
              </a:rPr>
              <a:t>　本書では「政治学」を基本からわかりやすく解説し、それを</a:t>
            </a:r>
            <a:r>
              <a:rPr lang="en-US" altLang="ja-JP" sz="12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200" kern="100" dirty="0">
                <a:latin typeface="BIZ UDPゴシック" panose="020B0400000000000000" pitchFamily="50" charset="-128"/>
                <a:ea typeface="BIZ UDPゴシック" panose="020B0400000000000000" pitchFamily="50" charset="-128"/>
                <a:cs typeface="Times New Roman" panose="02020603050405020304" pitchFamily="18" charset="0"/>
              </a:rPr>
              <a:t>本当の物の見方・考え方にどう落とし込んでいくか</a:t>
            </a:r>
            <a:r>
              <a:rPr lang="en-US" altLang="ja-JP" sz="12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200" kern="100" dirty="0">
                <a:latin typeface="BIZ UDPゴシック" panose="020B0400000000000000" pitchFamily="50" charset="-128"/>
                <a:ea typeface="BIZ UDPゴシック" panose="020B0400000000000000" pitchFamily="50" charset="-128"/>
                <a:cs typeface="Times New Roman" panose="02020603050405020304" pitchFamily="18" charset="0"/>
              </a:rPr>
              <a:t>について書かれています。</a:t>
            </a:r>
            <a:endParaRPr lang="en-US" altLang="ja-JP" sz="12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spcAft>
                <a:spcPts val="0"/>
              </a:spcAft>
            </a:pPr>
            <a:r>
              <a:rPr lang="ja-JP" altLang="en-US" sz="12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200" kern="100" dirty="0">
                <a:latin typeface="BIZ UDPゴシック" panose="020B0400000000000000" pitchFamily="50" charset="-128"/>
                <a:ea typeface="BIZ UDPゴシック" panose="020B0400000000000000" pitchFamily="50" charset="-128"/>
                <a:cs typeface="Times New Roman" panose="02020603050405020304" pitchFamily="18" charset="0"/>
              </a:rPr>
              <a:t>2021</a:t>
            </a:r>
            <a:r>
              <a:rPr lang="ja-JP" altLang="en-US" sz="1200" kern="100" dirty="0">
                <a:latin typeface="BIZ UDPゴシック" panose="020B0400000000000000" pitchFamily="50" charset="-128"/>
                <a:ea typeface="BIZ UDPゴシック" panose="020B0400000000000000" pitchFamily="50" charset="-128"/>
                <a:cs typeface="Times New Roman" panose="02020603050405020304" pitchFamily="18" charset="0"/>
              </a:rPr>
              <a:t>年</a:t>
            </a:r>
            <a:r>
              <a:rPr lang="en-US" altLang="ja-JP" sz="1200" kern="100" dirty="0">
                <a:latin typeface="BIZ UDPゴシック" panose="020B0400000000000000" pitchFamily="50" charset="-128"/>
                <a:ea typeface="BIZ UDPゴシック" panose="020B0400000000000000" pitchFamily="50" charset="-128"/>
                <a:cs typeface="Times New Roman" panose="02020603050405020304" pitchFamily="18" charset="0"/>
              </a:rPr>
              <a:t>10</a:t>
            </a:r>
            <a:r>
              <a:rPr lang="ja-JP" altLang="en-US" sz="1200" kern="100" dirty="0">
                <a:latin typeface="BIZ UDPゴシック" panose="020B0400000000000000" pitchFamily="50" charset="-128"/>
                <a:ea typeface="BIZ UDPゴシック" panose="020B0400000000000000" pitchFamily="50" charset="-128"/>
                <a:cs typeface="Times New Roman" panose="02020603050405020304" pitchFamily="18" charset="0"/>
              </a:rPr>
              <a:t>月</a:t>
            </a:r>
            <a:r>
              <a:rPr lang="en-US" altLang="ja-JP" sz="1200" kern="100" dirty="0">
                <a:latin typeface="BIZ UDPゴシック" panose="020B0400000000000000" pitchFamily="50" charset="-128"/>
                <a:ea typeface="BIZ UDPゴシック" panose="020B0400000000000000" pitchFamily="50" charset="-128"/>
                <a:cs typeface="Times New Roman" panose="02020603050405020304" pitchFamily="18" charset="0"/>
              </a:rPr>
              <a:t>21</a:t>
            </a:r>
            <a:r>
              <a:rPr lang="ja-JP" altLang="en-US" sz="1200" kern="100" dirty="0">
                <a:latin typeface="BIZ UDPゴシック" panose="020B0400000000000000" pitchFamily="50" charset="-128"/>
                <a:ea typeface="BIZ UDPゴシック" panose="020B0400000000000000" pitchFamily="50" charset="-128"/>
                <a:cs typeface="Times New Roman" panose="02020603050405020304" pitchFamily="18" charset="0"/>
              </a:rPr>
              <a:t>日には任期満了による</a:t>
            </a:r>
            <a:r>
              <a:rPr lang="zh-TW" altLang="en-US" sz="1200" kern="100" dirty="0">
                <a:latin typeface="BIZ UDPゴシック" panose="020B0400000000000000" pitchFamily="50" charset="-128"/>
                <a:ea typeface="BIZ UDPゴシック" panose="020B0400000000000000" pitchFamily="50" charset="-128"/>
                <a:cs typeface="Times New Roman" panose="02020603050405020304" pitchFamily="18" charset="0"/>
              </a:rPr>
              <a:t>第</a:t>
            </a:r>
            <a:r>
              <a:rPr lang="en-US" altLang="zh-TW" sz="1200" kern="100" dirty="0">
                <a:latin typeface="BIZ UDPゴシック" panose="020B0400000000000000" pitchFamily="50" charset="-128"/>
                <a:ea typeface="BIZ UDPゴシック" panose="020B0400000000000000" pitchFamily="50" charset="-128"/>
                <a:cs typeface="Times New Roman" panose="02020603050405020304" pitchFamily="18" charset="0"/>
              </a:rPr>
              <a:t>49</a:t>
            </a:r>
            <a:r>
              <a:rPr lang="zh-TW" altLang="en-US" sz="1200" kern="100" dirty="0">
                <a:latin typeface="BIZ UDPゴシック" panose="020B0400000000000000" pitchFamily="50" charset="-128"/>
                <a:ea typeface="BIZ UDPゴシック" panose="020B0400000000000000" pitchFamily="50" charset="-128"/>
                <a:cs typeface="Times New Roman" panose="02020603050405020304" pitchFamily="18" charset="0"/>
              </a:rPr>
              <a:t>回衆議院議員選挙</a:t>
            </a:r>
            <a:r>
              <a:rPr lang="ja-JP" altLang="en-US" sz="1200" kern="100" dirty="0">
                <a:latin typeface="BIZ UDPゴシック" panose="020B0400000000000000" pitchFamily="50" charset="-128"/>
                <a:ea typeface="BIZ UDPゴシック" panose="020B0400000000000000" pitchFamily="50" charset="-128"/>
                <a:cs typeface="Times New Roman" panose="02020603050405020304" pitchFamily="18" charset="0"/>
              </a:rPr>
              <a:t>も予定されています。一人一人の国民が参政権という「特権」を、</a:t>
            </a:r>
            <a:r>
              <a:rPr lang="ja-JP" altLang="en-US" sz="1200" kern="0" spc="-50" dirty="0">
                <a:latin typeface="BIZ UDPゴシック" panose="020B0400000000000000" pitchFamily="50" charset="-128"/>
                <a:ea typeface="BIZ UDPゴシック" panose="020B0400000000000000" pitchFamily="50" charset="-128"/>
                <a:cs typeface="Times New Roman" panose="02020603050405020304" pitchFamily="18" charset="0"/>
              </a:rPr>
              <a:t>より賢く効果的に行使していくために、ぜひご覧いただきたい一冊です。</a:t>
            </a:r>
            <a:endParaRPr lang="en-US" altLang="ja-JP" sz="1200" kern="0" spc="-5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spcAft>
                <a:spcPts val="0"/>
              </a:spcAft>
            </a:pPr>
            <a:endParaRPr lang="ja-JP" altLang="en-US" sz="12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spcAft>
                <a:spcPts val="0"/>
              </a:spcAft>
            </a:pPr>
            <a:endParaRPr lang="en-US" altLang="ja-JP" sz="12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spcAft>
                <a:spcPts val="0"/>
              </a:spcAft>
            </a:pPr>
            <a:endParaRPr lang="ja-JP" altLang="ja-JP" sz="12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7" name="正方形/長方形 26">
            <a:extLst>
              <a:ext uri="{FF2B5EF4-FFF2-40B4-BE49-F238E27FC236}">
                <a16:creationId xmlns:a16="http://schemas.microsoft.com/office/drawing/2014/main" id="{B213ACDD-98F4-49C0-A8BD-DBCC31E6A6A9}"/>
              </a:ext>
            </a:extLst>
          </p:cNvPr>
          <p:cNvSpPr/>
          <p:nvPr/>
        </p:nvSpPr>
        <p:spPr>
          <a:xfrm>
            <a:off x="0" y="5981995"/>
            <a:ext cx="5574378" cy="2880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BIZ UDPゴシック" panose="020B0400000000000000" pitchFamily="50" charset="-128"/>
              <a:ea typeface="BIZ UDPゴシック" panose="020B0400000000000000" pitchFamily="50" charset="-128"/>
            </a:endParaRPr>
          </a:p>
        </p:txBody>
      </p:sp>
      <p:sp>
        <p:nvSpPr>
          <p:cNvPr id="28" name="正方形/長方形 27">
            <a:extLst>
              <a:ext uri="{FF2B5EF4-FFF2-40B4-BE49-F238E27FC236}">
                <a16:creationId xmlns:a16="http://schemas.microsoft.com/office/drawing/2014/main" id="{8738178B-152D-4AEF-8C98-62ECE3F36D29}"/>
              </a:ext>
            </a:extLst>
          </p:cNvPr>
          <p:cNvSpPr/>
          <p:nvPr/>
        </p:nvSpPr>
        <p:spPr>
          <a:xfrm>
            <a:off x="0" y="7717366"/>
            <a:ext cx="5574378" cy="28210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BIZ UDP明朝 Medium" panose="02020500000000000000" pitchFamily="18" charset="-128"/>
              <a:ea typeface="BIZ UDP明朝 Medium" panose="02020500000000000000" pitchFamily="18" charset="-128"/>
            </a:endParaRPr>
          </a:p>
        </p:txBody>
      </p:sp>
      <p:sp>
        <p:nvSpPr>
          <p:cNvPr id="33" name="テキスト ボックス 32">
            <a:extLst>
              <a:ext uri="{FF2B5EF4-FFF2-40B4-BE49-F238E27FC236}">
                <a16:creationId xmlns:a16="http://schemas.microsoft.com/office/drawing/2014/main" id="{436F5E9F-92EA-4395-8204-9D8B96E2FDA5}"/>
              </a:ext>
            </a:extLst>
          </p:cNvPr>
          <p:cNvSpPr txBox="1"/>
          <p:nvPr/>
        </p:nvSpPr>
        <p:spPr>
          <a:xfrm>
            <a:off x="-9549" y="25400"/>
            <a:ext cx="1107996" cy="276999"/>
          </a:xfrm>
          <a:prstGeom prst="rect">
            <a:avLst/>
          </a:prstGeom>
          <a:noFill/>
        </p:spPr>
        <p:txBody>
          <a:bodyPr wrap="none" rtlCol="0">
            <a:spAutoFit/>
          </a:bodyPr>
          <a:lstStyle/>
          <a:p>
            <a:r>
              <a:rPr kumimoji="1" lang="ja-JP" altLang="en-US" sz="1200" b="1" u="sng" dirty="0"/>
              <a:t>報道関係各位</a:t>
            </a:r>
          </a:p>
        </p:txBody>
      </p:sp>
      <p:sp>
        <p:nvSpPr>
          <p:cNvPr id="34" name="正方形/長方形 33">
            <a:extLst>
              <a:ext uri="{FF2B5EF4-FFF2-40B4-BE49-F238E27FC236}">
                <a16:creationId xmlns:a16="http://schemas.microsoft.com/office/drawing/2014/main" id="{6288D63C-81EF-4E92-9856-ADA6A5E81F50}"/>
              </a:ext>
            </a:extLst>
          </p:cNvPr>
          <p:cNvSpPr/>
          <p:nvPr/>
        </p:nvSpPr>
        <p:spPr>
          <a:xfrm>
            <a:off x="-9549" y="267365"/>
            <a:ext cx="1327608" cy="276999"/>
          </a:xfrm>
          <a:prstGeom prst="rect">
            <a:avLst/>
          </a:prstGeom>
        </p:spPr>
        <p:txBody>
          <a:bodyPr wrap="none">
            <a:spAutoFit/>
          </a:bodyPr>
          <a:lstStyle/>
          <a:p>
            <a:r>
              <a:rPr lang="en-US" altLang="ja-JP" sz="1200" dirty="0">
                <a:latin typeface="BIZ UDPゴシック" panose="020B0400000000000000" pitchFamily="50" charset="-128"/>
                <a:ea typeface="BIZ UDPゴシック" panose="020B0400000000000000" pitchFamily="50" charset="-128"/>
                <a:cs typeface="Times New Roman" panose="02020603050405020304" pitchFamily="18" charset="0"/>
              </a:rPr>
              <a:t>2021</a:t>
            </a:r>
            <a:r>
              <a:rPr lang="ja-JP" altLang="ja-JP" sz="1200" dirty="0">
                <a:latin typeface="BIZ UDPゴシック" panose="020B0400000000000000" pitchFamily="50" charset="-128"/>
                <a:ea typeface="BIZ UDPゴシック" panose="020B0400000000000000" pitchFamily="50" charset="-128"/>
                <a:cs typeface="Times New Roman" panose="02020603050405020304" pitchFamily="18" charset="0"/>
              </a:rPr>
              <a:t>年</a:t>
            </a:r>
            <a:r>
              <a:rPr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７</a:t>
            </a:r>
            <a:r>
              <a:rPr lang="ja-JP" altLang="ja-JP" sz="1200" dirty="0">
                <a:latin typeface="BIZ UDPゴシック" panose="020B0400000000000000" pitchFamily="50" charset="-128"/>
                <a:ea typeface="BIZ UDPゴシック" panose="020B0400000000000000" pitchFamily="50" charset="-128"/>
                <a:cs typeface="Times New Roman" panose="02020603050405020304" pitchFamily="18" charset="0"/>
              </a:rPr>
              <a:t>月</a:t>
            </a:r>
            <a:r>
              <a:rPr lang="en-US" altLang="ja-JP" sz="1200" dirty="0">
                <a:latin typeface="BIZ UDPゴシック" panose="020B0400000000000000" pitchFamily="50" charset="-128"/>
                <a:ea typeface="BIZ UDPゴシック" panose="020B0400000000000000" pitchFamily="50" charset="-128"/>
                <a:cs typeface="Times New Roman" panose="02020603050405020304" pitchFamily="18" charset="0"/>
              </a:rPr>
              <a:t>5</a:t>
            </a:r>
            <a:r>
              <a:rPr lang="ja-JP" altLang="ja-JP" sz="1200" dirty="0">
                <a:latin typeface="BIZ UDPゴシック" panose="020B0400000000000000" pitchFamily="50" charset="-128"/>
                <a:ea typeface="BIZ UDPゴシック" panose="020B0400000000000000" pitchFamily="50" charset="-128"/>
                <a:cs typeface="Times New Roman" panose="02020603050405020304" pitchFamily="18" charset="0"/>
              </a:rPr>
              <a:t>日</a:t>
            </a:r>
            <a:endParaRPr lang="ja-JP" altLang="en-US" sz="1200" dirty="0">
              <a:latin typeface="BIZ UDPゴシック" panose="020B0400000000000000" pitchFamily="50" charset="-128"/>
              <a:ea typeface="BIZ UDPゴシック" panose="020B0400000000000000" pitchFamily="50" charset="-128"/>
            </a:endParaRPr>
          </a:p>
        </p:txBody>
      </p:sp>
      <p:pic>
        <p:nvPicPr>
          <p:cNvPr id="35" name="図 34">
            <a:extLst>
              <a:ext uri="{FF2B5EF4-FFF2-40B4-BE49-F238E27FC236}">
                <a16:creationId xmlns:a16="http://schemas.microsoft.com/office/drawing/2014/main" id="{D1AD8BD7-4A48-4649-ADA7-9CAA197E913F}"/>
              </a:ext>
            </a:extLst>
          </p:cNvPr>
          <p:cNvPicPr>
            <a:picLocks noChangeAspect="1"/>
          </p:cNvPicPr>
          <p:nvPr/>
        </p:nvPicPr>
        <p:blipFill>
          <a:blip r:embed="rId2"/>
          <a:stretch>
            <a:fillRect/>
          </a:stretch>
        </p:blipFill>
        <p:spPr>
          <a:xfrm>
            <a:off x="4907911" y="63838"/>
            <a:ext cx="1881778" cy="398561"/>
          </a:xfrm>
          <a:prstGeom prst="rect">
            <a:avLst/>
          </a:prstGeom>
        </p:spPr>
      </p:pic>
      <p:sp>
        <p:nvSpPr>
          <p:cNvPr id="39" name="正方形/長方形 38">
            <a:extLst>
              <a:ext uri="{FF2B5EF4-FFF2-40B4-BE49-F238E27FC236}">
                <a16:creationId xmlns:a16="http://schemas.microsoft.com/office/drawing/2014/main" id="{48B7BA6E-7A1C-4D03-ABFC-CC160E53D5AC}"/>
              </a:ext>
            </a:extLst>
          </p:cNvPr>
          <p:cNvSpPr/>
          <p:nvPr/>
        </p:nvSpPr>
        <p:spPr>
          <a:xfrm>
            <a:off x="-39021" y="5976356"/>
            <a:ext cx="4509884" cy="307777"/>
          </a:xfrm>
          <a:prstGeom prst="rect">
            <a:avLst/>
          </a:prstGeom>
        </p:spPr>
        <p:txBody>
          <a:bodyPr wrap="square">
            <a:spAutoFit/>
          </a:bodyPr>
          <a:lstStyle/>
          <a:p>
            <a:r>
              <a:rPr lang="ja-JP" altLang="en-US" sz="1400" b="1" i="0" u="none" strike="noStrike" baseline="0" dirty="0">
                <a:latin typeface="BIZ UDPゴシック" panose="020B0400000000000000" pitchFamily="50" charset="-128"/>
                <a:ea typeface="BIZ UDPゴシック" panose="020B0400000000000000" pitchFamily="50" charset="-128"/>
              </a:rPr>
              <a:t>政治の原理原則は、すべて「憲法」に定められている</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40" name="テキスト ボックス 39">
            <a:extLst>
              <a:ext uri="{FF2B5EF4-FFF2-40B4-BE49-F238E27FC236}">
                <a16:creationId xmlns:a16="http://schemas.microsoft.com/office/drawing/2014/main" id="{4AAE7838-DEC9-4E3E-827C-A07A19E78478}"/>
              </a:ext>
            </a:extLst>
          </p:cNvPr>
          <p:cNvSpPr txBox="1"/>
          <p:nvPr/>
        </p:nvSpPr>
        <p:spPr>
          <a:xfrm>
            <a:off x="5748" y="3753340"/>
            <a:ext cx="5795796" cy="282110"/>
          </a:xfrm>
          <a:prstGeom prst="rect">
            <a:avLst/>
          </a:prstGeom>
          <a:solidFill>
            <a:srgbClr val="FFFF00"/>
          </a:solidFill>
        </p:spPr>
        <p:txBody>
          <a:bodyPr wrap="square" tIns="0" rtlCol="0">
            <a:noAutofit/>
          </a:bodyPr>
          <a:lstStyle/>
          <a:p>
            <a:pPr algn="ctr"/>
            <a:r>
              <a:rPr lang="ja-JP" altLang="en-US" sz="1600" b="1" i="0" u="none" strike="noStrike" baseline="0" dirty="0">
                <a:latin typeface="BIZ UDPゴシック" panose="020B0400000000000000" pitchFamily="50" charset="-128"/>
                <a:ea typeface="BIZ UDPゴシック" panose="020B0400000000000000" pitchFamily="50" charset="-128"/>
              </a:rPr>
              <a:t>参政権という「特権」を、より賢く効果的に行使していくために</a:t>
            </a:r>
            <a:endParaRPr kumimoji="1" lang="ja-JP" altLang="en-US" sz="1600" b="1"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7738EC7D-F55D-4E25-982B-DE76FF7AB975}"/>
              </a:ext>
            </a:extLst>
          </p:cNvPr>
          <p:cNvSpPr txBox="1"/>
          <p:nvPr/>
        </p:nvSpPr>
        <p:spPr>
          <a:xfrm>
            <a:off x="4236545" y="6037619"/>
            <a:ext cx="1375698" cy="253916"/>
          </a:xfrm>
          <a:prstGeom prst="rect">
            <a:avLst/>
          </a:prstGeom>
          <a:noFill/>
        </p:spPr>
        <p:txBody>
          <a:bodyPr wrap="none" rtlCol="0">
            <a:spAutoFit/>
          </a:bodyPr>
          <a:lstStyle/>
          <a:p>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本書より一部抜粋</a:t>
            </a:r>
          </a:p>
        </p:txBody>
      </p:sp>
      <p:sp>
        <p:nvSpPr>
          <p:cNvPr id="23" name="Rectangle 4">
            <a:extLst>
              <a:ext uri="{FF2B5EF4-FFF2-40B4-BE49-F238E27FC236}">
                <a16:creationId xmlns:a16="http://schemas.microsoft.com/office/drawing/2014/main" id="{47D44D33-9EBB-43CC-8CEC-6E25D34C65C5}"/>
              </a:ext>
            </a:extLst>
          </p:cNvPr>
          <p:cNvSpPr>
            <a:spLocks noChangeArrowheads="1"/>
          </p:cNvSpPr>
          <p:nvPr/>
        </p:nvSpPr>
        <p:spPr bwMode="auto">
          <a:xfrm>
            <a:off x="4700626" y="373057"/>
            <a:ext cx="2679089" cy="268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953" tIns="41476" rIns="82953" bIns="41476" numCol="1" anchor="ctr" anchorCtr="0" compatLnSpc="1">
            <a:prstTxWarp prst="textNoShape">
              <a:avLst/>
            </a:prstTxWarp>
            <a:spAutoFit/>
          </a:bodyPr>
          <a:lstStyle>
            <a:lvl1pPr eaLnBrk="0" fontAlgn="base" hangingPunct="0">
              <a:spcBef>
                <a:spcPct val="0"/>
              </a:spcBef>
              <a:spcAft>
                <a:spcPct val="0"/>
              </a:spcAft>
              <a:tabLst>
                <a:tab pos="2700338" algn="ctr"/>
                <a:tab pos="5400675" algn="r"/>
              </a:tabLst>
              <a:defRPr>
                <a:solidFill>
                  <a:schemeClr val="tx1"/>
                </a:solidFill>
                <a:latin typeface="Arial" panose="020B0604020202020204" pitchFamily="34" charset="0"/>
              </a:defRPr>
            </a:lvl1pPr>
            <a:lvl2pPr eaLnBrk="0" fontAlgn="base" hangingPunct="0">
              <a:spcBef>
                <a:spcPct val="0"/>
              </a:spcBef>
              <a:spcAft>
                <a:spcPct val="0"/>
              </a:spcAft>
              <a:tabLst>
                <a:tab pos="2700338" algn="ctr"/>
                <a:tab pos="5400675" algn="r"/>
              </a:tabLst>
              <a:defRPr>
                <a:solidFill>
                  <a:schemeClr val="tx1"/>
                </a:solidFill>
                <a:latin typeface="Arial" panose="020B0604020202020204" pitchFamily="34" charset="0"/>
              </a:defRPr>
            </a:lvl2pPr>
            <a:lvl3pPr eaLnBrk="0" fontAlgn="base" hangingPunct="0">
              <a:spcBef>
                <a:spcPct val="0"/>
              </a:spcBef>
              <a:spcAft>
                <a:spcPct val="0"/>
              </a:spcAft>
              <a:tabLst>
                <a:tab pos="2700338" algn="ctr"/>
                <a:tab pos="5400675" algn="r"/>
              </a:tabLst>
              <a:defRPr>
                <a:solidFill>
                  <a:schemeClr val="tx1"/>
                </a:solidFill>
                <a:latin typeface="Arial" panose="020B0604020202020204" pitchFamily="34" charset="0"/>
              </a:defRPr>
            </a:lvl3pPr>
            <a:lvl4pPr eaLnBrk="0" fontAlgn="base" hangingPunct="0">
              <a:spcBef>
                <a:spcPct val="0"/>
              </a:spcBef>
              <a:spcAft>
                <a:spcPct val="0"/>
              </a:spcAft>
              <a:tabLst>
                <a:tab pos="2700338" algn="ctr"/>
                <a:tab pos="5400675" algn="r"/>
              </a:tabLst>
              <a:defRPr>
                <a:solidFill>
                  <a:schemeClr val="tx1"/>
                </a:solidFill>
                <a:latin typeface="Arial" panose="020B0604020202020204" pitchFamily="34" charset="0"/>
              </a:defRPr>
            </a:lvl4pPr>
            <a:lvl5pPr eaLnBrk="0" fontAlgn="base" hangingPunct="0">
              <a:spcBef>
                <a:spcPct val="0"/>
              </a:spcBef>
              <a:spcAft>
                <a:spcPct val="0"/>
              </a:spcAft>
              <a:tabLst>
                <a:tab pos="2700338" algn="ctr"/>
                <a:tab pos="5400675" algn="r"/>
              </a:tabLst>
              <a:defRPr>
                <a:solidFill>
                  <a:schemeClr val="tx1"/>
                </a:solidFill>
                <a:latin typeface="Arial" panose="020B0604020202020204" pitchFamily="34" charset="0"/>
              </a:defRPr>
            </a:lvl5pPr>
            <a:lvl6pPr eaLnBrk="0" fontAlgn="base" hangingPunct="0">
              <a:spcBef>
                <a:spcPct val="0"/>
              </a:spcBef>
              <a:spcAft>
                <a:spcPct val="0"/>
              </a:spcAft>
              <a:tabLst>
                <a:tab pos="2700338" algn="ctr"/>
                <a:tab pos="5400675" algn="r"/>
              </a:tabLst>
              <a:defRPr>
                <a:solidFill>
                  <a:schemeClr val="tx1"/>
                </a:solidFill>
                <a:latin typeface="Arial" panose="020B0604020202020204" pitchFamily="34" charset="0"/>
              </a:defRPr>
            </a:lvl6pPr>
            <a:lvl7pPr eaLnBrk="0" fontAlgn="base" hangingPunct="0">
              <a:spcBef>
                <a:spcPct val="0"/>
              </a:spcBef>
              <a:spcAft>
                <a:spcPct val="0"/>
              </a:spcAft>
              <a:tabLst>
                <a:tab pos="2700338" algn="ctr"/>
                <a:tab pos="5400675" algn="r"/>
              </a:tabLst>
              <a:defRPr>
                <a:solidFill>
                  <a:schemeClr val="tx1"/>
                </a:solidFill>
                <a:latin typeface="Arial" panose="020B0604020202020204" pitchFamily="34" charset="0"/>
              </a:defRPr>
            </a:lvl7pPr>
            <a:lvl8pPr eaLnBrk="0" fontAlgn="base" hangingPunct="0">
              <a:spcBef>
                <a:spcPct val="0"/>
              </a:spcBef>
              <a:spcAft>
                <a:spcPct val="0"/>
              </a:spcAft>
              <a:tabLst>
                <a:tab pos="2700338" algn="ctr"/>
                <a:tab pos="5400675" algn="r"/>
              </a:tabLst>
              <a:defRPr>
                <a:solidFill>
                  <a:schemeClr val="tx1"/>
                </a:solidFill>
                <a:latin typeface="Arial" panose="020B0604020202020204" pitchFamily="34" charset="0"/>
              </a:defRPr>
            </a:lvl8pPr>
            <a:lvl9pPr eaLnBrk="0" fontAlgn="base" hangingPunct="0">
              <a:spcBef>
                <a:spcPct val="0"/>
              </a:spcBef>
              <a:spcAft>
                <a:spcPct val="0"/>
              </a:spcAft>
              <a:tabLst>
                <a:tab pos="2700338" algn="ctr"/>
                <a:tab pos="5400675" algn="r"/>
              </a:tabLst>
              <a:defRPr>
                <a:solidFill>
                  <a:schemeClr val="tx1"/>
                </a:solidFill>
                <a:latin typeface="Arial" panose="020B0604020202020204" pitchFamily="34" charset="0"/>
              </a:defRPr>
            </a:lvl9pPr>
          </a:lstStyle>
          <a:p>
            <a:pPr defTabSz="829544"/>
            <a:r>
              <a:rPr lang="en-US" altLang="ja-JP" sz="1200" b="1" dirty="0">
                <a:latin typeface="BIZ UDPゴシック" panose="020B0400000000000000" pitchFamily="50" charset="-128"/>
                <a:ea typeface="BIZ UDPゴシック" panose="020B0400000000000000" pitchFamily="50" charset="-128"/>
                <a:cs typeface="Times New Roman" panose="02020603050405020304" pitchFamily="18" charset="0"/>
              </a:rPr>
              <a:t>NEWS RELEASE</a:t>
            </a:r>
            <a:r>
              <a:rPr lang="en-US" altLang="ja-JP" sz="800" b="1"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800" b="1" dirty="0">
                <a:latin typeface="BIZ UDPゴシック" panose="020B0400000000000000" pitchFamily="50" charset="-128"/>
                <a:ea typeface="BIZ UDPゴシック" panose="020B0400000000000000" pitchFamily="50" charset="-128"/>
                <a:cs typeface="Times New Roman" panose="02020603050405020304" pitchFamily="18" charset="0"/>
              </a:rPr>
              <a:t>書籍のご案内</a:t>
            </a:r>
            <a:r>
              <a:rPr lang="en-US" altLang="ja-JP" sz="800" b="1"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800" b="1" dirty="0">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en-US" altLang="ja-JP" sz="1200" dirty="0">
              <a:latin typeface="BIZ UDPゴシック" panose="020B0400000000000000" pitchFamily="50" charset="-128"/>
              <a:ea typeface="BIZ UDPゴシック" panose="020B0400000000000000" pitchFamily="50" charset="-128"/>
            </a:endParaRPr>
          </a:p>
        </p:txBody>
      </p:sp>
      <p:pic>
        <p:nvPicPr>
          <p:cNvPr id="10" name="図 9">
            <a:extLst>
              <a:ext uri="{FF2B5EF4-FFF2-40B4-BE49-F238E27FC236}">
                <a16:creationId xmlns:a16="http://schemas.microsoft.com/office/drawing/2014/main" id="{510040E4-81B3-4879-AC8A-4BE1CFCFC1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228" y="1183948"/>
            <a:ext cx="1220764" cy="1793085"/>
          </a:xfrm>
          <a:prstGeom prst="rect">
            <a:avLst/>
          </a:prstGeom>
        </p:spPr>
      </p:pic>
      <p:sp>
        <p:nvSpPr>
          <p:cNvPr id="3" name="楕円 2">
            <a:extLst>
              <a:ext uri="{FF2B5EF4-FFF2-40B4-BE49-F238E27FC236}">
                <a16:creationId xmlns:a16="http://schemas.microsoft.com/office/drawing/2014/main" id="{0CBF18D7-5707-4F1E-9AF9-21A24AC20AF2}"/>
              </a:ext>
            </a:extLst>
          </p:cNvPr>
          <p:cNvSpPr/>
          <p:nvPr/>
        </p:nvSpPr>
        <p:spPr>
          <a:xfrm>
            <a:off x="1404628" y="1662923"/>
            <a:ext cx="1067816" cy="10440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213712CE-62C4-479D-A484-B1828ACC8890}"/>
              </a:ext>
            </a:extLst>
          </p:cNvPr>
          <p:cNvSpPr txBox="1"/>
          <p:nvPr/>
        </p:nvSpPr>
        <p:spPr>
          <a:xfrm>
            <a:off x="1603586" y="1732576"/>
            <a:ext cx="677108" cy="920198"/>
          </a:xfrm>
          <a:prstGeom prst="rect">
            <a:avLst/>
          </a:prstGeom>
          <a:noFill/>
        </p:spPr>
        <p:txBody>
          <a:bodyPr vert="eaVert" wrap="square" rtlCol="0">
            <a:spAutoFit/>
          </a:bodyPr>
          <a:lstStyle/>
          <a:p>
            <a:r>
              <a:rPr kumimoji="1" lang="ja-JP" altLang="en-US" sz="3200" b="1" dirty="0">
                <a:solidFill>
                  <a:schemeClr val="bg1"/>
                </a:solidFill>
                <a:latin typeface="BIZ UDPゴシック" panose="020B0400000000000000" pitchFamily="50" charset="-128"/>
                <a:ea typeface="BIZ UDPゴシック" panose="020B0400000000000000" pitchFamily="50" charset="-128"/>
              </a:rPr>
              <a:t>明解</a:t>
            </a:r>
          </a:p>
        </p:txBody>
      </p:sp>
      <p:sp>
        <p:nvSpPr>
          <p:cNvPr id="26" name="テキスト ボックス 25">
            <a:extLst>
              <a:ext uri="{FF2B5EF4-FFF2-40B4-BE49-F238E27FC236}">
                <a16:creationId xmlns:a16="http://schemas.microsoft.com/office/drawing/2014/main" id="{72A7BDEF-17DB-4C20-B924-6E04C25247C3}"/>
              </a:ext>
            </a:extLst>
          </p:cNvPr>
          <p:cNvSpPr txBox="1"/>
          <p:nvPr/>
        </p:nvSpPr>
        <p:spPr>
          <a:xfrm>
            <a:off x="4316167" y="7757910"/>
            <a:ext cx="1453939" cy="246221"/>
          </a:xfrm>
          <a:prstGeom prst="rect">
            <a:avLst/>
          </a:prstGeom>
          <a:noFill/>
        </p:spPr>
        <p:txBody>
          <a:bodyPr wrap="square" rtlCol="0">
            <a:spAutoFit/>
          </a:bodyPr>
          <a:lstStyle/>
          <a:p>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本書より一部抜粋</a:t>
            </a:r>
            <a:endParaRPr kumimoji="1" lang="en-US" altLang="ja-JP" sz="1000" dirty="0">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642EF912-19AB-489E-8C0D-BA23AFDA158A}"/>
              </a:ext>
            </a:extLst>
          </p:cNvPr>
          <p:cNvSpPr/>
          <p:nvPr/>
        </p:nvSpPr>
        <p:spPr>
          <a:xfrm>
            <a:off x="-30593" y="6248611"/>
            <a:ext cx="6820282" cy="1384995"/>
          </a:xfrm>
          <a:prstGeom prst="rect">
            <a:avLst/>
          </a:prstGeom>
        </p:spPr>
        <p:txBody>
          <a:bodyPr wrap="square">
            <a:spAutoFit/>
          </a:bodyPr>
          <a:lstStyle/>
          <a:p>
            <a:pPr algn="just">
              <a:spcAft>
                <a:spcPts val="0"/>
              </a:spcAft>
            </a:pPr>
            <a:r>
              <a:rPr lang="ja-JP" altLang="en-US" sz="1200" kern="100" dirty="0">
                <a:latin typeface="BIZ UDPゴシック" panose="020B0400000000000000" pitchFamily="50" charset="-128"/>
                <a:ea typeface="BIZ UDPゴシック" panose="020B0400000000000000" pitchFamily="50" charset="-128"/>
                <a:cs typeface="Times New Roman" panose="02020603050405020304" pitchFamily="18" charset="0"/>
              </a:rPr>
              <a:t>　「政治」と聞いて、読者はどんなイメージを抱くだろうか。よくわからないもの</a:t>
            </a:r>
            <a:r>
              <a:rPr lang="en-US" altLang="ja-JP" sz="12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200" kern="100" dirty="0">
                <a:latin typeface="BIZ UDPゴシック" panose="020B0400000000000000" pitchFamily="50" charset="-128"/>
                <a:ea typeface="BIZ UDPゴシック" panose="020B0400000000000000" pitchFamily="50" charset="-128"/>
                <a:cs typeface="Times New Roman" panose="02020603050405020304" pitchFamily="18" charset="0"/>
              </a:rPr>
              <a:t>という以上に、ウソがはびこる世界、欲と利権にまみれた世界、国民を都合よく支配するために、政治家が権謀術数をめぐらせている世界、などなど、後ろ暗いイメージを抱く人も多いかもしれない。</a:t>
            </a:r>
            <a:endParaRPr lang="en-US" altLang="ja-JP" sz="12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spcAft>
                <a:spcPts val="0"/>
              </a:spcAft>
            </a:pPr>
            <a:r>
              <a:rPr lang="ja-JP" altLang="en-US" sz="1200" kern="100" dirty="0">
                <a:latin typeface="BIZ UDPゴシック" panose="020B0400000000000000" pitchFamily="50" charset="-128"/>
                <a:ea typeface="BIZ UDPゴシック" panose="020B0400000000000000" pitchFamily="50" charset="-128"/>
                <a:cs typeface="Times New Roman" panose="02020603050405020304" pitchFamily="18" charset="0"/>
              </a:rPr>
              <a:t> だが、先に結論をいってしまうと、政治ほど透明な世界はないといっていい。なぜなら、政治の原理原則は、すべて「憲法」に定められているからだ。知っての通り、憲法とは「国の最高法規」である。</a:t>
            </a:r>
            <a:endParaRPr lang="en-US" altLang="ja-JP" sz="12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spcAft>
                <a:spcPts val="0"/>
              </a:spcAft>
            </a:pPr>
            <a:r>
              <a:rPr lang="ja-JP" altLang="en-US" sz="1200" kern="100" dirty="0">
                <a:latin typeface="BIZ UDPゴシック" panose="020B0400000000000000" pitchFamily="50" charset="-128"/>
                <a:ea typeface="BIZ UDPゴシック" panose="020B0400000000000000" pitchFamily="50" charset="-128"/>
                <a:cs typeface="Times New Roman" panose="02020603050405020304" pitchFamily="18" charset="0"/>
              </a:rPr>
              <a:t> 憲法には、「国会は何をするのか」「内閣は何をするのか」が明確に定められている。「何をするのか」が憲法で定められている仕事は政治家だけであり、後ろ暗いことが行われる余地がないのである。</a:t>
            </a:r>
            <a:endParaRPr lang="en-US" altLang="ja-JP" sz="12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0" name="正方形/長方形 29">
            <a:extLst>
              <a:ext uri="{FF2B5EF4-FFF2-40B4-BE49-F238E27FC236}">
                <a16:creationId xmlns:a16="http://schemas.microsoft.com/office/drawing/2014/main" id="{BF087951-6D68-4937-A7D0-B4B7BAAA777D}"/>
              </a:ext>
            </a:extLst>
          </p:cNvPr>
          <p:cNvSpPr/>
          <p:nvPr/>
        </p:nvSpPr>
        <p:spPr>
          <a:xfrm>
            <a:off x="-9549" y="8054858"/>
            <a:ext cx="6820282" cy="1754326"/>
          </a:xfrm>
          <a:prstGeom prst="rect">
            <a:avLst/>
          </a:prstGeom>
        </p:spPr>
        <p:txBody>
          <a:bodyPr wrap="square">
            <a:spAutoFit/>
          </a:bodyPr>
          <a:lstStyle/>
          <a:p>
            <a:pPr algn="just">
              <a:spcAft>
                <a:spcPts val="0"/>
              </a:spcAft>
            </a:pPr>
            <a:r>
              <a:rPr lang="ja-JP" altLang="en-US" sz="1200" kern="100" dirty="0">
                <a:latin typeface="BIZ UDPゴシック" panose="020B0400000000000000" pitchFamily="50" charset="-128"/>
                <a:ea typeface="BIZ UDPゴシック" panose="020B0400000000000000" pitchFamily="50" charset="-128"/>
                <a:cs typeface="Times New Roman" panose="02020603050405020304" pitchFamily="18" charset="0"/>
              </a:rPr>
              <a:t>　「国の最高法規」として、日本では憲法が不可侵のものに思われているところがあるようだ。しかし、実は国の最高法規であるからこそ、憲法も、時代の変化に応じて変化してしかるべきなのだ。</a:t>
            </a:r>
            <a:endParaRPr lang="en-US" altLang="ja-JP" sz="12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r>
              <a:rPr lang="ja-JP" altLang="en-US" sz="12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200" i="0" u="none" strike="noStrike" baseline="0" dirty="0">
                <a:latin typeface="BIZ UDPゴシック" panose="020B0400000000000000" pitchFamily="50" charset="-128"/>
                <a:ea typeface="BIZ UDPゴシック" panose="020B0400000000000000" pitchFamily="50" charset="-128"/>
              </a:rPr>
              <a:t>憲法改正について、海外はどうなっているのか。調べてみると、実は、それほど珍しいことではないことがわかる。戦後における憲法改正回数を見てみると、アメリカ６回、カナダ</a:t>
            </a:r>
            <a:r>
              <a:rPr lang="en-US" altLang="ja-JP" sz="1200" i="0" u="none" strike="noStrike" baseline="0" dirty="0">
                <a:latin typeface="BIZ UDPゴシック" panose="020B0400000000000000" pitchFamily="50" charset="-128"/>
                <a:ea typeface="BIZ UDPゴシック" panose="020B0400000000000000" pitchFamily="50" charset="-128"/>
              </a:rPr>
              <a:t>18</a:t>
            </a:r>
            <a:r>
              <a:rPr lang="ja-JP" altLang="en-US" sz="1200" i="0" u="none" strike="noStrike" baseline="0" dirty="0">
                <a:latin typeface="BIZ UDPゴシック" panose="020B0400000000000000" pitchFamily="50" charset="-128"/>
                <a:ea typeface="BIZ UDPゴシック" panose="020B0400000000000000" pitchFamily="50" charset="-128"/>
              </a:rPr>
              <a:t>回、フランス</a:t>
            </a:r>
            <a:r>
              <a:rPr lang="en-US" altLang="ja-JP" sz="1200" i="0" u="none" strike="noStrike" baseline="0" dirty="0">
                <a:latin typeface="BIZ UDPゴシック" panose="020B0400000000000000" pitchFamily="50" charset="-128"/>
                <a:ea typeface="BIZ UDPゴシック" panose="020B0400000000000000" pitchFamily="50" charset="-128"/>
              </a:rPr>
              <a:t>27</a:t>
            </a:r>
            <a:r>
              <a:rPr lang="ja-JP" altLang="en-US" sz="1200" i="0" u="none" strike="noStrike" baseline="0" dirty="0">
                <a:latin typeface="BIZ UDPゴシック" panose="020B0400000000000000" pitchFamily="50" charset="-128"/>
                <a:ea typeface="BIZ UDPゴシック" panose="020B0400000000000000" pitchFamily="50" charset="-128"/>
              </a:rPr>
              <a:t>回、ドイツ</a:t>
            </a:r>
            <a:r>
              <a:rPr lang="en-US" altLang="ja-JP" sz="1200" i="0" u="none" strike="noStrike" baseline="0" dirty="0">
                <a:latin typeface="BIZ UDPゴシック" panose="020B0400000000000000" pitchFamily="50" charset="-128"/>
                <a:ea typeface="BIZ UDPゴシック" panose="020B0400000000000000" pitchFamily="50" charset="-128"/>
              </a:rPr>
              <a:t>57</a:t>
            </a:r>
            <a:r>
              <a:rPr lang="ja-JP" altLang="en-US" sz="1200" i="0" u="none" strike="noStrike" baseline="0" dirty="0">
                <a:latin typeface="BIZ UDPゴシック" panose="020B0400000000000000" pitchFamily="50" charset="-128"/>
                <a:ea typeface="BIZ UDPゴシック" panose="020B0400000000000000" pitchFamily="50" charset="-128"/>
              </a:rPr>
              <a:t>回、イタリア</a:t>
            </a:r>
            <a:r>
              <a:rPr lang="en-US" altLang="ja-JP" sz="1200" i="0" u="none" strike="noStrike" baseline="0" dirty="0">
                <a:latin typeface="BIZ UDPゴシック" panose="020B0400000000000000" pitchFamily="50" charset="-128"/>
                <a:ea typeface="BIZ UDPゴシック" panose="020B0400000000000000" pitchFamily="50" charset="-128"/>
              </a:rPr>
              <a:t>15</a:t>
            </a:r>
            <a:r>
              <a:rPr lang="ja-JP" altLang="en-US" sz="1200" i="0" u="none" strike="noStrike" baseline="0" dirty="0">
                <a:latin typeface="BIZ UDPゴシック" panose="020B0400000000000000" pitchFamily="50" charset="-128"/>
                <a:ea typeface="BIZ UDPゴシック" panose="020B0400000000000000" pitchFamily="50" charset="-128"/>
              </a:rPr>
              <a:t>回、オーストラリア３回、中国９回、韓国９回。ところが日本はゼロ回である。</a:t>
            </a:r>
            <a:endParaRPr lang="en-US" altLang="ja-JP" sz="1200" dirty="0">
              <a:latin typeface="BIZ UDPゴシック" panose="020B0400000000000000" pitchFamily="50" charset="-128"/>
              <a:ea typeface="BIZ UDPゴシック" panose="020B0400000000000000" pitchFamily="50" charset="-128"/>
            </a:endParaRPr>
          </a:p>
          <a:p>
            <a:pPr algn="l"/>
            <a:r>
              <a:rPr lang="ja-JP" altLang="en-US" sz="1200" i="0" u="none" strike="noStrike" baseline="0" dirty="0">
                <a:latin typeface="BIZ UDPゴシック" panose="020B0400000000000000" pitchFamily="50" charset="-128"/>
                <a:ea typeface="BIZ UDPゴシック" panose="020B0400000000000000" pitchFamily="50" charset="-128"/>
              </a:rPr>
              <a:t>　日本では「憲法＝戦争放棄」という発想が強く、それが憲法改正に対する嫌悪感に直結していると思われる。一方、海外の憲法改正の例は、国と地方の関係や議会のあり方など、統治機構に関するものが大多数だ。</a:t>
            </a:r>
            <a:endParaRPr lang="en-US" altLang="ja-JP" sz="1200" i="0" u="none" strike="noStrike" baseline="0" dirty="0">
              <a:latin typeface="BIZ UDPゴシック" panose="020B0400000000000000" pitchFamily="50" charset="-128"/>
              <a:ea typeface="BIZ UDPゴシック" panose="020B0400000000000000" pitchFamily="50" charset="-128"/>
            </a:endParaRPr>
          </a:p>
          <a:p>
            <a:pPr algn="l"/>
            <a:r>
              <a:rPr lang="en-US" altLang="ja-JP" sz="1200" dirty="0">
                <a:latin typeface="BIZ UDPゴシック" panose="020B0400000000000000" pitchFamily="50" charset="-128"/>
                <a:ea typeface="BIZ UDPゴシック" panose="020B0400000000000000" pitchFamily="50" charset="-128"/>
              </a:rPr>
              <a:t>  </a:t>
            </a:r>
            <a:r>
              <a:rPr lang="ja-JP" altLang="en-US" sz="1200" i="0" u="none" strike="noStrike" baseline="0" dirty="0">
                <a:latin typeface="BIZ UDPゴシック" panose="020B0400000000000000" pitchFamily="50" charset="-128"/>
                <a:ea typeface="BIZ UDPゴシック" panose="020B0400000000000000" pitchFamily="50" charset="-128"/>
              </a:rPr>
              <a:t>日本の憲法改正も同様になると考えれば、タブー感は少し薄れるのではないか。</a:t>
            </a:r>
            <a:endParaRPr lang="en-US" altLang="ja-JP" sz="12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1" name="正方形/長方形 30">
            <a:extLst>
              <a:ext uri="{FF2B5EF4-FFF2-40B4-BE49-F238E27FC236}">
                <a16:creationId xmlns:a16="http://schemas.microsoft.com/office/drawing/2014/main" id="{0928AC50-0C1F-48F1-817B-382CD05F9E24}"/>
              </a:ext>
            </a:extLst>
          </p:cNvPr>
          <p:cNvSpPr/>
          <p:nvPr/>
        </p:nvSpPr>
        <p:spPr>
          <a:xfrm>
            <a:off x="-39021" y="7709964"/>
            <a:ext cx="4509884" cy="307777"/>
          </a:xfrm>
          <a:prstGeom prst="rect">
            <a:avLst/>
          </a:prstGeom>
        </p:spPr>
        <p:txBody>
          <a:bodyPr wrap="square">
            <a:spAutoFit/>
          </a:bodyPr>
          <a:lstStyle/>
          <a:p>
            <a:r>
              <a:rPr lang="ja-JP" altLang="en-US" sz="1400" b="1" dirty="0">
                <a:latin typeface="BIZ UDPゴシック" panose="020B0400000000000000" pitchFamily="50" charset="-128"/>
                <a:ea typeface="BIZ UDPゴシック" panose="020B0400000000000000" pitchFamily="50" charset="-128"/>
              </a:rPr>
              <a:t>意外と短い「憲法の賞味期限」</a:t>
            </a:r>
          </a:p>
        </p:txBody>
      </p:sp>
    </p:spTree>
    <p:extLst>
      <p:ext uri="{BB962C8B-B14F-4D97-AF65-F5344CB8AC3E}">
        <p14:creationId xmlns:p14="http://schemas.microsoft.com/office/powerpoint/2010/main" val="617642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919C2BBB-A6E9-464C-BABB-90AA2CEB2ECA}"/>
              </a:ext>
            </a:extLst>
          </p:cNvPr>
          <p:cNvSpPr/>
          <p:nvPr/>
        </p:nvSpPr>
        <p:spPr>
          <a:xfrm>
            <a:off x="102922" y="9369336"/>
            <a:ext cx="6857999" cy="569387"/>
          </a:xfrm>
          <a:prstGeom prst="rect">
            <a:avLst/>
          </a:prstGeom>
        </p:spPr>
        <p:txBody>
          <a:bodyPr wrap="square">
            <a:spAutoFit/>
          </a:bodyPr>
          <a:lstStyle/>
          <a:p>
            <a:pPr algn="ctr" fontAlgn="base">
              <a:spcAft>
                <a:spcPts val="0"/>
              </a:spcAft>
            </a:pPr>
            <a:r>
              <a:rPr lang="ja-JP" altLang="en-US" sz="1000" b="1" dirty="0">
                <a:solidFill>
                  <a:srgbClr val="000000"/>
                </a:solidFill>
                <a:latin typeface="BIZ UDP明朝 Medium" panose="02020500000000000000" pitchFamily="18" charset="-128"/>
                <a:ea typeface="BIZ UDP明朝 Medium" panose="02020500000000000000" pitchFamily="18" charset="-128"/>
              </a:rPr>
              <a:t>情報掲載、画像提供の問い合わせ先</a:t>
            </a:r>
            <a:endParaRPr lang="ja-JP" altLang="en-US" sz="1000" dirty="0">
              <a:solidFill>
                <a:srgbClr val="000000"/>
              </a:solidFill>
              <a:latin typeface="BIZ UDP明朝 Medium" panose="02020500000000000000" pitchFamily="18" charset="-128"/>
              <a:ea typeface="BIZ UDP明朝 Medium" panose="02020500000000000000" pitchFamily="18" charset="-128"/>
            </a:endParaRPr>
          </a:p>
          <a:p>
            <a:pPr algn="ctr" fontAlgn="base">
              <a:spcAft>
                <a:spcPts val="0"/>
              </a:spcAft>
            </a:pPr>
            <a:r>
              <a:rPr lang="ja-JP" altLang="en-US" sz="1050" dirty="0">
                <a:solidFill>
                  <a:srgbClr val="000000"/>
                </a:solidFill>
                <a:latin typeface="BIZ UDP明朝 Medium" panose="02020500000000000000" pitchFamily="18" charset="-128"/>
                <a:ea typeface="BIZ UDP明朝 Medium" panose="02020500000000000000" pitchFamily="18" charset="-128"/>
              </a:rPr>
              <a:t>古垣（フルガキ）</a:t>
            </a:r>
            <a:r>
              <a:rPr lang="en-US" altLang="ja-JP" sz="1050" dirty="0">
                <a:solidFill>
                  <a:srgbClr val="000000"/>
                </a:solidFill>
                <a:latin typeface="BIZ UDP明朝 Medium" panose="02020500000000000000" pitchFamily="18" charset="-128"/>
                <a:ea typeface="BIZ UDP明朝 Medium" panose="02020500000000000000" pitchFamily="18" charset="-128"/>
              </a:rPr>
              <a:t>TEL</a:t>
            </a:r>
            <a:r>
              <a:rPr lang="ja-JP" altLang="en-US" sz="1050" dirty="0">
                <a:solidFill>
                  <a:srgbClr val="000000"/>
                </a:solidFill>
                <a:latin typeface="BIZ UDP明朝 Medium" panose="02020500000000000000" pitchFamily="18" charset="-128"/>
                <a:ea typeface="BIZ UDP明朝 Medium" panose="02020500000000000000" pitchFamily="18" charset="-128"/>
              </a:rPr>
              <a:t>：</a:t>
            </a:r>
            <a:r>
              <a:rPr lang="en-US" altLang="ja-JP" sz="1050" dirty="0">
                <a:solidFill>
                  <a:srgbClr val="000000"/>
                </a:solidFill>
                <a:latin typeface="BIZ UDP明朝 Medium" panose="02020500000000000000" pitchFamily="18" charset="-128"/>
                <a:ea typeface="BIZ UDP明朝 Medium" panose="02020500000000000000" pitchFamily="18" charset="-128"/>
              </a:rPr>
              <a:t>03-3983-3225</a:t>
            </a:r>
            <a:r>
              <a:rPr lang="ja-JP" altLang="en-US" sz="1050" dirty="0">
                <a:solidFill>
                  <a:srgbClr val="000000"/>
                </a:solidFill>
                <a:latin typeface="BIZ UDP明朝 Medium" panose="02020500000000000000" pitchFamily="18" charset="-128"/>
                <a:ea typeface="BIZ UDP明朝 Medium" panose="02020500000000000000" pitchFamily="18" charset="-128"/>
              </a:rPr>
              <a:t>　</a:t>
            </a:r>
            <a:r>
              <a:rPr lang="en-US" altLang="ja-JP" sz="1050" dirty="0">
                <a:solidFill>
                  <a:srgbClr val="000000"/>
                </a:solidFill>
                <a:latin typeface="BIZ UDP明朝 Medium" panose="02020500000000000000" pitchFamily="18" charset="-128"/>
                <a:ea typeface="BIZ UDP明朝 Medium" panose="02020500000000000000" pitchFamily="18" charset="-128"/>
              </a:rPr>
              <a:t>090-4424-6911</a:t>
            </a:r>
            <a:r>
              <a:rPr lang="ja-JP" altLang="en-US" sz="1050" dirty="0">
                <a:solidFill>
                  <a:srgbClr val="000000"/>
                </a:solidFill>
                <a:latin typeface="BIZ UDP明朝 Medium" panose="02020500000000000000" pitchFamily="18" charset="-128"/>
                <a:ea typeface="BIZ UDP明朝 Medium" panose="02020500000000000000" pitchFamily="18" charset="-128"/>
              </a:rPr>
              <a:t>　</a:t>
            </a:r>
            <a:r>
              <a:rPr lang="en-US" altLang="ja-JP" sz="1050" dirty="0">
                <a:solidFill>
                  <a:srgbClr val="000000"/>
                </a:solidFill>
                <a:latin typeface="BIZ UDP明朝 Medium" panose="02020500000000000000" pitchFamily="18" charset="-128"/>
                <a:ea typeface="BIZ UDP明朝 Medium" panose="02020500000000000000" pitchFamily="18" charset="-128"/>
              </a:rPr>
              <a:t>furugaki@asa21.com</a:t>
            </a:r>
          </a:p>
          <a:p>
            <a:pPr algn="ctr" fontAlgn="base">
              <a:spcAft>
                <a:spcPts val="0"/>
              </a:spcAft>
            </a:pPr>
            <a:r>
              <a:rPr lang="ja-JP" altLang="en-US" sz="1050" dirty="0">
                <a:solidFill>
                  <a:srgbClr val="000000"/>
                </a:solidFill>
                <a:latin typeface="BIZ UDP明朝 Medium" panose="02020500000000000000" pitchFamily="18" charset="-128"/>
                <a:ea typeface="BIZ UDP明朝 Medium" panose="02020500000000000000" pitchFamily="18" charset="-128"/>
              </a:rPr>
              <a:t>株式会社</a:t>
            </a:r>
            <a:r>
              <a:rPr lang="ja-JP" altLang="en-US" sz="1050" dirty="0" err="1">
                <a:solidFill>
                  <a:srgbClr val="000000"/>
                </a:solidFill>
                <a:latin typeface="BIZ UDP明朝 Medium" panose="02020500000000000000" pitchFamily="18" charset="-128"/>
                <a:ea typeface="BIZ UDP明朝 Medium" panose="02020500000000000000" pitchFamily="18" charset="-128"/>
              </a:rPr>
              <a:t>あさ</a:t>
            </a:r>
            <a:r>
              <a:rPr lang="ja-JP" altLang="en-US" sz="1050" dirty="0">
                <a:solidFill>
                  <a:srgbClr val="000000"/>
                </a:solidFill>
                <a:latin typeface="BIZ UDP明朝 Medium" panose="02020500000000000000" pitchFamily="18" charset="-128"/>
                <a:ea typeface="BIZ UDP明朝 Medium" panose="02020500000000000000" pitchFamily="18" charset="-128"/>
              </a:rPr>
              <a:t>出版　東京都豊島区南池袋</a:t>
            </a:r>
            <a:r>
              <a:rPr lang="en-US" altLang="ja-JP" sz="1050" dirty="0">
                <a:solidFill>
                  <a:srgbClr val="000000"/>
                </a:solidFill>
                <a:latin typeface="BIZ UDP明朝 Medium" panose="02020500000000000000" pitchFamily="18" charset="-128"/>
                <a:ea typeface="BIZ UDP明朝 Medium" panose="02020500000000000000" pitchFamily="18" charset="-128"/>
              </a:rPr>
              <a:t>2-9-9 </a:t>
            </a:r>
            <a:r>
              <a:rPr lang="ja-JP" altLang="en-US" sz="1050" dirty="0">
                <a:solidFill>
                  <a:srgbClr val="000000"/>
                </a:solidFill>
                <a:latin typeface="BIZ UDP明朝 Medium" panose="02020500000000000000" pitchFamily="18" charset="-128"/>
                <a:ea typeface="BIZ UDP明朝 Medium" panose="02020500000000000000" pitchFamily="18" charset="-128"/>
              </a:rPr>
              <a:t>第一池袋ホワイトビル</a:t>
            </a:r>
            <a:r>
              <a:rPr lang="en-US" altLang="ja-JP" sz="1050" dirty="0">
                <a:solidFill>
                  <a:srgbClr val="000000"/>
                </a:solidFill>
                <a:latin typeface="BIZ UDP明朝 Medium" panose="02020500000000000000" pitchFamily="18" charset="-128"/>
                <a:ea typeface="BIZ UDP明朝 Medium" panose="02020500000000000000" pitchFamily="18" charset="-128"/>
              </a:rPr>
              <a:t>6</a:t>
            </a:r>
            <a:r>
              <a:rPr lang="ja-JP" altLang="en-US" sz="1050" dirty="0">
                <a:solidFill>
                  <a:srgbClr val="000000"/>
                </a:solidFill>
                <a:latin typeface="BIZ UDP明朝 Medium" panose="02020500000000000000" pitchFamily="18" charset="-128"/>
                <a:ea typeface="BIZ UDP明朝 Medium" panose="02020500000000000000" pitchFamily="18" charset="-128"/>
              </a:rPr>
              <a:t>階</a:t>
            </a:r>
            <a:endParaRPr lang="ja-JP" altLang="ja-JP" sz="1400" dirty="0">
              <a:effectLst/>
              <a:latin typeface="BIZ UDP明朝 Medium" panose="02020500000000000000" pitchFamily="18" charset="-128"/>
              <a:ea typeface="BIZ UDP明朝 Medium" panose="02020500000000000000" pitchFamily="18" charset="-128"/>
              <a:cs typeface="ＭＳ Ｐゴシック" panose="020B0600070205080204" pitchFamily="50" charset="-128"/>
            </a:endParaRPr>
          </a:p>
        </p:txBody>
      </p:sp>
      <p:sp>
        <p:nvSpPr>
          <p:cNvPr id="14" name="正方形/長方形 13">
            <a:extLst>
              <a:ext uri="{FF2B5EF4-FFF2-40B4-BE49-F238E27FC236}">
                <a16:creationId xmlns:a16="http://schemas.microsoft.com/office/drawing/2014/main" id="{D2C957BA-E5A7-472C-8BF0-ECEAECACA576}"/>
              </a:ext>
            </a:extLst>
          </p:cNvPr>
          <p:cNvSpPr/>
          <p:nvPr/>
        </p:nvSpPr>
        <p:spPr>
          <a:xfrm>
            <a:off x="125014" y="4789392"/>
            <a:ext cx="2982028" cy="3009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明朝 Medium" panose="02020500000000000000" pitchFamily="18" charset="-128"/>
              <a:ea typeface="BIZ UDP明朝 Medium" panose="02020500000000000000" pitchFamily="18" charset="-128"/>
            </a:endParaRPr>
          </a:p>
        </p:txBody>
      </p:sp>
      <p:sp>
        <p:nvSpPr>
          <p:cNvPr id="16" name="正方形/長方形 15">
            <a:extLst>
              <a:ext uri="{FF2B5EF4-FFF2-40B4-BE49-F238E27FC236}">
                <a16:creationId xmlns:a16="http://schemas.microsoft.com/office/drawing/2014/main" id="{D2F744FA-5D52-4D5D-914F-0901891729FC}"/>
              </a:ext>
            </a:extLst>
          </p:cNvPr>
          <p:cNvSpPr/>
          <p:nvPr/>
        </p:nvSpPr>
        <p:spPr>
          <a:xfrm>
            <a:off x="104298" y="87682"/>
            <a:ext cx="6664801" cy="93047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明朝 Medium" panose="02020500000000000000" pitchFamily="18" charset="-128"/>
              <a:ea typeface="BIZ UDP明朝 Medium" panose="02020500000000000000" pitchFamily="18" charset="-128"/>
            </a:endParaRPr>
          </a:p>
        </p:txBody>
      </p:sp>
      <p:sp>
        <p:nvSpPr>
          <p:cNvPr id="17" name="テキスト ボックス 16">
            <a:extLst>
              <a:ext uri="{FF2B5EF4-FFF2-40B4-BE49-F238E27FC236}">
                <a16:creationId xmlns:a16="http://schemas.microsoft.com/office/drawing/2014/main" id="{25B65367-A353-4037-A781-E5F3BDA29841}"/>
              </a:ext>
            </a:extLst>
          </p:cNvPr>
          <p:cNvSpPr txBox="1"/>
          <p:nvPr/>
        </p:nvSpPr>
        <p:spPr>
          <a:xfrm>
            <a:off x="122094" y="390877"/>
            <a:ext cx="5135706" cy="738664"/>
          </a:xfrm>
          <a:prstGeom prst="rect">
            <a:avLst/>
          </a:prstGeom>
          <a:noFill/>
        </p:spPr>
        <p:txBody>
          <a:bodyPr wrap="square" rtlCol="0">
            <a:spAutoFit/>
          </a:bodyPr>
          <a:lstStyle/>
          <a:p>
            <a:r>
              <a:rPr kumimoji="1" lang="ja-JP" altLang="en-US" sz="1400" b="1" dirty="0">
                <a:latin typeface="BIZ UDPゴシック" panose="020B0400000000000000" pitchFamily="50" charset="-128"/>
                <a:ea typeface="BIZ UDPゴシック" panose="020B0400000000000000" pitchFamily="50" charset="-128"/>
              </a:rPr>
              <a:t>刊行日　</a:t>
            </a:r>
            <a:r>
              <a:rPr kumimoji="1" lang="ja-JP" altLang="en-US" sz="1400" dirty="0">
                <a:latin typeface="BIZ UDPゴシック" panose="020B0400000000000000" pitchFamily="50" charset="-128"/>
                <a:ea typeface="BIZ UDPゴシック" panose="020B0400000000000000" pitchFamily="50" charset="-128"/>
              </a:rPr>
              <a:t>：</a:t>
            </a:r>
            <a:r>
              <a:rPr kumimoji="1" lang="en-US" altLang="ja-JP" sz="1400" dirty="0">
                <a:latin typeface="BIZ UDPゴシック" panose="020B0400000000000000" pitchFamily="50" charset="-128"/>
                <a:ea typeface="BIZ UDPゴシック" panose="020B0400000000000000" pitchFamily="50" charset="-128"/>
              </a:rPr>
              <a:t>2021</a:t>
            </a:r>
            <a:r>
              <a:rPr kumimoji="1" lang="ja-JP" altLang="en-US" sz="1400" dirty="0">
                <a:latin typeface="BIZ UDPゴシック" panose="020B0400000000000000" pitchFamily="50" charset="-128"/>
                <a:ea typeface="BIZ UDPゴシック" panose="020B0400000000000000" pitchFamily="50" charset="-128"/>
              </a:rPr>
              <a:t>年</a:t>
            </a:r>
            <a:r>
              <a:rPr kumimoji="1" lang="en-US" altLang="ja-JP" sz="1400" dirty="0">
                <a:latin typeface="BIZ UDPゴシック" panose="020B0400000000000000" pitchFamily="50" charset="-128"/>
                <a:ea typeface="BIZ UDPゴシック" panose="020B0400000000000000" pitchFamily="50" charset="-128"/>
              </a:rPr>
              <a:t>7</a:t>
            </a:r>
            <a:r>
              <a:rPr kumimoji="1" lang="ja-JP" altLang="en-US" sz="1400" dirty="0">
                <a:latin typeface="BIZ UDPゴシック" panose="020B0400000000000000" pitchFamily="50" charset="-128"/>
                <a:ea typeface="BIZ UDPゴシック" panose="020B0400000000000000" pitchFamily="50" charset="-128"/>
              </a:rPr>
              <a:t>月</a:t>
            </a:r>
            <a:r>
              <a:rPr kumimoji="1" lang="en-US" altLang="ja-JP" sz="1400" dirty="0">
                <a:latin typeface="BIZ UDPゴシック" panose="020B0400000000000000" pitchFamily="50" charset="-128"/>
                <a:ea typeface="BIZ UDPゴシック" panose="020B0400000000000000" pitchFamily="50" charset="-128"/>
              </a:rPr>
              <a:t>11</a:t>
            </a:r>
            <a:r>
              <a:rPr kumimoji="1" lang="ja-JP" altLang="en-US" sz="1400" dirty="0">
                <a:latin typeface="BIZ UDPゴシック" panose="020B0400000000000000" pitchFamily="50" charset="-128"/>
                <a:ea typeface="BIZ UDPゴシック" panose="020B0400000000000000" pitchFamily="50" charset="-128"/>
              </a:rPr>
              <a:t>日（日）</a:t>
            </a:r>
            <a:r>
              <a:rPr kumimoji="1" lang="ja-JP" altLang="en-US" sz="1400" dirty="0">
                <a:solidFill>
                  <a:srgbClr val="FF0000"/>
                </a:solidFill>
                <a:latin typeface="BIZ UDPゴシック" panose="020B0400000000000000" pitchFamily="50" charset="-128"/>
                <a:ea typeface="BIZ UDPゴシック" panose="020B0400000000000000" pitchFamily="50" charset="-128"/>
              </a:rPr>
              <a:t>　</a:t>
            </a:r>
            <a:r>
              <a:rPr kumimoji="1" lang="ja-JP" altLang="en-US" sz="1400" b="1" dirty="0">
                <a:latin typeface="BIZ UDPゴシック" panose="020B0400000000000000" pitchFamily="50" charset="-128"/>
                <a:ea typeface="BIZ UDPゴシック" panose="020B0400000000000000" pitchFamily="50" charset="-128"/>
              </a:rPr>
              <a:t>価格</a:t>
            </a:r>
            <a:r>
              <a:rPr kumimoji="1" lang="ja-JP" altLang="en-US" sz="1400" dirty="0">
                <a:latin typeface="BIZ UDPゴシック" panose="020B0400000000000000" pitchFamily="50" charset="-128"/>
                <a:ea typeface="BIZ UDPゴシック" panose="020B0400000000000000" pitchFamily="50" charset="-128"/>
              </a:rPr>
              <a:t>：</a:t>
            </a:r>
            <a:r>
              <a:rPr kumimoji="1" lang="en-US" altLang="ja-JP" sz="1400" dirty="0">
                <a:latin typeface="BIZ UDPゴシック" panose="020B0400000000000000" pitchFamily="50" charset="-128"/>
                <a:ea typeface="BIZ UDPゴシック" panose="020B0400000000000000" pitchFamily="50" charset="-128"/>
              </a:rPr>
              <a:t>1,540</a:t>
            </a:r>
            <a:r>
              <a:rPr kumimoji="1" lang="ja-JP" altLang="en-US" sz="1400" dirty="0">
                <a:latin typeface="BIZ UDPゴシック" panose="020B0400000000000000" pitchFamily="50" charset="-128"/>
                <a:ea typeface="BIZ UDPゴシック" panose="020B0400000000000000" pitchFamily="50" charset="-128"/>
              </a:rPr>
              <a:t>円（</a:t>
            </a:r>
            <a:r>
              <a:rPr kumimoji="1" lang="en-US" altLang="ja-JP" sz="1400" dirty="0">
                <a:latin typeface="BIZ UDPゴシック" panose="020B0400000000000000" pitchFamily="50" charset="-128"/>
                <a:ea typeface="BIZ UDPゴシック" panose="020B0400000000000000" pitchFamily="50" charset="-128"/>
              </a:rPr>
              <a:t>10</a:t>
            </a:r>
            <a:r>
              <a:rPr kumimoji="1" lang="ja-JP" altLang="en-US" sz="1400" dirty="0">
                <a:latin typeface="BIZ UDPゴシック" panose="020B0400000000000000" pitchFamily="50" charset="-128"/>
                <a:ea typeface="BIZ UDPゴシック" panose="020B0400000000000000" pitchFamily="50" charset="-128"/>
              </a:rPr>
              <a:t>％税込）</a:t>
            </a:r>
            <a:endParaRPr kumimoji="1" lang="en-US" altLang="ja-JP" sz="1400" dirty="0">
              <a:solidFill>
                <a:srgbClr val="FF0000"/>
              </a:solidFill>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ページ数</a:t>
            </a:r>
            <a:r>
              <a:rPr kumimoji="1" lang="ja-JP" altLang="en-US" sz="1400" dirty="0">
                <a:latin typeface="BIZ UDPゴシック" panose="020B0400000000000000" pitchFamily="50" charset="-128"/>
                <a:ea typeface="BIZ UDPゴシック" panose="020B0400000000000000" pitchFamily="50" charset="-128"/>
              </a:rPr>
              <a:t>：</a:t>
            </a:r>
            <a:r>
              <a:rPr kumimoji="1" lang="en-US" altLang="ja-JP" sz="1400" dirty="0">
                <a:latin typeface="BIZ UDPゴシック" panose="020B0400000000000000" pitchFamily="50" charset="-128"/>
                <a:ea typeface="BIZ UDPゴシック" panose="020B0400000000000000" pitchFamily="50" charset="-128"/>
              </a:rPr>
              <a:t>208</a:t>
            </a:r>
            <a:r>
              <a:rPr lang="ja-JP" altLang="en-US" sz="1400" dirty="0">
                <a:latin typeface="BIZ UDPゴシック" panose="020B0400000000000000" pitchFamily="50" charset="-128"/>
                <a:ea typeface="BIZ UDPゴシック" panose="020B0400000000000000" pitchFamily="50" charset="-128"/>
              </a:rPr>
              <a:t>ページ　　　　　 　</a:t>
            </a:r>
            <a:r>
              <a:rPr kumimoji="1" lang="ja-JP" altLang="en-US" sz="1400" b="1" dirty="0">
                <a:latin typeface="BIZ UDPゴシック" panose="020B0400000000000000" pitchFamily="50" charset="-128"/>
                <a:ea typeface="BIZ UDPゴシック" panose="020B0400000000000000" pitchFamily="50" charset="-128"/>
              </a:rPr>
              <a:t>著者名</a:t>
            </a:r>
            <a:r>
              <a:rPr kumimoji="1" lang="ja-JP" altLang="en-US"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髙橋 洋一 </a:t>
            </a:r>
            <a:endParaRPr lang="en-US" altLang="ja-JP" sz="1400" dirty="0">
              <a:latin typeface="BIZ UDPゴシック" panose="020B0400000000000000" pitchFamily="50" charset="-128"/>
              <a:ea typeface="BIZ UDPゴシック" panose="020B0400000000000000" pitchFamily="50" charset="-128"/>
            </a:endParaRPr>
          </a:p>
          <a:p>
            <a:r>
              <a:rPr kumimoji="1" lang="en-US" altLang="ja-JP" sz="1400" b="1" dirty="0">
                <a:latin typeface="BIZ UDPゴシック" panose="020B0400000000000000" pitchFamily="50" charset="-128"/>
                <a:ea typeface="BIZ UDPゴシック" panose="020B0400000000000000" pitchFamily="50" charset="-128"/>
              </a:rPr>
              <a:t>ISBN</a:t>
            </a:r>
            <a:r>
              <a:rPr kumimoji="1" lang="ja-JP" altLang="en-US" sz="1400" b="1" dirty="0">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a:t>
            </a:r>
            <a:r>
              <a:rPr kumimoji="1" lang="en-US" altLang="ja-JP" sz="1400" dirty="0">
                <a:latin typeface="BIZ UDPゴシック" panose="020B0400000000000000" pitchFamily="50" charset="-128"/>
                <a:ea typeface="BIZ UDPゴシック" panose="020B0400000000000000" pitchFamily="50" charset="-128"/>
              </a:rPr>
              <a:t>978-4-86667-289-2</a:t>
            </a:r>
          </a:p>
        </p:txBody>
      </p:sp>
      <p:sp>
        <p:nvSpPr>
          <p:cNvPr id="18" name="正方形/長方形 17">
            <a:extLst>
              <a:ext uri="{FF2B5EF4-FFF2-40B4-BE49-F238E27FC236}">
                <a16:creationId xmlns:a16="http://schemas.microsoft.com/office/drawing/2014/main" id="{E3C0C22E-9448-4222-A482-B4DE7C153445}"/>
              </a:ext>
            </a:extLst>
          </p:cNvPr>
          <p:cNvSpPr/>
          <p:nvPr/>
        </p:nvSpPr>
        <p:spPr>
          <a:xfrm>
            <a:off x="35963" y="1121274"/>
            <a:ext cx="1791222" cy="369332"/>
          </a:xfrm>
          <a:prstGeom prst="rect">
            <a:avLst/>
          </a:prstGeom>
        </p:spPr>
        <p:txBody>
          <a:bodyPr wrap="square">
            <a:spAutoFit/>
          </a:bodyPr>
          <a:lstStyle/>
          <a:p>
            <a:r>
              <a:rPr kumimoji="1" lang="en-US" altLang="ja-JP" b="1" dirty="0">
                <a:latin typeface="BIZ UDP明朝 Medium" panose="02020500000000000000" pitchFamily="18" charset="-128"/>
                <a:ea typeface="BIZ UDP明朝 Medium" panose="02020500000000000000" pitchFamily="18" charset="-128"/>
              </a:rPr>
              <a:t>【</a:t>
            </a:r>
            <a:r>
              <a:rPr kumimoji="1" lang="ja-JP" altLang="en-US" b="1" dirty="0">
                <a:latin typeface="BIZ UDP明朝 Medium" panose="02020500000000000000" pitchFamily="18" charset="-128"/>
                <a:ea typeface="BIZ UDP明朝 Medium" panose="02020500000000000000" pitchFamily="18" charset="-128"/>
              </a:rPr>
              <a:t>目次</a:t>
            </a:r>
            <a:r>
              <a:rPr kumimoji="1" lang="en-US" altLang="ja-JP" b="1" dirty="0">
                <a:latin typeface="BIZ UDP明朝 Medium" panose="02020500000000000000" pitchFamily="18" charset="-128"/>
                <a:ea typeface="BIZ UDP明朝 Medium" panose="02020500000000000000" pitchFamily="18" charset="-128"/>
              </a:rPr>
              <a:t>】</a:t>
            </a:r>
          </a:p>
        </p:txBody>
      </p:sp>
      <p:sp>
        <p:nvSpPr>
          <p:cNvPr id="19" name="テキスト ボックス 18">
            <a:extLst>
              <a:ext uri="{FF2B5EF4-FFF2-40B4-BE49-F238E27FC236}">
                <a16:creationId xmlns:a16="http://schemas.microsoft.com/office/drawing/2014/main" id="{80026B87-2EC9-469A-A899-5E34F1DEF3E3}"/>
              </a:ext>
            </a:extLst>
          </p:cNvPr>
          <p:cNvSpPr txBox="1"/>
          <p:nvPr/>
        </p:nvSpPr>
        <p:spPr bwMode="white">
          <a:xfrm>
            <a:off x="632571" y="4730649"/>
            <a:ext cx="1866217" cy="369332"/>
          </a:xfrm>
          <a:prstGeom prst="rect">
            <a:avLst/>
          </a:prstGeom>
          <a:noFill/>
        </p:spPr>
        <p:txBody>
          <a:bodyPr wrap="none" rtlCol="0">
            <a:spAutoFit/>
          </a:bodyPr>
          <a:lstStyle/>
          <a:p>
            <a:r>
              <a:rPr kumimoji="1" lang="ja-JP" altLang="en-US" b="1" dirty="0">
                <a:solidFill>
                  <a:schemeClr val="bg1"/>
                </a:solidFill>
                <a:latin typeface="BIZ UDP明朝 Medium" panose="02020500000000000000" pitchFamily="18" charset="-128"/>
                <a:ea typeface="BIZ UDP明朝 Medium" panose="02020500000000000000" pitchFamily="18" charset="-128"/>
              </a:rPr>
              <a:t>著者プロフィール</a:t>
            </a:r>
          </a:p>
        </p:txBody>
      </p:sp>
      <p:sp>
        <p:nvSpPr>
          <p:cNvPr id="20" name="正方形/長方形 19">
            <a:extLst>
              <a:ext uri="{FF2B5EF4-FFF2-40B4-BE49-F238E27FC236}">
                <a16:creationId xmlns:a16="http://schemas.microsoft.com/office/drawing/2014/main" id="{16A56F2E-8702-42DD-8DD5-BC047D64EFCA}"/>
              </a:ext>
            </a:extLst>
          </p:cNvPr>
          <p:cNvSpPr/>
          <p:nvPr/>
        </p:nvSpPr>
        <p:spPr>
          <a:xfrm>
            <a:off x="88901" y="5589537"/>
            <a:ext cx="6683118" cy="3816429"/>
          </a:xfrm>
          <a:prstGeom prst="rect">
            <a:avLst/>
          </a:prstGeom>
        </p:spPr>
        <p:txBody>
          <a:bodyPr wrap="square">
            <a:spAutoFit/>
          </a:bodyPr>
          <a:lstStyle/>
          <a:p>
            <a:r>
              <a:rPr lang="ja-JP" altLang="en-US" sz="1400" dirty="0">
                <a:latin typeface="BIZ UDPゴシック" panose="020B0400000000000000" pitchFamily="50" charset="-128"/>
                <a:ea typeface="BIZ UDPゴシック" panose="020B0400000000000000" pitchFamily="50" charset="-128"/>
              </a:rPr>
              <a:t>　</a:t>
            </a:r>
            <a:r>
              <a:rPr lang="en-US" altLang="ja-JP" sz="1400" dirty="0">
                <a:latin typeface="BIZ UDPゴシック" panose="020B0400000000000000" pitchFamily="50" charset="-128"/>
                <a:ea typeface="BIZ UDPゴシック" panose="020B0400000000000000" pitchFamily="50" charset="-128"/>
              </a:rPr>
              <a:t>1955 </a:t>
            </a:r>
            <a:r>
              <a:rPr lang="ja-JP" altLang="en-US" sz="1400" dirty="0">
                <a:latin typeface="BIZ UDPゴシック" panose="020B0400000000000000" pitchFamily="50" charset="-128"/>
                <a:ea typeface="BIZ UDPゴシック" panose="020B0400000000000000" pitchFamily="50" charset="-128"/>
              </a:rPr>
              <a:t>年東京都生まれ。都立小石川高校（現・都立小石川中等教育学校）を経て、</a:t>
            </a:r>
          </a:p>
          <a:p>
            <a:r>
              <a:rPr lang="ja-JP" altLang="en-US" sz="1400" dirty="0">
                <a:latin typeface="BIZ UDPゴシック" panose="020B0400000000000000" pitchFamily="50" charset="-128"/>
                <a:ea typeface="BIZ UDPゴシック" panose="020B0400000000000000" pitchFamily="50" charset="-128"/>
              </a:rPr>
              <a:t>東京大学理学部数学科・経済学部経済学科卒業。博士（政策研究）。</a:t>
            </a:r>
          </a:p>
          <a:p>
            <a:r>
              <a:rPr lang="ja-JP" altLang="en-US" sz="1400" dirty="0">
                <a:latin typeface="BIZ UDPゴシック" panose="020B0400000000000000" pitchFamily="50" charset="-128"/>
                <a:ea typeface="BIZ UDPゴシック" panose="020B0400000000000000" pitchFamily="50" charset="-128"/>
              </a:rPr>
              <a:t>　</a:t>
            </a:r>
            <a:r>
              <a:rPr lang="en-US" altLang="ja-JP" sz="1400" dirty="0">
                <a:latin typeface="BIZ UDPゴシック" panose="020B0400000000000000" pitchFamily="50" charset="-128"/>
                <a:ea typeface="BIZ UDPゴシック" panose="020B0400000000000000" pitchFamily="50" charset="-128"/>
              </a:rPr>
              <a:t>1980 </a:t>
            </a:r>
            <a:r>
              <a:rPr lang="ja-JP" altLang="en-US" sz="1400" dirty="0">
                <a:latin typeface="BIZ UDPゴシック" panose="020B0400000000000000" pitchFamily="50" charset="-128"/>
                <a:ea typeface="BIZ UDPゴシック" panose="020B0400000000000000" pitchFamily="50" charset="-128"/>
              </a:rPr>
              <a:t>年に大蔵省（現・財務省）入省。大蔵省理財局資金企画室長、プリンストン大学客員研究員、内閣府参事官（経済財政諮問会議特命室）、内閣参事官（首相官邸）等を歴任。</a:t>
            </a:r>
          </a:p>
          <a:p>
            <a:r>
              <a:rPr lang="ja-JP" altLang="en-US" sz="1400" dirty="0">
                <a:latin typeface="BIZ UDPゴシック" panose="020B0400000000000000" pitchFamily="50" charset="-128"/>
                <a:ea typeface="BIZ UDPゴシック" panose="020B0400000000000000" pitchFamily="50" charset="-128"/>
              </a:rPr>
              <a:t>　小泉内閣・第一次安倍内閣ではブレーンとして活躍し、「霞が関埋蔵金」の公表や「ふるさと納税」「ねんきん定期便」など数々の政策提案・実現をしてきた。</a:t>
            </a:r>
          </a:p>
          <a:p>
            <a:r>
              <a:rPr lang="ja-JP" altLang="en-US" sz="1400" dirty="0">
                <a:latin typeface="BIZ UDPゴシック" panose="020B0400000000000000" pitchFamily="50" charset="-128"/>
                <a:ea typeface="BIZ UDPゴシック" panose="020B0400000000000000" pitchFamily="50" charset="-128"/>
              </a:rPr>
              <a:t>　また、戦後の日本で経済の最重要問題ともいえる、バブル崩壊後の「不良債権処理」の陣頭指揮をとり、不良債権償却の「大魔王」のあだ名を頂戴した。</a:t>
            </a:r>
          </a:p>
          <a:p>
            <a:r>
              <a:rPr lang="ja-JP" altLang="en-US" sz="1400" dirty="0">
                <a:latin typeface="BIZ UDPゴシック" panose="020B0400000000000000" pitchFamily="50" charset="-128"/>
                <a:ea typeface="BIZ UDPゴシック" panose="020B0400000000000000" pitchFamily="50" charset="-128"/>
              </a:rPr>
              <a:t>　</a:t>
            </a:r>
            <a:r>
              <a:rPr lang="en-US" altLang="ja-JP" sz="1400" dirty="0">
                <a:latin typeface="BIZ UDPゴシック" panose="020B0400000000000000" pitchFamily="50" charset="-128"/>
                <a:ea typeface="BIZ UDPゴシック" panose="020B0400000000000000" pitchFamily="50" charset="-128"/>
              </a:rPr>
              <a:t>2008 </a:t>
            </a:r>
            <a:r>
              <a:rPr lang="ja-JP" altLang="en-US" sz="1400" dirty="0">
                <a:latin typeface="BIZ UDPゴシック" panose="020B0400000000000000" pitchFamily="50" charset="-128"/>
                <a:ea typeface="BIZ UDPゴシック" panose="020B0400000000000000" pitchFamily="50" charset="-128"/>
              </a:rPr>
              <a:t>年退官。</a:t>
            </a:r>
          </a:p>
          <a:p>
            <a:r>
              <a:rPr lang="ja-JP" altLang="en-US" sz="1400" dirty="0">
                <a:latin typeface="BIZ UDPゴシック" panose="020B0400000000000000" pitchFamily="50" charset="-128"/>
                <a:ea typeface="BIZ UDPゴシック" panose="020B0400000000000000" pitchFamily="50" charset="-128"/>
              </a:rPr>
              <a:t>　その後内閣官房参与などもつとめ、現在、嘉悦大学ビジネス創造学部教授、株式会社政策工房代表取締役会長。ユーチューバーとしても活躍する。</a:t>
            </a:r>
          </a:p>
          <a:p>
            <a:r>
              <a:rPr lang="ja-JP" altLang="en-US" sz="1400" dirty="0">
                <a:latin typeface="BIZ UDPゴシック" panose="020B0400000000000000" pitchFamily="50" charset="-128"/>
                <a:ea typeface="BIZ UDPゴシック" panose="020B0400000000000000" pitchFamily="50" charset="-128"/>
              </a:rPr>
              <a:t>　第</a:t>
            </a:r>
            <a:r>
              <a:rPr lang="en-US" altLang="ja-JP" sz="1400" dirty="0">
                <a:latin typeface="BIZ UDPゴシック" panose="020B0400000000000000" pitchFamily="50" charset="-128"/>
                <a:ea typeface="BIZ UDPゴシック" panose="020B0400000000000000" pitchFamily="50" charset="-128"/>
              </a:rPr>
              <a:t>17 </a:t>
            </a:r>
            <a:r>
              <a:rPr lang="ja-JP" altLang="en-US" sz="1400" dirty="0">
                <a:latin typeface="BIZ UDPゴシック" panose="020B0400000000000000" pitchFamily="50" charset="-128"/>
                <a:ea typeface="BIZ UDPゴシック" panose="020B0400000000000000" pitchFamily="50" charset="-128"/>
              </a:rPr>
              <a:t>回山本七平賞を受賞した</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さらば財務省！ 官僚すべてを敵にした男の告白</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（講談社）、</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バカな経済論</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バカな外交論</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図解</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ピケティ入門</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図解</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地政学入門</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図解</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経済学入門</a:t>
            </a:r>
            <a:r>
              <a:rPr lang="en-US" altLang="ja-JP" sz="1400" dirty="0">
                <a:latin typeface="BIZ UDPゴシック" panose="020B0400000000000000" pitchFamily="50" charset="-128"/>
                <a:ea typeface="BIZ UDPゴシック" panose="020B0400000000000000" pitchFamily="50" charset="-128"/>
              </a:rPr>
              <a:t>』『99% </a:t>
            </a:r>
            <a:r>
              <a:rPr lang="ja-JP" altLang="en-US" sz="1400" dirty="0">
                <a:latin typeface="BIZ UDPゴシック" panose="020B0400000000000000" pitchFamily="50" charset="-128"/>
                <a:ea typeface="BIZ UDPゴシック" panose="020B0400000000000000" pitchFamily="50" charset="-128"/>
              </a:rPr>
              <a:t>の日本人がわかっていない 国債の真実</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明解 会計学入門</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図解 統計学超入門</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外交戦</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明解</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経済理論入門</a:t>
            </a:r>
            <a:r>
              <a:rPr lang="en-US" altLang="ja-JP" sz="1400" dirty="0">
                <a:latin typeface="BIZ UDPゴシック" panose="020B0400000000000000" pitchFamily="50" charset="-128"/>
                <a:ea typeface="BIZ UDPゴシック" panose="020B0400000000000000" pitchFamily="50" charset="-128"/>
              </a:rPr>
              <a:t>』</a:t>
            </a:r>
          </a:p>
          <a:p>
            <a:r>
              <a:rPr lang="ja-JP" altLang="en-US" sz="1400" dirty="0">
                <a:latin typeface="BIZ UDPゴシック" panose="020B0400000000000000" pitchFamily="50" charset="-128"/>
                <a:ea typeface="BIZ UDPゴシック" panose="020B0400000000000000" pitchFamily="50" charset="-128"/>
              </a:rPr>
              <a:t>（以上、あさ出版）など、ベスト・ロングセラー多数。</a:t>
            </a:r>
            <a:endParaRPr lang="en-US" altLang="ja-JP" sz="1400" dirty="0">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B0D1123E-8A30-480B-83FD-41AE1EB1DB07}"/>
              </a:ext>
            </a:extLst>
          </p:cNvPr>
          <p:cNvSpPr/>
          <p:nvPr/>
        </p:nvSpPr>
        <p:spPr>
          <a:xfrm>
            <a:off x="100208" y="90659"/>
            <a:ext cx="7413522" cy="369332"/>
          </a:xfrm>
          <a:prstGeom prst="rect">
            <a:avLst/>
          </a:prstGeom>
        </p:spPr>
        <p:txBody>
          <a:bodyPr wrap="square">
            <a:spAutoFit/>
          </a:bodyPr>
          <a:lstStyle/>
          <a:p>
            <a:r>
              <a:rPr lang="ja-JP" altLang="en-US" b="1" dirty="0">
                <a:latin typeface="BIZ UDP明朝 Medium" panose="02020500000000000000" pitchFamily="18" charset="-128"/>
                <a:ea typeface="BIZ UDP明朝 Medium" panose="02020500000000000000" pitchFamily="18" charset="-128"/>
              </a:rPr>
              <a:t>書籍名：</a:t>
            </a:r>
            <a:r>
              <a:rPr lang="en-US" altLang="ja-JP" b="1" dirty="0">
                <a:latin typeface="BIZ UDP明朝 Medium" panose="02020500000000000000" pitchFamily="18" charset="-128"/>
                <a:ea typeface="BIZ UDP明朝 Medium" panose="02020500000000000000" pitchFamily="18" charset="-128"/>
              </a:rPr>
              <a:t>『</a:t>
            </a:r>
            <a:r>
              <a:rPr lang="ja-JP" altLang="en-US" b="1" i="0" dirty="0">
                <a:solidFill>
                  <a:srgbClr val="0F1111"/>
                </a:solidFill>
                <a:effectLst/>
                <a:latin typeface="BIZ UDP明朝 Medium" panose="02020500000000000000" pitchFamily="18" charset="-128"/>
                <a:ea typeface="BIZ UDP明朝 Medium" panose="02020500000000000000" pitchFamily="18" charset="-128"/>
              </a:rPr>
              <a:t>日本国民のための </a:t>
            </a:r>
            <a:r>
              <a:rPr lang="en-US" altLang="ja-JP" b="1" i="0" dirty="0">
                <a:solidFill>
                  <a:srgbClr val="0F1111"/>
                </a:solidFill>
                <a:effectLst/>
                <a:latin typeface="BIZ UDP明朝 Medium" panose="02020500000000000000" pitchFamily="18" charset="-128"/>
                <a:ea typeface="BIZ UDP明朝 Medium" panose="02020500000000000000" pitchFamily="18" charset="-128"/>
              </a:rPr>
              <a:t>【</a:t>
            </a:r>
            <a:r>
              <a:rPr lang="ja-JP" altLang="en-US" b="1" i="0" dirty="0">
                <a:solidFill>
                  <a:srgbClr val="0F1111"/>
                </a:solidFill>
                <a:effectLst/>
                <a:latin typeface="BIZ UDP明朝 Medium" panose="02020500000000000000" pitchFamily="18" charset="-128"/>
                <a:ea typeface="BIZ UDP明朝 Medium" panose="02020500000000000000" pitchFamily="18" charset="-128"/>
              </a:rPr>
              <a:t>明解</a:t>
            </a:r>
            <a:r>
              <a:rPr lang="en-US" altLang="ja-JP" b="1" i="0" dirty="0">
                <a:solidFill>
                  <a:srgbClr val="0F1111"/>
                </a:solidFill>
                <a:effectLst/>
                <a:latin typeface="BIZ UDP明朝 Medium" panose="02020500000000000000" pitchFamily="18" charset="-128"/>
                <a:ea typeface="BIZ UDP明朝 Medium" panose="02020500000000000000" pitchFamily="18" charset="-128"/>
              </a:rPr>
              <a:t>】</a:t>
            </a:r>
            <a:r>
              <a:rPr lang="ja-JP" altLang="en-US" b="1" i="0" dirty="0">
                <a:solidFill>
                  <a:srgbClr val="0F1111"/>
                </a:solidFill>
                <a:effectLst/>
                <a:latin typeface="BIZ UDP明朝 Medium" panose="02020500000000000000" pitchFamily="18" charset="-128"/>
                <a:ea typeface="BIZ UDP明朝 Medium" panose="02020500000000000000" pitchFamily="18" charset="-128"/>
              </a:rPr>
              <a:t>政治学入門</a:t>
            </a:r>
            <a:r>
              <a:rPr lang="en-US" altLang="ja-JP" b="1" i="0" dirty="0">
                <a:solidFill>
                  <a:srgbClr val="0F1111"/>
                </a:solidFill>
                <a:effectLst/>
                <a:latin typeface="BIZ UDP明朝 Medium" panose="02020500000000000000" pitchFamily="18" charset="-128"/>
                <a:ea typeface="BIZ UDP明朝 Medium" panose="02020500000000000000" pitchFamily="18" charset="-128"/>
              </a:rPr>
              <a:t>』</a:t>
            </a:r>
            <a:endParaRPr lang="ja-JP" altLang="en-US" b="1" dirty="0">
              <a:latin typeface="BIZ UDP明朝 Medium" panose="02020500000000000000" pitchFamily="18" charset="-128"/>
              <a:ea typeface="BIZ UDP明朝 Medium" panose="02020500000000000000" pitchFamily="18" charset="-128"/>
            </a:endParaRPr>
          </a:p>
        </p:txBody>
      </p:sp>
      <p:sp>
        <p:nvSpPr>
          <p:cNvPr id="33" name="正方形/長方形 32">
            <a:extLst>
              <a:ext uri="{FF2B5EF4-FFF2-40B4-BE49-F238E27FC236}">
                <a16:creationId xmlns:a16="http://schemas.microsoft.com/office/drawing/2014/main" id="{3B044F1A-291F-4FE2-95E0-AD50BD6CBC9B}"/>
              </a:ext>
            </a:extLst>
          </p:cNvPr>
          <p:cNvSpPr/>
          <p:nvPr/>
        </p:nvSpPr>
        <p:spPr>
          <a:xfrm>
            <a:off x="122094" y="5189274"/>
            <a:ext cx="3962362" cy="369332"/>
          </a:xfrm>
          <a:prstGeom prst="rect">
            <a:avLst/>
          </a:prstGeom>
        </p:spPr>
        <p:txBody>
          <a:bodyPr wrap="square">
            <a:spAutoFit/>
          </a:bodyPr>
          <a:lstStyle/>
          <a:p>
            <a:r>
              <a:rPr lang="ja-JP" altLang="en-US" b="1" u="sng" dirty="0">
                <a:solidFill>
                  <a:srgbClr val="000000"/>
                </a:solidFill>
                <a:latin typeface="BIZ UDP明朝 Medium" panose="02020500000000000000" pitchFamily="18" charset="-128"/>
                <a:ea typeface="BIZ UDP明朝 Medium" panose="02020500000000000000" pitchFamily="18" charset="-128"/>
              </a:rPr>
              <a:t>髙橋　洋一（</a:t>
            </a:r>
            <a:r>
              <a:rPr lang="ja-JP" altLang="en-US" b="1" u="sng" dirty="0">
                <a:solidFill>
                  <a:srgbClr val="000000"/>
                </a:solidFill>
                <a:latin typeface="BIZ UDPゴシック" panose="020B0400000000000000" pitchFamily="50" charset="-128"/>
                <a:ea typeface="BIZ UDPゴシック" panose="020B0400000000000000" pitchFamily="50" charset="-128"/>
              </a:rPr>
              <a:t>たかはし</a:t>
            </a:r>
            <a:r>
              <a:rPr lang="ja-JP" altLang="en-US" b="1" u="sng" dirty="0">
                <a:solidFill>
                  <a:srgbClr val="000000"/>
                </a:solidFill>
                <a:latin typeface="BIZ UDP明朝 Medium" panose="02020500000000000000" pitchFamily="18" charset="-128"/>
                <a:ea typeface="BIZ UDP明朝 Medium" panose="02020500000000000000" pitchFamily="18" charset="-128"/>
              </a:rPr>
              <a:t>・よういち）</a:t>
            </a:r>
            <a:r>
              <a:rPr lang="ja-JP" altLang="en-US" b="1" u="sng" dirty="0">
                <a:latin typeface="BIZ UDP明朝 Medium" panose="02020500000000000000" pitchFamily="18" charset="-128"/>
                <a:ea typeface="BIZ UDP明朝 Medium" panose="02020500000000000000" pitchFamily="18" charset="-128"/>
              </a:rPr>
              <a:t>　　</a:t>
            </a:r>
          </a:p>
        </p:txBody>
      </p:sp>
      <p:sp>
        <p:nvSpPr>
          <p:cNvPr id="2" name="正方形/長方形 1">
            <a:extLst>
              <a:ext uri="{FF2B5EF4-FFF2-40B4-BE49-F238E27FC236}">
                <a16:creationId xmlns:a16="http://schemas.microsoft.com/office/drawing/2014/main" id="{98C54D46-EC08-4918-AC56-81A846E8D46B}"/>
              </a:ext>
            </a:extLst>
          </p:cNvPr>
          <p:cNvSpPr/>
          <p:nvPr/>
        </p:nvSpPr>
        <p:spPr>
          <a:xfrm>
            <a:off x="-43958" y="1439514"/>
            <a:ext cx="4396636" cy="3600986"/>
          </a:xfrm>
          <a:prstGeom prst="rect">
            <a:avLst/>
          </a:prstGeom>
        </p:spPr>
        <p:txBody>
          <a:bodyPr wrap="square">
            <a:spAutoFit/>
          </a:bodyPr>
          <a:lstStyle/>
          <a:p>
            <a:pPr algn="just">
              <a:spcAft>
                <a:spcPts val="0"/>
              </a:spcAft>
            </a:pPr>
            <a:r>
              <a:rPr lang="ja-JP" altLang="ja-JP" sz="1400" b="1" kern="100" dirty="0">
                <a:latin typeface="BIZ UDP明朝 Medium" panose="02020500000000000000" pitchFamily="18" charset="-128"/>
                <a:ea typeface="BIZ UDP明朝 Medium" panose="02020500000000000000" pitchFamily="18" charset="-128"/>
                <a:cs typeface="Times New Roman" panose="02020603050405020304" pitchFamily="18" charset="0"/>
              </a:rPr>
              <a:t>　</a:t>
            </a:r>
            <a:r>
              <a:rPr lang="ja-JP" altLang="en-US" sz="1400" b="1" kern="100" dirty="0">
                <a:latin typeface="BIZ UDP明朝 Medium" panose="02020500000000000000" pitchFamily="18" charset="-128"/>
                <a:ea typeface="BIZ UDP明朝 Medium" panose="02020500000000000000" pitchFamily="18" charset="-128"/>
                <a:cs typeface="Times New Roman" panose="02020603050405020304" pitchFamily="18" charset="0"/>
              </a:rPr>
              <a:t>１章　選挙は「風」のつかみ合い</a:t>
            </a:r>
          </a:p>
          <a:p>
            <a:pPr algn="just">
              <a:spcAft>
                <a:spcPts val="0"/>
              </a:spcAft>
            </a:pPr>
            <a:r>
              <a:rPr lang="ja-JP" altLang="en-US" sz="1400" b="1" kern="100" dirty="0">
                <a:latin typeface="BIZ UDP明朝 Medium" panose="02020500000000000000" pitchFamily="18" charset="-128"/>
                <a:ea typeface="BIZ UDP明朝 Medium" panose="02020500000000000000" pitchFamily="18" charset="-128"/>
                <a:cs typeface="Times New Roman" panose="02020603050405020304" pitchFamily="18" charset="0"/>
              </a:rPr>
              <a:t>　　　</a:t>
            </a:r>
            <a:r>
              <a:rPr lang="en-US" altLang="ja-JP" sz="1400" b="1" kern="100" dirty="0">
                <a:latin typeface="BIZ UDP明朝 Medium" panose="02020500000000000000" pitchFamily="18" charset="-128"/>
                <a:ea typeface="BIZ UDP明朝 Medium" panose="02020500000000000000" pitchFamily="18" charset="-128"/>
                <a:cs typeface="Times New Roman" panose="02020603050405020304" pitchFamily="18" charset="0"/>
              </a:rPr>
              <a:t>――</a:t>
            </a:r>
            <a:r>
              <a:rPr lang="ja-JP" altLang="en-US" sz="1400" b="1" kern="100" dirty="0">
                <a:latin typeface="BIZ UDP明朝 Medium" panose="02020500000000000000" pitchFamily="18" charset="-128"/>
                <a:ea typeface="BIZ UDP明朝 Medium" panose="02020500000000000000" pitchFamily="18" charset="-128"/>
                <a:cs typeface="Times New Roman" panose="02020603050405020304" pitchFamily="18" charset="0"/>
              </a:rPr>
              <a:t>これさえわかれば「賢い有権者」になれる</a:t>
            </a:r>
            <a:endParaRPr lang="en-US" altLang="ja-JP" sz="1400" b="1" kern="100" dirty="0">
              <a:latin typeface="BIZ UDP明朝 Medium" panose="02020500000000000000" pitchFamily="18" charset="-128"/>
              <a:ea typeface="BIZ UDP明朝 Medium" panose="02020500000000000000" pitchFamily="18" charset="-128"/>
              <a:cs typeface="Times New Roman" panose="02020603050405020304" pitchFamily="18" charset="0"/>
            </a:endParaRPr>
          </a:p>
          <a:p>
            <a:pPr algn="just">
              <a:spcAft>
                <a:spcPts val="0"/>
              </a:spcAft>
            </a:pPr>
            <a:endParaRPr lang="ja-JP" altLang="en-US" sz="800" b="1" kern="100" dirty="0">
              <a:latin typeface="BIZ UDP明朝 Medium" panose="02020500000000000000" pitchFamily="18" charset="-128"/>
              <a:ea typeface="BIZ UDP明朝 Medium" panose="02020500000000000000" pitchFamily="18" charset="-128"/>
              <a:cs typeface="Times New Roman" panose="02020603050405020304" pitchFamily="18" charset="0"/>
            </a:endParaRPr>
          </a:p>
          <a:p>
            <a:pPr algn="just">
              <a:spcAft>
                <a:spcPts val="0"/>
              </a:spcAft>
            </a:pPr>
            <a:r>
              <a:rPr lang="ja-JP" altLang="en-US" sz="1400" b="1" kern="100" dirty="0">
                <a:latin typeface="BIZ UDP明朝 Medium" panose="02020500000000000000" pitchFamily="18" charset="-128"/>
                <a:ea typeface="BIZ UDP明朝 Medium" panose="02020500000000000000" pitchFamily="18" charset="-128"/>
                <a:cs typeface="Times New Roman" panose="02020603050405020304" pitchFamily="18" charset="0"/>
              </a:rPr>
              <a:t>　２章　日本の選挙制度を考える</a:t>
            </a:r>
          </a:p>
          <a:p>
            <a:pPr algn="just">
              <a:spcAft>
                <a:spcPts val="0"/>
              </a:spcAft>
            </a:pPr>
            <a:r>
              <a:rPr lang="ja-JP" altLang="en-US" sz="1400" b="1" kern="100" dirty="0">
                <a:latin typeface="BIZ UDP明朝 Medium" panose="02020500000000000000" pitchFamily="18" charset="-128"/>
                <a:ea typeface="BIZ UDP明朝 Medium" panose="02020500000000000000" pitchFamily="18" charset="-128"/>
                <a:cs typeface="Times New Roman" panose="02020603050405020304" pitchFamily="18" charset="0"/>
              </a:rPr>
              <a:t>　　　</a:t>
            </a:r>
            <a:r>
              <a:rPr lang="en-US" altLang="ja-JP" sz="1400" b="1" kern="100" dirty="0">
                <a:latin typeface="BIZ UDP明朝 Medium" panose="02020500000000000000" pitchFamily="18" charset="-128"/>
                <a:ea typeface="BIZ UDP明朝 Medium" panose="02020500000000000000" pitchFamily="18" charset="-128"/>
                <a:cs typeface="Times New Roman" panose="02020603050405020304" pitchFamily="18" charset="0"/>
              </a:rPr>
              <a:t>――</a:t>
            </a:r>
            <a:r>
              <a:rPr lang="ja-JP" altLang="en-US" sz="1400" b="1" kern="100" dirty="0">
                <a:latin typeface="BIZ UDP明朝 Medium" panose="02020500000000000000" pitchFamily="18" charset="-128"/>
                <a:ea typeface="BIZ UDP明朝 Medium" panose="02020500000000000000" pitchFamily="18" charset="-128"/>
                <a:cs typeface="Times New Roman" panose="02020603050405020304" pitchFamily="18" charset="0"/>
              </a:rPr>
              <a:t>こうして「民主的プロセス」は守られている</a:t>
            </a:r>
            <a:endParaRPr lang="en-US" altLang="ja-JP" sz="1400" b="1" kern="100" dirty="0">
              <a:latin typeface="BIZ UDP明朝 Medium" panose="02020500000000000000" pitchFamily="18" charset="-128"/>
              <a:ea typeface="BIZ UDP明朝 Medium" panose="02020500000000000000" pitchFamily="18" charset="-128"/>
              <a:cs typeface="Times New Roman" panose="02020603050405020304" pitchFamily="18" charset="0"/>
            </a:endParaRPr>
          </a:p>
          <a:p>
            <a:pPr algn="just">
              <a:spcAft>
                <a:spcPts val="0"/>
              </a:spcAft>
            </a:pPr>
            <a:endParaRPr lang="ja-JP" altLang="en-US" sz="800" b="1" kern="100" dirty="0">
              <a:latin typeface="BIZ UDP明朝 Medium" panose="02020500000000000000" pitchFamily="18" charset="-128"/>
              <a:ea typeface="BIZ UDP明朝 Medium" panose="02020500000000000000" pitchFamily="18" charset="-128"/>
              <a:cs typeface="Times New Roman" panose="02020603050405020304" pitchFamily="18" charset="0"/>
            </a:endParaRPr>
          </a:p>
          <a:p>
            <a:pPr algn="just">
              <a:spcAft>
                <a:spcPts val="0"/>
              </a:spcAft>
            </a:pPr>
            <a:r>
              <a:rPr lang="ja-JP" altLang="ja-JP" sz="1400" b="1" kern="100" dirty="0">
                <a:latin typeface="BIZ UDP明朝 Medium" panose="02020500000000000000" pitchFamily="18" charset="-128"/>
                <a:ea typeface="BIZ UDP明朝 Medium" panose="02020500000000000000" pitchFamily="18" charset="-128"/>
                <a:cs typeface="Times New Roman" panose="02020603050405020304" pitchFamily="18" charset="0"/>
              </a:rPr>
              <a:t>　</a:t>
            </a:r>
            <a:r>
              <a:rPr lang="ja-JP" altLang="en-US" sz="1400" b="1" kern="100" dirty="0">
                <a:latin typeface="BIZ UDP明朝 Medium" panose="02020500000000000000" pitchFamily="18" charset="-128"/>
                <a:ea typeface="BIZ UDP明朝 Medium" panose="02020500000000000000" pitchFamily="18" charset="-128"/>
                <a:cs typeface="Times New Roman" panose="02020603050405020304" pitchFamily="18" charset="0"/>
              </a:rPr>
              <a:t>３章　「国会」では何が行われているのか</a:t>
            </a:r>
          </a:p>
          <a:p>
            <a:pPr algn="just">
              <a:spcAft>
                <a:spcPts val="0"/>
              </a:spcAft>
            </a:pPr>
            <a:r>
              <a:rPr lang="ja-JP" altLang="en-US" sz="1400" b="1" kern="100" dirty="0">
                <a:latin typeface="BIZ UDP明朝 Medium" panose="02020500000000000000" pitchFamily="18" charset="-128"/>
                <a:ea typeface="BIZ UDP明朝 Medium" panose="02020500000000000000" pitchFamily="18" charset="-128"/>
                <a:cs typeface="Times New Roman" panose="02020603050405020304" pitchFamily="18" charset="0"/>
              </a:rPr>
              <a:t>　　　</a:t>
            </a:r>
            <a:r>
              <a:rPr lang="en-US" altLang="ja-JP" sz="1400" b="1" kern="100" dirty="0">
                <a:latin typeface="BIZ UDP明朝 Medium" panose="02020500000000000000" pitchFamily="18" charset="-128"/>
                <a:ea typeface="BIZ UDP明朝 Medium" panose="02020500000000000000" pitchFamily="18" charset="-128"/>
                <a:cs typeface="Times New Roman" panose="02020603050405020304" pitchFamily="18" charset="0"/>
              </a:rPr>
              <a:t>――</a:t>
            </a:r>
            <a:r>
              <a:rPr lang="ja-JP" altLang="en-US" sz="1400" b="1" kern="100" dirty="0">
                <a:latin typeface="BIZ UDP明朝 Medium" panose="02020500000000000000" pitchFamily="18" charset="-128"/>
                <a:ea typeface="BIZ UDP明朝 Medium" panose="02020500000000000000" pitchFamily="18" charset="-128"/>
                <a:cs typeface="Times New Roman" panose="02020603050405020304" pitchFamily="18" charset="0"/>
              </a:rPr>
              <a:t>批判する前に理解したい「国会議員の仕事」</a:t>
            </a:r>
            <a:endParaRPr lang="en-US" altLang="ja-JP" sz="1400" b="1" kern="100" dirty="0">
              <a:latin typeface="BIZ UDP明朝 Medium" panose="02020500000000000000" pitchFamily="18" charset="-128"/>
              <a:ea typeface="BIZ UDP明朝 Medium" panose="02020500000000000000" pitchFamily="18" charset="-128"/>
              <a:cs typeface="Times New Roman" panose="02020603050405020304" pitchFamily="18" charset="0"/>
            </a:endParaRPr>
          </a:p>
          <a:p>
            <a:pPr algn="just">
              <a:spcAft>
                <a:spcPts val="0"/>
              </a:spcAft>
            </a:pPr>
            <a:endParaRPr lang="ja-JP" altLang="en-US" sz="800" b="1" kern="100" dirty="0">
              <a:latin typeface="BIZ UDP明朝 Medium" panose="02020500000000000000" pitchFamily="18" charset="-128"/>
              <a:ea typeface="BIZ UDP明朝 Medium" panose="02020500000000000000" pitchFamily="18" charset="-128"/>
              <a:cs typeface="Times New Roman" panose="02020603050405020304" pitchFamily="18" charset="0"/>
            </a:endParaRPr>
          </a:p>
          <a:p>
            <a:pPr algn="just">
              <a:spcAft>
                <a:spcPts val="0"/>
              </a:spcAft>
            </a:pPr>
            <a:r>
              <a:rPr lang="ja-JP" altLang="ja-JP" sz="1400" b="1" kern="100" dirty="0">
                <a:latin typeface="BIZ UDP明朝 Medium" panose="02020500000000000000" pitchFamily="18" charset="-128"/>
                <a:ea typeface="BIZ UDP明朝 Medium" panose="02020500000000000000" pitchFamily="18" charset="-128"/>
                <a:cs typeface="Times New Roman" panose="02020603050405020304" pitchFamily="18" charset="0"/>
              </a:rPr>
              <a:t>　</a:t>
            </a:r>
            <a:r>
              <a:rPr lang="ja-JP" altLang="en-US" sz="1400" b="1" kern="100" dirty="0">
                <a:latin typeface="BIZ UDP明朝 Medium" panose="02020500000000000000" pitchFamily="18" charset="-128"/>
                <a:ea typeface="BIZ UDP明朝 Medium" panose="02020500000000000000" pitchFamily="18" charset="-128"/>
                <a:cs typeface="Times New Roman" panose="02020603050405020304" pitchFamily="18" charset="0"/>
              </a:rPr>
              <a:t>４章　本当に正しい「政治家の見方」とは</a:t>
            </a:r>
          </a:p>
          <a:p>
            <a:pPr algn="just">
              <a:spcAft>
                <a:spcPts val="0"/>
              </a:spcAft>
            </a:pPr>
            <a:r>
              <a:rPr lang="ja-JP" altLang="en-US" sz="1400" b="1" kern="100" dirty="0">
                <a:latin typeface="BIZ UDP明朝 Medium" panose="02020500000000000000" pitchFamily="18" charset="-128"/>
                <a:ea typeface="BIZ UDP明朝 Medium" panose="02020500000000000000" pitchFamily="18" charset="-128"/>
                <a:cs typeface="Times New Roman" panose="02020603050405020304" pitchFamily="18" charset="0"/>
              </a:rPr>
              <a:t>　　　</a:t>
            </a:r>
            <a:r>
              <a:rPr lang="en-US" altLang="ja-JP" sz="1400" b="1" kern="100" dirty="0">
                <a:latin typeface="BIZ UDP明朝 Medium" panose="02020500000000000000" pitchFamily="18" charset="-128"/>
                <a:ea typeface="BIZ UDP明朝 Medium" panose="02020500000000000000" pitchFamily="18" charset="-128"/>
                <a:cs typeface="Times New Roman" panose="02020603050405020304" pitchFamily="18" charset="0"/>
              </a:rPr>
              <a:t>――</a:t>
            </a:r>
            <a:r>
              <a:rPr lang="ja-JP" altLang="en-US" sz="1400" b="1" kern="100" dirty="0">
                <a:latin typeface="BIZ UDP明朝 Medium" panose="02020500000000000000" pitchFamily="18" charset="-128"/>
                <a:ea typeface="BIZ UDP明朝 Medium" panose="02020500000000000000" pitchFamily="18" charset="-128"/>
                <a:cs typeface="Times New Roman" panose="02020603050405020304" pitchFamily="18" charset="0"/>
              </a:rPr>
              <a:t>雰囲気に流されず、正当に評価する方法</a:t>
            </a:r>
            <a:endParaRPr lang="en-US" altLang="ja-JP" sz="1400" b="1" kern="100" dirty="0">
              <a:latin typeface="BIZ UDP明朝 Medium" panose="02020500000000000000" pitchFamily="18" charset="-128"/>
              <a:ea typeface="BIZ UDP明朝 Medium" panose="02020500000000000000" pitchFamily="18" charset="-128"/>
              <a:cs typeface="Times New Roman" panose="02020603050405020304" pitchFamily="18" charset="0"/>
            </a:endParaRPr>
          </a:p>
          <a:p>
            <a:pPr algn="just">
              <a:spcAft>
                <a:spcPts val="0"/>
              </a:spcAft>
            </a:pPr>
            <a:endParaRPr lang="ja-JP" altLang="en-US" sz="800" b="1" kern="100" dirty="0">
              <a:latin typeface="BIZ UDP明朝 Medium" panose="02020500000000000000" pitchFamily="18" charset="-128"/>
              <a:ea typeface="BIZ UDP明朝 Medium" panose="02020500000000000000" pitchFamily="18" charset="-128"/>
              <a:cs typeface="Times New Roman" panose="02020603050405020304" pitchFamily="18" charset="0"/>
            </a:endParaRPr>
          </a:p>
          <a:p>
            <a:pPr algn="just">
              <a:spcAft>
                <a:spcPts val="0"/>
              </a:spcAft>
            </a:pPr>
            <a:r>
              <a:rPr lang="ja-JP" altLang="ja-JP" sz="1400" b="1" kern="100" dirty="0">
                <a:latin typeface="BIZ UDP明朝 Medium" panose="02020500000000000000" pitchFamily="18" charset="-128"/>
                <a:ea typeface="BIZ UDP明朝 Medium" panose="02020500000000000000" pitchFamily="18" charset="-128"/>
                <a:cs typeface="Times New Roman" panose="02020603050405020304" pitchFamily="18" charset="0"/>
              </a:rPr>
              <a:t>　</a:t>
            </a:r>
            <a:r>
              <a:rPr lang="ja-JP" altLang="en-US" sz="1400" b="1" kern="100" dirty="0">
                <a:latin typeface="BIZ UDP明朝 Medium" panose="02020500000000000000" pitchFamily="18" charset="-128"/>
                <a:ea typeface="BIZ UDP明朝 Medium" panose="02020500000000000000" pitchFamily="18" charset="-128"/>
                <a:cs typeface="Times New Roman" panose="02020603050405020304" pitchFamily="18" charset="0"/>
              </a:rPr>
              <a:t>５章　「内閣」とは誰か、何をしているのか</a:t>
            </a:r>
          </a:p>
          <a:p>
            <a:pPr algn="just">
              <a:spcAft>
                <a:spcPts val="0"/>
              </a:spcAft>
            </a:pPr>
            <a:r>
              <a:rPr lang="ja-JP" altLang="en-US" sz="1400" b="1" kern="100" dirty="0">
                <a:latin typeface="BIZ UDP明朝 Medium" panose="02020500000000000000" pitchFamily="18" charset="-128"/>
                <a:ea typeface="BIZ UDP明朝 Medium" panose="02020500000000000000" pitchFamily="18" charset="-128"/>
                <a:cs typeface="Times New Roman" panose="02020603050405020304" pitchFamily="18" charset="0"/>
              </a:rPr>
              <a:t>　　　</a:t>
            </a:r>
            <a:r>
              <a:rPr lang="en-US" altLang="ja-JP" sz="1400" b="1" kern="100" dirty="0">
                <a:latin typeface="BIZ UDP明朝 Medium" panose="02020500000000000000" pitchFamily="18" charset="-128"/>
                <a:ea typeface="BIZ UDP明朝 Medium" panose="02020500000000000000" pitchFamily="18" charset="-128"/>
                <a:cs typeface="Times New Roman" panose="02020603050405020304" pitchFamily="18" charset="0"/>
              </a:rPr>
              <a:t>――</a:t>
            </a:r>
            <a:r>
              <a:rPr lang="ja-JP" altLang="en-US" sz="1400" b="1" kern="100" dirty="0">
                <a:latin typeface="BIZ UDP明朝 Medium" panose="02020500000000000000" pitchFamily="18" charset="-128"/>
                <a:ea typeface="BIZ UDP明朝 Medium" panose="02020500000000000000" pitchFamily="18" charset="-128"/>
                <a:cs typeface="Times New Roman" panose="02020603050405020304" pitchFamily="18" charset="0"/>
              </a:rPr>
              <a:t>知っているようで知らない「大臣の役割」</a:t>
            </a:r>
            <a:endParaRPr lang="en-US" altLang="ja-JP" sz="1400" b="1" kern="100" dirty="0">
              <a:latin typeface="BIZ UDP明朝 Medium" panose="02020500000000000000" pitchFamily="18" charset="-128"/>
              <a:ea typeface="BIZ UDP明朝 Medium" panose="02020500000000000000" pitchFamily="18" charset="-128"/>
              <a:cs typeface="Times New Roman" panose="02020603050405020304" pitchFamily="18" charset="0"/>
            </a:endParaRPr>
          </a:p>
          <a:p>
            <a:pPr algn="just">
              <a:spcAft>
                <a:spcPts val="0"/>
              </a:spcAft>
            </a:pPr>
            <a:endParaRPr lang="ja-JP" altLang="en-US" sz="800" b="1" kern="100" dirty="0">
              <a:latin typeface="BIZ UDP明朝 Medium" panose="02020500000000000000" pitchFamily="18" charset="-128"/>
              <a:ea typeface="BIZ UDP明朝 Medium" panose="02020500000000000000" pitchFamily="18" charset="-128"/>
              <a:cs typeface="Times New Roman" panose="02020603050405020304" pitchFamily="18" charset="0"/>
            </a:endParaRPr>
          </a:p>
          <a:p>
            <a:pPr algn="just">
              <a:spcAft>
                <a:spcPts val="0"/>
              </a:spcAft>
            </a:pPr>
            <a:r>
              <a:rPr lang="ja-JP" altLang="en-US" sz="1400" b="1" kern="100" dirty="0">
                <a:latin typeface="BIZ UDP明朝 Medium" panose="02020500000000000000" pitchFamily="18" charset="-128"/>
                <a:ea typeface="BIZ UDP明朝 Medium" panose="02020500000000000000" pitchFamily="18" charset="-128"/>
                <a:cs typeface="Times New Roman" panose="02020603050405020304" pitchFamily="18" charset="0"/>
              </a:rPr>
              <a:t>　６章　「遠くの政府」と「近くの地域」</a:t>
            </a:r>
          </a:p>
          <a:p>
            <a:pPr algn="just">
              <a:spcAft>
                <a:spcPts val="0"/>
              </a:spcAft>
            </a:pPr>
            <a:r>
              <a:rPr lang="ja-JP" altLang="en-US" sz="1400" b="1" kern="100" dirty="0">
                <a:latin typeface="BIZ UDP明朝 Medium" panose="02020500000000000000" pitchFamily="18" charset="-128"/>
                <a:ea typeface="BIZ UDP明朝 Medium" panose="02020500000000000000" pitchFamily="18" charset="-128"/>
                <a:cs typeface="Times New Roman" panose="02020603050405020304" pitchFamily="18" charset="0"/>
              </a:rPr>
              <a:t>　　　</a:t>
            </a:r>
            <a:r>
              <a:rPr lang="en-US" altLang="ja-JP" sz="1400" b="1" kern="100" dirty="0">
                <a:latin typeface="BIZ UDP明朝 Medium" panose="02020500000000000000" pitchFamily="18" charset="-128"/>
                <a:ea typeface="BIZ UDP明朝 Medium" panose="02020500000000000000" pitchFamily="18" charset="-128"/>
                <a:cs typeface="Times New Roman" panose="02020603050405020304" pitchFamily="18" charset="0"/>
              </a:rPr>
              <a:t>――</a:t>
            </a:r>
            <a:r>
              <a:rPr lang="ja-JP" altLang="en-US" sz="1400" b="1" kern="100" dirty="0">
                <a:latin typeface="BIZ UDP明朝 Medium" panose="02020500000000000000" pitchFamily="18" charset="-128"/>
                <a:ea typeface="BIZ UDP明朝 Medium" panose="02020500000000000000" pitchFamily="18" charset="-128"/>
                <a:cs typeface="Times New Roman" panose="02020603050405020304" pitchFamily="18" charset="0"/>
              </a:rPr>
              <a:t>「ニア・イズ・ベター」の地方分権を考える</a:t>
            </a:r>
          </a:p>
          <a:p>
            <a:pPr algn="just">
              <a:spcAft>
                <a:spcPts val="0"/>
              </a:spcAft>
            </a:pPr>
            <a:endParaRPr lang="ja-JP" altLang="ja-JP" sz="1400" b="1" kern="100" dirty="0">
              <a:latin typeface="BIZ UDP明朝 Medium" panose="02020500000000000000" pitchFamily="18" charset="-128"/>
              <a:ea typeface="BIZ UDP明朝 Medium" panose="02020500000000000000" pitchFamily="18" charset="-128"/>
              <a:cs typeface="Times New Roman" panose="02020603050405020304" pitchFamily="18" charset="0"/>
            </a:endParaRPr>
          </a:p>
        </p:txBody>
      </p:sp>
      <p:pic>
        <p:nvPicPr>
          <p:cNvPr id="4" name="図 3">
            <a:extLst>
              <a:ext uri="{FF2B5EF4-FFF2-40B4-BE49-F238E27FC236}">
                <a16:creationId xmlns:a16="http://schemas.microsoft.com/office/drawing/2014/main" id="{C51A4C31-4813-4C92-9997-094F49CE67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4456" y="1015852"/>
            <a:ext cx="2593393" cy="380923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3848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3E107A9-FACE-4AE3-A80C-B6D2858E4D79}"/>
              </a:ext>
            </a:extLst>
          </p:cNvPr>
          <p:cNvSpPr/>
          <p:nvPr/>
        </p:nvSpPr>
        <p:spPr>
          <a:xfrm>
            <a:off x="121920" y="411480"/>
            <a:ext cx="6614160" cy="3825240"/>
          </a:xfrm>
          <a:prstGeom prst="rect">
            <a:avLst/>
          </a:prstGeom>
          <a:solidFill>
            <a:schemeClr val="accent4">
              <a:lumMod val="20000"/>
              <a:lumOff val="8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ABE75F53-EB44-4AFA-9521-1FE8B7E447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8195" y="805106"/>
            <a:ext cx="2068317" cy="3037988"/>
          </a:xfrm>
          <a:prstGeom prst="rect">
            <a:avLst/>
          </a:prstGeom>
          <a:ln w="6350">
            <a:solidFill>
              <a:schemeClr val="tx1"/>
            </a:solidFill>
          </a:ln>
          <a:effectLst>
            <a:outerShdw blurRad="50800" dist="38100" dir="2700000" algn="tl" rotWithShape="0">
              <a:prstClr val="black">
                <a:alpha val="40000"/>
              </a:prstClr>
            </a:outerShdw>
          </a:effectLst>
        </p:spPr>
      </p:pic>
      <p:sp>
        <p:nvSpPr>
          <p:cNvPr id="7" name="タイトル 1">
            <a:extLst>
              <a:ext uri="{FF2B5EF4-FFF2-40B4-BE49-F238E27FC236}">
                <a16:creationId xmlns:a16="http://schemas.microsoft.com/office/drawing/2014/main" id="{CC976311-C0D6-4ABD-B6C1-BB62B12C9E67}"/>
              </a:ext>
            </a:extLst>
          </p:cNvPr>
          <p:cNvSpPr>
            <a:spLocks noGrp="1"/>
          </p:cNvSpPr>
          <p:nvPr>
            <p:ph type="title"/>
          </p:nvPr>
        </p:nvSpPr>
        <p:spPr>
          <a:xfrm>
            <a:off x="471488" y="789755"/>
            <a:ext cx="3689032" cy="1440291"/>
          </a:xfrm>
          <a:solidFill>
            <a:srgbClr val="FFFF00"/>
          </a:solidFill>
          <a:ln w="76200">
            <a:solidFill>
              <a:schemeClr val="tx1"/>
            </a:solidFill>
          </a:ln>
        </p:spPr>
        <p:txBody>
          <a:bodyPr>
            <a:normAutofit/>
          </a:bodyPr>
          <a:lstStyle/>
          <a:p>
            <a:r>
              <a:rPr lang="ja-JP" altLang="en-US" sz="2400" b="1" spc="-100" dirty="0">
                <a:solidFill>
                  <a:srgbClr val="0F1111"/>
                </a:solidFill>
                <a:latin typeface="BIZ UDPゴシック" panose="020B0400000000000000" pitchFamily="50" charset="-128"/>
                <a:ea typeface="BIZ UDPゴシック" panose="020B0400000000000000" pitchFamily="50" charset="-128"/>
              </a:rPr>
              <a:t>「議員は仕事をしていない」という大勘違いを正す</a:t>
            </a:r>
            <a:endParaRPr kumimoji="1" lang="ja-JP" altLang="en-US" sz="2400" dirty="0"/>
          </a:p>
        </p:txBody>
      </p:sp>
      <p:sp>
        <p:nvSpPr>
          <p:cNvPr id="8" name="テキスト ボックス 7">
            <a:extLst>
              <a:ext uri="{FF2B5EF4-FFF2-40B4-BE49-F238E27FC236}">
                <a16:creationId xmlns:a16="http://schemas.microsoft.com/office/drawing/2014/main" id="{23B1A7F5-2E3C-4A37-9BAE-F13FA8FE717A}"/>
              </a:ext>
            </a:extLst>
          </p:cNvPr>
          <p:cNvSpPr txBox="1"/>
          <p:nvPr/>
        </p:nvSpPr>
        <p:spPr>
          <a:xfrm>
            <a:off x="1600200" y="2787107"/>
            <a:ext cx="3124200" cy="892552"/>
          </a:xfrm>
          <a:prstGeom prst="rect">
            <a:avLst/>
          </a:prstGeom>
          <a:noFill/>
        </p:spPr>
        <p:txBody>
          <a:bodyPr wrap="square" rtlCol="0" anchor="ctr">
            <a:spAutoFit/>
          </a:bodyPr>
          <a:lstStyle/>
          <a:p>
            <a:r>
              <a:rPr lang="ja-JP" altLang="en-US" sz="2000" b="1" i="0" dirty="0">
                <a:solidFill>
                  <a:srgbClr val="0F1111"/>
                </a:solidFill>
                <a:effectLst/>
                <a:latin typeface="BIZ UDPゴシック" panose="020B0400000000000000" pitchFamily="50" charset="-128"/>
                <a:ea typeface="BIZ UDPゴシック" panose="020B0400000000000000" pitchFamily="50" charset="-128"/>
              </a:rPr>
              <a:t>日本国民のための </a:t>
            </a:r>
            <a:endParaRPr lang="en-US" altLang="ja-JP" sz="2000" b="1" i="0" dirty="0">
              <a:solidFill>
                <a:srgbClr val="0F1111"/>
              </a:solidFill>
              <a:effectLst/>
              <a:latin typeface="BIZ UDPゴシック" panose="020B0400000000000000" pitchFamily="50" charset="-128"/>
              <a:ea typeface="BIZ UDPゴシック" panose="020B0400000000000000" pitchFamily="50" charset="-128"/>
            </a:endParaRPr>
          </a:p>
          <a:p>
            <a:r>
              <a:rPr lang="ja-JP" altLang="en-US" sz="3200" b="1" i="0" dirty="0">
                <a:solidFill>
                  <a:srgbClr val="0F1111"/>
                </a:solidFill>
                <a:effectLst/>
                <a:latin typeface="BIZ UDPゴシック" panose="020B0400000000000000" pitchFamily="50" charset="-128"/>
                <a:ea typeface="BIZ UDPゴシック" panose="020B0400000000000000" pitchFamily="50" charset="-128"/>
              </a:rPr>
              <a:t>政治学入門</a:t>
            </a:r>
            <a:endParaRPr lang="ja-JP" altLang="en-US" sz="1100" b="1" i="0" dirty="0">
              <a:solidFill>
                <a:srgbClr val="0F1111"/>
              </a:solidFill>
              <a:effectLst/>
              <a:latin typeface="BIZ UDPゴシック" panose="020B0400000000000000" pitchFamily="50" charset="-128"/>
              <a:ea typeface="BIZ UDPゴシック" panose="020B0400000000000000" pitchFamily="50" charset="-128"/>
            </a:endParaRPr>
          </a:p>
        </p:txBody>
      </p:sp>
      <p:sp>
        <p:nvSpPr>
          <p:cNvPr id="9" name="楕円 8">
            <a:extLst>
              <a:ext uri="{FF2B5EF4-FFF2-40B4-BE49-F238E27FC236}">
                <a16:creationId xmlns:a16="http://schemas.microsoft.com/office/drawing/2014/main" id="{1F790FBE-EE1A-4549-9488-CF53AE8967D0}"/>
              </a:ext>
            </a:extLst>
          </p:cNvPr>
          <p:cNvSpPr/>
          <p:nvPr/>
        </p:nvSpPr>
        <p:spPr>
          <a:xfrm>
            <a:off x="948464" y="2946552"/>
            <a:ext cx="684008" cy="66879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FF47C26C-376F-47A4-A251-6D38F62CD346}"/>
              </a:ext>
            </a:extLst>
          </p:cNvPr>
          <p:cNvSpPr txBox="1"/>
          <p:nvPr/>
        </p:nvSpPr>
        <p:spPr>
          <a:xfrm>
            <a:off x="1035580" y="3007512"/>
            <a:ext cx="461665" cy="920198"/>
          </a:xfrm>
          <a:prstGeom prst="rect">
            <a:avLst/>
          </a:prstGeom>
          <a:noFill/>
        </p:spPr>
        <p:txBody>
          <a:bodyPr vert="eaVert" wrap="square" rtlCol="0">
            <a:spAutoFit/>
          </a:bodyPr>
          <a:lstStyle/>
          <a:p>
            <a:r>
              <a:rPr kumimoji="1" lang="ja-JP" altLang="en-US" b="1" dirty="0">
                <a:solidFill>
                  <a:schemeClr val="bg1"/>
                </a:solidFill>
                <a:latin typeface="BIZ UDPゴシック" panose="020B0400000000000000" pitchFamily="50" charset="-128"/>
                <a:ea typeface="BIZ UDPゴシック" panose="020B0400000000000000" pitchFamily="50" charset="-128"/>
              </a:rPr>
              <a:t>明解</a:t>
            </a:r>
            <a:endParaRPr kumimoji="1" lang="ja-JP" altLang="en-US" sz="3200" b="1" dirty="0">
              <a:solidFill>
                <a:schemeClr val="bg1"/>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84FAB80B-F13B-4914-A793-CA05AF3D0EC5}"/>
              </a:ext>
            </a:extLst>
          </p:cNvPr>
          <p:cNvSpPr txBox="1"/>
          <p:nvPr/>
        </p:nvSpPr>
        <p:spPr>
          <a:xfrm>
            <a:off x="384372" y="2339867"/>
            <a:ext cx="2061783" cy="523220"/>
          </a:xfrm>
          <a:prstGeom prst="rect">
            <a:avLst/>
          </a:prstGeom>
          <a:noFill/>
        </p:spPr>
        <p:txBody>
          <a:bodyPr wrap="none" rtlCol="0">
            <a:spAutoFit/>
          </a:bodyPr>
          <a:lstStyle/>
          <a:p>
            <a:r>
              <a:rPr kumimoji="1" lang="ja-JP" altLang="en-US" sz="2800" b="1" dirty="0"/>
              <a:t>髙橋洋一 著</a:t>
            </a:r>
          </a:p>
        </p:txBody>
      </p:sp>
      <p:sp>
        <p:nvSpPr>
          <p:cNvPr id="12" name="テキスト ボックス 11">
            <a:extLst>
              <a:ext uri="{FF2B5EF4-FFF2-40B4-BE49-F238E27FC236}">
                <a16:creationId xmlns:a16="http://schemas.microsoft.com/office/drawing/2014/main" id="{61D7AAF1-0A18-4924-AA63-7898172A62DC}"/>
              </a:ext>
            </a:extLst>
          </p:cNvPr>
          <p:cNvSpPr txBox="1"/>
          <p:nvPr/>
        </p:nvSpPr>
        <p:spPr>
          <a:xfrm>
            <a:off x="2346484" y="3593447"/>
            <a:ext cx="2255520" cy="400110"/>
          </a:xfrm>
          <a:prstGeom prst="rect">
            <a:avLst/>
          </a:prstGeom>
          <a:noFill/>
        </p:spPr>
        <p:txBody>
          <a:bodyPr wrap="square" rtlCol="0">
            <a:spAutoFit/>
          </a:bodyPr>
          <a:lstStyle/>
          <a:p>
            <a:r>
              <a:rPr kumimoji="1" lang="en-US" altLang="ja-JP" sz="2000" u="sng" dirty="0">
                <a:latin typeface="BIZ UDPゴシック" panose="020B0400000000000000" pitchFamily="50" charset="-128"/>
                <a:ea typeface="BIZ UDPゴシック" panose="020B0400000000000000" pitchFamily="50" charset="-128"/>
              </a:rPr>
              <a:t>7</a:t>
            </a:r>
            <a:r>
              <a:rPr kumimoji="1" lang="ja-JP" altLang="en-US" sz="2000" u="sng" dirty="0">
                <a:latin typeface="BIZ UDPゴシック" panose="020B0400000000000000" pitchFamily="50" charset="-128"/>
                <a:ea typeface="BIZ UDPゴシック" panose="020B0400000000000000" pitchFamily="50" charset="-128"/>
              </a:rPr>
              <a:t>月</a:t>
            </a:r>
            <a:r>
              <a:rPr kumimoji="1" lang="en-US" altLang="ja-JP" sz="2000" u="sng" dirty="0">
                <a:latin typeface="BIZ UDPゴシック" panose="020B0400000000000000" pitchFamily="50" charset="-128"/>
                <a:ea typeface="BIZ UDPゴシック" panose="020B0400000000000000" pitchFamily="50" charset="-128"/>
              </a:rPr>
              <a:t>11</a:t>
            </a:r>
            <a:r>
              <a:rPr kumimoji="1" lang="ja-JP" altLang="en-US" sz="2000" u="sng" dirty="0">
                <a:latin typeface="BIZ UDPゴシック" panose="020B0400000000000000" pitchFamily="50" charset="-128"/>
                <a:ea typeface="BIZ UDPゴシック" panose="020B0400000000000000" pitchFamily="50" charset="-128"/>
              </a:rPr>
              <a:t>日発売</a:t>
            </a:r>
          </a:p>
        </p:txBody>
      </p:sp>
    </p:spTree>
    <p:extLst>
      <p:ext uri="{BB962C8B-B14F-4D97-AF65-F5344CB8AC3E}">
        <p14:creationId xmlns:p14="http://schemas.microsoft.com/office/powerpoint/2010/main" val="17037161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1014</TotalTime>
  <Words>1328</Words>
  <Application>Microsoft Office PowerPoint</Application>
  <PresentationFormat>A4 210 x 297 mm</PresentationFormat>
  <Paragraphs>68</Paragraphs>
  <Slides>3</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vt:i4>
      </vt:variant>
    </vt:vector>
  </HeadingPairs>
  <TitlesOfParts>
    <vt:vector size="9" baseType="lpstr">
      <vt:lpstr>BIZ UDPゴシック</vt:lpstr>
      <vt:lpstr>BIZ UDP明朝 Medium</vt:lpstr>
      <vt:lpstr>Arial</vt:lpstr>
      <vt:lpstr>Calibri</vt:lpstr>
      <vt:lpstr>Calibri Light</vt:lpstr>
      <vt:lpstr>Office テーマ</vt:lpstr>
      <vt:lpstr>PowerPoint プレゼンテーション</vt:lpstr>
      <vt:lpstr>PowerPoint プレゼンテーション</vt:lpstr>
      <vt:lpstr>「議員は仕事をしていない」という大勘違いを正す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あさ　古垣</dc:creator>
  <cp:lastModifiedBy>あさ 出版</cp:lastModifiedBy>
  <cp:revision>44</cp:revision>
  <cp:lastPrinted>2021-06-28T00:47:42Z</cp:lastPrinted>
  <dcterms:created xsi:type="dcterms:W3CDTF">2019-11-28T01:30:26Z</dcterms:created>
  <dcterms:modified xsi:type="dcterms:W3CDTF">2021-07-07T03:30:23Z</dcterms:modified>
</cp:coreProperties>
</file>