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49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118"/>
    <a:srgbClr val="F85530"/>
    <a:srgbClr val="F59817"/>
    <a:srgbClr val="00A8E9"/>
    <a:srgbClr val="FEFFFF"/>
    <a:srgbClr val="F1522F"/>
    <a:srgbClr val="002060"/>
    <a:srgbClr val="F15431"/>
    <a:srgbClr val="A4A3A4"/>
    <a:srgbClr val="A37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914" y="78"/>
      </p:cViewPr>
      <p:guideLst>
        <p:guide orient="horz" pos="4549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4DF9-AEA8-4E26-B7A3-73E7B8408CAB}" type="datetimeFigureOut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20B8-89E9-4791-A4F7-10D63397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86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4DF9-AEA8-4E26-B7A3-73E7B8408CAB}" type="datetimeFigureOut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20B8-89E9-4791-A4F7-10D63397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26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4DF9-AEA8-4E26-B7A3-73E7B8408CAB}" type="datetimeFigureOut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20B8-89E9-4791-A4F7-10D63397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34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4DF9-AEA8-4E26-B7A3-73E7B8408CAB}" type="datetimeFigureOut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20B8-89E9-4791-A4F7-10D63397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79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4DF9-AEA8-4E26-B7A3-73E7B8408CAB}" type="datetimeFigureOut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20B8-89E9-4791-A4F7-10D63397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91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4DF9-AEA8-4E26-B7A3-73E7B8408CAB}" type="datetimeFigureOut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20B8-89E9-4791-A4F7-10D63397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1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4DF9-AEA8-4E26-B7A3-73E7B8408CAB}" type="datetimeFigureOut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20B8-89E9-4791-A4F7-10D63397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18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4DF9-AEA8-4E26-B7A3-73E7B8408CAB}" type="datetimeFigureOut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20B8-89E9-4791-A4F7-10D63397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43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4DF9-AEA8-4E26-B7A3-73E7B8408CAB}" type="datetimeFigureOut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20B8-89E9-4791-A4F7-10D63397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10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4DF9-AEA8-4E26-B7A3-73E7B8408CAB}" type="datetimeFigureOut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20B8-89E9-4791-A4F7-10D63397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54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4DF9-AEA8-4E26-B7A3-73E7B8408CAB}" type="datetimeFigureOut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20B8-89E9-4791-A4F7-10D63397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01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F4DF9-AEA8-4E26-B7A3-73E7B8408CAB}" type="datetimeFigureOut">
              <a:rPr kumimoji="1" lang="ja-JP" altLang="en-US" smtClean="0"/>
              <a:t>2021/7/9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720B8-89E9-4791-A4F7-10D633975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01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8B171F5-0B68-49F1-A0EA-FDB137AFFE42}"/>
              </a:ext>
            </a:extLst>
          </p:cNvPr>
          <p:cNvSpPr txBox="1"/>
          <p:nvPr/>
        </p:nvSpPr>
        <p:spPr>
          <a:xfrm>
            <a:off x="65880" y="493151"/>
            <a:ext cx="6726237" cy="338554"/>
          </a:xfrm>
          <a:prstGeom prst="rect">
            <a:avLst/>
          </a:prstGeom>
          <a:solidFill>
            <a:srgbClr val="FDD118"/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ja-JP" altLang="en-US" sz="1600" i="0" u="none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「電子レンジがのしくみ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」から「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mRNA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ワクチンのメカニズム」「超弦理論」まで</a:t>
            </a:r>
            <a:endParaRPr lang="en-US" altLang="ja-JP" sz="1600" i="0" u="none" strike="noStrike" baseline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B5E31BC-6FBC-4551-A192-49C0F2326980}"/>
              </a:ext>
            </a:extLst>
          </p:cNvPr>
          <p:cNvSpPr/>
          <p:nvPr/>
        </p:nvSpPr>
        <p:spPr>
          <a:xfrm>
            <a:off x="65881" y="499501"/>
            <a:ext cx="6726237" cy="2012268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E6FF39C-16CD-4803-BCFF-C0D699515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" y="143582"/>
            <a:ext cx="3549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kumimoji="0" lang="en-US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NEWS 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RELEASE</a:t>
            </a:r>
            <a:r>
              <a: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書籍のご案内</a:t>
            </a:r>
            <a:r>
              <a: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A566BB4-FF34-4C9C-A7A9-5C15715D87CE}"/>
              </a:ext>
            </a:extLst>
          </p:cNvPr>
          <p:cNvSpPr/>
          <p:nvPr/>
        </p:nvSpPr>
        <p:spPr>
          <a:xfrm>
            <a:off x="80963" y="5133205"/>
            <a:ext cx="6677026" cy="4724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ja-JP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4CDA49A-8FFF-4325-ABBF-00E9B55CD69A}"/>
              </a:ext>
            </a:extLst>
          </p:cNvPr>
          <p:cNvSpPr txBox="1"/>
          <p:nvPr/>
        </p:nvSpPr>
        <p:spPr>
          <a:xfrm>
            <a:off x="798" y="-35333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報道関係各位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F5062A1-3E98-4184-98F6-41200D10167F}"/>
              </a:ext>
            </a:extLst>
          </p:cNvPr>
          <p:cNvSpPr/>
          <p:nvPr/>
        </p:nvSpPr>
        <p:spPr>
          <a:xfrm>
            <a:off x="65881" y="7647271"/>
            <a:ext cx="2560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400" b="1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400" b="1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著者プロフィ</a:t>
            </a:r>
            <a:r>
              <a:rPr kumimoji="1" lang="en-US" altLang="ja-JP" sz="1400" b="1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―</a:t>
            </a:r>
            <a:r>
              <a:rPr kumimoji="1" lang="ja-JP" altLang="en-US" sz="1400" b="1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ル</a:t>
            </a:r>
            <a:r>
              <a:rPr kumimoji="1" lang="en-US" altLang="ja-JP" sz="1400" b="1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73D2E73-022F-4F9E-9760-9EEAF7A73F91}"/>
              </a:ext>
            </a:extLst>
          </p:cNvPr>
          <p:cNvSpPr/>
          <p:nvPr/>
        </p:nvSpPr>
        <p:spPr>
          <a:xfrm>
            <a:off x="68263" y="6108404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目次</a:t>
            </a:r>
            <a:r>
              <a: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FDC4D1B-43CB-43CA-8AFC-0BCBAA2968DF}"/>
              </a:ext>
            </a:extLst>
          </p:cNvPr>
          <p:cNvSpPr/>
          <p:nvPr/>
        </p:nvSpPr>
        <p:spPr>
          <a:xfrm>
            <a:off x="5452579" y="-41088"/>
            <a:ext cx="15378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2021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7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月１２日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71FC278-D445-4D80-AAA4-248441870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9" y="831698"/>
            <a:ext cx="6634859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3200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世界が面白くなる</a:t>
            </a:r>
            <a:r>
              <a:rPr lang="en-US" altLang="ja-JP" sz="3200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!</a:t>
            </a:r>
          </a:p>
          <a:p>
            <a:pPr algn="ctr"/>
            <a:r>
              <a:rPr lang="ja-JP" altLang="en-US" sz="5400" b="1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身の回りの</a:t>
            </a:r>
            <a:r>
              <a:rPr lang="ja-JP" altLang="en-US" sz="7200" b="1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科学</a:t>
            </a:r>
            <a:endParaRPr lang="ja-JP" altLang="en-US" sz="9600" b="1" i="0" dirty="0">
              <a:solidFill>
                <a:srgbClr val="0F1111"/>
              </a:solidFill>
              <a:effectLst/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220BFD1-A60D-4A84-8FB1-619B8C4F7B8D}"/>
              </a:ext>
            </a:extLst>
          </p:cNvPr>
          <p:cNvSpPr/>
          <p:nvPr/>
        </p:nvSpPr>
        <p:spPr>
          <a:xfrm>
            <a:off x="5257464" y="787457"/>
            <a:ext cx="15985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2021</a:t>
            </a:r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月２０日発刊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D3E1E075-957A-4465-9055-E915F913EA4C}"/>
              </a:ext>
            </a:extLst>
          </p:cNvPr>
          <p:cNvSpPr/>
          <p:nvPr/>
        </p:nvSpPr>
        <p:spPr>
          <a:xfrm>
            <a:off x="10243" y="258135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200" kern="100" spc="-4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株式会社あさ出版（代表取締役：佐藤和夫、所在地：東京都豊島区）は、</a:t>
            </a:r>
            <a:r>
              <a:rPr lang="zh-TW" altLang="en-US" sz="1200" b="1" i="0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二間瀬敏史 著</a:t>
            </a:r>
            <a:r>
              <a:rPr lang="ja-JP" altLang="ja-JP" sz="1200" b="1" kern="100" spc="-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『</a:t>
            </a:r>
            <a:r>
              <a:rPr lang="ja-JP" altLang="en-US" sz="1200" b="0" i="0" u="none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世界が面白くなる</a:t>
            </a:r>
            <a:r>
              <a:rPr lang="en-US" altLang="ja-JP" sz="1200" b="0" i="0" u="none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!</a:t>
            </a:r>
            <a:r>
              <a:rPr lang="ja-JP" altLang="en-US" sz="1200" b="0" i="0" u="none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身の回りの科学</a:t>
            </a:r>
            <a:r>
              <a:rPr lang="ja-JP" altLang="ja-JP" sz="1200" b="1" kern="100" spc="-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』</a:t>
            </a:r>
            <a:r>
              <a:rPr lang="ja-JP" altLang="ja-JP" sz="1200" kern="100" spc="-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</a:t>
            </a:r>
            <a:r>
              <a:rPr lang="en-US" altLang="ja-JP" sz="1200" kern="100" spc="-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2021</a:t>
            </a:r>
            <a:r>
              <a:rPr lang="ja-JP" altLang="en-US" sz="1200" kern="100" spc="-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sz="1200" kern="100" spc="-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7</a:t>
            </a:r>
            <a:r>
              <a:rPr lang="ja-JP" altLang="en-US" sz="1200" kern="100" spc="-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1200" kern="100" spc="-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20</a:t>
            </a:r>
            <a:r>
              <a:rPr lang="ja-JP" altLang="en-US" sz="1200" kern="100" spc="-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日（火）</a:t>
            </a:r>
            <a:r>
              <a:rPr lang="ja-JP" altLang="ja-JP" sz="1200" kern="100" spc="-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に</a:t>
            </a:r>
            <a:r>
              <a:rPr lang="ja-JP" altLang="en-US" sz="1200" kern="100" spc="-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発刊いたし</a:t>
            </a:r>
            <a:r>
              <a:rPr lang="ja-JP" altLang="ja-JP" sz="1200" kern="100" spc="-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ま</a:t>
            </a:r>
            <a:r>
              <a:rPr lang="ja-JP" altLang="en-US" sz="1200" kern="100" spc="-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す</a:t>
            </a:r>
            <a:r>
              <a:rPr lang="ja-JP" altLang="ja-JP" sz="1200" kern="100" spc="-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5E56413-0C76-4D7F-8A3C-D4CB174455EC}"/>
              </a:ext>
            </a:extLst>
          </p:cNvPr>
          <p:cNvSpPr/>
          <p:nvPr/>
        </p:nvSpPr>
        <p:spPr>
          <a:xfrm>
            <a:off x="3843" y="3444808"/>
            <a:ext cx="68835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ja-JP" altLang="en-US" sz="12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　</a:t>
            </a:r>
            <a:r>
              <a:rPr lang="ja-JP" altLang="en-US" sz="1200" b="0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苦手な人も多く、学生の時に一生懸命勉強したのに、日常生活では使わないと思われがちな“科学</a:t>
            </a:r>
            <a:r>
              <a:rPr lang="en-US" altLang="ja-JP" sz="1200" b="0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"</a:t>
            </a:r>
            <a:r>
              <a:rPr lang="ja-JP" altLang="en-US" sz="1200" b="0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</a:p>
          <a:p>
            <a:pPr algn="l"/>
            <a:r>
              <a:rPr lang="ja-JP" altLang="en-US" sz="1200" b="0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大人</a:t>
            </a:r>
            <a:r>
              <a:rPr lang="ja-JP" altLang="en-US" sz="12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になっても抱</a:t>
            </a:r>
            <a:r>
              <a:rPr lang="ja-JP" altLang="en-US" sz="1200" b="0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く「いったい、科学は何に役立っているのか</a:t>
            </a:r>
            <a:r>
              <a:rPr lang="en-US" altLang="ja-JP" sz="1200" b="0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?</a:t>
            </a:r>
            <a:r>
              <a:rPr lang="ja-JP" altLang="en-US" sz="1200" b="0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r>
              <a:rPr lang="ja-JP" altLang="en-US" sz="12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という</a:t>
            </a:r>
            <a:r>
              <a:rPr lang="ja-JP" altLang="en-US" sz="1200" b="0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疑問</a:t>
            </a:r>
            <a:r>
              <a:rPr lang="ja-JP" altLang="en-US" sz="12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に、</a:t>
            </a:r>
            <a:r>
              <a:rPr lang="ja-JP" altLang="en-US" sz="1200" b="0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物理学者の著者が、　文系</a:t>
            </a:r>
            <a:r>
              <a:rPr lang="ja-JP" altLang="en-US" sz="12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の人や</a:t>
            </a:r>
            <a:r>
              <a:rPr lang="ja-JP" altLang="en-US" sz="1200" b="0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科学オンチの人にも分かりやすくご紹介します。</a:t>
            </a:r>
            <a:endParaRPr lang="en-US" altLang="ja-JP" sz="1200" b="0" i="0" dirty="0">
              <a:solidFill>
                <a:srgbClr val="00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lang="en-US" altLang="ja-JP" sz="800" b="0" i="0" dirty="0">
              <a:solidFill>
                <a:srgbClr val="00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sz="12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200" b="0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生活に欠かせない電子レンジや</a:t>
            </a:r>
            <a:r>
              <a:rPr lang="en-US" altLang="ja-JP" sz="1200" b="0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GPS</a:t>
            </a:r>
            <a:r>
              <a:rPr lang="ja-JP" altLang="en-US" sz="1200" b="0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ナビ、今話題の「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mRNA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ワクチン」</a:t>
            </a:r>
            <a:r>
              <a:rPr lang="ja-JP" altLang="en-US" sz="1200" b="0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など、あらゆる科学について知ることのできる</a:t>
            </a:r>
            <a:r>
              <a:rPr lang="en-US" altLang="ja-JP" sz="1200" b="0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200" b="0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冊です。また、漫画や</a:t>
            </a:r>
            <a:r>
              <a:rPr lang="ja-JP" altLang="en-US" sz="12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映画</a:t>
            </a:r>
            <a:r>
              <a:rPr lang="ja-JP" altLang="en-US" sz="1200" b="0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では聞くけれどよく分からない、「シュレーディンガーの猫」や「リーマン予想」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「超弦理論」</a:t>
            </a:r>
            <a:r>
              <a:rPr lang="ja-JP" altLang="en-US" sz="1200" b="0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など、特に“難解</a:t>
            </a:r>
            <a:r>
              <a:rPr lang="en-US" altLang="ja-JP" sz="1200" b="0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”</a:t>
            </a:r>
            <a:r>
              <a:rPr lang="ja-JP" altLang="en-US" sz="1200" b="0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と言われている理論についても易しく説明します。</a:t>
            </a:r>
            <a:endParaRPr lang="en-US" altLang="ja-JP" sz="1200" b="0" i="0" dirty="0">
              <a:solidFill>
                <a:srgbClr val="00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lang="en-US" altLang="ja-JP" sz="8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sz="1200" b="0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大人も子供も知りたい科学の知識で、この夏、あなたも科学博士に</a:t>
            </a:r>
            <a:r>
              <a:rPr lang="en-US" altLang="ja-JP" sz="1200" b="0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!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657363-9F6D-4B1D-8BB6-2B6B0B21CE04}"/>
              </a:ext>
            </a:extLst>
          </p:cNvPr>
          <p:cNvSpPr txBox="1"/>
          <p:nvPr/>
        </p:nvSpPr>
        <p:spPr>
          <a:xfrm>
            <a:off x="84934" y="6384938"/>
            <a:ext cx="5062411" cy="1294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00"/>
              </a:lnSpc>
            </a:pPr>
            <a:r>
              <a:rPr lang="ja-JP" altLang="en-US" sz="12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はじめに</a:t>
            </a:r>
            <a:endParaRPr lang="en-US" altLang="ja-JP" sz="1200" b="1" i="0" u="none" strike="noStrike" baseline="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ts val="1600"/>
              </a:lnSpc>
            </a:pPr>
            <a:r>
              <a:rPr lang="en-US" altLang="ja-JP" sz="1200" b="1" i="0" u="none" strike="noStrike" baseline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Chapter 1  </a:t>
            </a:r>
            <a:r>
              <a:rPr lang="ja-JP" altLang="en-US" sz="1200" b="0" i="0" u="none" strike="noStrike" spc="-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「科学ってなんで勉強するの？」と思っていませんか？</a:t>
            </a:r>
          </a:p>
          <a:p>
            <a:pPr algn="l">
              <a:lnSpc>
                <a:spcPts val="1600"/>
              </a:lnSpc>
            </a:pPr>
            <a:r>
              <a:rPr lang="en-US" altLang="ja-JP" sz="1200" b="1" i="0" u="none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Chapter 2  </a:t>
            </a:r>
            <a:r>
              <a:rPr lang="ja-JP" altLang="en-US" sz="1200" b="0" i="0" u="none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科学の歴史と科学者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ts val="1600"/>
              </a:lnSpc>
            </a:pPr>
            <a:r>
              <a:rPr lang="en-US" altLang="ja-JP" sz="1200" b="1" i="0" u="none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Chapter 3  </a:t>
            </a:r>
            <a:r>
              <a:rPr lang="ja-JP" altLang="en-US" sz="1200" b="0" i="0" u="none" strike="noStrike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身の回りにある科学の仕組みと不思議な科学</a:t>
            </a:r>
            <a:endParaRPr lang="en-US" altLang="ja-JP" sz="1200" b="0" i="0" u="none" strike="noStrike" spc="-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ts val="1600"/>
              </a:lnSpc>
            </a:pPr>
            <a:r>
              <a:rPr lang="en-US" altLang="ja-JP" sz="1200" b="1" i="0" u="none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Chapter 4  </a:t>
            </a:r>
            <a:r>
              <a:rPr lang="ja-JP" altLang="en-US" sz="1200" b="0" i="0" u="none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難しい科学を読み解く</a:t>
            </a:r>
            <a:endParaRPr lang="en-US" altLang="ja-JP" sz="1200" b="0" i="0" u="none" strike="noStrike" baseline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ts val="1600"/>
              </a:lnSpc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おわりに</a:t>
            </a:r>
            <a:endParaRPr lang="en-US" altLang="ja-JP" sz="1200" b="1" i="0" u="none" strike="noStrike" baseline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17C5F71-907C-467C-BA17-46174DBE7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179" y="216375"/>
            <a:ext cx="1342467" cy="241224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9343E67A-D99B-4CA9-95E0-BE2AD0947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9" y="5181791"/>
            <a:ext cx="4393825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ja-JP" altLang="ja-JP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タイトル：</a:t>
            </a:r>
            <a:r>
              <a:rPr lang="ja-JP" altLang="en-US" sz="1400" b="1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世界が面白くなる</a:t>
            </a:r>
            <a:r>
              <a:rPr lang="en-US" altLang="ja-JP" sz="1400" b="1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!</a:t>
            </a:r>
            <a:r>
              <a:rPr lang="ja-JP" altLang="en-US" sz="1400" b="1" i="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身の回りの科学</a:t>
            </a:r>
            <a:endParaRPr lang="en-US" altLang="ja-JP" sz="1400" b="1" i="0" dirty="0">
              <a:solidFill>
                <a:srgbClr val="00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0" lang="ja-JP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　</a:t>
            </a:r>
            <a:endParaRPr kumimoji="0" lang="en-US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</a:tabLst>
            </a:pPr>
            <a:r>
              <a:rPr kumimoji="0" lang="ja-JP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ページ数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：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248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ページ　 　　　　 </a:t>
            </a:r>
            <a:r>
              <a:rPr kumimoji="0" lang="ja-JP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 著者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：</a:t>
            </a:r>
            <a:r>
              <a:rPr lang="zh-TW" altLang="en-US" sz="1100" b="1" i="0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二間瀬敏史 </a:t>
            </a:r>
            <a:endParaRPr kumimoji="0" lang="ja-JP" altLang="en-US" sz="11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</a:tabLst>
            </a:pPr>
            <a:r>
              <a:rPr kumimoji="0" lang="ja-JP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価格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：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1,540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円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(10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％税込）　</a:t>
            </a:r>
            <a:r>
              <a:rPr kumimoji="0" lang="ja-JP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発売日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：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2021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年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7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月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20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日</a:t>
            </a:r>
            <a:endParaRPr kumimoji="0" lang="ja-JP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</a:tabLst>
            </a:pPr>
            <a:r>
              <a:rPr kumimoji="0" lang="en-US" altLang="ja-JP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ISBN</a:t>
            </a: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：</a:t>
            </a: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978-4-86667-282-3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7456854-B16B-4B38-9F9B-ED2947C11046}"/>
              </a:ext>
            </a:extLst>
          </p:cNvPr>
          <p:cNvSpPr txBox="1"/>
          <p:nvPr/>
        </p:nvSpPr>
        <p:spPr>
          <a:xfrm>
            <a:off x="966513" y="3138397"/>
            <a:ext cx="4958160" cy="215444"/>
          </a:xfrm>
          <a:prstGeom prst="rect">
            <a:avLst/>
          </a:prstGeom>
          <a:solidFill>
            <a:srgbClr val="FDD118"/>
          </a:solidFill>
          <a:ln>
            <a:noFill/>
          </a:ln>
        </p:spPr>
        <p:txBody>
          <a:bodyPr wrap="square" tIns="0" bIns="0">
            <a:spAutoFit/>
          </a:bodyPr>
          <a:lstStyle/>
          <a:p>
            <a:pPr algn="ctr"/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大人も知りたい「いったい、科学は何に役立っているのか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?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endParaRPr lang="ja-JP" altLang="en-US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4C593D3-3E25-4082-8DB5-5E570BD3B032}"/>
              </a:ext>
            </a:extLst>
          </p:cNvPr>
          <p:cNvSpPr txBox="1"/>
          <p:nvPr/>
        </p:nvSpPr>
        <p:spPr>
          <a:xfrm>
            <a:off x="1614374" y="7675350"/>
            <a:ext cx="5162663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i="0" u="sng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二間瀬敏史</a:t>
            </a:r>
            <a:r>
              <a:rPr lang="en-US" altLang="ja-JP" sz="1400" b="1" i="0" u="sng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400" b="1" i="0" u="sng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ふたませ・としふみ</a:t>
            </a:r>
            <a:r>
              <a:rPr lang="en-US" altLang="ja-JP" sz="1400" b="1" i="0" u="sng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b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200" b="0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京都産業大学理学部教授</a:t>
            </a:r>
            <a:b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1200" b="0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1953</a:t>
            </a:r>
            <a:r>
              <a:rPr lang="ja-JP" altLang="en-US" sz="1200" b="0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、北海道生まれ。京都大学理学部を卒業後、ウェールズ大学カーディフ校応用数学・天文学部博士課程を修了。マックス・プランク天体物理学研究所、米・ワシントン大学研究員、東北大学大学院教授などを経て、現在は京都産業大学理学部宇宙物理・気象学科教授、東北大学名誉教授。一般相対性理論と宇宙論が専門。</a:t>
            </a:r>
            <a:b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200" b="0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著書には、</a:t>
            </a:r>
            <a:r>
              <a:rPr lang="en-US" altLang="ja-JP" sz="1200" b="0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1200" b="0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宇宙の謎 暗黒物質と巨大ブラックホール</a:t>
            </a:r>
            <a:r>
              <a:rPr lang="en-US" altLang="ja-JP" sz="1200" b="0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』(</a:t>
            </a:r>
            <a:r>
              <a:rPr lang="ja-JP" altLang="en-US" sz="1200" b="0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さくら舎</a:t>
            </a:r>
            <a:r>
              <a:rPr lang="en-US" altLang="ja-JP" sz="1200" b="0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1200" b="0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lang="en-US" altLang="ja-JP" sz="1200" b="0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1200" b="0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タイムマシンって実現できる</a:t>
            </a:r>
            <a:r>
              <a:rPr lang="en-US" altLang="ja-JP" sz="1200" b="0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?』(</a:t>
            </a:r>
            <a:r>
              <a:rPr lang="ja-JP" altLang="en-US" sz="1200" b="0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誠文堂新光社</a:t>
            </a:r>
            <a:r>
              <a:rPr lang="en-US" altLang="ja-JP" sz="1200" b="0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1200" b="0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lang="en-US" altLang="ja-JP" sz="1200" b="0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1200" b="0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宇宙用語図鑑</a:t>
            </a:r>
            <a:r>
              <a:rPr lang="en-US" altLang="ja-JP" sz="1200" b="0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』(</a:t>
            </a:r>
            <a:r>
              <a:rPr lang="ja-JP" altLang="en-US" sz="1200" b="0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共著、マガジンハウス</a:t>
            </a:r>
            <a:r>
              <a:rPr lang="en-US" altLang="ja-JP" sz="1200" b="0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1200" b="0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など多数。</a:t>
            </a:r>
            <a:endParaRPr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9486648-F9EF-4C0F-87E2-F683EF16C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28" y="5252740"/>
            <a:ext cx="2011074" cy="29522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5AF8382-817F-404F-BD5F-C59CB2F5A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15" y="8134737"/>
            <a:ext cx="1397819" cy="16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4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>
            <a:extLst>
              <a:ext uri="{FF2B5EF4-FFF2-40B4-BE49-F238E27FC236}">
                <a16:creationId xmlns:a16="http://schemas.microsoft.com/office/drawing/2014/main" id="{FB626B02-A9FB-4102-BE94-D3064EBCF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14" y="5605364"/>
            <a:ext cx="5354186" cy="152822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8FCC19D-3B4A-49D3-851A-FC8471E4E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058" y="7147062"/>
            <a:ext cx="1870294" cy="2101500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6B1BCA0-4CD5-457A-ABC6-E4D9E0DB3E39}"/>
              </a:ext>
            </a:extLst>
          </p:cNvPr>
          <p:cNvSpPr/>
          <p:nvPr/>
        </p:nvSpPr>
        <p:spPr>
          <a:xfrm>
            <a:off x="-1060450" y="9336569"/>
            <a:ext cx="88519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ja-JP" altLang="en-US" sz="12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書評・著者</a:t>
            </a:r>
            <a:r>
              <a:rPr lang="ja-JP" altLang="ja-JP" sz="12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インタビュ</a:t>
            </a:r>
            <a:r>
              <a:rPr lang="ja-JP" altLang="en-US" sz="12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ー等を</a:t>
            </a:r>
            <a:r>
              <a:rPr lang="ja-JP" altLang="ja-JP" sz="12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ご検討いただけ</a:t>
            </a:r>
            <a:r>
              <a:rPr lang="ja-JP" altLang="en-US" sz="12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ますと</a:t>
            </a:r>
            <a:r>
              <a:rPr lang="ja-JP" altLang="ja-JP" sz="12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幸いです。情報掲載、画像提供の問い合わせ</a:t>
            </a:r>
            <a:r>
              <a:rPr lang="ja-JP" altLang="en-US" sz="12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先</a:t>
            </a:r>
            <a:endParaRPr lang="ja-JP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  <a:cs typeface="ＭＳ Ｐゴシック" panose="020B0600070205080204" pitchFamily="50" charset="-128"/>
            </a:endParaRPr>
          </a:p>
          <a:p>
            <a:pPr algn="ctr" fontAlgn="base">
              <a:spcAft>
                <a:spcPts val="0"/>
              </a:spcAft>
            </a:pPr>
            <a:r>
              <a:rPr lang="ja-JP" altLang="ja-JP" sz="11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古垣（フルガキ）</a:t>
            </a:r>
            <a:r>
              <a:rPr lang="en-US" altLang="ja-JP" sz="11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TEL</a:t>
            </a:r>
            <a:r>
              <a:rPr lang="ja-JP" altLang="ja-JP" sz="11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lang="en-US" altLang="ja-JP" sz="11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03-3983-3225</a:t>
            </a:r>
            <a:r>
              <a:rPr lang="ja-JP" altLang="ja-JP" sz="11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en-US" altLang="ja-JP" sz="11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090-4424-6911</a:t>
            </a:r>
            <a:r>
              <a:rPr lang="ja-JP" altLang="ja-JP" sz="11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en-US" altLang="ja-JP" sz="1100" u="sng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furugaki@asa21.com</a:t>
            </a:r>
            <a:endParaRPr lang="ja-JP" altLang="ja-JP" dirty="0">
              <a:latin typeface="BIZ UDゴシック" panose="020B0400000000000000" pitchFamily="49" charset="-128"/>
              <a:ea typeface="BIZ UDゴシック" panose="020B0400000000000000" pitchFamily="49" charset="-128"/>
              <a:cs typeface="ＭＳ Ｐゴシック" panose="020B0600070205080204" pitchFamily="50" charset="-128"/>
            </a:endParaRPr>
          </a:p>
          <a:p>
            <a:pPr algn="ctr" fontAlgn="base">
              <a:spcAft>
                <a:spcPts val="0"/>
              </a:spcAft>
            </a:pPr>
            <a:r>
              <a:rPr lang="ja-JP" altLang="ja-JP" sz="11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株式会社</a:t>
            </a:r>
            <a:r>
              <a:rPr lang="ja-JP" altLang="ja-JP" sz="1100" dirty="0" err="1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あさ</a:t>
            </a:r>
            <a:r>
              <a:rPr lang="ja-JP" altLang="ja-JP" sz="11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出版　東京都豊島区南池袋</a:t>
            </a:r>
            <a:r>
              <a:rPr lang="en-US" altLang="ja-JP" sz="11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2-9-9 </a:t>
            </a:r>
            <a:r>
              <a:rPr lang="ja-JP" altLang="ja-JP" sz="11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第一池袋ホワイトビル</a:t>
            </a:r>
            <a:r>
              <a:rPr lang="en-US" altLang="ja-JP" sz="11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6</a:t>
            </a:r>
            <a:r>
              <a:rPr lang="ja-JP" altLang="ja-JP" sz="11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階</a:t>
            </a:r>
            <a:endParaRPr lang="ja-JP" altLang="ja-JP" dirty="0"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ＭＳ Ｐゴシック" panose="020B0600070205080204" pitchFamily="50" charset="-128"/>
            </a:endParaRPr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830FC92D-4C75-43F8-944E-2EA66D903E9F}"/>
              </a:ext>
            </a:extLst>
          </p:cNvPr>
          <p:cNvCxnSpPr/>
          <p:nvPr/>
        </p:nvCxnSpPr>
        <p:spPr>
          <a:xfrm>
            <a:off x="0" y="9325179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25406F6-5057-4E06-977C-263BE604C798}"/>
              </a:ext>
            </a:extLst>
          </p:cNvPr>
          <p:cNvSpPr txBox="1"/>
          <p:nvPr/>
        </p:nvSpPr>
        <p:spPr>
          <a:xfrm>
            <a:off x="0" y="342900"/>
            <a:ext cx="4958160" cy="215444"/>
          </a:xfrm>
          <a:prstGeom prst="rect">
            <a:avLst/>
          </a:prstGeom>
          <a:solidFill>
            <a:srgbClr val="FDD118"/>
          </a:solidFill>
          <a:ln>
            <a:noFill/>
          </a:ln>
        </p:spPr>
        <p:txBody>
          <a:bodyPr wrap="square" tIns="0" bIns="0">
            <a:spAutoFit/>
          </a:bodyPr>
          <a:lstStyle/>
          <a:p>
            <a:pPr algn="ctr"/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食べものを温める電子レンジの仕組み</a:t>
            </a:r>
            <a:endParaRPr lang="ja-JP" altLang="en-US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DE816AA-8CEE-4ABE-A120-C4091F25842F}"/>
              </a:ext>
            </a:extLst>
          </p:cNvPr>
          <p:cNvSpPr txBox="1"/>
          <p:nvPr/>
        </p:nvSpPr>
        <p:spPr>
          <a:xfrm>
            <a:off x="0" y="583118"/>
            <a:ext cx="3429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食品の中には水分が含まれています。</a:t>
            </a:r>
            <a:endParaRPr lang="en-US" altLang="ja-JP" sz="1200" spc="-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水は、水分子（</a:t>
            </a:r>
            <a:r>
              <a:rPr lang="en-US" altLang="ja-JP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</a:t>
            </a:r>
            <a:r>
              <a:rPr lang="en-US" altLang="ja-JP" sz="8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en-US" altLang="ja-JP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</a:t>
            </a:r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）の集まりです。１つの酸素原子（Ｏ）に２つの水素原子（Ｈ）がくっついた形になっていて、分子全体としては電荷をもっていません。</a:t>
            </a:r>
            <a:endParaRPr lang="en-US" altLang="ja-JP" sz="1200" spc="-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しかし、細かく見ると、酸素はマイナス（−）に、水素はプラス（＋）に帯電しています。そこに電波が当たると、プラス電荷とマイナス電荷に力が働き、水分子が振動します。</a:t>
            </a:r>
            <a:endParaRPr lang="en-US" altLang="ja-JP" sz="1200" spc="-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800" spc="-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電子レンジに使われている電波は、</a:t>
            </a:r>
            <a:r>
              <a:rPr lang="en-US" altLang="ja-JP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2.4</a:t>
            </a:r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ギガヘルツ帯（１ギガヘルツは、１ヘルツの</a:t>
            </a:r>
            <a:r>
              <a:rPr lang="en-US" altLang="ja-JP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億倍）。</a:t>
            </a:r>
            <a:endParaRPr lang="en-US" altLang="ja-JP" sz="1200" spc="-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つまり、電子レンジは、</a:t>
            </a:r>
            <a:r>
              <a:rPr lang="ja-JP" altLang="en-US" sz="1200" b="1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電気や磁気が強くなったり弱くなったりする振動が、１秒間に</a:t>
            </a:r>
            <a:r>
              <a:rPr lang="en-US" altLang="ja-JP" sz="1200" b="1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24</a:t>
            </a:r>
            <a:r>
              <a:rPr lang="ja-JP" altLang="en-US" sz="1200" b="1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億回起こっている</a:t>
            </a:r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ということになります。</a:t>
            </a:r>
          </a:p>
          <a:p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この電波によって食品の中のすべての水分子が、１秒間に</a:t>
            </a:r>
            <a:r>
              <a:rPr lang="en-US" altLang="ja-JP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24</a:t>
            </a:r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億回振動させられ、その影響で食品は温まるのです。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70445F8-AA00-470F-8DA2-2C00AB9DF835}"/>
              </a:ext>
            </a:extLst>
          </p:cNvPr>
          <p:cNvSpPr txBox="1"/>
          <p:nvPr/>
        </p:nvSpPr>
        <p:spPr>
          <a:xfrm>
            <a:off x="0" y="3701296"/>
            <a:ext cx="4958160" cy="215444"/>
          </a:xfrm>
          <a:prstGeom prst="rect">
            <a:avLst/>
          </a:prstGeom>
          <a:solidFill>
            <a:srgbClr val="FDD118"/>
          </a:solidFill>
          <a:ln>
            <a:noFill/>
          </a:ln>
        </p:spPr>
        <p:txBody>
          <a:bodyPr wrap="square" tIns="0" bIns="0">
            <a:spAutoFit/>
          </a:bodyPr>
          <a:lstStyle/>
          <a:p>
            <a:pPr algn="ctr"/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暗号に使われている素数</a:t>
            </a:r>
            <a:endParaRPr lang="ja-JP" altLang="en-US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04B0DB8-3CD9-476C-8861-FEDAAD0C3375}"/>
              </a:ext>
            </a:extLst>
          </p:cNvPr>
          <p:cNvSpPr txBox="1"/>
          <p:nvPr/>
        </p:nvSpPr>
        <p:spPr>
          <a:xfrm>
            <a:off x="0" y="7105075"/>
            <a:ext cx="4958160" cy="215444"/>
          </a:xfrm>
          <a:prstGeom prst="rect">
            <a:avLst/>
          </a:prstGeom>
          <a:solidFill>
            <a:srgbClr val="FDD118"/>
          </a:solidFill>
          <a:ln>
            <a:noFill/>
          </a:ln>
        </p:spPr>
        <p:txBody>
          <a:bodyPr wrap="square" tIns="0" bIns="0">
            <a:spAutoFit/>
          </a:bodyPr>
          <a:lstStyle/>
          <a:p>
            <a:pPr algn="ctr"/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ブラックホールから逃げられるのか</a:t>
            </a:r>
            <a:endParaRPr lang="ja-JP" altLang="en-US" sz="105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B89557A-1B8A-4F54-BF6A-62EBAF70532C}"/>
              </a:ext>
            </a:extLst>
          </p:cNvPr>
          <p:cNvSpPr txBox="1"/>
          <p:nvPr/>
        </p:nvSpPr>
        <p:spPr>
          <a:xfrm>
            <a:off x="0" y="3968208"/>
            <a:ext cx="6858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２，３，５，７，</a:t>
            </a:r>
            <a:r>
              <a:rPr lang="en-US" altLang="ja-JP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，</a:t>
            </a:r>
            <a:r>
              <a:rPr lang="en-US" altLang="ja-JP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</a:t>
            </a:r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のように、１とその数自身でしか割れ切れない数を「素数」と言います。学校で素数を習ったとき、「何の役に立つのだろう？」と思った人もいるかもしれません。実は、私たちの生活において素数は非常に役立っているのです。その１つが、暗号です。</a:t>
            </a:r>
          </a:p>
          <a:p>
            <a:endParaRPr lang="en-US" altLang="ja-JP" sz="800" spc="-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暗号には</a:t>
            </a:r>
            <a:r>
              <a:rPr lang="ja-JP" altLang="en-US" sz="1200" b="1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、「共通鍵暗号」</a:t>
            </a:r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</a:t>
            </a:r>
            <a:r>
              <a:rPr lang="ja-JP" altLang="en-US" sz="1200" b="1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「公開鍵暗号」</a:t>
            </a:r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の２種類があります。共通鍵暗号とは、暗号化するカギと暗号を解く（復号）カギに同じものを使う方法です。</a:t>
            </a:r>
            <a:endParaRPr lang="en-US" altLang="ja-JP" sz="1200" spc="-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公開鍵暗号とは、暗号化するカギと復号するカギが異なる暗号のことです。暗号化するカギを公開鍵、復号するカギを</a:t>
            </a:r>
            <a:r>
              <a:rPr lang="ja-JP" altLang="en-US" sz="1200" b="1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秘密鍵</a:t>
            </a:r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と言い、暗号を受け取る人が秘密鍵を知らなければ暗号は解けません。</a:t>
            </a:r>
            <a:endParaRPr lang="en-US" altLang="ja-JP" sz="1200" spc="-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このとき、カギに使われているのが「素数」です。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2F6712A-F6F6-4FF0-9A7D-994C06A87DC8}"/>
              </a:ext>
            </a:extLst>
          </p:cNvPr>
          <p:cNvSpPr txBox="1"/>
          <p:nvPr/>
        </p:nvSpPr>
        <p:spPr>
          <a:xfrm>
            <a:off x="0" y="2140"/>
            <a:ext cx="4432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F85530"/>
                </a:solidFill>
              </a:rPr>
              <a:t>身の回りには「科学」があふれている。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6D8D958-A1FA-4689-88DA-AAAEF8EAA0A1}"/>
              </a:ext>
            </a:extLst>
          </p:cNvPr>
          <p:cNvSpPr txBox="1"/>
          <p:nvPr/>
        </p:nvSpPr>
        <p:spPr>
          <a:xfrm>
            <a:off x="0" y="5763711"/>
            <a:ext cx="44272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公開鍵暗号の仕組み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11BB5E3-2E91-4A9E-B85D-9CBB4F02F0A2}"/>
              </a:ext>
            </a:extLst>
          </p:cNvPr>
          <p:cNvSpPr txBox="1"/>
          <p:nvPr/>
        </p:nvSpPr>
        <p:spPr>
          <a:xfrm>
            <a:off x="4313589" y="836082"/>
            <a:ext cx="18826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電子レンジの仕組み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47F3D36-77D1-40FF-8A2D-454A185186F5}"/>
              </a:ext>
            </a:extLst>
          </p:cNvPr>
          <p:cNvSpPr txBox="1"/>
          <p:nvPr/>
        </p:nvSpPr>
        <p:spPr>
          <a:xfrm>
            <a:off x="4768247" y="210015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振動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0EDEF45-51D5-45B6-9BDB-19E9699F13A5}"/>
              </a:ext>
            </a:extLst>
          </p:cNvPr>
          <p:cNvSpPr txBox="1"/>
          <p:nvPr/>
        </p:nvSpPr>
        <p:spPr>
          <a:xfrm>
            <a:off x="-49529" y="7383890"/>
            <a:ext cx="50896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直径およそ１万</a:t>
            </a:r>
            <a:r>
              <a:rPr lang="en-US" altLang="ja-JP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2,700</a:t>
            </a:r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キロメートルの地球の重さ（質量）は、およそ</a:t>
            </a:r>
            <a:r>
              <a:rPr lang="en-US" altLang="ja-JP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5.97×1021</a:t>
            </a:r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トン。地球をこの質量のまま、直径２センチメートル程度に縮めると、ブラックホールになります。　</a:t>
            </a:r>
            <a:endParaRPr lang="en-US" altLang="ja-JP" sz="1200" spc="-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200" spc="-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ブラックホールの中では、時空は光速（ｃ）以上の速度で落下しています。したがって、ブラックホールの中（周り）からいくら光速（ｃ）で逃げようとしても、内向き（ブラックホールの中心方向）に進むしかありません。</a:t>
            </a:r>
          </a:p>
          <a:p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いったんブラックホールの表面を通り抜けたものは何であれ、二度とブラックホールの外の世界には戻れないどころか、落ち込み続けているので、中で留まっていることすらできないのです。</a:t>
            </a:r>
            <a:endParaRPr lang="en-US" altLang="ja-JP" sz="1200" spc="-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7D003C2-AA64-4258-A7DB-93F7AE5341DF}"/>
              </a:ext>
            </a:extLst>
          </p:cNvPr>
          <p:cNvSpPr txBox="1"/>
          <p:nvPr/>
        </p:nvSpPr>
        <p:spPr>
          <a:xfrm>
            <a:off x="3863615" y="3739470"/>
            <a:ext cx="115768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書籍より一部抜粋要約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1B2F7BB-7732-4B75-B02C-7F50A18E6B5B}"/>
              </a:ext>
            </a:extLst>
          </p:cNvPr>
          <p:cNvSpPr txBox="1"/>
          <p:nvPr/>
        </p:nvSpPr>
        <p:spPr>
          <a:xfrm>
            <a:off x="3882427" y="386972"/>
            <a:ext cx="115768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書籍より一部抜粋要約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A63110F-9A81-4537-A598-E0B863689F11}"/>
              </a:ext>
            </a:extLst>
          </p:cNvPr>
          <p:cNvSpPr txBox="1"/>
          <p:nvPr/>
        </p:nvSpPr>
        <p:spPr>
          <a:xfrm>
            <a:off x="3882427" y="7147062"/>
            <a:ext cx="115768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書籍より一部抜粋要約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7C5C1E9-34AB-4F0E-A8F0-B18992C645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1144032"/>
            <a:ext cx="3222233" cy="214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6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68A1079-8234-4EEC-A13B-DCBDA7A27319}"/>
              </a:ext>
            </a:extLst>
          </p:cNvPr>
          <p:cNvSpPr/>
          <p:nvPr/>
        </p:nvSpPr>
        <p:spPr>
          <a:xfrm>
            <a:off x="0" y="218661"/>
            <a:ext cx="6858000" cy="441297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093B76-A2F7-4540-9B37-4910D6D18374}"/>
              </a:ext>
            </a:extLst>
          </p:cNvPr>
          <p:cNvSpPr txBox="1"/>
          <p:nvPr/>
        </p:nvSpPr>
        <p:spPr>
          <a:xfrm>
            <a:off x="65880" y="493151"/>
            <a:ext cx="6726237" cy="584775"/>
          </a:xfrm>
          <a:prstGeom prst="rect">
            <a:avLst/>
          </a:prstGeom>
          <a:solidFill>
            <a:srgbClr val="FDD118"/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ja-JP" altLang="en-US" sz="1600" i="0" u="none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大人も子どもも知って楽しい身の回りの科学</a:t>
            </a:r>
            <a:endParaRPr lang="en-US" altLang="ja-JP" sz="1600" i="0" u="none" strike="noStrike" baseline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600" i="0" u="none" strike="noStrike" baseline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「電子レンジがのしくみ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」から「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mRNA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ワクチンのメカニズム」「超弦理論」まで</a:t>
            </a:r>
            <a:endParaRPr lang="en-US" altLang="ja-JP" sz="1600" i="0" u="none" strike="noStrike" baseline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269F64D-A430-4D14-8B20-7117455DAEA5}"/>
              </a:ext>
            </a:extLst>
          </p:cNvPr>
          <p:cNvSpPr/>
          <p:nvPr/>
        </p:nvSpPr>
        <p:spPr>
          <a:xfrm>
            <a:off x="2858340" y="2837512"/>
            <a:ext cx="15985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2021</a:t>
            </a:r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lang="ja-JP" altLang="en-US" sz="1200" spc="-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月２０日発刊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53CF052-796D-40D4-9AED-CACF6562F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890" y="1348887"/>
            <a:ext cx="2011074" cy="29522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461A934-CC58-459C-A5E7-D2BBCAF718B4}"/>
              </a:ext>
            </a:extLst>
          </p:cNvPr>
          <p:cNvSpPr txBox="1"/>
          <p:nvPr/>
        </p:nvSpPr>
        <p:spPr>
          <a:xfrm>
            <a:off x="130458" y="3299543"/>
            <a:ext cx="4390975" cy="88396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altLang="ja-JP" sz="1200" b="1" i="0" u="none" strike="noStrike" baseline="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Chapter 1  </a:t>
            </a:r>
            <a:r>
              <a:rPr lang="ja-JP" altLang="en-US" sz="1200" b="0" i="0" u="none" strike="noStrike" spc="-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「科学ってなんで勉強するの？」と思っていませんか？</a:t>
            </a:r>
          </a:p>
          <a:p>
            <a:pPr algn="l">
              <a:lnSpc>
                <a:spcPts val="1600"/>
              </a:lnSpc>
            </a:pPr>
            <a:r>
              <a:rPr lang="en-US" altLang="ja-JP" sz="1200" b="1" i="0" u="none" strike="noStrike" baseline="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Chapter 2  </a:t>
            </a:r>
            <a:r>
              <a:rPr lang="ja-JP" altLang="en-US" sz="1200" b="0" i="0" u="none" strike="noStrike" baseline="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科学の歴史と科学者</a:t>
            </a:r>
            <a:endParaRPr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ts val="1600"/>
              </a:lnSpc>
            </a:pPr>
            <a:r>
              <a:rPr lang="en-US" altLang="ja-JP" sz="1200" b="1" i="0" u="none" strike="noStrike" baseline="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Chapter 3  </a:t>
            </a:r>
            <a:r>
              <a:rPr lang="ja-JP" altLang="en-US" sz="1200" b="0" i="0" u="none" strike="noStrike" spc="-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身の回りにある科学の仕組みと不思議な科学</a:t>
            </a:r>
            <a:endParaRPr lang="en-US" altLang="ja-JP" sz="1200" b="0" i="0" u="none" strike="noStrike" spc="-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ts val="1600"/>
              </a:lnSpc>
            </a:pPr>
            <a:r>
              <a:rPr lang="en-US" altLang="ja-JP" sz="1200" b="1" i="0" u="none" strike="noStrike" baseline="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Chapter 4  </a:t>
            </a:r>
            <a:r>
              <a:rPr lang="ja-JP" altLang="en-US" sz="1200" b="0" i="0" u="none" strike="noStrike" baseline="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難しい科学を読み解く</a:t>
            </a:r>
            <a:endParaRPr lang="en-US" altLang="ja-JP" sz="1200" b="0" i="0" u="none" strike="noStrike" baseline="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8402CA9-356C-45E7-8D1B-286D5F20D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201" y="1577865"/>
            <a:ext cx="1393019" cy="156522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1044F8-8D25-4E9D-9D36-B6F30343559A}"/>
              </a:ext>
            </a:extLst>
          </p:cNvPr>
          <p:cNvSpPr txBox="1"/>
          <p:nvPr/>
        </p:nvSpPr>
        <p:spPr>
          <a:xfrm>
            <a:off x="1142861" y="1249650"/>
            <a:ext cx="34115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1400" b="0" i="0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京都産業大学理学部教授</a:t>
            </a:r>
            <a:endParaRPr lang="en-US" altLang="ja-JP" sz="1400" b="0" i="0" dirty="0">
              <a:solidFill>
                <a:srgbClr val="0F111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b="1" i="0" u="sng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二間瀬敏史</a:t>
            </a:r>
            <a:r>
              <a:rPr lang="en-US" altLang="ja-JP" sz="1400" b="1" i="0" u="sng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400" b="1" i="0" u="sng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ふたませ・としふみ</a:t>
            </a:r>
            <a:r>
              <a:rPr lang="en-US" altLang="ja-JP" sz="1400" b="1" i="0" u="sng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1400" b="1" i="0" u="sng" dirty="0">
                <a:solidFill>
                  <a:srgbClr val="0F111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最新刊</a:t>
            </a:r>
            <a:endParaRPr lang="en-US" altLang="ja-JP" sz="1400" b="1" i="0" u="sng" dirty="0">
              <a:solidFill>
                <a:srgbClr val="0F111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lang="en-US" altLang="ja-JP" sz="1400" b="0" i="0" dirty="0">
              <a:solidFill>
                <a:srgbClr val="0F111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4745DE-01BA-4233-BF9C-7813965CC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417" y="1870897"/>
            <a:ext cx="3258437" cy="95410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 i="0" dirty="0">
                <a:solidFill>
                  <a:schemeClr val="accent1">
                    <a:lumMod val="50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「世界が面白くなる</a:t>
            </a:r>
            <a:r>
              <a:rPr lang="en-US" altLang="ja-JP" sz="2800" i="0" dirty="0">
                <a:solidFill>
                  <a:schemeClr val="accent1">
                    <a:lumMod val="50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!</a:t>
            </a:r>
          </a:p>
          <a:p>
            <a:r>
              <a:rPr lang="ja-JP" altLang="en-US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身の回りの科学」</a:t>
            </a:r>
            <a:endParaRPr lang="ja-JP" altLang="en-US" sz="2800" b="1" i="0" dirty="0">
              <a:solidFill>
                <a:schemeClr val="accent1">
                  <a:lumMod val="50000"/>
                </a:schemeClr>
              </a:solidFill>
              <a:effectLst/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6063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 sz="1400" dirty="0">
            <a:latin typeface="BIZ UDPゴシック" panose="020B0400000000000000" pitchFamily="50" charset="-128"/>
            <a:ea typeface="BIZ UDPゴシック" panose="020B0400000000000000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9347</TotalTime>
  <Words>1234</Words>
  <Application>Microsoft Office PowerPoint</Application>
  <PresentationFormat>A4 210 x 297 mm</PresentationFormat>
  <Paragraphs>70</Paragraphs>
  <Slides>3</Slides>
  <Notes>0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BIZ UDPゴシック</vt:lpstr>
      <vt:lpstr>BIZ UDP明朝 Medium</vt:lpstr>
      <vt:lpstr>BIZ UDゴシック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広報　古垣</dc:creator>
  <cp:lastModifiedBy>香織 内沼</cp:lastModifiedBy>
  <cp:revision>213</cp:revision>
  <cp:lastPrinted>2020-10-05T03:43:52Z</cp:lastPrinted>
  <dcterms:created xsi:type="dcterms:W3CDTF">2018-09-06T03:50:03Z</dcterms:created>
  <dcterms:modified xsi:type="dcterms:W3CDTF">2021-07-09T04:40:08Z</dcterms:modified>
</cp:coreProperties>
</file>