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2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3A8"/>
    <a:srgbClr val="EE6ECC"/>
    <a:srgbClr val="E6E6E6"/>
    <a:srgbClr val="A3794F"/>
    <a:srgbClr val="00A8E9"/>
    <a:srgbClr val="FEFFFF"/>
    <a:srgbClr val="F59817"/>
    <a:srgbClr val="F1522F"/>
    <a:srgbClr val="002060"/>
    <a:srgbClr val="F15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showGuides="1">
      <p:cViewPr varScale="1">
        <p:scale>
          <a:sx n="60" d="100"/>
          <a:sy n="60" d="100"/>
        </p:scale>
        <p:origin x="2784" y="38"/>
      </p:cViewPr>
      <p:guideLst>
        <p:guide orient="horz" pos="4526"/>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3668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77626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26934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35379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06291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961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7641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94643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421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30755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2670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81F4DF9-AEA8-4E26-B7A3-73E7B8408CAB}" type="datetimeFigureOut">
              <a:rPr kumimoji="1" lang="ja-JP" altLang="en-US" smtClean="0"/>
              <a:t>2021/8/11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25301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48B171F5-0B68-49F1-A0EA-FDB137AFFE42}"/>
              </a:ext>
            </a:extLst>
          </p:cNvPr>
          <p:cNvSpPr txBox="1"/>
          <p:nvPr/>
        </p:nvSpPr>
        <p:spPr>
          <a:xfrm>
            <a:off x="50800" y="499501"/>
            <a:ext cx="6741318" cy="400110"/>
          </a:xfrm>
          <a:prstGeom prst="rect">
            <a:avLst/>
          </a:prstGeom>
          <a:solidFill>
            <a:srgbClr val="F093A8"/>
          </a:solidFill>
        </p:spPr>
        <p:txBody>
          <a:bodyPr wrap="square">
            <a:spAutoFit/>
          </a:bodyPr>
          <a:lstStyle/>
          <a:p>
            <a:pPr algn="ct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B5E31BC-6FBC-4551-A192-49C0F2326980}"/>
              </a:ext>
            </a:extLst>
          </p:cNvPr>
          <p:cNvSpPr/>
          <p:nvPr/>
        </p:nvSpPr>
        <p:spPr>
          <a:xfrm>
            <a:off x="65881" y="499501"/>
            <a:ext cx="6726237" cy="2117428"/>
          </a:xfrm>
          <a:prstGeom prst="rect">
            <a:avLst/>
          </a:prstGeom>
          <a:noFill/>
          <a:ln w="25400">
            <a:solidFill>
              <a:srgbClr val="EE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Pゴシック" panose="020B0400000000000000" pitchFamily="50" charset="-128"/>
              <a:ea typeface="BIZ UDPゴシック" panose="020B0400000000000000" pitchFamily="50" charset="-128"/>
            </a:endParaRPr>
          </a:p>
        </p:txBody>
      </p:sp>
      <p:sp>
        <p:nvSpPr>
          <p:cNvPr id="6" name="Rectangle 4">
            <a:extLst>
              <a:ext uri="{FF2B5EF4-FFF2-40B4-BE49-F238E27FC236}">
                <a16:creationId xmlns:a16="http://schemas.microsoft.com/office/drawing/2014/main" id="{6E6FF39C-16CD-4803-BCFF-C0D699515D6D}"/>
              </a:ext>
            </a:extLst>
          </p:cNvPr>
          <p:cNvSpPr>
            <a:spLocks noChangeArrowheads="1"/>
          </p:cNvSpPr>
          <p:nvPr/>
        </p:nvSpPr>
        <p:spPr bwMode="auto">
          <a:xfrm>
            <a:off x="798" y="143582"/>
            <a:ext cx="3549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9pPr>
          </a:lstStyle>
          <a:p>
            <a:pPr lvl="0" defTabSz="914400"/>
            <a:r>
              <a:rPr kumimoji="0"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NEWS </a:t>
            </a:r>
            <a:r>
              <a:rPr lang="en-US" altLang="ja-JP" sz="1600" b="1" dirty="0">
                <a:latin typeface="BIZ UDPゴシック" panose="020B0400000000000000" pitchFamily="50" charset="-128"/>
                <a:ea typeface="BIZ UDPゴシック" panose="020B0400000000000000" pitchFamily="50" charset="-128"/>
                <a:cs typeface="Times New Roman" panose="02020603050405020304" pitchFamily="18" charset="0"/>
              </a:rPr>
              <a:t>RELEASE</a:t>
            </a:r>
            <a:r>
              <a:rPr lang="en-US" altLang="ja-JP" sz="10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書籍のご案内</a:t>
            </a:r>
            <a:r>
              <a:rPr lang="en-US" altLang="ja-JP" sz="10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A566BB4-FF34-4C9C-A7A9-5C15715D87CE}"/>
              </a:ext>
            </a:extLst>
          </p:cNvPr>
          <p:cNvSpPr/>
          <p:nvPr/>
        </p:nvSpPr>
        <p:spPr>
          <a:xfrm>
            <a:off x="80963" y="4475747"/>
            <a:ext cx="6677026" cy="53819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ja-JP" altLang="ja-JP"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4CDA49A-8FFF-4325-ABBF-00E9B55CD69A}"/>
              </a:ext>
            </a:extLst>
          </p:cNvPr>
          <p:cNvSpPr txBox="1"/>
          <p:nvPr/>
        </p:nvSpPr>
        <p:spPr>
          <a:xfrm>
            <a:off x="798" y="-35333"/>
            <a:ext cx="1031051" cy="261610"/>
          </a:xfrm>
          <a:prstGeom prst="rect">
            <a:avLst/>
          </a:prstGeom>
          <a:noFill/>
        </p:spPr>
        <p:txBody>
          <a:bodyPr wrap="non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報道関係各位</a:t>
            </a:r>
          </a:p>
        </p:txBody>
      </p:sp>
      <p:sp>
        <p:nvSpPr>
          <p:cNvPr id="2" name="正方形/長方形 1">
            <a:extLst>
              <a:ext uri="{FF2B5EF4-FFF2-40B4-BE49-F238E27FC236}">
                <a16:creationId xmlns:a16="http://schemas.microsoft.com/office/drawing/2014/main" id="{6F5062A1-3E98-4184-98F6-41200D10167F}"/>
              </a:ext>
            </a:extLst>
          </p:cNvPr>
          <p:cNvSpPr/>
          <p:nvPr/>
        </p:nvSpPr>
        <p:spPr>
          <a:xfrm>
            <a:off x="61916" y="8180701"/>
            <a:ext cx="2560320" cy="307777"/>
          </a:xfrm>
          <a:prstGeom prst="rect">
            <a:avLst/>
          </a:prstGeom>
        </p:spPr>
        <p:txBody>
          <a:bodyPr wrap="square">
            <a:spAutoFit/>
          </a:bodyPr>
          <a:lstStyle/>
          <a:p>
            <a:r>
              <a:rPr kumimoji="1" lang="en-US" altLang="ja-JP" sz="1400" b="1" spc="-100" dirty="0">
                <a:latin typeface="BIZ UDPゴシック" panose="020B0400000000000000" pitchFamily="50" charset="-128"/>
                <a:ea typeface="BIZ UDPゴシック" panose="020B0400000000000000" pitchFamily="50" charset="-128"/>
              </a:rPr>
              <a:t>【</a:t>
            </a:r>
            <a:r>
              <a:rPr kumimoji="1" lang="ja-JP" altLang="en-US" sz="1400" b="1" spc="-100" dirty="0">
                <a:latin typeface="BIZ UDPゴシック" panose="020B0400000000000000" pitchFamily="50" charset="-128"/>
                <a:ea typeface="BIZ UDPゴシック" panose="020B0400000000000000" pitchFamily="50" charset="-128"/>
              </a:rPr>
              <a:t>著者プロフィ</a:t>
            </a:r>
            <a:r>
              <a:rPr kumimoji="1" lang="en-US" altLang="ja-JP" sz="1400" b="1" spc="-100" dirty="0">
                <a:latin typeface="BIZ UDPゴシック" panose="020B0400000000000000" pitchFamily="50" charset="-128"/>
                <a:ea typeface="BIZ UDPゴシック" panose="020B0400000000000000" pitchFamily="50" charset="-128"/>
              </a:rPr>
              <a:t>―</a:t>
            </a:r>
            <a:r>
              <a:rPr kumimoji="1" lang="ja-JP" altLang="en-US" sz="1400" b="1" spc="-100" dirty="0">
                <a:latin typeface="BIZ UDPゴシック" panose="020B0400000000000000" pitchFamily="50" charset="-128"/>
                <a:ea typeface="BIZ UDPゴシック" panose="020B0400000000000000" pitchFamily="50" charset="-128"/>
              </a:rPr>
              <a:t>ル</a:t>
            </a:r>
            <a:r>
              <a:rPr kumimoji="1" lang="en-US" altLang="ja-JP" sz="1400" b="1" spc="-100" dirty="0">
                <a:latin typeface="BIZ UDPゴシック" panose="020B0400000000000000" pitchFamily="50" charset="-128"/>
                <a:ea typeface="BIZ UDPゴシック" panose="020B0400000000000000" pitchFamily="50" charset="-128"/>
              </a:rPr>
              <a:t>】</a:t>
            </a:r>
          </a:p>
        </p:txBody>
      </p:sp>
      <p:sp>
        <p:nvSpPr>
          <p:cNvPr id="3" name="正方形/長方形 2">
            <a:extLst>
              <a:ext uri="{FF2B5EF4-FFF2-40B4-BE49-F238E27FC236}">
                <a16:creationId xmlns:a16="http://schemas.microsoft.com/office/drawing/2014/main" id="{573D2E73-022F-4F9E-9760-9EEAF7A73F91}"/>
              </a:ext>
            </a:extLst>
          </p:cNvPr>
          <p:cNvSpPr/>
          <p:nvPr/>
        </p:nvSpPr>
        <p:spPr>
          <a:xfrm>
            <a:off x="61916" y="5297238"/>
            <a:ext cx="800219" cy="338554"/>
          </a:xfrm>
          <a:prstGeom prst="rect">
            <a:avLst/>
          </a:prstGeom>
        </p:spPr>
        <p:txBody>
          <a:bodyPr wrap="none">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目次</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7FDC4D1B-43CB-43CA-8AFC-0BCBAA2968DF}"/>
              </a:ext>
            </a:extLst>
          </p:cNvPr>
          <p:cNvSpPr/>
          <p:nvPr/>
        </p:nvSpPr>
        <p:spPr>
          <a:xfrm>
            <a:off x="5541479" y="-41088"/>
            <a:ext cx="1537895"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1200">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Rectangle 5">
            <a:extLst>
              <a:ext uri="{FF2B5EF4-FFF2-40B4-BE49-F238E27FC236}">
                <a16:creationId xmlns:a16="http://schemas.microsoft.com/office/drawing/2014/main" id="{471FC278-D445-4D80-AAA4-248441870353}"/>
              </a:ext>
            </a:extLst>
          </p:cNvPr>
          <p:cNvSpPr>
            <a:spLocks noChangeArrowheads="1"/>
          </p:cNvSpPr>
          <p:nvPr/>
        </p:nvSpPr>
        <p:spPr bwMode="auto">
          <a:xfrm>
            <a:off x="-181769" y="515004"/>
            <a:ext cx="7202489" cy="19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b="1" i="0" dirty="0">
                <a:solidFill>
                  <a:srgbClr val="0F1111"/>
                </a:solidFill>
                <a:effectLst/>
                <a:latin typeface="BIZ UDPゴシック" panose="020B0400000000000000" pitchFamily="50" charset="-128"/>
                <a:ea typeface="BIZ UDPゴシック" panose="020B0400000000000000" pitchFamily="50" charset="-128"/>
              </a:rPr>
              <a:t>   </a:t>
            </a:r>
            <a:endParaRPr lang="en-US" altLang="ja-JP" b="1" i="0" dirty="0">
              <a:solidFill>
                <a:srgbClr val="0F1111"/>
              </a:solidFill>
              <a:effectLst/>
              <a:latin typeface="BIZ UDP明朝 Medium" panose="02020500000000000000" pitchFamily="18" charset="-128"/>
              <a:ea typeface="BIZ UDP明朝 Medium" panose="02020500000000000000" pitchFamily="18" charset="-128"/>
            </a:endParaRPr>
          </a:p>
          <a:p>
            <a:pPr algn="ctr">
              <a:lnSpc>
                <a:spcPts val="6600"/>
              </a:lnSpc>
            </a:pPr>
            <a:r>
              <a:rPr lang="ja-JP" altLang="en-US" sz="5400" b="1" i="0" spc="-100" dirty="0">
                <a:solidFill>
                  <a:srgbClr val="0F1111"/>
                </a:solidFill>
                <a:effectLst/>
                <a:latin typeface="BIZ UDP明朝 Medium" panose="02020500000000000000" pitchFamily="18" charset="-128"/>
                <a:ea typeface="BIZ UDP明朝 Medium" panose="02020500000000000000" pitchFamily="18" charset="-128"/>
              </a:rPr>
              <a:t>７</a:t>
            </a:r>
            <a:r>
              <a:rPr lang="ja-JP" altLang="en-US" sz="4000" b="1" i="0" spc="-100" dirty="0">
                <a:solidFill>
                  <a:srgbClr val="0F1111"/>
                </a:solidFill>
                <a:effectLst/>
                <a:latin typeface="BIZ UDP明朝 Medium" panose="02020500000000000000" pitchFamily="18" charset="-128"/>
                <a:ea typeface="BIZ UDP明朝 Medium" panose="02020500000000000000" pitchFamily="18" charset="-128"/>
              </a:rPr>
              <a:t>日間で</a:t>
            </a:r>
            <a:endParaRPr lang="en-US" altLang="ja-JP" sz="4000" b="1" i="0" spc="-100" dirty="0">
              <a:solidFill>
                <a:srgbClr val="0F1111"/>
              </a:solidFill>
              <a:effectLst/>
              <a:latin typeface="BIZ UDP明朝 Medium" panose="02020500000000000000" pitchFamily="18" charset="-128"/>
              <a:ea typeface="BIZ UDP明朝 Medium" panose="02020500000000000000" pitchFamily="18" charset="-128"/>
            </a:endParaRPr>
          </a:p>
          <a:p>
            <a:pPr algn="ctr">
              <a:lnSpc>
                <a:spcPts val="6600"/>
              </a:lnSpc>
            </a:pPr>
            <a:r>
              <a:rPr lang="ja-JP" altLang="en-US" sz="5400" b="1" i="0" spc="-100" dirty="0">
                <a:solidFill>
                  <a:srgbClr val="0F1111"/>
                </a:solidFill>
                <a:effectLst/>
                <a:latin typeface="BIZ UDP明朝 Medium" panose="02020500000000000000" pitchFamily="18" charset="-128"/>
                <a:ea typeface="BIZ UDP明朝 Medium" panose="02020500000000000000" pitchFamily="18" charset="-128"/>
              </a:rPr>
              <a:t>なりたい私</a:t>
            </a:r>
            <a:r>
              <a:rPr lang="ja-JP" altLang="en-US" sz="4000" b="1" i="0" spc="-100" dirty="0">
                <a:solidFill>
                  <a:srgbClr val="0F1111"/>
                </a:solidFill>
                <a:effectLst/>
                <a:latin typeface="BIZ UDP明朝 Medium" panose="02020500000000000000" pitchFamily="18" charset="-128"/>
                <a:ea typeface="BIZ UDP明朝 Medium" panose="02020500000000000000" pitchFamily="18" charset="-128"/>
              </a:rPr>
              <a:t>に</a:t>
            </a:r>
            <a:r>
              <a:rPr lang="ja-JP" altLang="en-US" sz="5400" b="1" i="0" spc="-100" dirty="0">
                <a:solidFill>
                  <a:srgbClr val="0F1111"/>
                </a:solidFill>
                <a:effectLst/>
                <a:latin typeface="BIZ UDP明朝 Medium" panose="02020500000000000000" pitchFamily="18" charset="-128"/>
                <a:ea typeface="BIZ UDP明朝 Medium" panose="02020500000000000000" pitchFamily="18" charset="-128"/>
              </a:rPr>
              <a:t>なれる</a:t>
            </a:r>
            <a:r>
              <a:rPr lang="ja-JP" altLang="en-US" sz="4000" b="1" i="0" spc="-100" dirty="0">
                <a:solidFill>
                  <a:srgbClr val="0F1111"/>
                </a:solidFill>
                <a:effectLst/>
                <a:latin typeface="BIZ UDP明朝 Medium" panose="02020500000000000000" pitchFamily="18" charset="-128"/>
                <a:ea typeface="BIZ UDP明朝 Medium" panose="02020500000000000000" pitchFamily="18" charset="-128"/>
              </a:rPr>
              <a:t>ワーク</a:t>
            </a:r>
          </a:p>
        </p:txBody>
      </p:sp>
      <p:sp>
        <p:nvSpPr>
          <p:cNvPr id="5" name="正方形/長方形 4">
            <a:extLst>
              <a:ext uri="{FF2B5EF4-FFF2-40B4-BE49-F238E27FC236}">
                <a16:creationId xmlns:a16="http://schemas.microsoft.com/office/drawing/2014/main" id="{B220BFD1-A60D-4A84-8FB1-619B8C4F7B8D}"/>
              </a:ext>
            </a:extLst>
          </p:cNvPr>
          <p:cNvSpPr/>
          <p:nvPr/>
        </p:nvSpPr>
        <p:spPr>
          <a:xfrm>
            <a:off x="5208684" y="2314253"/>
            <a:ext cx="1598515" cy="276999"/>
          </a:xfrm>
          <a:prstGeom prst="rect">
            <a:avLst/>
          </a:prstGeom>
        </p:spPr>
        <p:txBody>
          <a:bodyPr wrap="none">
            <a:spAutoFit/>
          </a:bodyPr>
          <a:lstStyle/>
          <a:p>
            <a:r>
              <a:rPr lang="en-US" altLang="ja-JP" sz="1200" spc="-100" dirty="0">
                <a:latin typeface="BIZ UDPゴシック" panose="020B0400000000000000" pitchFamily="50" charset="-128"/>
                <a:ea typeface="BIZ UDPゴシック" panose="020B0400000000000000" pitchFamily="50" charset="-128"/>
              </a:rPr>
              <a:t>2021</a:t>
            </a:r>
            <a:r>
              <a:rPr lang="ja-JP" altLang="en-US" sz="1200" spc="-100" dirty="0">
                <a:latin typeface="BIZ UDPゴシック" panose="020B0400000000000000" pitchFamily="50" charset="-128"/>
                <a:ea typeface="BIZ UDPゴシック" panose="020B0400000000000000" pitchFamily="50" charset="-128"/>
              </a:rPr>
              <a:t>年</a:t>
            </a:r>
            <a:r>
              <a:rPr lang="en-US" altLang="ja-JP" sz="1200" spc="-100" dirty="0">
                <a:latin typeface="BIZ UDPゴシック" panose="020B0400000000000000" pitchFamily="50" charset="-128"/>
                <a:ea typeface="BIZ UDPゴシック" panose="020B0400000000000000" pitchFamily="50" charset="-128"/>
              </a:rPr>
              <a:t>8</a:t>
            </a:r>
            <a:r>
              <a:rPr lang="ja-JP" altLang="en-US" sz="1200" spc="-100" dirty="0">
                <a:latin typeface="BIZ UDPゴシック" panose="020B0400000000000000" pitchFamily="50" charset="-128"/>
                <a:ea typeface="BIZ UDPゴシック" panose="020B0400000000000000" pitchFamily="50" charset="-128"/>
              </a:rPr>
              <a:t>月</a:t>
            </a:r>
            <a:r>
              <a:rPr lang="en-US" altLang="ja-JP" sz="1200" spc="-100" dirty="0">
                <a:latin typeface="BIZ UDPゴシック" panose="020B0400000000000000" pitchFamily="50" charset="-128"/>
                <a:ea typeface="BIZ UDPゴシック" panose="020B0400000000000000" pitchFamily="50" charset="-128"/>
              </a:rPr>
              <a:t>20</a:t>
            </a:r>
            <a:r>
              <a:rPr lang="ja-JP" altLang="en-US" sz="1200" spc="-100" dirty="0">
                <a:latin typeface="BIZ UDPゴシック" panose="020B0400000000000000" pitchFamily="50" charset="-128"/>
                <a:ea typeface="BIZ UDPゴシック" panose="020B0400000000000000" pitchFamily="50" charset="-128"/>
              </a:rPr>
              <a:t>日発刊</a:t>
            </a:r>
          </a:p>
        </p:txBody>
      </p:sp>
      <p:sp>
        <p:nvSpPr>
          <p:cNvPr id="29" name="正方形/長方形 28">
            <a:extLst>
              <a:ext uri="{FF2B5EF4-FFF2-40B4-BE49-F238E27FC236}">
                <a16:creationId xmlns:a16="http://schemas.microsoft.com/office/drawing/2014/main" id="{D3E1E075-957A-4465-9055-E915F913EA4C}"/>
              </a:ext>
            </a:extLst>
          </p:cNvPr>
          <p:cNvSpPr/>
          <p:nvPr/>
        </p:nvSpPr>
        <p:spPr>
          <a:xfrm>
            <a:off x="0" y="2638802"/>
            <a:ext cx="6957060" cy="461665"/>
          </a:xfrm>
          <a:prstGeom prst="rect">
            <a:avLst/>
          </a:prstGeom>
        </p:spPr>
        <p:txBody>
          <a:bodyPr wrap="square">
            <a:spAutoFit/>
          </a:bodyPr>
          <a:lstStyle/>
          <a:p>
            <a:r>
              <a:rPr lang="ja-JP" altLang="ja-JP" sz="1200" kern="100" spc="-4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株式会社あさ出版（代表取締役：佐藤和夫、所在地：東京都豊島区）は、</a:t>
            </a:r>
            <a:r>
              <a:rPr lang="zh-TW" altLang="en-US" sz="1200" b="1" i="0" strike="noStrike" baseline="0" dirty="0">
                <a:latin typeface="BIZ UDPゴシック" panose="020B0400000000000000" pitchFamily="50" charset="-128"/>
                <a:ea typeface="BIZ UDPゴシック" panose="020B0400000000000000" pitchFamily="50" charset="-128"/>
              </a:rPr>
              <a:t>大石洋子著</a:t>
            </a:r>
            <a:r>
              <a:rPr lang="ja-JP" altLang="ja-JP" sz="1200" b="1"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b="0" i="0" u="none" strike="noStrike" baseline="0" dirty="0">
                <a:latin typeface="BIZ UDPゴシック" panose="020B0400000000000000" pitchFamily="50" charset="-128"/>
                <a:ea typeface="BIZ UDPゴシック" panose="020B0400000000000000" pitchFamily="50" charset="-128"/>
              </a:rPr>
              <a:t>７日間でなりたい私になれるワーク</a:t>
            </a:r>
            <a:r>
              <a:rPr lang="ja-JP" altLang="ja-JP" sz="1200" b="1"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日（金）</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に刊行</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いたし</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ま</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す</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p>
        </p:txBody>
      </p:sp>
      <p:sp>
        <p:nvSpPr>
          <p:cNvPr id="23" name="正方形/長方形 22">
            <a:extLst>
              <a:ext uri="{FF2B5EF4-FFF2-40B4-BE49-F238E27FC236}">
                <a16:creationId xmlns:a16="http://schemas.microsoft.com/office/drawing/2014/main" id="{15E56413-0C76-4D7F-8A3C-D4CB174455EC}"/>
              </a:ext>
            </a:extLst>
          </p:cNvPr>
          <p:cNvSpPr/>
          <p:nvPr/>
        </p:nvSpPr>
        <p:spPr>
          <a:xfrm>
            <a:off x="-11002" y="3456831"/>
            <a:ext cx="6968062" cy="1015663"/>
          </a:xfrm>
          <a:prstGeom prst="rect">
            <a:avLst/>
          </a:prstGeom>
        </p:spPr>
        <p:txBody>
          <a:bodyPr wrap="square">
            <a:spAutoFit/>
          </a:bodyPr>
          <a:lstStyle/>
          <a:p>
            <a:pPr algn="l"/>
            <a:r>
              <a:rPr lang="ja-JP" altLang="en-US"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dirty="0">
                <a:latin typeface="BIZ UDPゴシック" panose="020B0400000000000000" pitchFamily="50" charset="-128"/>
                <a:ea typeface="BIZ UDPゴシック" panose="020B0400000000000000" pitchFamily="50" charset="-128"/>
              </a:rPr>
              <a:t>仕事、人間関係、恋愛、お金、</a:t>
            </a:r>
            <a:r>
              <a:rPr lang="en-US" altLang="ja-JP" sz="1200" dirty="0">
                <a:latin typeface="BIZ UDPゴシック" panose="020B0400000000000000" pitchFamily="50" charset="-128"/>
                <a:ea typeface="BIZ UDPゴシック" panose="020B0400000000000000" pitchFamily="50" charset="-128"/>
              </a:rPr>
              <a:t>etc...</a:t>
            </a:r>
            <a:r>
              <a:rPr lang="ja-JP" altLang="en-US" sz="1200" spc="-70" dirty="0">
                <a:latin typeface="BIZ UDPゴシック" panose="020B0400000000000000" pitchFamily="50" charset="-128"/>
                <a:ea typeface="BIZ UDPゴシック" panose="020B0400000000000000" pitchFamily="50" charset="-128"/>
              </a:rPr>
              <a:t>あなたを困らせているものは全部、あなたの思考が創り出しています</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１日１個のワークをたった７日間するだけで、あなたの潜在意識は変化し、望み・願い・夢が叶います。</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過去</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年以上ものカウンセリング経験があり、思考の学校の代表理事で、多くの悩みを解決してきた著者が、</a:t>
            </a:r>
            <a:r>
              <a:rPr lang="ja-JP" altLang="en-US" sz="1200" spc="-100" dirty="0">
                <a:latin typeface="BIZ UDPゴシック" panose="020B0400000000000000" pitchFamily="50" charset="-128"/>
                <a:ea typeface="BIZ UDPゴシック" panose="020B0400000000000000" pitchFamily="50" charset="-128"/>
              </a:rPr>
              <a:t>「思考が現実化する」仕組みを分かりやすく解説するとともに、「思考が現実化する」ための簡単なワークをご紹介します。</a:t>
            </a:r>
            <a:endParaRPr lang="en-US" altLang="ja-JP" sz="1200" spc="-1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CB657363-9F6D-4B1D-8BB6-2B6B0B21CE04}"/>
              </a:ext>
            </a:extLst>
          </p:cNvPr>
          <p:cNvSpPr txBox="1"/>
          <p:nvPr/>
        </p:nvSpPr>
        <p:spPr>
          <a:xfrm>
            <a:off x="68931" y="5533424"/>
            <a:ext cx="5853114" cy="2733825"/>
          </a:xfrm>
          <a:prstGeom prst="rect">
            <a:avLst/>
          </a:prstGeom>
          <a:noFill/>
        </p:spPr>
        <p:txBody>
          <a:bodyPr wrap="square">
            <a:spAutoFit/>
          </a:bodyPr>
          <a:lstStyle/>
          <a:p>
            <a:pPr algn="l">
              <a:lnSpc>
                <a:spcPts val="1900"/>
              </a:lnSpc>
            </a:pPr>
            <a:r>
              <a:rPr lang="ja-JP" altLang="en-US" sz="1200" b="1" dirty="0">
                <a:latin typeface="BIZ UDPゴシック" panose="020B0400000000000000" pitchFamily="50" charset="-128"/>
                <a:ea typeface="BIZ UDPゴシック" panose="020B0400000000000000" pitchFamily="50" charset="-128"/>
              </a:rPr>
              <a:t>プロローグ</a:t>
            </a:r>
            <a:endParaRPr lang="en-US" altLang="ja-JP" sz="1200" b="1" dirty="0">
              <a:latin typeface="BIZ UDPゴシック" panose="020B0400000000000000" pitchFamily="50" charset="-128"/>
              <a:ea typeface="BIZ UDPゴシック" panose="020B0400000000000000" pitchFamily="50" charset="-128"/>
            </a:endParaRP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Day1</a:t>
            </a:r>
            <a:r>
              <a:rPr lang="ja-JP" altLang="en-US" sz="1200" b="1" dirty="0">
                <a:latin typeface="BIZ UDPゴシック" panose="020B0400000000000000" pitchFamily="50" charset="-128"/>
                <a:ea typeface="BIZ UDPゴシック" panose="020B0400000000000000" pitchFamily="50" charset="-128"/>
              </a:rPr>
              <a:t> 私が本当に欲しいものはなんだろう？</a:t>
            </a: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a:t>
            </a:r>
            <a:r>
              <a:rPr lang="ja-JP" altLang="en-US" sz="1200" b="1" dirty="0">
                <a:latin typeface="BIZ UDPゴシック" panose="020B0400000000000000" pitchFamily="50" charset="-128"/>
                <a:ea typeface="BIZ UDPゴシック" panose="020B0400000000000000" pitchFamily="50" charset="-128"/>
              </a:rPr>
              <a:t>２ 欲しいものは周りの人たちが運んでくれる</a:t>
            </a: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a:t>
            </a:r>
            <a:r>
              <a:rPr lang="ja-JP" altLang="en-US" sz="1200" b="1" dirty="0">
                <a:latin typeface="BIZ UDPゴシック" panose="020B0400000000000000" pitchFamily="50" charset="-128"/>
                <a:ea typeface="BIZ UDPゴシック" panose="020B0400000000000000" pitchFamily="50" charset="-128"/>
              </a:rPr>
              <a:t>３ 嫌な人こそ大切なメッセンジャー</a:t>
            </a:r>
            <a:endParaRPr lang="en-US" altLang="ja-JP" sz="1200" b="1" dirty="0">
              <a:latin typeface="BIZ UDPゴシック" panose="020B0400000000000000" pitchFamily="50" charset="-128"/>
              <a:ea typeface="BIZ UDPゴシック" panose="020B0400000000000000" pitchFamily="50" charset="-128"/>
            </a:endParaRPr>
          </a:p>
          <a:p>
            <a:pPr algn="l">
              <a:lnSpc>
                <a:spcPts val="1900"/>
              </a:lnSpc>
            </a:pPr>
            <a:r>
              <a:rPr lang="en-US" altLang="ja-JP" sz="1000" dirty="0">
                <a:latin typeface="BIZ UDPゴシック" panose="020B0400000000000000" pitchFamily="50" charset="-128"/>
                <a:ea typeface="BIZ UDPゴシック" panose="020B0400000000000000" pitchFamily="50" charset="-128"/>
              </a:rPr>
              <a:t>COLUMN</a:t>
            </a:r>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  現実が変わらないと思ったら</a:t>
            </a:r>
            <a:r>
              <a:rPr lang="en-US" altLang="ja-JP" sz="1000" dirty="0">
                <a:latin typeface="BIZ UDPゴシック" panose="020B0400000000000000" pitchFamily="50" charset="-128"/>
                <a:ea typeface="BIZ UDPゴシック" panose="020B0400000000000000" pitchFamily="50" charset="-128"/>
              </a:rPr>
              <a:t>……</a:t>
            </a:r>
            <a:endParaRPr lang="ja-JP" altLang="en-US" sz="1000" dirty="0">
              <a:latin typeface="BIZ UDPゴシック" panose="020B0400000000000000" pitchFamily="50" charset="-128"/>
              <a:ea typeface="BIZ UDPゴシック" panose="020B0400000000000000" pitchFamily="50" charset="-128"/>
            </a:endParaRP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a:t>
            </a:r>
            <a:r>
              <a:rPr lang="ja-JP" altLang="en-US" sz="1200" b="1" dirty="0">
                <a:latin typeface="BIZ UDPゴシック" panose="020B0400000000000000" pitchFamily="50" charset="-128"/>
                <a:ea typeface="BIZ UDPゴシック" panose="020B0400000000000000" pitchFamily="50" charset="-128"/>
              </a:rPr>
              <a:t>４ 私が私の世界一の味方になってあげる</a:t>
            </a: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a:t>
            </a:r>
            <a:r>
              <a:rPr lang="ja-JP" altLang="en-US" sz="1200" b="1" dirty="0">
                <a:latin typeface="BIZ UDPゴシック" panose="020B0400000000000000" pitchFamily="50" charset="-128"/>
                <a:ea typeface="BIZ UDPゴシック" panose="020B0400000000000000" pitchFamily="50" charset="-128"/>
              </a:rPr>
              <a:t>５ みんなから応援される私になる</a:t>
            </a:r>
            <a:endParaRPr lang="en-US" altLang="ja-JP" sz="1200" b="1" dirty="0">
              <a:latin typeface="BIZ UDPゴシック" panose="020B0400000000000000" pitchFamily="50" charset="-128"/>
              <a:ea typeface="BIZ UDPゴシック" panose="020B0400000000000000" pitchFamily="50" charset="-128"/>
            </a:endParaRPr>
          </a:p>
          <a:p>
            <a:pPr>
              <a:lnSpc>
                <a:spcPts val="1900"/>
              </a:lnSpc>
            </a:pPr>
            <a:r>
              <a:rPr lang="en-US" altLang="ja-JP" sz="1000" dirty="0">
                <a:latin typeface="BIZ UDPゴシック" panose="020B0400000000000000" pitchFamily="50" charset="-128"/>
                <a:ea typeface="BIZ UDPゴシック" panose="020B0400000000000000" pitchFamily="50" charset="-128"/>
              </a:rPr>
              <a:t>COLUMN</a:t>
            </a:r>
            <a:r>
              <a:rPr lang="ja-JP" altLang="en-US" sz="1000" dirty="0">
                <a:latin typeface="BIZ UDPゴシック" panose="020B0400000000000000" pitchFamily="50" charset="-128"/>
                <a:ea typeface="BIZ UDPゴシック" panose="020B0400000000000000" pitchFamily="50" charset="-128"/>
              </a:rPr>
              <a:t> ★２　思考の現実化と親との関係</a:t>
            </a: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a:t>
            </a:r>
            <a:r>
              <a:rPr lang="ja-JP" altLang="en-US" sz="1200" b="1" dirty="0">
                <a:latin typeface="BIZ UDPゴシック" panose="020B0400000000000000" pitchFamily="50" charset="-128"/>
                <a:ea typeface="BIZ UDPゴシック" panose="020B0400000000000000" pitchFamily="50" charset="-128"/>
              </a:rPr>
              <a:t>６</a:t>
            </a:r>
            <a:r>
              <a:rPr lang="en-US" altLang="ja-JP" sz="1200" b="1" dirty="0">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マイルールを取り除いて自由になる</a:t>
            </a:r>
            <a:endParaRPr lang="ja-JP" altLang="en-US" sz="1200" dirty="0">
              <a:latin typeface="BIZ UDPゴシック" panose="020B0400000000000000" pitchFamily="50" charset="-128"/>
              <a:ea typeface="BIZ UDPゴシック" panose="020B0400000000000000" pitchFamily="50" charset="-128"/>
            </a:endParaRPr>
          </a:p>
          <a:p>
            <a:pPr algn="l">
              <a:lnSpc>
                <a:spcPts val="1900"/>
              </a:lnSpc>
            </a:pPr>
            <a:r>
              <a:rPr lang="en-US" altLang="ja-JP" sz="1200" b="1" dirty="0">
                <a:latin typeface="BIZ UDPゴシック" panose="020B0400000000000000" pitchFamily="50" charset="-128"/>
                <a:ea typeface="BIZ UDPゴシック" panose="020B0400000000000000" pitchFamily="50" charset="-128"/>
              </a:rPr>
              <a:t>Day</a:t>
            </a:r>
            <a:r>
              <a:rPr lang="ja-JP" altLang="en-US" sz="1200" b="1" dirty="0">
                <a:latin typeface="BIZ UDPゴシック" panose="020B0400000000000000" pitchFamily="50" charset="-128"/>
                <a:ea typeface="BIZ UDPゴシック" panose="020B0400000000000000" pitchFamily="50" charset="-128"/>
              </a:rPr>
              <a:t>７</a:t>
            </a:r>
            <a:r>
              <a:rPr lang="en-US" altLang="ja-JP" sz="1200" b="1" dirty="0">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自分に「大好き♡」って言ってみよう</a:t>
            </a:r>
          </a:p>
          <a:p>
            <a:pPr algn="l">
              <a:lnSpc>
                <a:spcPts val="1900"/>
              </a:lnSpc>
            </a:pPr>
            <a:r>
              <a:rPr lang="ja-JP" altLang="en-US" sz="1200" b="1" dirty="0">
                <a:latin typeface="BIZ UDPゴシック" panose="020B0400000000000000" pitchFamily="50" charset="-128"/>
                <a:ea typeface="BIZ UDPゴシック" panose="020B0400000000000000" pitchFamily="50" charset="-128"/>
              </a:rPr>
              <a:t>エピローグ</a:t>
            </a:r>
          </a:p>
        </p:txBody>
      </p:sp>
      <p:pic>
        <p:nvPicPr>
          <p:cNvPr id="7" name="図 6">
            <a:extLst>
              <a:ext uri="{FF2B5EF4-FFF2-40B4-BE49-F238E27FC236}">
                <a16:creationId xmlns:a16="http://schemas.microsoft.com/office/drawing/2014/main" id="{217C5F71-907C-467C-BA17-46174DBE7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179" y="216375"/>
            <a:ext cx="1342467" cy="241224"/>
          </a:xfrm>
          <a:prstGeom prst="rect">
            <a:avLst/>
          </a:prstGeom>
        </p:spPr>
      </p:pic>
      <p:sp>
        <p:nvSpPr>
          <p:cNvPr id="13" name="Rectangle 3">
            <a:extLst>
              <a:ext uri="{FF2B5EF4-FFF2-40B4-BE49-F238E27FC236}">
                <a16:creationId xmlns:a16="http://schemas.microsoft.com/office/drawing/2014/main" id="{9343E67A-D99B-4CA9-95E0-BE2AD0947DD2}"/>
              </a:ext>
            </a:extLst>
          </p:cNvPr>
          <p:cNvSpPr>
            <a:spLocks noChangeArrowheads="1"/>
          </p:cNvSpPr>
          <p:nvPr/>
        </p:nvSpPr>
        <p:spPr bwMode="auto">
          <a:xfrm>
            <a:off x="85945" y="4453979"/>
            <a:ext cx="43938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4825" algn="l"/>
              </a:tabLst>
              <a:defRPr>
                <a:solidFill>
                  <a:schemeClr val="tx1"/>
                </a:solidFill>
                <a:latin typeface="Arial" panose="020B0604020202020204" pitchFamily="34" charset="0"/>
              </a:defRPr>
            </a:lvl1pPr>
            <a:lvl2pPr eaLnBrk="0" fontAlgn="base" hangingPunct="0">
              <a:spcBef>
                <a:spcPct val="0"/>
              </a:spcBef>
              <a:spcAft>
                <a:spcPct val="0"/>
              </a:spcAft>
              <a:tabLst>
                <a:tab pos="504825" algn="l"/>
              </a:tabLst>
              <a:defRPr>
                <a:solidFill>
                  <a:schemeClr val="tx1"/>
                </a:solidFill>
                <a:latin typeface="Arial" panose="020B0604020202020204" pitchFamily="34" charset="0"/>
              </a:defRPr>
            </a:lvl2pPr>
            <a:lvl3pPr eaLnBrk="0" fontAlgn="base" hangingPunct="0">
              <a:spcBef>
                <a:spcPct val="0"/>
              </a:spcBef>
              <a:spcAft>
                <a:spcPct val="0"/>
              </a:spcAft>
              <a:tabLst>
                <a:tab pos="504825" algn="l"/>
              </a:tabLst>
              <a:defRPr>
                <a:solidFill>
                  <a:schemeClr val="tx1"/>
                </a:solidFill>
                <a:latin typeface="Arial" panose="020B0604020202020204" pitchFamily="34" charset="0"/>
              </a:defRPr>
            </a:lvl3pPr>
            <a:lvl4pPr eaLnBrk="0" fontAlgn="base" hangingPunct="0">
              <a:spcBef>
                <a:spcPct val="0"/>
              </a:spcBef>
              <a:spcAft>
                <a:spcPct val="0"/>
              </a:spcAft>
              <a:tabLst>
                <a:tab pos="504825" algn="l"/>
              </a:tabLst>
              <a:defRPr>
                <a:solidFill>
                  <a:schemeClr val="tx1"/>
                </a:solidFill>
                <a:latin typeface="Arial" panose="020B0604020202020204" pitchFamily="34" charset="0"/>
              </a:defRPr>
            </a:lvl4pPr>
            <a:lvl5pPr eaLnBrk="0" fontAlgn="base" hangingPunct="0">
              <a:spcBef>
                <a:spcPct val="0"/>
              </a:spcBef>
              <a:spcAft>
                <a:spcPct val="0"/>
              </a:spcAft>
              <a:tabLst>
                <a:tab pos="50482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Lst>
              <a:defRPr>
                <a:solidFill>
                  <a:schemeClr val="tx1"/>
                </a:solidFill>
                <a:latin typeface="Arial" panose="020B0604020202020204" pitchFamily="34" charset="0"/>
              </a:defRPr>
            </a:lvl9pPr>
          </a:lstStyle>
          <a:p>
            <a:r>
              <a:rPr kumimoji="0" lang="ja-JP"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タイトル：</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７日間でなりたい私になれるワーク</a:t>
            </a:r>
          </a:p>
          <a:p>
            <a:r>
              <a:rPr kumimoji="0" lang="ja-JP" altLang="en-US" sz="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　</a:t>
            </a:r>
            <a:endParaRPr kumimoji="0" lang="en-US" altLang="ja-JP" sz="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ページ数</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100" dirty="0">
                <a:latin typeface="BIZ UDPゴシック" panose="020B0400000000000000" pitchFamily="50" charset="-128"/>
                <a:ea typeface="BIZ UDPゴシック" panose="020B0400000000000000" pitchFamily="50" charset="-128"/>
                <a:cs typeface="Arial" panose="020B0604020202020204" pitchFamily="34" charset="0"/>
              </a:rPr>
              <a:t>１８４</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ページ　　　　  </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著者</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zh-TW" altLang="en-US" sz="1100" i="0" strike="noStrike" baseline="0" dirty="0">
                <a:latin typeface="BIZ UDPゴシック" panose="020B0400000000000000" pitchFamily="50" charset="-128"/>
                <a:ea typeface="BIZ UDPゴシック" panose="020B0400000000000000" pitchFamily="50" charset="-128"/>
              </a:rPr>
              <a:t>大石洋子</a:t>
            </a:r>
            <a:endParaRPr kumimoji="0" lang="ja-JP" altLang="en-US" sz="110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価格</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1,430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円</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％税込）　</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発売日</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2021</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年</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8</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月</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20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日</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en-US" altLang="ja-JP"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ISBN</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978-4-86667-300-4</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9" name="Rectangle 6">
            <a:extLst>
              <a:ext uri="{FF2B5EF4-FFF2-40B4-BE49-F238E27FC236}">
                <a16:creationId xmlns:a16="http://schemas.microsoft.com/office/drawing/2014/main" id="{91E00675-A0A1-467B-9D10-CD4929436156}"/>
              </a:ext>
            </a:extLst>
          </p:cNvPr>
          <p:cNvSpPr>
            <a:spLocks noChangeArrowheads="1"/>
          </p:cNvSpPr>
          <p:nvPr/>
        </p:nvSpPr>
        <p:spPr bwMode="auto">
          <a:xfrm>
            <a:off x="1272540" y="8488478"/>
            <a:ext cx="55502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一般社団法人　思考の学校　校長。</a:t>
            </a:r>
          </a:p>
          <a:p>
            <a:pPr algn="l"/>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kumimoji="0" lang="en-US" altLang="ja-JP"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1974 </a:t>
            </a:r>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年、神奈川県生まれ。</a:t>
            </a:r>
            <a:r>
              <a:rPr kumimoji="0" lang="en-US" altLang="ja-JP"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30 </a:t>
            </a:r>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歳の時に息子を授かったが、夫の仕事が忙しくワンマン子育てによって産後鬱に。出産前に自宅でしていたアロマサロンを再開したものの業務に追われ夫との関係が悪化し、離婚。人生が八方塞がりとなる。その後、「思考が現実化」する仕組みを学び、実践した結果、スルスルと現実が良い方向へ。「思考が現実化」する仕組みを多くの人に知ってもらいたいと思い、一般社団法人　思考の学校を起ち上げる。</a:t>
            </a:r>
            <a:r>
              <a:rPr kumimoji="0" lang="en-US" altLang="ja-JP"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10 </a:t>
            </a:r>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年以上ものカウンセリング経験に基づいた分かりやすい解説が好評となり、現在はカウンセリングと認定講師養成講座をメインに行っている。著書に、</a:t>
            </a:r>
            <a:r>
              <a:rPr kumimoji="0" lang="en-US" altLang="ja-JP"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宇宙一ワクワクするお金の授業</a:t>
            </a:r>
            <a:r>
              <a:rPr kumimoji="0" lang="en-US" altLang="ja-JP"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（すばる舎）がある。</a:t>
            </a:r>
            <a:endParaRPr kumimoji="0" lang="ja-JP" altLang="en-US" sz="105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7456854-B16B-4B38-9F9B-ED2947C11046}"/>
              </a:ext>
            </a:extLst>
          </p:cNvPr>
          <p:cNvSpPr txBox="1"/>
          <p:nvPr/>
        </p:nvSpPr>
        <p:spPr>
          <a:xfrm>
            <a:off x="905246" y="3132590"/>
            <a:ext cx="5105400" cy="296757"/>
          </a:xfrm>
          <a:prstGeom prst="rect">
            <a:avLst/>
          </a:prstGeom>
          <a:solidFill>
            <a:srgbClr val="F093A8"/>
          </a:solidFill>
          <a:ln>
            <a:noFill/>
          </a:ln>
        </p:spPr>
        <p:txBody>
          <a:bodyPr wrap="square">
            <a:noAutofit/>
          </a:bodyPr>
          <a:lstStyle/>
          <a:p>
            <a:pPr algn="ctr"/>
            <a:endParaRPr lang="en-US" altLang="ja-JP" sz="1100" b="1" dirty="0">
              <a:solidFill>
                <a:srgbClr val="FEFFFF"/>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7895C5E-2156-47EC-97F1-E912D1C0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759" y="4575185"/>
            <a:ext cx="2386840" cy="3506476"/>
          </a:xfrm>
          <a:prstGeom prst="rect">
            <a:avLst/>
          </a:prstGeom>
          <a:ln>
            <a:solidFill>
              <a:schemeClr val="accent4">
                <a:lumMod val="50000"/>
              </a:schemeClr>
            </a:solidFill>
          </a:ln>
          <a:effectLst>
            <a:outerShdw blurRad="50800" dist="38100" dir="2700000" algn="tl" rotWithShape="0">
              <a:prstClr val="black">
                <a:alpha val="40000"/>
              </a:prstClr>
            </a:outerShdw>
          </a:effectLst>
        </p:spPr>
      </p:pic>
      <p:sp>
        <p:nvSpPr>
          <p:cNvPr id="22" name="テキスト ボックス 21">
            <a:extLst>
              <a:ext uri="{FF2B5EF4-FFF2-40B4-BE49-F238E27FC236}">
                <a16:creationId xmlns:a16="http://schemas.microsoft.com/office/drawing/2014/main" id="{E931C681-4AE6-4CA7-86F8-85B75C301E57}"/>
              </a:ext>
            </a:extLst>
          </p:cNvPr>
          <p:cNvSpPr txBox="1"/>
          <p:nvPr/>
        </p:nvSpPr>
        <p:spPr>
          <a:xfrm>
            <a:off x="1655502" y="8187919"/>
            <a:ext cx="2687898" cy="307777"/>
          </a:xfrm>
          <a:prstGeom prst="rect">
            <a:avLst/>
          </a:prstGeom>
          <a:noFill/>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大石　洋子</a:t>
            </a:r>
            <a:r>
              <a:rPr lang="ja-JP" altLang="en-US" sz="1000" dirty="0">
                <a:latin typeface="BIZ UDPゴシック" panose="020B0400000000000000" pitchFamily="50" charset="-128"/>
                <a:ea typeface="BIZ UDPゴシック" panose="020B0400000000000000" pitchFamily="50" charset="-128"/>
              </a:rPr>
              <a:t>（おおいし　ようこ）</a:t>
            </a:r>
          </a:p>
        </p:txBody>
      </p:sp>
      <p:sp>
        <p:nvSpPr>
          <p:cNvPr id="25" name="テキスト ボックス 24">
            <a:extLst>
              <a:ext uri="{FF2B5EF4-FFF2-40B4-BE49-F238E27FC236}">
                <a16:creationId xmlns:a16="http://schemas.microsoft.com/office/drawing/2014/main" id="{AE4DEB47-3F51-4D07-B903-94A23C759680}"/>
              </a:ext>
            </a:extLst>
          </p:cNvPr>
          <p:cNvSpPr txBox="1"/>
          <p:nvPr/>
        </p:nvSpPr>
        <p:spPr>
          <a:xfrm>
            <a:off x="61916" y="506042"/>
            <a:ext cx="7289701" cy="369332"/>
          </a:xfrm>
          <a:prstGeom prst="rect">
            <a:avLst/>
          </a:prstGeom>
          <a:noFill/>
        </p:spPr>
        <p:txBody>
          <a:bodyPr wrap="square">
            <a:spAutoFit/>
          </a:bodyPr>
          <a:lstStyle/>
          <a:p>
            <a:r>
              <a:rPr lang="ja-JP" altLang="en-US" spc="-100" dirty="0">
                <a:solidFill>
                  <a:schemeClr val="bg1"/>
                </a:solidFill>
                <a:latin typeface="BIZ UDPゴシック" panose="020B0400000000000000" pitchFamily="50" charset="-128"/>
                <a:ea typeface="BIZ UDPゴシック" panose="020B0400000000000000" pitchFamily="50" charset="-128"/>
              </a:rPr>
              <a:t>潜在意識ちゃんに語りかけることで本当の望み・願い・夢に気づける</a:t>
            </a:r>
            <a:r>
              <a:rPr lang="en-US" altLang="ja-JP" spc="-100" dirty="0">
                <a:solidFill>
                  <a:schemeClr val="bg1"/>
                </a:solidFill>
                <a:latin typeface="BIZ UDPゴシック" panose="020B0400000000000000" pitchFamily="50" charset="-128"/>
                <a:ea typeface="BIZ UDPゴシック" panose="020B0400000000000000" pitchFamily="50" charset="-128"/>
              </a:rPr>
              <a:t>―</a:t>
            </a:r>
            <a:r>
              <a:rPr lang="ja-JP" altLang="en-US" spc="-100" dirty="0">
                <a:solidFill>
                  <a:schemeClr val="bg1"/>
                </a:solidFill>
                <a:latin typeface="BIZ UDPゴシック" panose="020B0400000000000000" pitchFamily="50" charset="-128"/>
                <a:ea typeface="BIZ UDPゴシック" panose="020B0400000000000000" pitchFamily="50" charset="-128"/>
              </a:rPr>
              <a:t>。</a:t>
            </a:r>
            <a:endParaRPr lang="en-US" altLang="ja-JP" spc="-100" dirty="0">
              <a:solidFill>
                <a:schemeClr val="bg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3B2D80A5-F4C1-4BD4-AEDD-B004DC6AE168}"/>
              </a:ext>
            </a:extLst>
          </p:cNvPr>
          <p:cNvSpPr txBox="1"/>
          <p:nvPr/>
        </p:nvSpPr>
        <p:spPr>
          <a:xfrm>
            <a:off x="905246" y="3102843"/>
            <a:ext cx="5158614" cy="307777"/>
          </a:xfrm>
          <a:prstGeom prst="rect">
            <a:avLst/>
          </a:prstGeom>
          <a:noFill/>
        </p:spPr>
        <p:txBody>
          <a:bodyPr wrap="square">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ワークをするだけで潜在意識は変化し、</a:t>
            </a:r>
            <a:r>
              <a:rPr lang="ja-JP" altLang="en-US" sz="1400" spc="-100" dirty="0">
                <a:solidFill>
                  <a:schemeClr val="bg1"/>
                </a:solidFill>
                <a:latin typeface="BIZ UDPゴシック" panose="020B0400000000000000" pitchFamily="50" charset="-128"/>
                <a:ea typeface="BIZ UDPゴシック" panose="020B0400000000000000" pitchFamily="50" charset="-128"/>
              </a:rPr>
              <a:t>望み・願い・夢が叶います！</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01AAE575-8623-411F-BD13-4A24ED270FEB}"/>
              </a:ext>
            </a:extLst>
          </p:cNvPr>
          <p:cNvPicPr>
            <a:picLocks noChangeAspect="1"/>
          </p:cNvPicPr>
          <p:nvPr/>
        </p:nvPicPr>
        <p:blipFill rotWithShape="1">
          <a:blip r:embed="rId4">
            <a:extLst>
              <a:ext uri="{28A0092B-C50C-407E-A947-70E740481C1C}">
                <a14:useLocalDpi xmlns:a14="http://schemas.microsoft.com/office/drawing/2010/main" val="0"/>
              </a:ext>
            </a:extLst>
          </a:blip>
          <a:srcRect l="1" t="-13236" r="-13237" b="-1"/>
          <a:stretch/>
        </p:blipFill>
        <p:spPr>
          <a:xfrm>
            <a:off x="122870" y="8438654"/>
            <a:ext cx="1375527" cy="1377104"/>
          </a:xfrm>
          <a:prstGeom prst="rect">
            <a:avLst/>
          </a:prstGeom>
        </p:spPr>
      </p:pic>
    </p:spTree>
    <p:extLst>
      <p:ext uri="{BB962C8B-B14F-4D97-AF65-F5344CB8AC3E}">
        <p14:creationId xmlns:p14="http://schemas.microsoft.com/office/powerpoint/2010/main" val="86074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AB9A5B34-2E43-40F4-BDC8-47A2E0EFB761}"/>
              </a:ext>
            </a:extLst>
          </p:cNvPr>
          <p:cNvPicPr>
            <a:picLocks noChangeAspect="1"/>
          </p:cNvPicPr>
          <p:nvPr/>
        </p:nvPicPr>
        <p:blipFill>
          <a:blip r:embed="rId2"/>
          <a:stretch>
            <a:fillRect/>
          </a:stretch>
        </p:blipFill>
        <p:spPr>
          <a:xfrm>
            <a:off x="4731582" y="3863931"/>
            <a:ext cx="1932373" cy="1959211"/>
          </a:xfrm>
          <a:prstGeom prst="rect">
            <a:avLst/>
          </a:prstGeom>
        </p:spPr>
      </p:pic>
      <p:sp>
        <p:nvSpPr>
          <p:cNvPr id="25" name="正方形/長方形 24">
            <a:extLst>
              <a:ext uri="{FF2B5EF4-FFF2-40B4-BE49-F238E27FC236}">
                <a16:creationId xmlns:a16="http://schemas.microsoft.com/office/drawing/2014/main" id="{86B1BCA0-4CD5-457A-ABC6-E4D9E0DB3E39}"/>
              </a:ext>
            </a:extLst>
          </p:cNvPr>
          <p:cNvSpPr/>
          <p:nvPr/>
        </p:nvSpPr>
        <p:spPr>
          <a:xfrm>
            <a:off x="-36096" y="9305155"/>
            <a:ext cx="6894095" cy="615553"/>
          </a:xfrm>
          <a:prstGeom prst="rect">
            <a:avLst/>
          </a:prstGeom>
        </p:spPr>
        <p:txBody>
          <a:bodyPr wrap="square">
            <a:spAutoFit/>
          </a:bodyPr>
          <a:lstStyle/>
          <a:p>
            <a:pPr algn="ctr" fontAlgn="base">
              <a:spcAft>
                <a:spcPts val="0"/>
              </a:spcAft>
            </a:pPr>
            <a:r>
              <a:rPr lang="ja-JP" altLang="en-US" sz="1200" dirty="0">
                <a:solidFill>
                  <a:srgbClr val="000000"/>
                </a:solidFill>
                <a:latin typeface="BIZ UDゴシック" panose="020B0400000000000000" pitchFamily="49" charset="-128"/>
                <a:ea typeface="BIZ UDゴシック" panose="020B0400000000000000" pitchFamily="49" charset="-128"/>
              </a:rPr>
              <a:t>書評・著者</a:t>
            </a:r>
            <a:r>
              <a:rPr lang="ja-JP" altLang="ja-JP" sz="1200" dirty="0">
                <a:solidFill>
                  <a:srgbClr val="000000"/>
                </a:solidFill>
                <a:latin typeface="BIZ UDゴシック" panose="020B0400000000000000" pitchFamily="49" charset="-128"/>
                <a:ea typeface="BIZ UDゴシック" panose="020B0400000000000000" pitchFamily="49" charset="-128"/>
              </a:rPr>
              <a:t>インタビュ</a:t>
            </a:r>
            <a:r>
              <a:rPr lang="ja-JP" altLang="en-US" sz="1200" dirty="0">
                <a:solidFill>
                  <a:srgbClr val="000000"/>
                </a:solidFill>
                <a:latin typeface="BIZ UDゴシック" panose="020B0400000000000000" pitchFamily="49" charset="-128"/>
                <a:ea typeface="BIZ UDゴシック" panose="020B0400000000000000" pitchFamily="49" charset="-128"/>
              </a:rPr>
              <a:t>ー等</a:t>
            </a:r>
            <a:r>
              <a:rPr lang="ja-JP" altLang="ja-JP" sz="1200" dirty="0">
                <a:solidFill>
                  <a:srgbClr val="000000"/>
                </a:solidFill>
                <a:latin typeface="BIZ UDゴシック" panose="020B0400000000000000" pitchFamily="49" charset="-128"/>
                <a:ea typeface="BIZ UDゴシック" panose="020B0400000000000000" pitchFamily="49" charset="-128"/>
              </a:rPr>
              <a:t>のご検討をいただければ幸いです。情報掲載、画像提供の問い合わせ</a:t>
            </a:r>
            <a:endParaRPr lang="ja-JP" altLang="ja-JP" sz="14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100" dirty="0">
                <a:solidFill>
                  <a:srgbClr val="000000"/>
                </a:solidFill>
                <a:latin typeface="BIZ UDゴシック" panose="020B0400000000000000" pitchFamily="49" charset="-128"/>
                <a:ea typeface="BIZ UDゴシック" panose="020B0400000000000000" pitchFamily="49" charset="-128"/>
              </a:rPr>
              <a:t>古垣（フルガキ）</a:t>
            </a:r>
            <a:r>
              <a:rPr lang="en-US" altLang="ja-JP" sz="1100" dirty="0">
                <a:solidFill>
                  <a:srgbClr val="000000"/>
                </a:solidFill>
                <a:latin typeface="BIZ UDゴシック" panose="020B0400000000000000" pitchFamily="49" charset="-128"/>
                <a:ea typeface="BIZ UDゴシック" panose="020B0400000000000000" pitchFamily="49" charset="-128"/>
              </a:rPr>
              <a:t>TEL</a:t>
            </a:r>
            <a:r>
              <a:rPr lang="ja-JP" altLang="ja-JP" sz="1100" dirty="0">
                <a:solidFill>
                  <a:srgbClr val="000000"/>
                </a:solidFill>
                <a:latin typeface="BIZ UDゴシック" panose="020B0400000000000000" pitchFamily="49" charset="-128"/>
                <a:ea typeface="BIZ UDゴシック" panose="020B0400000000000000" pitchFamily="49" charset="-128"/>
              </a:rPr>
              <a:t>：</a:t>
            </a:r>
            <a:r>
              <a:rPr lang="en-US" altLang="ja-JP" sz="1100" dirty="0">
                <a:solidFill>
                  <a:srgbClr val="000000"/>
                </a:solidFill>
                <a:latin typeface="BIZ UDゴシック" panose="020B0400000000000000" pitchFamily="49" charset="-128"/>
                <a:ea typeface="BIZ UDゴシック" panose="020B0400000000000000" pitchFamily="49" charset="-128"/>
              </a:rPr>
              <a:t>03-3983-3225</a:t>
            </a:r>
            <a:r>
              <a:rPr lang="ja-JP" altLang="ja-JP" sz="1100" dirty="0">
                <a:solidFill>
                  <a:srgbClr val="000000"/>
                </a:solidFill>
                <a:latin typeface="BIZ UDゴシック" panose="020B0400000000000000" pitchFamily="49" charset="-128"/>
                <a:ea typeface="BIZ UDゴシック" panose="020B0400000000000000" pitchFamily="49" charset="-128"/>
              </a:rPr>
              <a:t>　</a:t>
            </a:r>
            <a:r>
              <a:rPr lang="en-US" altLang="ja-JP" sz="1100" dirty="0">
                <a:solidFill>
                  <a:srgbClr val="000000"/>
                </a:solidFill>
                <a:latin typeface="BIZ UDゴシック" panose="020B0400000000000000" pitchFamily="49" charset="-128"/>
                <a:ea typeface="BIZ UDゴシック" panose="020B0400000000000000" pitchFamily="49" charset="-128"/>
              </a:rPr>
              <a:t>090-4424-6911</a:t>
            </a:r>
            <a:r>
              <a:rPr lang="ja-JP" altLang="ja-JP" sz="1100" dirty="0">
                <a:solidFill>
                  <a:srgbClr val="000000"/>
                </a:solidFill>
                <a:latin typeface="BIZ UDゴシック" panose="020B0400000000000000" pitchFamily="49" charset="-128"/>
                <a:ea typeface="BIZ UDゴシック" panose="020B0400000000000000" pitchFamily="49" charset="-128"/>
              </a:rPr>
              <a:t>　</a:t>
            </a:r>
            <a:r>
              <a:rPr lang="en-US" altLang="ja-JP" sz="1100" u="sng" dirty="0">
                <a:solidFill>
                  <a:srgbClr val="000000"/>
                </a:solidFill>
                <a:latin typeface="BIZ UDゴシック" panose="020B0400000000000000" pitchFamily="49" charset="-128"/>
                <a:ea typeface="BIZ UDゴシック" panose="020B0400000000000000" pitchFamily="49" charset="-128"/>
              </a:rPr>
              <a:t>furugaki@asa21.com</a:t>
            </a:r>
            <a:endParaRPr lang="ja-JP" altLang="ja-JP"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100" dirty="0">
                <a:solidFill>
                  <a:srgbClr val="000000"/>
                </a:solidFill>
                <a:latin typeface="BIZ UDゴシック" panose="020B0400000000000000" pitchFamily="49" charset="-128"/>
                <a:ea typeface="BIZ UDゴシック" panose="020B0400000000000000" pitchFamily="49" charset="-128"/>
              </a:rPr>
              <a:t>株式会社</a:t>
            </a:r>
            <a:r>
              <a:rPr lang="ja-JP" altLang="ja-JP" sz="1100" dirty="0" err="1">
                <a:solidFill>
                  <a:srgbClr val="000000"/>
                </a:solidFill>
                <a:latin typeface="BIZ UDゴシック" panose="020B0400000000000000" pitchFamily="49" charset="-128"/>
                <a:ea typeface="BIZ UDゴシック" panose="020B0400000000000000" pitchFamily="49" charset="-128"/>
              </a:rPr>
              <a:t>あさ</a:t>
            </a:r>
            <a:r>
              <a:rPr lang="ja-JP" altLang="ja-JP" sz="1100" dirty="0">
                <a:solidFill>
                  <a:srgbClr val="000000"/>
                </a:solidFill>
                <a:latin typeface="BIZ UDゴシック" panose="020B0400000000000000" pitchFamily="49" charset="-128"/>
                <a:ea typeface="BIZ UDゴシック" panose="020B0400000000000000" pitchFamily="49" charset="-128"/>
              </a:rPr>
              <a:t>出版　東京都豊島区南池袋</a:t>
            </a:r>
            <a:r>
              <a:rPr lang="en-US" altLang="ja-JP" sz="1100" dirty="0">
                <a:solidFill>
                  <a:srgbClr val="000000"/>
                </a:solidFill>
                <a:latin typeface="BIZ UDゴシック" panose="020B0400000000000000" pitchFamily="49" charset="-128"/>
                <a:ea typeface="BIZ UDゴシック" panose="020B0400000000000000" pitchFamily="49" charset="-128"/>
              </a:rPr>
              <a:t>2-9-9 </a:t>
            </a:r>
            <a:r>
              <a:rPr lang="ja-JP" altLang="ja-JP" sz="1100" dirty="0">
                <a:solidFill>
                  <a:srgbClr val="000000"/>
                </a:solidFill>
                <a:latin typeface="BIZ UDゴシック" panose="020B0400000000000000" pitchFamily="49" charset="-128"/>
                <a:ea typeface="BIZ UDゴシック" panose="020B0400000000000000" pitchFamily="49" charset="-128"/>
              </a:rPr>
              <a:t>第一池袋ホワイトビル</a:t>
            </a:r>
            <a:r>
              <a:rPr lang="en-US" altLang="ja-JP" sz="1100" dirty="0">
                <a:solidFill>
                  <a:srgbClr val="000000"/>
                </a:solidFill>
                <a:latin typeface="BIZ UDゴシック" panose="020B0400000000000000" pitchFamily="49" charset="-128"/>
                <a:ea typeface="BIZ UDゴシック" panose="020B0400000000000000" pitchFamily="49" charset="-128"/>
              </a:rPr>
              <a:t>6</a:t>
            </a:r>
            <a:r>
              <a:rPr lang="ja-JP" altLang="ja-JP" sz="1100" dirty="0">
                <a:solidFill>
                  <a:srgbClr val="000000"/>
                </a:solidFill>
                <a:latin typeface="BIZ UDゴシック" panose="020B0400000000000000" pitchFamily="49" charset="-128"/>
                <a:ea typeface="BIZ UDゴシック" panose="020B0400000000000000" pitchFamily="49" charset="-128"/>
              </a:rPr>
              <a:t>階</a:t>
            </a:r>
            <a:endParaRPr lang="ja-JP" altLang="ja-JP"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cxnSp>
        <p:nvCxnSpPr>
          <p:cNvPr id="53" name="直線コネクタ 52">
            <a:extLst>
              <a:ext uri="{FF2B5EF4-FFF2-40B4-BE49-F238E27FC236}">
                <a16:creationId xmlns:a16="http://schemas.microsoft.com/office/drawing/2014/main" id="{830FC92D-4C75-43F8-944E-2EA66D903E9F}"/>
              </a:ext>
            </a:extLst>
          </p:cNvPr>
          <p:cNvCxnSpPr/>
          <p:nvPr/>
        </p:nvCxnSpPr>
        <p:spPr>
          <a:xfrm>
            <a:off x="0" y="9344565"/>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0266EAE-270E-4FE7-9D2D-52FC2D55A47C}"/>
              </a:ext>
            </a:extLst>
          </p:cNvPr>
          <p:cNvSpPr txBox="1"/>
          <p:nvPr/>
        </p:nvSpPr>
        <p:spPr>
          <a:xfrm>
            <a:off x="-14608" y="3364277"/>
            <a:ext cx="6749702" cy="338554"/>
          </a:xfrm>
          <a:prstGeom prst="rect">
            <a:avLst/>
          </a:prstGeom>
          <a:solidFill>
            <a:srgbClr val="F093A8"/>
          </a:solidFill>
        </p:spPr>
        <p:txBody>
          <a:bodyPr wrap="square">
            <a:spAutoFit/>
          </a:bodyPr>
          <a:lstStyle/>
          <a:p>
            <a:pPr algn="l"/>
            <a:r>
              <a:rPr lang="ja-JP" altLang="en-US" sz="1600" b="1" i="0" u="none" strike="noStrike" spc="-100" dirty="0">
                <a:solidFill>
                  <a:schemeClr val="bg1"/>
                </a:solidFill>
                <a:latin typeface="BIZ UDPゴシック" panose="020B0400000000000000" pitchFamily="50" charset="-128"/>
                <a:ea typeface="BIZ UDPゴシック" panose="020B0400000000000000" pitchFamily="50" charset="-128"/>
              </a:rPr>
              <a:t>潜在意識ちゃんの存在を知り、コンタクトを取れるようになるワークを多数掲載</a:t>
            </a:r>
          </a:p>
        </p:txBody>
      </p:sp>
      <p:sp>
        <p:nvSpPr>
          <p:cNvPr id="9" name="テキスト ボックス 8">
            <a:extLst>
              <a:ext uri="{FF2B5EF4-FFF2-40B4-BE49-F238E27FC236}">
                <a16:creationId xmlns:a16="http://schemas.microsoft.com/office/drawing/2014/main" id="{C6B634F7-AFD6-4B19-8A9B-1BF6689B65C9}"/>
              </a:ext>
            </a:extLst>
          </p:cNvPr>
          <p:cNvSpPr txBox="1"/>
          <p:nvPr/>
        </p:nvSpPr>
        <p:spPr>
          <a:xfrm>
            <a:off x="5511655" y="3664616"/>
            <a:ext cx="1295547" cy="215444"/>
          </a:xfrm>
          <a:prstGeom prst="rect">
            <a:avLst/>
          </a:prstGeom>
          <a:noFill/>
        </p:spPr>
        <p:txBody>
          <a:bodyPr wrap="none" rtlCol="0">
            <a:sp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書籍より一部抜粋要約</a:t>
            </a:r>
          </a:p>
        </p:txBody>
      </p:sp>
      <p:sp>
        <p:nvSpPr>
          <p:cNvPr id="17" name="テキスト ボックス 16">
            <a:extLst>
              <a:ext uri="{FF2B5EF4-FFF2-40B4-BE49-F238E27FC236}">
                <a16:creationId xmlns:a16="http://schemas.microsoft.com/office/drawing/2014/main" id="{E92CF67B-5799-4D50-8D86-79078F336B32}"/>
              </a:ext>
            </a:extLst>
          </p:cNvPr>
          <p:cNvSpPr txBox="1"/>
          <p:nvPr/>
        </p:nvSpPr>
        <p:spPr>
          <a:xfrm>
            <a:off x="7235" y="4450815"/>
            <a:ext cx="5842048" cy="46166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・鉛筆、またはペン（何色でもＯＫです）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・Ａ４サイズの紙、またはＢ５サイズのノート</a:t>
            </a:r>
          </a:p>
        </p:txBody>
      </p:sp>
      <p:sp>
        <p:nvSpPr>
          <p:cNvPr id="19" name="テキスト ボックス 18">
            <a:extLst>
              <a:ext uri="{FF2B5EF4-FFF2-40B4-BE49-F238E27FC236}">
                <a16:creationId xmlns:a16="http://schemas.microsoft.com/office/drawing/2014/main" id="{91B4DBAA-0791-4CEF-8CCB-61F395A3C43E}"/>
              </a:ext>
            </a:extLst>
          </p:cNvPr>
          <p:cNvSpPr txBox="1"/>
          <p:nvPr/>
        </p:nvSpPr>
        <p:spPr>
          <a:xfrm>
            <a:off x="-36096" y="4911681"/>
            <a:ext cx="4425950" cy="307777"/>
          </a:xfrm>
          <a:prstGeom prst="rect">
            <a:avLst/>
          </a:prstGeom>
          <a:noFill/>
        </p:spPr>
        <p:txBody>
          <a:bodyPr wrap="square">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手順</a:t>
            </a:r>
            <a:r>
              <a:rPr lang="en-US" altLang="ja-JP" sz="1400" dirty="0">
                <a:solidFill>
                  <a:srgbClr val="FF0000"/>
                </a:solidFill>
                <a:latin typeface="BIZ UDPゴシック" panose="020B0400000000000000" pitchFamily="50" charset="-128"/>
                <a:ea typeface="BIZ UDPゴシック" panose="020B0400000000000000" pitchFamily="50" charset="-128"/>
              </a:rPr>
              <a:t>〉</a:t>
            </a:r>
            <a:endParaRPr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C25A04D3-5703-4C0D-AC99-42024B049377}"/>
              </a:ext>
            </a:extLst>
          </p:cNvPr>
          <p:cNvSpPr txBox="1"/>
          <p:nvPr/>
        </p:nvSpPr>
        <p:spPr>
          <a:xfrm>
            <a:off x="633" y="5173490"/>
            <a:ext cx="4425950" cy="46166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１．あなたが願っていることや手に入れたいものを</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思い浮かべて書き出します。</a:t>
            </a:r>
          </a:p>
        </p:txBody>
      </p:sp>
      <p:sp>
        <p:nvSpPr>
          <p:cNvPr id="22" name="テキスト ボックス 21">
            <a:extLst>
              <a:ext uri="{FF2B5EF4-FFF2-40B4-BE49-F238E27FC236}">
                <a16:creationId xmlns:a16="http://schemas.microsoft.com/office/drawing/2014/main" id="{99C67C23-B3F7-4336-8067-36F8F42F86FC}"/>
              </a:ext>
            </a:extLst>
          </p:cNvPr>
          <p:cNvSpPr txBox="1"/>
          <p:nvPr/>
        </p:nvSpPr>
        <p:spPr>
          <a:xfrm>
            <a:off x="633" y="5692409"/>
            <a:ext cx="4718098" cy="646331"/>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２．</a:t>
            </a:r>
            <a:r>
              <a:rPr lang="ja-JP" altLang="en-US" sz="1200" spc="-100" dirty="0">
                <a:latin typeface="BIZ UDPゴシック" panose="020B0400000000000000" pitchFamily="50" charset="-128"/>
                <a:ea typeface="BIZ UDPゴシック" panose="020B0400000000000000" pitchFamily="50" charset="-128"/>
              </a:rPr>
              <a:t>手順１で思い浮かべたものをすでに手に入れている周りの人に対して、</a:t>
            </a:r>
            <a:endParaRPr lang="en-US" altLang="ja-JP" sz="1200" spc="-1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モヤモヤした気持ちや苛立たしい気持ちを抱いていないか、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自分の心に問いかけて、その人の名前を書き出します。</a:t>
            </a:r>
          </a:p>
        </p:txBody>
      </p:sp>
      <p:sp>
        <p:nvSpPr>
          <p:cNvPr id="23" name="テキスト ボックス 22">
            <a:extLst>
              <a:ext uri="{FF2B5EF4-FFF2-40B4-BE49-F238E27FC236}">
                <a16:creationId xmlns:a16="http://schemas.microsoft.com/office/drawing/2014/main" id="{2726AD1F-CBD6-44F1-B3B4-012DE9796549}"/>
              </a:ext>
            </a:extLst>
          </p:cNvPr>
          <p:cNvSpPr txBox="1"/>
          <p:nvPr/>
        </p:nvSpPr>
        <p:spPr>
          <a:xfrm>
            <a:off x="633" y="6431009"/>
            <a:ext cx="4718098" cy="46166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３．「正直に告白するならば、私は〇〇さんに嫉妬しています！」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というふうに、あなたの思いをぶっちゃけて、書き出します。</a:t>
            </a:r>
          </a:p>
        </p:txBody>
      </p:sp>
      <p:sp>
        <p:nvSpPr>
          <p:cNvPr id="28" name="テキスト ボックス 27">
            <a:extLst>
              <a:ext uri="{FF2B5EF4-FFF2-40B4-BE49-F238E27FC236}">
                <a16:creationId xmlns:a16="http://schemas.microsoft.com/office/drawing/2014/main" id="{A06B4F0A-06D6-40F2-84EF-072F2B5E5D34}"/>
              </a:ext>
            </a:extLst>
          </p:cNvPr>
          <p:cNvSpPr txBox="1"/>
          <p:nvPr/>
        </p:nvSpPr>
        <p:spPr>
          <a:xfrm>
            <a:off x="633" y="6914057"/>
            <a:ext cx="4718098"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４．手順３で書き出したものに大きくバッテンをつけます。</a:t>
            </a:r>
          </a:p>
        </p:txBody>
      </p:sp>
      <p:sp>
        <p:nvSpPr>
          <p:cNvPr id="29" name="テキスト ボックス 28">
            <a:extLst>
              <a:ext uri="{FF2B5EF4-FFF2-40B4-BE49-F238E27FC236}">
                <a16:creationId xmlns:a16="http://schemas.microsoft.com/office/drawing/2014/main" id="{4F4325EA-0CF2-4C9B-80FA-5A82A4A6A943}"/>
              </a:ext>
            </a:extLst>
          </p:cNvPr>
          <p:cNvSpPr txBox="1"/>
          <p:nvPr/>
        </p:nvSpPr>
        <p:spPr>
          <a:xfrm>
            <a:off x="633" y="7234775"/>
            <a:ext cx="4718098"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５．声に出して潜在意識ちゃんに感謝します。</a:t>
            </a:r>
          </a:p>
        </p:txBody>
      </p:sp>
      <p:sp>
        <p:nvSpPr>
          <p:cNvPr id="30" name="テキスト ボックス 29">
            <a:extLst>
              <a:ext uri="{FF2B5EF4-FFF2-40B4-BE49-F238E27FC236}">
                <a16:creationId xmlns:a16="http://schemas.microsoft.com/office/drawing/2014/main" id="{21F47B40-41E9-4403-ABC0-45D2983166DE}"/>
              </a:ext>
            </a:extLst>
          </p:cNvPr>
          <p:cNvSpPr txBox="1"/>
          <p:nvPr/>
        </p:nvSpPr>
        <p:spPr>
          <a:xfrm>
            <a:off x="7235" y="8271234"/>
            <a:ext cx="4425950" cy="307777"/>
          </a:xfrm>
          <a:prstGeom prst="rect">
            <a:avLst/>
          </a:prstGeom>
          <a:noFill/>
        </p:spPr>
        <p:txBody>
          <a:bodyPr wrap="square">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ワークのポイント</a:t>
            </a:r>
            <a:r>
              <a:rPr lang="en-US" altLang="ja-JP" sz="1400" dirty="0">
                <a:solidFill>
                  <a:srgbClr val="FF0000"/>
                </a:solidFill>
                <a:latin typeface="BIZ UDPゴシック" panose="020B0400000000000000" pitchFamily="50" charset="-128"/>
                <a:ea typeface="BIZ UDPゴシック" panose="020B0400000000000000" pitchFamily="50" charset="-128"/>
              </a:rPr>
              <a:t>〉</a:t>
            </a:r>
            <a:endParaRPr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466AEFA-0DFD-498E-B09F-2B7DCF575258}"/>
              </a:ext>
            </a:extLst>
          </p:cNvPr>
          <p:cNvSpPr txBox="1"/>
          <p:nvPr/>
        </p:nvSpPr>
        <p:spPr>
          <a:xfrm>
            <a:off x="-14017" y="8518417"/>
            <a:ext cx="3435398" cy="830997"/>
          </a:xfrm>
          <a:prstGeom prst="rect">
            <a:avLst/>
          </a:prstGeom>
          <a:noFill/>
        </p:spPr>
        <p:txBody>
          <a:bodyPr wrap="square">
            <a:spAutoFit/>
          </a:bodyPr>
          <a:lstStyle/>
          <a:p>
            <a:r>
              <a:rPr lang="ja-JP" altLang="en-US" sz="1200" spc="-100" dirty="0">
                <a:latin typeface="BIZ UDPゴシック" panose="020B0400000000000000" pitchFamily="50" charset="-128"/>
                <a:ea typeface="BIZ UDPゴシック" panose="020B0400000000000000" pitchFamily="50" charset="-128"/>
              </a:rPr>
              <a:t>①手を動かして「書く」　② 声を出して「言う」</a:t>
            </a:r>
            <a:endParaRPr lang="en-US" altLang="ja-JP" sz="1200" spc="-100" dirty="0">
              <a:latin typeface="BIZ UDPゴシック" panose="020B0400000000000000" pitchFamily="50" charset="-128"/>
              <a:ea typeface="BIZ UDPゴシック" panose="020B0400000000000000" pitchFamily="50" charset="-128"/>
            </a:endParaRPr>
          </a:p>
          <a:p>
            <a:pPr algn="l"/>
            <a:r>
              <a:rPr lang="ja-JP" altLang="en-US" sz="1200" b="0" i="0" u="none" strike="noStrike" spc="-100" baseline="0" dirty="0">
                <a:latin typeface="BIZ UDPゴシック" panose="020B0400000000000000" pitchFamily="50" charset="-128"/>
                <a:ea typeface="BIZ UDPゴシック" panose="020B0400000000000000" pitchFamily="50" charset="-128"/>
              </a:rPr>
              <a:t>③ 潜在意識ちゃんへの語りかけは、</a:t>
            </a:r>
            <a:endParaRPr lang="en-US" altLang="ja-JP" sz="1200" b="0" i="0" u="none" strike="noStrike" spc="-100" baseline="0" dirty="0">
              <a:latin typeface="BIZ UDPゴシック" panose="020B0400000000000000" pitchFamily="50" charset="-128"/>
              <a:ea typeface="BIZ UDPゴシック" panose="020B0400000000000000" pitchFamily="50" charset="-128"/>
            </a:endParaRPr>
          </a:p>
          <a:p>
            <a:pPr algn="l"/>
            <a:r>
              <a:rPr lang="ja-JP" altLang="en-US" sz="1200" spc="-100" dirty="0">
                <a:latin typeface="BIZ UDPゴシック" panose="020B0400000000000000" pitchFamily="50" charset="-128"/>
                <a:ea typeface="BIZ UDPゴシック" panose="020B0400000000000000" pitchFamily="50" charset="-128"/>
              </a:rPr>
              <a:t>　　</a:t>
            </a:r>
            <a:r>
              <a:rPr lang="ja-JP" altLang="en-US" sz="1200" b="0" i="0" u="none" strike="noStrike" spc="-100" baseline="0" dirty="0">
                <a:latin typeface="BIZ UDPゴシック" panose="020B0400000000000000" pitchFamily="50" charset="-128"/>
                <a:ea typeface="BIZ UDPゴシック" panose="020B0400000000000000" pitchFamily="50" charset="-128"/>
              </a:rPr>
              <a:t>あたかも潜在意識ちゃんが、</a:t>
            </a:r>
            <a:endParaRPr lang="en-US" altLang="ja-JP" sz="1200" b="0" i="0" u="none" strike="noStrike" spc="-100" baseline="0" dirty="0">
              <a:latin typeface="BIZ UDPゴシック" panose="020B0400000000000000" pitchFamily="50" charset="-128"/>
              <a:ea typeface="BIZ UDPゴシック" panose="020B0400000000000000" pitchFamily="50" charset="-128"/>
            </a:endParaRPr>
          </a:p>
          <a:p>
            <a:pPr algn="l"/>
            <a:r>
              <a:rPr lang="ja-JP" altLang="en-US" sz="1200" b="0" i="0" u="none" strike="noStrike" spc="-100" baseline="0" dirty="0">
                <a:latin typeface="BIZ UDPゴシック" panose="020B0400000000000000" pitchFamily="50" charset="-128"/>
                <a:ea typeface="BIZ UDPゴシック" panose="020B0400000000000000" pitchFamily="50" charset="-128"/>
              </a:rPr>
              <a:t>　　あなたの目の前にいるかのようにお話しする</a:t>
            </a:r>
            <a:endParaRPr lang="ja-JP" altLang="en-US" sz="1200" spc="-1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853495C3-7494-43C0-8A99-7947E6692C0D}"/>
              </a:ext>
            </a:extLst>
          </p:cNvPr>
          <p:cNvSpPr txBox="1"/>
          <p:nvPr/>
        </p:nvSpPr>
        <p:spPr>
          <a:xfrm>
            <a:off x="-27577" y="4149342"/>
            <a:ext cx="4695824" cy="307777"/>
          </a:xfrm>
          <a:prstGeom prst="rect">
            <a:avLst/>
          </a:prstGeom>
          <a:noFill/>
        </p:spPr>
        <p:txBody>
          <a:bodyPr wrap="square">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用意するもの</a:t>
            </a:r>
            <a:r>
              <a:rPr lang="en-US" altLang="ja-JP" sz="1400" dirty="0">
                <a:solidFill>
                  <a:srgbClr val="FF0000"/>
                </a:solidFill>
                <a:latin typeface="BIZ UDPゴシック" panose="020B0400000000000000" pitchFamily="50" charset="-128"/>
                <a:ea typeface="BIZ UDPゴシック" panose="020B0400000000000000" pitchFamily="50" charset="-128"/>
              </a:rPr>
              <a:t>〉</a:t>
            </a:r>
          </a:p>
        </p:txBody>
      </p:sp>
      <p:sp>
        <p:nvSpPr>
          <p:cNvPr id="35" name="矢印: 下 34">
            <a:extLst>
              <a:ext uri="{FF2B5EF4-FFF2-40B4-BE49-F238E27FC236}">
                <a16:creationId xmlns:a16="http://schemas.microsoft.com/office/drawing/2014/main" id="{6589C3EA-E59E-460F-BB0E-27955D9A874E}"/>
              </a:ext>
            </a:extLst>
          </p:cNvPr>
          <p:cNvSpPr/>
          <p:nvPr/>
        </p:nvSpPr>
        <p:spPr>
          <a:xfrm>
            <a:off x="1831871" y="5654809"/>
            <a:ext cx="204788" cy="108840"/>
          </a:xfrm>
          <a:prstGeom prst="downArrow">
            <a:avLst/>
          </a:prstGeom>
          <a:solidFill>
            <a:srgbClr val="EE6EC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矢印: 下 37">
            <a:extLst>
              <a:ext uri="{FF2B5EF4-FFF2-40B4-BE49-F238E27FC236}">
                <a16:creationId xmlns:a16="http://schemas.microsoft.com/office/drawing/2014/main" id="{59ACF85E-37DD-4E4A-B196-FCA996183417}"/>
              </a:ext>
            </a:extLst>
          </p:cNvPr>
          <p:cNvSpPr/>
          <p:nvPr/>
        </p:nvSpPr>
        <p:spPr>
          <a:xfrm>
            <a:off x="1833990" y="6360123"/>
            <a:ext cx="204788" cy="108840"/>
          </a:xfrm>
          <a:prstGeom prst="downArrow">
            <a:avLst/>
          </a:prstGeom>
          <a:solidFill>
            <a:srgbClr val="EE6EC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矢印: 下 38">
            <a:extLst>
              <a:ext uri="{FF2B5EF4-FFF2-40B4-BE49-F238E27FC236}">
                <a16:creationId xmlns:a16="http://schemas.microsoft.com/office/drawing/2014/main" id="{3DD732C1-C1D7-40E9-94FE-1408B06FA87C}"/>
              </a:ext>
            </a:extLst>
          </p:cNvPr>
          <p:cNvSpPr/>
          <p:nvPr/>
        </p:nvSpPr>
        <p:spPr>
          <a:xfrm>
            <a:off x="1831871" y="6868685"/>
            <a:ext cx="204788" cy="108840"/>
          </a:xfrm>
          <a:prstGeom prst="downArrow">
            <a:avLst/>
          </a:prstGeom>
          <a:solidFill>
            <a:srgbClr val="EE6EC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7CF1B8A5-88C5-4959-8C5A-B96ACF5638CB}"/>
              </a:ext>
            </a:extLst>
          </p:cNvPr>
          <p:cNvSpPr/>
          <p:nvPr/>
        </p:nvSpPr>
        <p:spPr>
          <a:xfrm>
            <a:off x="1831871" y="7155611"/>
            <a:ext cx="204788" cy="108840"/>
          </a:xfrm>
          <a:prstGeom prst="downArrow">
            <a:avLst/>
          </a:prstGeom>
          <a:solidFill>
            <a:srgbClr val="EE6EC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C5CB51FA-DEE1-4559-80E1-15604AA286CC}"/>
              </a:ext>
            </a:extLst>
          </p:cNvPr>
          <p:cNvSpPr txBox="1"/>
          <p:nvPr/>
        </p:nvSpPr>
        <p:spPr>
          <a:xfrm>
            <a:off x="0" y="3830224"/>
            <a:ext cx="6312694" cy="307777"/>
          </a:xfrm>
          <a:prstGeom prst="rect">
            <a:avLst/>
          </a:prstGeom>
          <a:noFill/>
        </p:spPr>
        <p:txBody>
          <a:bodyPr wrap="square">
            <a:spAutoFit/>
          </a:bodyPr>
          <a:lstStyle/>
          <a:p>
            <a:r>
              <a:rPr lang="ja-JP" altLang="en-US" sz="1400" b="1" u="sng" dirty="0">
                <a:solidFill>
                  <a:srgbClr val="FF0000"/>
                </a:solidFill>
                <a:latin typeface="BIZ UDPゴシック" panose="020B0400000000000000" pitchFamily="50" charset="-128"/>
                <a:ea typeface="BIZ UDPゴシック" panose="020B0400000000000000" pitchFamily="50" charset="-128"/>
              </a:rPr>
              <a:t>嫉妬心を手放してスムーズに思考を現実化するワーク</a:t>
            </a:r>
          </a:p>
        </p:txBody>
      </p:sp>
      <p:pic>
        <p:nvPicPr>
          <p:cNvPr id="51" name="図 50">
            <a:extLst>
              <a:ext uri="{FF2B5EF4-FFF2-40B4-BE49-F238E27FC236}">
                <a16:creationId xmlns:a16="http://schemas.microsoft.com/office/drawing/2014/main" id="{9A580322-23A5-41E3-9251-336E85D15761}"/>
              </a:ext>
            </a:extLst>
          </p:cNvPr>
          <p:cNvPicPr>
            <a:picLocks noChangeAspect="1"/>
          </p:cNvPicPr>
          <p:nvPr/>
        </p:nvPicPr>
        <p:blipFill>
          <a:blip r:embed="rId3"/>
          <a:stretch>
            <a:fillRect/>
          </a:stretch>
        </p:blipFill>
        <p:spPr>
          <a:xfrm>
            <a:off x="4694639" y="5763649"/>
            <a:ext cx="2014612" cy="2190058"/>
          </a:xfrm>
          <a:prstGeom prst="rect">
            <a:avLst/>
          </a:prstGeom>
        </p:spPr>
      </p:pic>
      <p:pic>
        <p:nvPicPr>
          <p:cNvPr id="54" name="図 53">
            <a:extLst>
              <a:ext uri="{FF2B5EF4-FFF2-40B4-BE49-F238E27FC236}">
                <a16:creationId xmlns:a16="http://schemas.microsoft.com/office/drawing/2014/main" id="{468DBD27-7D0B-4E1C-BB6E-B3E9093C9E23}"/>
              </a:ext>
            </a:extLst>
          </p:cNvPr>
          <p:cNvPicPr>
            <a:picLocks noChangeAspect="1"/>
          </p:cNvPicPr>
          <p:nvPr/>
        </p:nvPicPr>
        <p:blipFill>
          <a:blip r:embed="rId4"/>
          <a:stretch>
            <a:fillRect/>
          </a:stretch>
        </p:blipFill>
        <p:spPr>
          <a:xfrm>
            <a:off x="4288217" y="987947"/>
            <a:ext cx="2446877" cy="2287546"/>
          </a:xfrm>
          <a:prstGeom prst="rect">
            <a:avLst/>
          </a:prstGeom>
        </p:spPr>
      </p:pic>
      <p:sp>
        <p:nvSpPr>
          <p:cNvPr id="55" name="テキスト ボックス 54">
            <a:extLst>
              <a:ext uri="{FF2B5EF4-FFF2-40B4-BE49-F238E27FC236}">
                <a16:creationId xmlns:a16="http://schemas.microsoft.com/office/drawing/2014/main" id="{2289C583-FA77-4B6D-94FC-85814EBDE91B}"/>
              </a:ext>
            </a:extLst>
          </p:cNvPr>
          <p:cNvSpPr txBox="1"/>
          <p:nvPr/>
        </p:nvSpPr>
        <p:spPr>
          <a:xfrm>
            <a:off x="-14609" y="-6558"/>
            <a:ext cx="6749702" cy="338554"/>
          </a:xfrm>
          <a:prstGeom prst="rect">
            <a:avLst/>
          </a:prstGeom>
          <a:solidFill>
            <a:srgbClr val="F093A8"/>
          </a:solidFill>
        </p:spPr>
        <p:txBody>
          <a:bodyPr wrap="square">
            <a:spAutoFit/>
          </a:bodyPr>
          <a:lstStyle/>
          <a:p>
            <a:pPr algn="l"/>
            <a:r>
              <a:rPr lang="ja-JP" altLang="en-US" sz="1600" b="1" dirty="0">
                <a:solidFill>
                  <a:schemeClr val="bg1"/>
                </a:solidFill>
                <a:latin typeface="BIZ UDPゴシック" panose="020B0400000000000000" pitchFamily="50" charset="-128"/>
                <a:ea typeface="BIZ UDPゴシック" panose="020B0400000000000000" pitchFamily="50" charset="-128"/>
              </a:rPr>
              <a:t>「なりたい私」になれないのは、</a:t>
            </a:r>
            <a:r>
              <a:rPr lang="en-US" altLang="ja-JP" sz="1600" b="1" dirty="0">
                <a:solidFill>
                  <a:schemeClr val="bg1"/>
                </a:solidFill>
                <a:latin typeface="BIZ UDPゴシック" panose="020B0400000000000000" pitchFamily="50" charset="-128"/>
                <a:ea typeface="BIZ UDPゴシック" panose="020B0400000000000000" pitchFamily="50" charset="-128"/>
              </a:rPr>
              <a:t>2</a:t>
            </a:r>
            <a:r>
              <a:rPr lang="ja-JP" altLang="en-US" sz="1600" b="1" dirty="0">
                <a:solidFill>
                  <a:schemeClr val="bg1"/>
                </a:solidFill>
                <a:latin typeface="BIZ UDPゴシック" panose="020B0400000000000000" pitchFamily="50" charset="-128"/>
                <a:ea typeface="BIZ UDPゴシック" panose="020B0400000000000000" pitchFamily="50" charset="-128"/>
              </a:rPr>
              <a:t>つの意識が原因！？</a:t>
            </a:r>
            <a:endParaRPr lang="ja-JP" altLang="en-US" sz="1600" b="1" i="0" u="none" strike="noStrike" dirty="0">
              <a:solidFill>
                <a:schemeClr val="bg1"/>
              </a:solidFill>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1773B178-F850-4539-9641-71EBBAD7A249}"/>
              </a:ext>
            </a:extLst>
          </p:cNvPr>
          <p:cNvSpPr txBox="1"/>
          <p:nvPr/>
        </p:nvSpPr>
        <p:spPr>
          <a:xfrm>
            <a:off x="5543406" y="309801"/>
            <a:ext cx="1295547" cy="215444"/>
          </a:xfrm>
          <a:prstGeom prst="rect">
            <a:avLst/>
          </a:prstGeom>
          <a:noFill/>
        </p:spPr>
        <p:txBody>
          <a:bodyPr wrap="none" rtlCol="0">
            <a:sp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書籍より一部抜粋要約</a:t>
            </a:r>
          </a:p>
        </p:txBody>
      </p:sp>
      <p:grpSp>
        <p:nvGrpSpPr>
          <p:cNvPr id="3" name="グループ化 2">
            <a:extLst>
              <a:ext uri="{FF2B5EF4-FFF2-40B4-BE49-F238E27FC236}">
                <a16:creationId xmlns:a16="http://schemas.microsoft.com/office/drawing/2014/main" id="{67736A72-8DF6-4077-A33A-EDFB7D3C7484}"/>
              </a:ext>
            </a:extLst>
          </p:cNvPr>
          <p:cNvGrpSpPr/>
          <p:nvPr/>
        </p:nvGrpSpPr>
        <p:grpSpPr>
          <a:xfrm>
            <a:off x="-27577" y="421511"/>
            <a:ext cx="4027807" cy="2862322"/>
            <a:chOff x="-27577" y="421511"/>
            <a:chExt cx="4027807" cy="2862322"/>
          </a:xfrm>
        </p:grpSpPr>
        <p:sp>
          <p:nvSpPr>
            <p:cNvPr id="57" name="テキスト ボックス 56">
              <a:extLst>
                <a:ext uri="{FF2B5EF4-FFF2-40B4-BE49-F238E27FC236}">
                  <a16:creationId xmlns:a16="http://schemas.microsoft.com/office/drawing/2014/main" id="{1CA04527-DFE2-466A-B2EA-C1ED0EFEDD00}"/>
                </a:ext>
              </a:extLst>
            </p:cNvPr>
            <p:cNvSpPr txBox="1"/>
            <p:nvPr/>
          </p:nvSpPr>
          <p:spPr>
            <a:xfrm>
              <a:off x="-27577" y="421511"/>
              <a:ext cx="4027807" cy="2862322"/>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思考には、</a:t>
              </a:r>
              <a:r>
                <a:rPr lang="ja-JP" altLang="en-US" sz="1200" dirty="0">
                  <a:solidFill>
                    <a:srgbClr val="FF0000"/>
                  </a:solidFill>
                  <a:latin typeface="BIZ UDPゴシック" panose="020B0400000000000000" pitchFamily="50" charset="-128"/>
                  <a:ea typeface="BIZ UDPゴシック" panose="020B0400000000000000" pitchFamily="50" charset="-128"/>
                </a:rPr>
                <a:t>顕在意識</a:t>
              </a:r>
              <a:r>
                <a:rPr lang="ja-JP" altLang="en-US" sz="1200" dirty="0">
                  <a:latin typeface="BIZ UDPゴシック" panose="020B0400000000000000" pitchFamily="50" charset="-128"/>
                  <a:ea typeface="BIZ UDPゴシック" panose="020B0400000000000000" pitchFamily="50" charset="-128"/>
                </a:rPr>
                <a:t>で行うものと</a:t>
              </a:r>
              <a:r>
                <a:rPr lang="ja-JP" altLang="en-US" sz="1200" dirty="0">
                  <a:solidFill>
                    <a:srgbClr val="FF0000"/>
                  </a:solidFill>
                  <a:latin typeface="BIZ UDPゴシック" panose="020B0400000000000000" pitchFamily="50" charset="-128"/>
                  <a:ea typeface="BIZ UDPゴシック" panose="020B0400000000000000" pitchFamily="50" charset="-128"/>
                </a:rPr>
                <a:t>潜在意識</a:t>
              </a:r>
              <a:r>
                <a:rPr lang="ja-JP" altLang="en-US" sz="1200" dirty="0">
                  <a:latin typeface="BIZ UDPゴシック" panose="020B0400000000000000" pitchFamily="50" charset="-128"/>
                  <a:ea typeface="BIZ UDPゴシック" panose="020B0400000000000000" pitchFamily="50" charset="-128"/>
                </a:rPr>
                <a:t>で行うものの２種類があります。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顕在意識は私たちが普段認識できている意識、</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潜在意識は認識できていない意識です。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潜在意識は意識の約</a:t>
              </a:r>
              <a:r>
                <a:rPr lang="en-US" altLang="ja-JP" sz="1200" dirty="0">
                  <a:latin typeface="BIZ UDPゴシック" panose="020B0400000000000000" pitchFamily="50" charset="-128"/>
                  <a:ea typeface="BIZ UDPゴシック" panose="020B0400000000000000" pitchFamily="50" charset="-128"/>
                </a:rPr>
                <a:t>95</a:t>
              </a:r>
              <a:r>
                <a:rPr lang="ja-JP" altLang="en-US" sz="1200" dirty="0">
                  <a:latin typeface="BIZ UDPゴシック" panose="020B0400000000000000" pitchFamily="50" charset="-128"/>
                  <a:ea typeface="BIZ UDPゴシック" panose="020B0400000000000000" pitchFamily="50" charset="-128"/>
                </a:rPr>
                <a:t>％を占めており、潜在意識の</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中に潜んでいる思考が私たちの現実を形づくっています。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顕在意識と潜在意識の間に乖離があったり、ギャップが大きかったりすると、私たちは思いどおりの人生を送れていないように感じてしまいます。その結果、苦しんだり、悩んだりするのです。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本書では、この潜在意識の存在を知り、コンタクトを</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取れるようにするためのワークをご紹介します。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i="0" u="none" strike="noStrike" baseline="0" dirty="0">
                  <a:latin typeface="BIZ UDPゴシック" panose="020B0400000000000000" pitchFamily="50" charset="-128"/>
                  <a:ea typeface="BIZ UDPゴシック" panose="020B0400000000000000" pitchFamily="50" charset="-128"/>
                </a:rPr>
                <a:t>　「なりたい私」になれる７日間を</a:t>
              </a:r>
              <a:r>
                <a:rPr lang="ja-JP" altLang="en-US" sz="1200" dirty="0">
                  <a:latin typeface="BIZ UDPゴシック" panose="020B0400000000000000" pitchFamily="50" charset="-128"/>
                  <a:ea typeface="BIZ UDPゴシック" panose="020B0400000000000000" pitchFamily="50" charset="-128"/>
                </a:rPr>
                <a:t>体験していただきます。</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CF44FBC-6089-429D-8CBE-8A5484A525DE}"/>
                </a:ext>
              </a:extLst>
            </p:cNvPr>
            <p:cNvSpPr txBox="1"/>
            <p:nvPr/>
          </p:nvSpPr>
          <p:spPr>
            <a:xfrm>
              <a:off x="2009545" y="1686689"/>
              <a:ext cx="441146"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かいり</a:t>
              </a:r>
            </a:p>
          </p:txBody>
        </p:sp>
      </p:grpSp>
      <p:sp>
        <p:nvSpPr>
          <p:cNvPr id="31" name="テキスト ボックス 30">
            <a:extLst>
              <a:ext uri="{FF2B5EF4-FFF2-40B4-BE49-F238E27FC236}">
                <a16:creationId xmlns:a16="http://schemas.microsoft.com/office/drawing/2014/main" id="{71028A48-4386-412B-B693-30277E4C8128}"/>
              </a:ext>
            </a:extLst>
          </p:cNvPr>
          <p:cNvSpPr txBox="1"/>
          <p:nvPr/>
        </p:nvSpPr>
        <p:spPr>
          <a:xfrm>
            <a:off x="207698" y="7420637"/>
            <a:ext cx="4314912" cy="830997"/>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「〇〇さんへの嫉妬は間違いでした。本当はまもなく私にも□□（手順１で書き出した内容）が現れますよのサインでした！　だから、やったね私！　おめでとう！潜在意識ちゃん、教えてくれてありがとう」</a:t>
            </a:r>
          </a:p>
        </p:txBody>
      </p:sp>
      <p:sp>
        <p:nvSpPr>
          <p:cNvPr id="4" name="テキスト ボックス 3">
            <a:extLst>
              <a:ext uri="{FF2B5EF4-FFF2-40B4-BE49-F238E27FC236}">
                <a16:creationId xmlns:a16="http://schemas.microsoft.com/office/drawing/2014/main" id="{9000F3AC-5FB2-4D22-9A04-E04D9BE854D5}"/>
              </a:ext>
            </a:extLst>
          </p:cNvPr>
          <p:cNvSpPr txBox="1"/>
          <p:nvPr/>
        </p:nvSpPr>
        <p:spPr>
          <a:xfrm>
            <a:off x="3817960" y="8391601"/>
            <a:ext cx="3009902" cy="923330"/>
          </a:xfrm>
          <a:prstGeom prst="rect">
            <a:avLst/>
          </a:prstGeom>
          <a:solidFill>
            <a:srgbClr val="F093A8">
              <a:alpha val="32000"/>
            </a:srgbClr>
          </a:solidFill>
        </p:spPr>
        <p:txBody>
          <a:bodyPr wrap="square" lIns="0" tIns="0" rIns="0" bIns="0" rtlCol="0">
            <a:spAutoFit/>
          </a:bodyPr>
          <a:lstStyle/>
          <a:p>
            <a:pPr algn="l"/>
            <a:r>
              <a:rPr kumimoji="1" lang="ja-JP" altLang="en-US" sz="1200" spc="-100" dirty="0">
                <a:latin typeface="BIZ UDPゴシック" panose="020B0400000000000000" pitchFamily="50" charset="-128"/>
                <a:ea typeface="BIZ UDPゴシック" panose="020B0400000000000000" pitchFamily="50" charset="-128"/>
              </a:rPr>
              <a:t>他にも</a:t>
            </a:r>
            <a:endParaRPr kumimoji="1" lang="en-US" altLang="ja-JP" sz="1200" spc="-100" dirty="0">
              <a:latin typeface="BIZ UDPゴシック" panose="020B0400000000000000" pitchFamily="50" charset="-128"/>
              <a:ea typeface="BIZ UDPゴシック" panose="020B0400000000000000" pitchFamily="50" charset="-128"/>
            </a:endParaRPr>
          </a:p>
          <a:p>
            <a:pPr algn="l"/>
            <a:r>
              <a:rPr lang="en-US" altLang="ja-JP" sz="1200" b="1" i="0" u="none" strike="noStrike" spc="-100" baseline="0" dirty="0">
                <a:latin typeface="BIZ UDPゴシック" panose="020B0400000000000000" pitchFamily="50" charset="-128"/>
                <a:ea typeface="BIZ UDPゴシック" panose="020B0400000000000000" pitchFamily="50" charset="-128"/>
              </a:rPr>
              <a:t>【</a:t>
            </a:r>
            <a:r>
              <a:rPr lang="ja-JP" altLang="en-US" sz="1200" b="1" i="0" u="none" strike="noStrike" spc="-100" baseline="0" dirty="0">
                <a:latin typeface="BIZ UDPゴシック" panose="020B0400000000000000" pitchFamily="50" charset="-128"/>
                <a:ea typeface="BIZ UDPゴシック" panose="020B0400000000000000" pitchFamily="50" charset="-128"/>
              </a:rPr>
              <a:t>自己肯定感を増し増しにするためのワーク</a:t>
            </a:r>
            <a:r>
              <a:rPr lang="en-US" altLang="ja-JP" sz="1200" b="1" i="0" u="none" strike="noStrike" spc="-100" baseline="0" dirty="0">
                <a:latin typeface="BIZ UDPゴシック" panose="020B0400000000000000" pitchFamily="50" charset="-128"/>
                <a:ea typeface="BIZ UDPゴシック" panose="020B0400000000000000" pitchFamily="50" charset="-128"/>
              </a:rPr>
              <a:t>】</a:t>
            </a:r>
          </a:p>
          <a:p>
            <a:pPr algn="l"/>
            <a:r>
              <a:rPr kumimoji="1" lang="en-US" altLang="ja-JP" sz="1200" b="1" spc="-100" dirty="0">
                <a:latin typeface="BIZ UDPゴシック" panose="020B0400000000000000" pitchFamily="50" charset="-128"/>
                <a:ea typeface="BIZ UDPゴシック" panose="020B0400000000000000" pitchFamily="50" charset="-128"/>
              </a:rPr>
              <a:t>【</a:t>
            </a:r>
            <a:r>
              <a:rPr kumimoji="1" lang="ja-JP" altLang="en-US" sz="1200" b="1" spc="-100" dirty="0">
                <a:latin typeface="BIZ UDPゴシック" panose="020B0400000000000000" pitchFamily="50" charset="-128"/>
                <a:ea typeface="BIZ UDPゴシック" panose="020B0400000000000000" pitchFamily="50" charset="-128"/>
              </a:rPr>
              <a:t>みんなから応援されるようになるワーク</a:t>
            </a:r>
            <a:r>
              <a:rPr kumimoji="1" lang="en-US" altLang="ja-JP" sz="1200" b="1" spc="-100" dirty="0">
                <a:latin typeface="BIZ UDPゴシック" panose="020B0400000000000000" pitchFamily="50" charset="-128"/>
                <a:ea typeface="BIZ UDPゴシック" panose="020B0400000000000000" pitchFamily="50" charset="-128"/>
              </a:rPr>
              <a:t>】</a:t>
            </a:r>
          </a:p>
          <a:p>
            <a:pPr algn="l"/>
            <a:r>
              <a:rPr kumimoji="1" lang="en-US" altLang="ja-JP" sz="1200" b="1" spc="-100" dirty="0">
                <a:latin typeface="BIZ UDPゴシック" panose="020B0400000000000000" pitchFamily="50" charset="-128"/>
                <a:ea typeface="BIZ UDPゴシック" panose="020B0400000000000000" pitchFamily="50" charset="-128"/>
              </a:rPr>
              <a:t>【</a:t>
            </a:r>
            <a:r>
              <a:rPr kumimoji="1" lang="ja-JP" altLang="en-US" sz="1200" b="1" spc="-100" dirty="0">
                <a:latin typeface="BIZ UDPゴシック" panose="020B0400000000000000" pitchFamily="50" charset="-128"/>
                <a:ea typeface="BIZ UDPゴシック" panose="020B0400000000000000" pitchFamily="50" charset="-128"/>
              </a:rPr>
              <a:t>願いが叶わない理由に気づくためのワーク</a:t>
            </a:r>
            <a:r>
              <a:rPr kumimoji="1" lang="en-US" altLang="ja-JP" sz="1200" b="1" spc="-100" dirty="0">
                <a:latin typeface="BIZ UDPゴシック" panose="020B0400000000000000" pitchFamily="50" charset="-128"/>
                <a:ea typeface="BIZ UDPゴシック" panose="020B0400000000000000" pitchFamily="50" charset="-128"/>
              </a:rPr>
              <a:t>】</a:t>
            </a:r>
            <a:r>
              <a:rPr kumimoji="1" lang="ja-JP" altLang="en-US" sz="1200" spc="-100" dirty="0">
                <a:latin typeface="BIZ UDPゴシック" panose="020B0400000000000000" pitchFamily="50" charset="-128"/>
                <a:ea typeface="BIZ UDPゴシック" panose="020B0400000000000000" pitchFamily="50" charset="-128"/>
              </a:rPr>
              <a:t>等</a:t>
            </a:r>
            <a:endParaRPr kumimoji="1" lang="en-US" altLang="ja-JP" sz="1200" spc="-100" dirty="0">
              <a:latin typeface="BIZ UDPゴシック" panose="020B0400000000000000" pitchFamily="50" charset="-128"/>
              <a:ea typeface="BIZ UDPゴシック" panose="020B0400000000000000" pitchFamily="50" charset="-128"/>
            </a:endParaRPr>
          </a:p>
          <a:p>
            <a:pPr algn="l"/>
            <a:r>
              <a:rPr kumimoji="1" lang="ja-JP" altLang="en-US" sz="1200" b="1" spc="-100" dirty="0">
                <a:latin typeface="BIZ UDPゴシック" panose="020B0400000000000000" pitchFamily="50" charset="-128"/>
                <a:ea typeface="BIZ UDPゴシック" panose="020B0400000000000000" pitchFamily="50" charset="-128"/>
              </a:rPr>
              <a:t>　　　　　　</a:t>
            </a:r>
            <a:r>
              <a:rPr kumimoji="1" lang="ja-JP" altLang="en-US" sz="1200" spc="-100" dirty="0">
                <a:latin typeface="BIZ UDPゴシック" panose="020B0400000000000000" pitchFamily="50" charset="-128"/>
                <a:ea typeface="BIZ UDPゴシック" panose="020B0400000000000000" pitchFamily="50" charset="-128"/>
              </a:rPr>
              <a:t>望み・願い・夢が叶うためのワークを掲載</a:t>
            </a:r>
          </a:p>
        </p:txBody>
      </p:sp>
    </p:spTree>
    <p:extLst>
      <p:ext uri="{BB962C8B-B14F-4D97-AF65-F5344CB8AC3E}">
        <p14:creationId xmlns:p14="http://schemas.microsoft.com/office/powerpoint/2010/main" val="2731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E01E282-79E0-4C1D-A25D-41A022223CCA}"/>
              </a:ext>
            </a:extLst>
          </p:cNvPr>
          <p:cNvSpPr>
            <a:spLocks noChangeArrowheads="1"/>
          </p:cNvSpPr>
          <p:nvPr/>
        </p:nvSpPr>
        <p:spPr bwMode="auto">
          <a:xfrm>
            <a:off x="212001" y="688017"/>
            <a:ext cx="3902869" cy="279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b="1" i="0" dirty="0">
                <a:solidFill>
                  <a:srgbClr val="0F1111"/>
                </a:solidFill>
                <a:effectLst/>
                <a:latin typeface="BIZ UDPゴシック" panose="020B0400000000000000" pitchFamily="50" charset="-128"/>
                <a:ea typeface="BIZ UDPゴシック" panose="020B0400000000000000" pitchFamily="50" charset="-128"/>
              </a:rPr>
              <a:t>   </a:t>
            </a:r>
            <a:endParaRPr lang="en-US" altLang="ja-JP" b="1" i="0" dirty="0">
              <a:solidFill>
                <a:srgbClr val="0F1111"/>
              </a:solidFill>
              <a:effectLst/>
              <a:latin typeface="BIZ UDP明朝 Medium" panose="02020500000000000000" pitchFamily="18" charset="-128"/>
              <a:ea typeface="BIZ UDP明朝 Medium" panose="02020500000000000000" pitchFamily="18" charset="-128"/>
            </a:endParaRPr>
          </a:p>
          <a:p>
            <a:pPr>
              <a:lnSpc>
                <a:spcPts val="6600"/>
              </a:lnSpc>
            </a:pPr>
            <a:r>
              <a:rPr lang="ja-JP" altLang="en-US" sz="13800" b="1" i="0" spc="-100" dirty="0">
                <a:solidFill>
                  <a:srgbClr val="0F1111"/>
                </a:solidFill>
                <a:effectLst/>
                <a:latin typeface="BIZ UDP明朝 Medium" panose="02020500000000000000" pitchFamily="18" charset="-128"/>
                <a:ea typeface="BIZ UDP明朝 Medium" panose="02020500000000000000" pitchFamily="18" charset="-128"/>
              </a:rPr>
              <a:t>７</a:t>
            </a:r>
            <a:r>
              <a:rPr lang="ja-JP" altLang="en-US" sz="4000" b="1" i="0" spc="-100" dirty="0">
                <a:solidFill>
                  <a:srgbClr val="0F1111"/>
                </a:solidFill>
                <a:effectLst/>
                <a:latin typeface="BIZ UDP明朝 Medium" panose="02020500000000000000" pitchFamily="18" charset="-128"/>
                <a:ea typeface="BIZ UDP明朝 Medium" panose="02020500000000000000" pitchFamily="18" charset="-128"/>
              </a:rPr>
              <a:t>日間で</a:t>
            </a:r>
            <a:endParaRPr lang="en-US" altLang="ja-JP" sz="4000" b="1" i="0" spc="-100" dirty="0">
              <a:solidFill>
                <a:srgbClr val="0F1111"/>
              </a:solidFill>
              <a:effectLst/>
              <a:latin typeface="BIZ UDP明朝 Medium" panose="02020500000000000000" pitchFamily="18" charset="-128"/>
              <a:ea typeface="BIZ UDP明朝 Medium" panose="02020500000000000000" pitchFamily="18" charset="-128"/>
            </a:endParaRPr>
          </a:p>
          <a:p>
            <a:pPr>
              <a:lnSpc>
                <a:spcPts val="6600"/>
              </a:lnSpc>
            </a:pPr>
            <a:r>
              <a:rPr lang="ja-JP" altLang="en-US" sz="5400" b="1" i="0" spc="-100" dirty="0">
                <a:solidFill>
                  <a:srgbClr val="0F1111"/>
                </a:solidFill>
                <a:effectLst/>
                <a:latin typeface="BIZ UDP明朝 Medium" panose="02020500000000000000" pitchFamily="18" charset="-128"/>
                <a:ea typeface="BIZ UDP明朝 Medium" panose="02020500000000000000" pitchFamily="18" charset="-128"/>
              </a:rPr>
              <a:t>なりたい私</a:t>
            </a:r>
            <a:r>
              <a:rPr lang="ja-JP" altLang="en-US" sz="4000" b="1" i="0" spc="-100" dirty="0">
                <a:solidFill>
                  <a:srgbClr val="0F1111"/>
                </a:solidFill>
                <a:effectLst/>
                <a:latin typeface="BIZ UDP明朝 Medium" panose="02020500000000000000" pitchFamily="18" charset="-128"/>
                <a:ea typeface="BIZ UDP明朝 Medium" panose="02020500000000000000" pitchFamily="18" charset="-128"/>
              </a:rPr>
              <a:t>に</a:t>
            </a:r>
            <a:endParaRPr lang="en-US" altLang="ja-JP" sz="4000" b="1" i="0" spc="-100" dirty="0">
              <a:solidFill>
                <a:srgbClr val="0F1111"/>
              </a:solidFill>
              <a:effectLst/>
              <a:latin typeface="BIZ UDP明朝 Medium" panose="02020500000000000000" pitchFamily="18" charset="-128"/>
              <a:ea typeface="BIZ UDP明朝 Medium" panose="02020500000000000000" pitchFamily="18" charset="-128"/>
            </a:endParaRPr>
          </a:p>
          <a:p>
            <a:pPr>
              <a:lnSpc>
                <a:spcPts val="6600"/>
              </a:lnSpc>
            </a:pPr>
            <a:r>
              <a:rPr lang="ja-JP" altLang="en-US" sz="5400" b="1" i="0" spc="-100" dirty="0">
                <a:solidFill>
                  <a:srgbClr val="0F1111"/>
                </a:solidFill>
                <a:effectLst/>
                <a:latin typeface="BIZ UDP明朝 Medium" panose="02020500000000000000" pitchFamily="18" charset="-128"/>
                <a:ea typeface="BIZ UDP明朝 Medium" panose="02020500000000000000" pitchFamily="18" charset="-128"/>
              </a:rPr>
              <a:t>なれる</a:t>
            </a:r>
            <a:r>
              <a:rPr lang="ja-JP" altLang="en-US" sz="4000" b="1" i="0" spc="-100" dirty="0">
                <a:solidFill>
                  <a:srgbClr val="0F1111"/>
                </a:solidFill>
                <a:effectLst/>
                <a:latin typeface="BIZ UDP明朝 Medium" panose="02020500000000000000" pitchFamily="18" charset="-128"/>
                <a:ea typeface="BIZ UDP明朝 Medium" panose="02020500000000000000" pitchFamily="18" charset="-128"/>
              </a:rPr>
              <a:t>ワーク</a:t>
            </a:r>
          </a:p>
        </p:txBody>
      </p:sp>
      <p:pic>
        <p:nvPicPr>
          <p:cNvPr id="3" name="図 2">
            <a:extLst>
              <a:ext uri="{FF2B5EF4-FFF2-40B4-BE49-F238E27FC236}">
                <a16:creationId xmlns:a16="http://schemas.microsoft.com/office/drawing/2014/main" id="{C4E45979-75EB-4535-BD80-CEE752DB7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159" y="91811"/>
            <a:ext cx="2386840" cy="3506476"/>
          </a:xfrm>
          <a:prstGeom prst="rect">
            <a:avLst/>
          </a:prstGeom>
          <a:ln>
            <a:solidFill>
              <a:schemeClr val="accent4">
                <a:lumMod val="50000"/>
              </a:schemeClr>
            </a:solidFill>
          </a:ln>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20FDF168-8733-44C9-8998-0AA0FF938D7A}"/>
              </a:ext>
            </a:extLst>
          </p:cNvPr>
          <p:cNvSpPr txBox="1"/>
          <p:nvPr/>
        </p:nvSpPr>
        <p:spPr>
          <a:xfrm>
            <a:off x="212001" y="3484680"/>
            <a:ext cx="1536700" cy="369332"/>
          </a:xfrm>
          <a:prstGeom prst="rect">
            <a:avLst/>
          </a:prstGeom>
          <a:noFill/>
        </p:spPr>
        <p:txBody>
          <a:bodyPr wrap="square">
            <a:spAutoFit/>
          </a:bodyPr>
          <a:lstStyle/>
          <a:p>
            <a:pPr marL="0" marR="0" lvl="0" indent="0" algn="l" defTabSz="914400" rtl="0" eaLnBrk="0" fontAlgn="base" latinLnBrk="0" hangingPunct="0">
              <a:spcBef>
                <a:spcPct val="0"/>
              </a:spcBef>
              <a:spcAft>
                <a:spcPct val="0"/>
              </a:spcAft>
              <a:buClrTx/>
              <a:buSzTx/>
              <a:buFontTx/>
              <a:buNone/>
              <a:tabLst>
                <a:tab pos="504825" algn="l"/>
              </a:tabLst>
            </a:pPr>
            <a:r>
              <a:rPr lang="zh-TW" altLang="en-US" sz="1800" i="0" strike="noStrike" baseline="0" dirty="0">
                <a:latin typeface="BIZ UDPゴシック" panose="020B0400000000000000" pitchFamily="50" charset="-128"/>
                <a:ea typeface="BIZ UDPゴシック" panose="020B0400000000000000" pitchFamily="50" charset="-128"/>
              </a:rPr>
              <a:t>大石洋子</a:t>
            </a:r>
            <a:r>
              <a:rPr lang="ja-JP" altLang="en-US" sz="1800" i="0" strike="noStrike" baseline="0" dirty="0">
                <a:latin typeface="BIZ UDPゴシック" panose="020B0400000000000000" pitchFamily="50" charset="-128"/>
                <a:ea typeface="BIZ UDPゴシック" panose="020B0400000000000000" pitchFamily="50" charset="-128"/>
              </a:rPr>
              <a:t>　著</a:t>
            </a:r>
            <a:endParaRPr kumimoji="0" lang="ja-JP" altLang="en-US" sz="180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496C796-9F92-4272-9D75-BA37B65C07A0}"/>
              </a:ext>
            </a:extLst>
          </p:cNvPr>
          <p:cNvSpPr/>
          <p:nvPr/>
        </p:nvSpPr>
        <p:spPr>
          <a:xfrm>
            <a:off x="5109301" y="3669346"/>
            <a:ext cx="1598515" cy="276999"/>
          </a:xfrm>
          <a:prstGeom prst="rect">
            <a:avLst/>
          </a:prstGeom>
        </p:spPr>
        <p:txBody>
          <a:bodyPr wrap="none">
            <a:spAutoFit/>
          </a:bodyPr>
          <a:lstStyle/>
          <a:p>
            <a:r>
              <a:rPr lang="en-US" altLang="ja-JP" sz="1200" spc="-100" dirty="0">
                <a:latin typeface="BIZ UDPゴシック" panose="020B0400000000000000" pitchFamily="50" charset="-128"/>
                <a:ea typeface="BIZ UDPゴシック" panose="020B0400000000000000" pitchFamily="50" charset="-128"/>
              </a:rPr>
              <a:t>2021</a:t>
            </a:r>
            <a:r>
              <a:rPr lang="ja-JP" altLang="en-US" sz="1200" spc="-100" dirty="0">
                <a:latin typeface="BIZ UDPゴシック" panose="020B0400000000000000" pitchFamily="50" charset="-128"/>
                <a:ea typeface="BIZ UDPゴシック" panose="020B0400000000000000" pitchFamily="50" charset="-128"/>
              </a:rPr>
              <a:t>年</a:t>
            </a:r>
            <a:r>
              <a:rPr lang="en-US" altLang="ja-JP" sz="1200" spc="-100" dirty="0">
                <a:latin typeface="BIZ UDPゴシック" panose="020B0400000000000000" pitchFamily="50" charset="-128"/>
                <a:ea typeface="BIZ UDPゴシック" panose="020B0400000000000000" pitchFamily="50" charset="-128"/>
              </a:rPr>
              <a:t>8</a:t>
            </a:r>
            <a:r>
              <a:rPr lang="ja-JP" altLang="en-US" sz="1200" spc="-100" dirty="0">
                <a:latin typeface="BIZ UDPゴシック" panose="020B0400000000000000" pitchFamily="50" charset="-128"/>
                <a:ea typeface="BIZ UDPゴシック" panose="020B0400000000000000" pitchFamily="50" charset="-128"/>
              </a:rPr>
              <a:t>月</a:t>
            </a:r>
            <a:r>
              <a:rPr lang="en-US" altLang="ja-JP" sz="1200" spc="-100" dirty="0">
                <a:latin typeface="BIZ UDPゴシック" panose="020B0400000000000000" pitchFamily="50" charset="-128"/>
                <a:ea typeface="BIZ UDPゴシック" panose="020B0400000000000000" pitchFamily="50" charset="-128"/>
              </a:rPr>
              <a:t>20</a:t>
            </a:r>
            <a:r>
              <a:rPr lang="ja-JP" altLang="en-US" sz="1200" spc="-100" dirty="0">
                <a:latin typeface="BIZ UDPゴシック" panose="020B0400000000000000" pitchFamily="50" charset="-128"/>
                <a:ea typeface="BIZ UDPゴシック" panose="020B0400000000000000" pitchFamily="50" charset="-128"/>
              </a:rPr>
              <a:t>日発刊</a:t>
            </a:r>
          </a:p>
        </p:txBody>
      </p:sp>
    </p:spTree>
    <p:extLst>
      <p:ext uri="{BB962C8B-B14F-4D97-AF65-F5344CB8AC3E}">
        <p14:creationId xmlns:p14="http://schemas.microsoft.com/office/powerpoint/2010/main" val="22277365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400" dirty="0">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1852</TotalTime>
  <Words>1132</Words>
  <Application>Microsoft Office PowerPoint</Application>
  <PresentationFormat>A4 210 x 297 mm</PresentationFormat>
  <Paragraphs>85</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BIZ UDPゴシック</vt:lpstr>
      <vt:lpstr>BIZ UDP明朝 Medium</vt:lpstr>
      <vt:lpstr>BIZ UDゴシック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　古垣</dc:creator>
  <cp:lastModifiedBy>あさ 出版</cp:lastModifiedBy>
  <cp:revision>205</cp:revision>
  <cp:lastPrinted>2020-10-05T03:43:52Z</cp:lastPrinted>
  <dcterms:created xsi:type="dcterms:W3CDTF">2018-09-06T03:50:03Z</dcterms:created>
  <dcterms:modified xsi:type="dcterms:W3CDTF">2021-08-11T03:31:57Z</dcterms:modified>
</cp:coreProperties>
</file>