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49" userDrawn="1">
          <p15:clr>
            <a:srgbClr val="A4A3A4"/>
          </p15:clr>
        </p15:guide>
        <p15:guide id="2" pos="1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B6157"/>
    <a:srgbClr val="FC0C45"/>
    <a:srgbClr val="EE6ECC"/>
    <a:srgbClr val="C31796"/>
    <a:srgbClr val="A3794F"/>
    <a:srgbClr val="00A8E9"/>
    <a:srgbClr val="FEFFFF"/>
    <a:srgbClr val="F59817"/>
    <a:srgbClr val="F15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showGuides="1">
      <p:cViewPr>
        <p:scale>
          <a:sx n="66" d="100"/>
          <a:sy n="66" d="100"/>
        </p:scale>
        <p:origin x="1344" y="-60"/>
      </p:cViewPr>
      <p:guideLst>
        <p:guide orient="horz" pos="4549"/>
        <p:guide pos="1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36686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77626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26934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235379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206291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961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76418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294643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4210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30755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1F4DF9-AEA8-4E26-B7A3-73E7B8408CAB}"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26701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81F4DF9-AEA8-4E26-B7A3-73E7B8408CAB}" type="datetimeFigureOut">
              <a:rPr kumimoji="1" lang="ja-JP" altLang="en-US" smtClean="0"/>
              <a:t>2021/8/19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253016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48B171F5-0B68-49F1-A0EA-FDB137AFFE42}"/>
              </a:ext>
            </a:extLst>
          </p:cNvPr>
          <p:cNvSpPr txBox="1"/>
          <p:nvPr/>
        </p:nvSpPr>
        <p:spPr>
          <a:xfrm>
            <a:off x="63728" y="499502"/>
            <a:ext cx="6728390" cy="316782"/>
          </a:xfrm>
          <a:prstGeom prst="rect">
            <a:avLst/>
          </a:prstGeom>
          <a:solidFill>
            <a:srgbClr val="EB6157"/>
          </a:solidFill>
        </p:spPr>
        <p:txBody>
          <a:bodyPr wrap="square">
            <a:noAutofit/>
          </a:bodyPr>
          <a:lstStyle/>
          <a:p>
            <a:pPr algn="ctr"/>
            <a:endParaRPr lang="ja-JP" altLang="en-US" sz="2000" b="1"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B5E31BC-6FBC-4551-A192-49C0F2326980}"/>
              </a:ext>
            </a:extLst>
          </p:cNvPr>
          <p:cNvSpPr/>
          <p:nvPr/>
        </p:nvSpPr>
        <p:spPr>
          <a:xfrm>
            <a:off x="65881" y="499501"/>
            <a:ext cx="6726237" cy="1916115"/>
          </a:xfrm>
          <a:prstGeom prst="rect">
            <a:avLst/>
          </a:prstGeom>
          <a:noFill/>
          <a:ln w="25400">
            <a:solidFill>
              <a:srgbClr val="EB6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Pゴシック" panose="020B0400000000000000" pitchFamily="50" charset="-128"/>
              <a:ea typeface="BIZ UDPゴシック" panose="020B0400000000000000" pitchFamily="50" charset="-128"/>
            </a:endParaRPr>
          </a:p>
        </p:txBody>
      </p:sp>
      <p:sp>
        <p:nvSpPr>
          <p:cNvPr id="6" name="Rectangle 4">
            <a:extLst>
              <a:ext uri="{FF2B5EF4-FFF2-40B4-BE49-F238E27FC236}">
                <a16:creationId xmlns:a16="http://schemas.microsoft.com/office/drawing/2014/main" id="{6E6FF39C-16CD-4803-BCFF-C0D699515D6D}"/>
              </a:ext>
            </a:extLst>
          </p:cNvPr>
          <p:cNvSpPr>
            <a:spLocks noChangeArrowheads="1"/>
          </p:cNvSpPr>
          <p:nvPr/>
        </p:nvSpPr>
        <p:spPr bwMode="auto">
          <a:xfrm>
            <a:off x="798" y="143582"/>
            <a:ext cx="3549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9pPr>
          </a:lstStyle>
          <a:p>
            <a:pPr lvl="0" defTabSz="914400"/>
            <a:r>
              <a:rPr kumimoji="0"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NEWS </a:t>
            </a:r>
            <a:r>
              <a:rPr lang="en-US" altLang="ja-JP" sz="1600" b="1" dirty="0">
                <a:latin typeface="BIZ UDPゴシック" panose="020B0400000000000000" pitchFamily="50" charset="-128"/>
                <a:ea typeface="BIZ UDPゴシック" panose="020B0400000000000000" pitchFamily="50" charset="-128"/>
                <a:cs typeface="Times New Roman" panose="02020603050405020304" pitchFamily="18" charset="0"/>
              </a:rPr>
              <a:t>RELEASE</a:t>
            </a:r>
            <a:r>
              <a:rPr lang="en-US" altLang="ja-JP" sz="10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00" b="1" dirty="0">
                <a:latin typeface="BIZ UDPゴシック" panose="020B0400000000000000" pitchFamily="50" charset="-128"/>
                <a:ea typeface="BIZ UDPゴシック" panose="020B0400000000000000" pitchFamily="50" charset="-128"/>
                <a:cs typeface="Times New Roman" panose="02020603050405020304" pitchFamily="18" charset="0"/>
              </a:rPr>
              <a:t>書籍のご案内</a:t>
            </a:r>
            <a:r>
              <a:rPr lang="en-US" altLang="ja-JP" sz="10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00" b="1"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7A566BB4-FF34-4C9C-A7A9-5C15715D87CE}"/>
              </a:ext>
            </a:extLst>
          </p:cNvPr>
          <p:cNvSpPr/>
          <p:nvPr/>
        </p:nvSpPr>
        <p:spPr>
          <a:xfrm>
            <a:off x="80963" y="4837502"/>
            <a:ext cx="6677026" cy="5020234"/>
          </a:xfrm>
          <a:prstGeom prst="rect">
            <a:avLst/>
          </a:prstGeom>
          <a:noFill/>
          <a:ln w="31750">
            <a:solidFill>
              <a:srgbClr val="EB6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ja-JP" altLang="ja-JP"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4CDA49A-8FFF-4325-ABBF-00E9B55CD69A}"/>
              </a:ext>
            </a:extLst>
          </p:cNvPr>
          <p:cNvSpPr txBox="1"/>
          <p:nvPr/>
        </p:nvSpPr>
        <p:spPr>
          <a:xfrm>
            <a:off x="798" y="-35333"/>
            <a:ext cx="1031051" cy="261610"/>
          </a:xfrm>
          <a:prstGeom prst="rect">
            <a:avLst/>
          </a:prstGeom>
          <a:noFill/>
        </p:spPr>
        <p:txBody>
          <a:bodyPr wrap="none" rtlCol="0">
            <a:spAutoFit/>
          </a:bodyPr>
          <a:lstStyle/>
          <a:p>
            <a:r>
              <a:rPr kumimoji="1" lang="ja-JP" altLang="en-US" sz="1100" b="1" u="sng" dirty="0">
                <a:latin typeface="BIZ UDPゴシック" panose="020B0400000000000000" pitchFamily="50" charset="-128"/>
                <a:ea typeface="BIZ UDPゴシック" panose="020B0400000000000000" pitchFamily="50" charset="-128"/>
              </a:rPr>
              <a:t>報道関係各位</a:t>
            </a:r>
          </a:p>
        </p:txBody>
      </p:sp>
      <p:sp>
        <p:nvSpPr>
          <p:cNvPr id="2" name="正方形/長方形 1">
            <a:extLst>
              <a:ext uri="{FF2B5EF4-FFF2-40B4-BE49-F238E27FC236}">
                <a16:creationId xmlns:a16="http://schemas.microsoft.com/office/drawing/2014/main" id="{6F5062A1-3E98-4184-98F6-41200D10167F}"/>
              </a:ext>
            </a:extLst>
          </p:cNvPr>
          <p:cNvSpPr/>
          <p:nvPr/>
        </p:nvSpPr>
        <p:spPr>
          <a:xfrm>
            <a:off x="80963" y="7526928"/>
            <a:ext cx="2560320" cy="307777"/>
          </a:xfrm>
          <a:prstGeom prst="rect">
            <a:avLst/>
          </a:prstGeom>
        </p:spPr>
        <p:txBody>
          <a:bodyPr wrap="square">
            <a:spAutoFit/>
          </a:bodyPr>
          <a:lstStyle/>
          <a:p>
            <a:r>
              <a:rPr kumimoji="1" lang="en-US" altLang="ja-JP" sz="1400" b="1" spc="-100" dirty="0">
                <a:latin typeface="BIZ UDPゴシック" panose="020B0400000000000000" pitchFamily="50" charset="-128"/>
                <a:ea typeface="BIZ UDPゴシック" panose="020B0400000000000000" pitchFamily="50" charset="-128"/>
              </a:rPr>
              <a:t>【</a:t>
            </a:r>
            <a:r>
              <a:rPr kumimoji="1" lang="ja-JP" altLang="en-US" sz="1400" b="1" spc="-100" dirty="0">
                <a:latin typeface="BIZ UDPゴシック" panose="020B0400000000000000" pitchFamily="50" charset="-128"/>
                <a:ea typeface="BIZ UDPゴシック" panose="020B0400000000000000" pitchFamily="50" charset="-128"/>
              </a:rPr>
              <a:t>著者プロフィール</a:t>
            </a:r>
            <a:r>
              <a:rPr kumimoji="1" lang="en-US" altLang="ja-JP" sz="1400" b="1" spc="-100" dirty="0">
                <a:latin typeface="BIZ UDPゴシック" panose="020B0400000000000000" pitchFamily="50" charset="-128"/>
                <a:ea typeface="BIZ UDPゴシック" panose="020B0400000000000000" pitchFamily="50" charset="-128"/>
              </a:rPr>
              <a:t>】</a:t>
            </a:r>
          </a:p>
        </p:txBody>
      </p:sp>
      <p:sp>
        <p:nvSpPr>
          <p:cNvPr id="3" name="正方形/長方形 2">
            <a:extLst>
              <a:ext uri="{FF2B5EF4-FFF2-40B4-BE49-F238E27FC236}">
                <a16:creationId xmlns:a16="http://schemas.microsoft.com/office/drawing/2014/main" id="{573D2E73-022F-4F9E-9760-9EEAF7A73F91}"/>
              </a:ext>
            </a:extLst>
          </p:cNvPr>
          <p:cNvSpPr/>
          <p:nvPr/>
        </p:nvSpPr>
        <p:spPr>
          <a:xfrm>
            <a:off x="63728" y="5774348"/>
            <a:ext cx="800219" cy="338554"/>
          </a:xfrm>
          <a:prstGeom prst="rect">
            <a:avLst/>
          </a:prstGeom>
        </p:spPr>
        <p:txBody>
          <a:bodyPr wrap="none">
            <a:spAutoFit/>
          </a:bodyPr>
          <a:lstStyle/>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目次</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4" name="正方形/長方形 3">
            <a:extLst>
              <a:ext uri="{FF2B5EF4-FFF2-40B4-BE49-F238E27FC236}">
                <a16:creationId xmlns:a16="http://schemas.microsoft.com/office/drawing/2014/main" id="{7FDC4D1B-43CB-43CA-8AFC-0BCBAA2968DF}"/>
              </a:ext>
            </a:extLst>
          </p:cNvPr>
          <p:cNvSpPr/>
          <p:nvPr/>
        </p:nvSpPr>
        <p:spPr>
          <a:xfrm>
            <a:off x="5452579" y="-41088"/>
            <a:ext cx="1537895" cy="276999"/>
          </a:xfrm>
          <a:prstGeom prst="rect">
            <a:avLst/>
          </a:prstGeom>
        </p:spPr>
        <p:txBody>
          <a:bodyPr wrap="square">
            <a:spAutoFit/>
          </a:bodyPr>
          <a:lstStyle/>
          <a:p>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1200">
                <a:latin typeface="BIZ UDPゴシック" panose="020B0400000000000000" pitchFamily="50" charset="-128"/>
                <a:ea typeface="BIZ UDPゴシック" panose="020B0400000000000000" pitchFamily="50" charset="-128"/>
                <a:cs typeface="Times New Roman" panose="02020603050405020304" pitchFamily="18" charset="0"/>
              </a:rPr>
              <a:t>月１８日</a:t>
            </a:r>
            <a:endPar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Rectangle 5">
            <a:extLst>
              <a:ext uri="{FF2B5EF4-FFF2-40B4-BE49-F238E27FC236}">
                <a16:creationId xmlns:a16="http://schemas.microsoft.com/office/drawing/2014/main" id="{471FC278-D445-4D80-AAA4-248441870353}"/>
              </a:ext>
            </a:extLst>
          </p:cNvPr>
          <p:cNvSpPr>
            <a:spLocks noChangeArrowheads="1"/>
          </p:cNvSpPr>
          <p:nvPr/>
        </p:nvSpPr>
        <p:spPr bwMode="auto">
          <a:xfrm>
            <a:off x="100011" y="381849"/>
            <a:ext cx="6634859" cy="209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b="1" i="0" dirty="0">
                <a:solidFill>
                  <a:srgbClr val="0F1111"/>
                </a:solidFill>
                <a:effectLst/>
                <a:latin typeface="BIZ UDPゴシック" panose="020B0400000000000000" pitchFamily="50" charset="-128"/>
                <a:ea typeface="BIZ UDPゴシック" panose="020B0400000000000000" pitchFamily="50" charset="-128"/>
              </a:rPr>
              <a:t>   </a:t>
            </a:r>
            <a:endParaRPr lang="en-US" altLang="ja-JP" b="1" i="0" dirty="0">
              <a:solidFill>
                <a:srgbClr val="0F1111"/>
              </a:solidFill>
              <a:effectLst/>
              <a:latin typeface="BIZ UDPゴシック" panose="020B0400000000000000" pitchFamily="50" charset="-128"/>
              <a:ea typeface="BIZ UDPゴシック" panose="020B0400000000000000" pitchFamily="50" charset="-128"/>
            </a:endParaRPr>
          </a:p>
          <a:p>
            <a:pPr algn="ctr"/>
            <a:r>
              <a:rPr lang="ja-JP" altLang="en-US" sz="5400" b="1" i="0" dirty="0">
                <a:solidFill>
                  <a:srgbClr val="0F1111"/>
                </a:solidFill>
                <a:effectLst/>
                <a:latin typeface="BIZ UDPゴシック" panose="020B0400000000000000" pitchFamily="50" charset="-128"/>
                <a:ea typeface="BIZ UDPゴシック" panose="020B0400000000000000" pitchFamily="50" charset="-128"/>
              </a:rPr>
              <a:t>毎日がうまくいく</a:t>
            </a:r>
            <a:endParaRPr lang="en-US" altLang="ja-JP" sz="5400" b="1" i="0" dirty="0">
              <a:solidFill>
                <a:srgbClr val="0F1111"/>
              </a:solidFill>
              <a:effectLst/>
              <a:latin typeface="BIZ UDPゴシック" panose="020B0400000000000000" pitchFamily="50" charset="-128"/>
              <a:ea typeface="BIZ UDPゴシック" panose="020B0400000000000000" pitchFamily="50" charset="-128"/>
            </a:endParaRPr>
          </a:p>
          <a:p>
            <a:pPr algn="ctr">
              <a:lnSpc>
                <a:spcPts val="7000"/>
              </a:lnSpc>
            </a:pPr>
            <a:r>
              <a:rPr lang="ja-JP" altLang="en-US" sz="6600" b="1" i="0" dirty="0">
                <a:solidFill>
                  <a:srgbClr val="0F1111"/>
                </a:solidFill>
                <a:effectLst/>
                <a:latin typeface="BIZ UDPゴシック" panose="020B0400000000000000" pitchFamily="50" charset="-128"/>
                <a:ea typeface="BIZ UDPゴシック" panose="020B0400000000000000" pitchFamily="50" charset="-128"/>
              </a:rPr>
              <a:t> </a:t>
            </a:r>
            <a:r>
              <a:rPr lang="ja-JP" altLang="en-US" sz="6600" b="1" i="0" dirty="0">
                <a:ln>
                  <a:solidFill>
                    <a:schemeClr val="tx1"/>
                  </a:solidFill>
                </a:ln>
                <a:solidFill>
                  <a:srgbClr val="EB6157"/>
                </a:solidFill>
                <a:effectLst/>
                <a:latin typeface="BIZ UDPゴシック" panose="020B0400000000000000" pitchFamily="50" charset="-128"/>
                <a:ea typeface="BIZ UDPゴシック" panose="020B0400000000000000" pitchFamily="50" charset="-128"/>
              </a:rPr>
              <a:t>朝</a:t>
            </a:r>
            <a:r>
              <a:rPr lang="ja-JP" altLang="en-US" sz="4400" b="1" i="0" dirty="0">
                <a:solidFill>
                  <a:srgbClr val="0F1111"/>
                </a:solidFill>
                <a:effectLst/>
                <a:latin typeface="BIZ UDPゴシック" panose="020B0400000000000000" pitchFamily="50" charset="-128"/>
                <a:ea typeface="BIZ UDPゴシック" panose="020B0400000000000000" pitchFamily="50" charset="-128"/>
              </a:rPr>
              <a:t>の</a:t>
            </a:r>
            <a:r>
              <a:rPr lang="ja-JP" altLang="en-US" sz="6600" b="1" i="0" dirty="0">
                <a:solidFill>
                  <a:srgbClr val="0F1111"/>
                </a:solidFill>
                <a:effectLst/>
                <a:latin typeface="BIZ UDPゴシック" panose="020B0400000000000000" pitchFamily="50" charset="-128"/>
                <a:ea typeface="BIZ UDPゴシック" panose="020B0400000000000000" pitchFamily="50" charset="-128"/>
              </a:rPr>
              <a:t>スイッチ</a:t>
            </a:r>
            <a:endParaRPr lang="ja-JP" altLang="en-US" sz="4400" b="1" i="0" dirty="0">
              <a:solidFill>
                <a:srgbClr val="0F1111"/>
              </a:solidFill>
              <a:effectLst/>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B220BFD1-A60D-4A84-8FB1-619B8C4F7B8D}"/>
              </a:ext>
            </a:extLst>
          </p:cNvPr>
          <p:cNvSpPr/>
          <p:nvPr/>
        </p:nvSpPr>
        <p:spPr>
          <a:xfrm>
            <a:off x="5259485" y="2165112"/>
            <a:ext cx="1598515" cy="276999"/>
          </a:xfrm>
          <a:prstGeom prst="rect">
            <a:avLst/>
          </a:prstGeom>
        </p:spPr>
        <p:txBody>
          <a:bodyPr wrap="none">
            <a:spAutoFit/>
          </a:bodyPr>
          <a:lstStyle/>
          <a:p>
            <a:r>
              <a:rPr lang="en-US" altLang="ja-JP" sz="1200" spc="-100" dirty="0">
                <a:latin typeface="BIZ UDPゴシック" panose="020B0400000000000000" pitchFamily="50" charset="-128"/>
                <a:ea typeface="BIZ UDPゴシック" panose="020B0400000000000000" pitchFamily="50" charset="-128"/>
              </a:rPr>
              <a:t>2021</a:t>
            </a:r>
            <a:r>
              <a:rPr lang="ja-JP" altLang="en-US" sz="1200" spc="-100" dirty="0">
                <a:latin typeface="BIZ UDPゴシック" panose="020B0400000000000000" pitchFamily="50" charset="-128"/>
                <a:ea typeface="BIZ UDPゴシック" panose="020B0400000000000000" pitchFamily="50" charset="-128"/>
              </a:rPr>
              <a:t>年</a:t>
            </a:r>
            <a:r>
              <a:rPr lang="en-US" altLang="ja-JP" sz="1200" spc="-100" dirty="0">
                <a:latin typeface="BIZ UDPゴシック" panose="020B0400000000000000" pitchFamily="50" charset="-128"/>
                <a:ea typeface="BIZ UDPゴシック" panose="020B0400000000000000" pitchFamily="50" charset="-128"/>
              </a:rPr>
              <a:t>8</a:t>
            </a:r>
            <a:r>
              <a:rPr lang="ja-JP" altLang="en-US" sz="1200" spc="-100" dirty="0">
                <a:latin typeface="BIZ UDPゴシック" panose="020B0400000000000000" pitchFamily="50" charset="-128"/>
                <a:ea typeface="BIZ UDPゴシック" panose="020B0400000000000000" pitchFamily="50" charset="-128"/>
              </a:rPr>
              <a:t>月</a:t>
            </a:r>
            <a:r>
              <a:rPr lang="en-US" altLang="ja-JP" sz="1200" spc="-100" dirty="0">
                <a:latin typeface="BIZ UDPゴシック" panose="020B0400000000000000" pitchFamily="50" charset="-128"/>
                <a:ea typeface="BIZ UDPゴシック" panose="020B0400000000000000" pitchFamily="50" charset="-128"/>
              </a:rPr>
              <a:t>20</a:t>
            </a:r>
            <a:r>
              <a:rPr lang="ja-JP" altLang="en-US" sz="1200" spc="-100" dirty="0">
                <a:latin typeface="BIZ UDPゴシック" panose="020B0400000000000000" pitchFamily="50" charset="-128"/>
                <a:ea typeface="BIZ UDPゴシック" panose="020B0400000000000000" pitchFamily="50" charset="-128"/>
              </a:rPr>
              <a:t>日発刊</a:t>
            </a:r>
          </a:p>
        </p:txBody>
      </p:sp>
      <p:sp>
        <p:nvSpPr>
          <p:cNvPr id="29" name="正方形/長方形 28">
            <a:extLst>
              <a:ext uri="{FF2B5EF4-FFF2-40B4-BE49-F238E27FC236}">
                <a16:creationId xmlns:a16="http://schemas.microsoft.com/office/drawing/2014/main" id="{D3E1E075-957A-4465-9055-E915F913EA4C}"/>
              </a:ext>
            </a:extLst>
          </p:cNvPr>
          <p:cNvSpPr/>
          <p:nvPr/>
        </p:nvSpPr>
        <p:spPr>
          <a:xfrm>
            <a:off x="2015" y="2487705"/>
            <a:ext cx="6858000" cy="461665"/>
          </a:xfrm>
          <a:prstGeom prst="rect">
            <a:avLst/>
          </a:prstGeom>
        </p:spPr>
        <p:txBody>
          <a:bodyPr wrap="square">
            <a:spAutoFit/>
          </a:bodyPr>
          <a:lstStyle/>
          <a:p>
            <a:r>
              <a:rPr lang="ja-JP" altLang="ja-JP" sz="1200" kern="100" spc="-4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kern="100" spc="-4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株式会社あさ出版（代表取締役：佐藤和夫、所在地：東京都豊島区）は、</a:t>
            </a:r>
            <a:r>
              <a:rPr lang="zh-TW" altLang="en-US" sz="1200" b="1" i="0" strike="noStrike" baseline="0" dirty="0">
                <a:latin typeface="BIZ UDPゴシック" panose="020B0400000000000000" pitchFamily="50" charset="-128"/>
                <a:ea typeface="BIZ UDPゴシック" panose="020B0400000000000000" pitchFamily="50" charset="-128"/>
              </a:rPr>
              <a:t>大嶋信頼 著</a:t>
            </a:r>
            <a:r>
              <a:rPr lang="ja-JP" altLang="ja-JP" sz="1200" b="1" kern="100" spc="-6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b="0" i="0" u="none" strike="noStrike" baseline="0" dirty="0">
                <a:latin typeface="BIZ UDPゴシック" panose="020B0400000000000000" pitchFamily="50" charset="-128"/>
                <a:ea typeface="BIZ UDPゴシック" panose="020B0400000000000000" pitchFamily="50" charset="-128"/>
              </a:rPr>
              <a:t>毎日がうまくいく 朝のスイッチ</a:t>
            </a:r>
            <a:r>
              <a:rPr lang="ja-JP" altLang="ja-JP" sz="1200" b="1" kern="100" spc="-6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を</a:t>
            </a:r>
            <a:r>
              <a:rPr lang="en-US"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日（金）</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に刊行</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いたし</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ま</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す</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a:t>
            </a:r>
          </a:p>
        </p:txBody>
      </p:sp>
      <p:sp>
        <p:nvSpPr>
          <p:cNvPr id="23" name="正方形/長方形 22">
            <a:extLst>
              <a:ext uri="{FF2B5EF4-FFF2-40B4-BE49-F238E27FC236}">
                <a16:creationId xmlns:a16="http://schemas.microsoft.com/office/drawing/2014/main" id="{15E56413-0C76-4D7F-8A3C-D4CB174455EC}"/>
              </a:ext>
            </a:extLst>
          </p:cNvPr>
          <p:cNvSpPr/>
          <p:nvPr/>
        </p:nvSpPr>
        <p:spPr>
          <a:xfrm>
            <a:off x="14727" y="3463416"/>
            <a:ext cx="6826392" cy="1261884"/>
          </a:xfrm>
          <a:prstGeom prst="rect">
            <a:avLst/>
          </a:prstGeom>
        </p:spPr>
        <p:txBody>
          <a:bodyPr wrap="square">
            <a:spAutoFit/>
          </a:bodyPr>
          <a:lstStyle/>
          <a:p>
            <a:pPr algn="l"/>
            <a:r>
              <a:rPr lang="ja-JP" altLang="en-US" sz="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　朝の習慣を少し変えるだけで、人の目が気にならなくなる、緊張や不安が和らぐ、集中力が増すなど、その１日が変わり、自分の理想にどんどん近づいていきます</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a:t>
            </a:r>
            <a:endParaRPr lang="en-US" altLang="ja-JP" sz="1200" b="0" i="0" dirty="0">
              <a:solidFill>
                <a:srgbClr val="333333"/>
              </a:solidFill>
              <a:effectLst/>
              <a:latin typeface="BIZ UDPゴシック" panose="020B0400000000000000" pitchFamily="50" charset="-128"/>
              <a:ea typeface="BIZ UDPゴシック" panose="020B0400000000000000" pitchFamily="50" charset="-128"/>
            </a:endParaRPr>
          </a:p>
          <a:p>
            <a:pPr algn="l"/>
            <a:endParaRPr lang="en-US" altLang="ja-JP" sz="800" dirty="0">
              <a:solidFill>
                <a:srgbClr val="333333"/>
              </a:solidFill>
              <a:latin typeface="BIZ UDPゴシック" panose="020B0400000000000000" pitchFamily="50" charset="-128"/>
              <a:ea typeface="BIZ UDPゴシック" panose="020B0400000000000000" pitchFamily="50" charset="-128"/>
            </a:endParaRPr>
          </a:p>
          <a:p>
            <a:pPr algn="l"/>
            <a:r>
              <a:rPr lang="ja-JP" altLang="en-US" sz="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　カウンセリング歴</a:t>
            </a:r>
            <a:r>
              <a:rPr lang="en-US" altLang="ja-JP" sz="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25</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年、臨床件数のべ</a:t>
            </a:r>
            <a:r>
              <a:rPr lang="ja-JP" altLang="en-US" sz="12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８</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万件以上、心理学、脳科学に関する著書も多数出している人気心理カウンセラーの著者が、</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忙しい朝でもササッとできて、</a:t>
            </a:r>
            <a:r>
              <a:rPr lang="ja-JP" altLang="en-US" sz="1200" b="0" i="0" spc="-100" dirty="0">
                <a:solidFill>
                  <a:srgbClr val="333333"/>
                </a:solidFill>
                <a:effectLst/>
                <a:latin typeface="BIZ UDPゴシック" panose="020B0400000000000000" pitchFamily="50" charset="-128"/>
                <a:ea typeface="BIZ UDPゴシック" panose="020B0400000000000000" pitchFamily="50" charset="-128"/>
              </a:rPr>
              <a:t>毎日がうまくいくメソッドを紹介します。</a:t>
            </a:r>
            <a:endParaRPr lang="en-US" altLang="ja-JP" sz="1200" b="0" i="0" spc="-100" dirty="0">
              <a:solidFill>
                <a:srgbClr val="333333"/>
              </a:solidFill>
              <a:effectLst/>
              <a:latin typeface="BIZ UDPゴシック" panose="020B0400000000000000" pitchFamily="50" charset="-128"/>
              <a:ea typeface="BIZ UDPゴシック" panose="020B0400000000000000" pitchFamily="50" charset="-128"/>
            </a:endParaRPr>
          </a:p>
          <a:p>
            <a:pPr algn="l"/>
            <a:endParaRPr lang="en-US" altLang="ja-JP" sz="800" dirty="0">
              <a:solidFill>
                <a:srgbClr val="333333"/>
              </a:solidFill>
              <a:latin typeface="BIZ UDPゴシック" panose="020B0400000000000000" pitchFamily="50" charset="-128"/>
              <a:ea typeface="BIZ UDPゴシック" panose="020B0400000000000000" pitchFamily="50" charset="-128"/>
            </a:endParaRPr>
          </a:p>
          <a:p>
            <a:pPr algn="l"/>
            <a:r>
              <a:rPr lang="ja-JP" altLang="en-US" sz="1200" dirty="0">
                <a:solidFill>
                  <a:srgbClr val="333333"/>
                </a:solidFill>
                <a:latin typeface="BIZ UDPゴシック" panose="020B0400000000000000" pitchFamily="50" charset="-128"/>
                <a:ea typeface="BIZ UDPゴシック" panose="020B0400000000000000" pitchFamily="50" charset="-128"/>
              </a:rPr>
              <a:t>　コロナ禍の生活で不安やストレスを抱える人が増える中、憂鬱な</a:t>
            </a:r>
            <a:r>
              <a:rPr lang="en-US" altLang="ja-JP" sz="1200" dirty="0">
                <a:solidFill>
                  <a:srgbClr val="333333"/>
                </a:solidFill>
                <a:latin typeface="BIZ UDPゴシック" panose="020B0400000000000000" pitchFamily="50" charset="-128"/>
                <a:ea typeface="BIZ UDPゴシック" panose="020B0400000000000000" pitchFamily="50" charset="-128"/>
              </a:rPr>
              <a:t>1</a:t>
            </a:r>
            <a:r>
              <a:rPr lang="ja-JP" altLang="en-US" sz="1200" dirty="0">
                <a:solidFill>
                  <a:srgbClr val="333333"/>
                </a:solidFill>
                <a:latin typeface="BIZ UDPゴシック" panose="020B0400000000000000" pitchFamily="50" charset="-128"/>
                <a:ea typeface="BIZ UDPゴシック" panose="020B0400000000000000" pitchFamily="50" charset="-128"/>
              </a:rPr>
              <a:t>日をラクにしてくれる１冊です。</a:t>
            </a:r>
            <a:endParaRPr lang="en-US" altLang="ja-JP" sz="1200" dirty="0">
              <a:solidFill>
                <a:srgbClr val="333333"/>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CB657363-9F6D-4B1D-8BB6-2B6B0B21CE04}"/>
              </a:ext>
            </a:extLst>
          </p:cNvPr>
          <p:cNvSpPr txBox="1"/>
          <p:nvPr/>
        </p:nvSpPr>
        <p:spPr>
          <a:xfrm>
            <a:off x="99855" y="6017074"/>
            <a:ext cx="4110195" cy="1430263"/>
          </a:xfrm>
          <a:prstGeom prst="rect">
            <a:avLst/>
          </a:prstGeom>
          <a:noFill/>
        </p:spPr>
        <p:txBody>
          <a:bodyPr wrap="square">
            <a:spAutoFit/>
          </a:bodyPr>
          <a:lstStyle/>
          <a:p>
            <a:pPr algn="l">
              <a:lnSpc>
                <a:spcPct val="150000"/>
              </a:lnSpc>
            </a:pPr>
            <a:r>
              <a:rPr lang="ja-JP" altLang="en-US" sz="1200" b="1" dirty="0">
                <a:latin typeface="BIZ UDPゴシック" panose="020B0400000000000000" pitchFamily="50" charset="-128"/>
                <a:ea typeface="BIZ UDPゴシック" panose="020B0400000000000000" pitchFamily="50" charset="-128"/>
              </a:rPr>
              <a:t>はじめに</a:t>
            </a:r>
          </a:p>
          <a:p>
            <a:pPr>
              <a:lnSpc>
                <a:spcPct val="150000"/>
              </a:lnSpc>
            </a:pPr>
            <a:r>
              <a:rPr lang="en-US" altLang="ja-JP" sz="1200" b="1" i="0" u="none" strike="noStrike" baseline="0" dirty="0">
                <a:latin typeface="BIZ UDPゴシック" panose="020B0400000000000000" pitchFamily="50" charset="-128"/>
                <a:ea typeface="BIZ UDPゴシック" panose="020B0400000000000000" pitchFamily="50" charset="-128"/>
              </a:rPr>
              <a:t>Chapter1</a:t>
            </a:r>
            <a:r>
              <a:rPr lang="ja-JP" altLang="en-US" sz="1200" b="1" i="0" u="none" strike="noStrike" baseline="0" dirty="0">
                <a:latin typeface="BIZ UDPゴシック" panose="020B0400000000000000" pitchFamily="50" charset="-128"/>
                <a:ea typeface="BIZ UDPゴシック" panose="020B0400000000000000" pitchFamily="50" charset="-128"/>
              </a:rPr>
              <a:t>　気持ちとパフォーマンスがアップするスイッチ</a:t>
            </a:r>
            <a:endParaRPr lang="en-US" altLang="ja-JP" sz="1200" b="1" i="0" u="none" strike="noStrike" baseline="0" dirty="0">
              <a:latin typeface="BIZ UDPゴシック" panose="020B0400000000000000" pitchFamily="50" charset="-128"/>
              <a:ea typeface="BIZ UDPゴシック" panose="020B0400000000000000" pitchFamily="50" charset="-128"/>
            </a:endParaRPr>
          </a:p>
          <a:p>
            <a:pPr>
              <a:lnSpc>
                <a:spcPct val="150000"/>
              </a:lnSpc>
            </a:pPr>
            <a:r>
              <a:rPr lang="en-US" altLang="ja-JP" sz="1200" b="1" i="0" u="none" strike="noStrike" baseline="0" dirty="0">
                <a:latin typeface="BIZ UDPゴシック" panose="020B0400000000000000" pitchFamily="50" charset="-128"/>
                <a:ea typeface="BIZ UDPゴシック" panose="020B0400000000000000" pitchFamily="50" charset="-128"/>
              </a:rPr>
              <a:t>Chapter2</a:t>
            </a:r>
            <a:r>
              <a:rPr lang="ja-JP" altLang="en-US" sz="1200" b="1" i="0" u="none" strike="noStrike" baseline="0" dirty="0">
                <a:latin typeface="BIZ UDPゴシック" panose="020B0400000000000000" pitchFamily="50" charset="-128"/>
                <a:ea typeface="BIZ UDPゴシック" panose="020B0400000000000000" pitchFamily="50" charset="-128"/>
              </a:rPr>
              <a:t>　人間関係がラクになるスイッチ</a:t>
            </a:r>
            <a:endParaRPr lang="en-US" altLang="ja-JP" sz="1200" b="1" i="0" u="none" strike="noStrike" baseline="0" dirty="0">
              <a:latin typeface="BIZ UDPゴシック" panose="020B0400000000000000" pitchFamily="50" charset="-128"/>
              <a:ea typeface="BIZ UDPゴシック" panose="020B0400000000000000" pitchFamily="50" charset="-128"/>
            </a:endParaRPr>
          </a:p>
          <a:p>
            <a:pPr>
              <a:lnSpc>
                <a:spcPct val="150000"/>
              </a:lnSpc>
            </a:pPr>
            <a:r>
              <a:rPr lang="en-US" altLang="ja-JP" sz="1200" b="1" i="0" u="none" strike="noStrike" baseline="0" dirty="0">
                <a:latin typeface="BIZ UDPゴシック" panose="020B0400000000000000" pitchFamily="50" charset="-128"/>
                <a:ea typeface="BIZ UDPゴシック" panose="020B0400000000000000" pitchFamily="50" charset="-128"/>
              </a:rPr>
              <a:t>Chapter3</a:t>
            </a:r>
            <a:r>
              <a:rPr lang="ja-JP" altLang="en-US" sz="1200" b="1" i="0" u="none" strike="noStrike" baseline="0" dirty="0">
                <a:latin typeface="BIZ UDPゴシック" panose="020B0400000000000000" pitchFamily="50" charset="-128"/>
                <a:ea typeface="BIZ UDPゴシック" panose="020B0400000000000000" pitchFamily="50" charset="-128"/>
              </a:rPr>
              <a:t>　もっと自分らしく生きるためのスイッチ</a:t>
            </a:r>
            <a:endParaRPr lang="en-US" altLang="ja-JP" sz="1200" b="1" i="0" u="none" strike="noStrike" baseline="0" dirty="0">
              <a:latin typeface="BIZ UDPゴシック" panose="020B0400000000000000" pitchFamily="50" charset="-128"/>
              <a:ea typeface="BIZ UDPゴシック" panose="020B0400000000000000" pitchFamily="50" charset="-128"/>
            </a:endParaRPr>
          </a:p>
          <a:p>
            <a:pPr>
              <a:lnSpc>
                <a:spcPct val="150000"/>
              </a:lnSpc>
            </a:pPr>
            <a:r>
              <a:rPr lang="ja-JP" altLang="en-US" sz="1200" b="1" dirty="0">
                <a:latin typeface="BIZ UDPゴシック" panose="020B0400000000000000" pitchFamily="50" charset="-128"/>
                <a:ea typeface="BIZ UDPゴシック" panose="020B0400000000000000" pitchFamily="50" charset="-128"/>
              </a:rPr>
              <a:t>おわりに</a:t>
            </a:r>
            <a:endParaRPr lang="en-US" altLang="ja-JP" sz="1200" b="1" i="0" u="none" strike="noStrike" baseline="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217C5F71-907C-467C-BA17-46174DBE7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179" y="216375"/>
            <a:ext cx="1342467" cy="241224"/>
          </a:xfrm>
          <a:prstGeom prst="rect">
            <a:avLst/>
          </a:prstGeom>
        </p:spPr>
      </p:pic>
      <p:sp>
        <p:nvSpPr>
          <p:cNvPr id="13" name="Rectangle 3">
            <a:extLst>
              <a:ext uri="{FF2B5EF4-FFF2-40B4-BE49-F238E27FC236}">
                <a16:creationId xmlns:a16="http://schemas.microsoft.com/office/drawing/2014/main" id="{9343E67A-D99B-4CA9-95E0-BE2AD0947DD2}"/>
              </a:ext>
            </a:extLst>
          </p:cNvPr>
          <p:cNvSpPr>
            <a:spLocks noChangeArrowheads="1"/>
          </p:cNvSpPr>
          <p:nvPr/>
        </p:nvSpPr>
        <p:spPr bwMode="auto">
          <a:xfrm>
            <a:off x="99855" y="4837502"/>
            <a:ext cx="4393825"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4825" algn="l"/>
              </a:tabLst>
              <a:defRPr>
                <a:solidFill>
                  <a:schemeClr val="tx1"/>
                </a:solidFill>
                <a:latin typeface="Arial" panose="020B0604020202020204" pitchFamily="34" charset="0"/>
              </a:defRPr>
            </a:lvl1pPr>
            <a:lvl2pPr eaLnBrk="0" fontAlgn="base" hangingPunct="0">
              <a:spcBef>
                <a:spcPct val="0"/>
              </a:spcBef>
              <a:spcAft>
                <a:spcPct val="0"/>
              </a:spcAft>
              <a:tabLst>
                <a:tab pos="504825" algn="l"/>
              </a:tabLst>
              <a:defRPr>
                <a:solidFill>
                  <a:schemeClr val="tx1"/>
                </a:solidFill>
                <a:latin typeface="Arial" panose="020B0604020202020204" pitchFamily="34" charset="0"/>
              </a:defRPr>
            </a:lvl2pPr>
            <a:lvl3pPr eaLnBrk="0" fontAlgn="base" hangingPunct="0">
              <a:spcBef>
                <a:spcPct val="0"/>
              </a:spcBef>
              <a:spcAft>
                <a:spcPct val="0"/>
              </a:spcAft>
              <a:tabLst>
                <a:tab pos="504825" algn="l"/>
              </a:tabLst>
              <a:defRPr>
                <a:solidFill>
                  <a:schemeClr val="tx1"/>
                </a:solidFill>
                <a:latin typeface="Arial" panose="020B0604020202020204" pitchFamily="34" charset="0"/>
              </a:defRPr>
            </a:lvl3pPr>
            <a:lvl4pPr eaLnBrk="0" fontAlgn="base" hangingPunct="0">
              <a:spcBef>
                <a:spcPct val="0"/>
              </a:spcBef>
              <a:spcAft>
                <a:spcPct val="0"/>
              </a:spcAft>
              <a:tabLst>
                <a:tab pos="504825" algn="l"/>
              </a:tabLst>
              <a:defRPr>
                <a:solidFill>
                  <a:schemeClr val="tx1"/>
                </a:solidFill>
                <a:latin typeface="Arial" panose="020B0604020202020204" pitchFamily="34" charset="0"/>
              </a:defRPr>
            </a:lvl4pPr>
            <a:lvl5pPr eaLnBrk="0" fontAlgn="base" hangingPunct="0">
              <a:spcBef>
                <a:spcPct val="0"/>
              </a:spcBef>
              <a:spcAft>
                <a:spcPct val="0"/>
              </a:spcAft>
              <a:tabLst>
                <a:tab pos="504825" algn="l"/>
              </a:tabLst>
              <a:defRPr>
                <a:solidFill>
                  <a:schemeClr val="tx1"/>
                </a:solidFill>
                <a:latin typeface="Arial" panose="020B0604020202020204" pitchFamily="34" charset="0"/>
              </a:defRPr>
            </a:lvl5pPr>
            <a:lvl6pPr eaLnBrk="0" fontAlgn="base" hangingPunct="0">
              <a:spcBef>
                <a:spcPct val="0"/>
              </a:spcBef>
              <a:spcAft>
                <a:spcPct val="0"/>
              </a:spcAft>
              <a:tabLst>
                <a:tab pos="504825" algn="l"/>
              </a:tabLst>
              <a:defRPr>
                <a:solidFill>
                  <a:schemeClr val="tx1"/>
                </a:solidFill>
                <a:latin typeface="Arial" panose="020B0604020202020204" pitchFamily="34" charset="0"/>
              </a:defRPr>
            </a:lvl6pPr>
            <a:lvl7pPr eaLnBrk="0" fontAlgn="base" hangingPunct="0">
              <a:spcBef>
                <a:spcPct val="0"/>
              </a:spcBef>
              <a:spcAft>
                <a:spcPct val="0"/>
              </a:spcAft>
              <a:tabLst>
                <a:tab pos="504825" algn="l"/>
              </a:tabLst>
              <a:defRPr>
                <a:solidFill>
                  <a:schemeClr val="tx1"/>
                </a:solidFill>
                <a:latin typeface="Arial" panose="020B0604020202020204" pitchFamily="34" charset="0"/>
              </a:defRPr>
            </a:lvl7pPr>
            <a:lvl8pPr eaLnBrk="0" fontAlgn="base" hangingPunct="0">
              <a:spcBef>
                <a:spcPct val="0"/>
              </a:spcBef>
              <a:spcAft>
                <a:spcPct val="0"/>
              </a:spcAft>
              <a:tabLst>
                <a:tab pos="504825" algn="l"/>
              </a:tabLst>
              <a:defRPr>
                <a:solidFill>
                  <a:schemeClr val="tx1"/>
                </a:solidFill>
                <a:latin typeface="Arial" panose="020B0604020202020204" pitchFamily="34" charset="0"/>
              </a:defRPr>
            </a:lvl8pPr>
            <a:lvl9pPr eaLnBrk="0" fontAlgn="base" hangingPunct="0">
              <a:spcBef>
                <a:spcPct val="0"/>
              </a:spcBef>
              <a:spcAft>
                <a:spcPct val="0"/>
              </a:spcAft>
              <a:tabLst>
                <a:tab pos="504825" algn="l"/>
              </a:tabLst>
              <a:defRPr>
                <a:solidFill>
                  <a:schemeClr val="tx1"/>
                </a:solidFill>
                <a:latin typeface="Arial" panose="020B0604020202020204" pitchFamily="34" charset="0"/>
              </a:defRPr>
            </a:lvl9pPr>
          </a:lstStyle>
          <a:p>
            <a:r>
              <a:rPr kumimoji="0" lang="ja-JP"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タイトル：</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毎日がうまくいく 朝のスイッチ</a:t>
            </a:r>
            <a:r>
              <a:rPr kumimoji="0" lang="ja-JP" altLang="en-US" sz="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　</a:t>
            </a:r>
            <a:endParaRPr kumimoji="0" lang="en-US" altLang="ja-JP" sz="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914400" rtl="0" eaLnBrk="0" fontAlgn="base" latinLnBrk="0" hangingPunct="0">
              <a:spcBef>
                <a:spcPct val="0"/>
              </a:spcBef>
              <a:spcAft>
                <a:spcPct val="0"/>
              </a:spcAft>
              <a:buClrTx/>
              <a:buSzTx/>
              <a:buFontTx/>
              <a:buNone/>
              <a:tabLst>
                <a:tab pos="504825" algn="l"/>
              </a:tabLst>
            </a:pPr>
            <a:endParaRPr kumimoji="0" lang="en-US" altLang="ja-JP"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914400" rtl="0" eaLnBrk="0" fontAlgn="base" latinLnBrk="0" hangingPunct="0">
              <a:spcBef>
                <a:spcPct val="0"/>
              </a:spcBef>
              <a:spcAft>
                <a:spcPct val="0"/>
              </a:spcAft>
              <a:buClrTx/>
              <a:buSzTx/>
              <a:buFontTx/>
              <a:buNone/>
              <a:tabLst>
                <a:tab pos="504825" algn="l"/>
              </a:tabLst>
            </a:pP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ページ数</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176</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ページ　 　　　　　　　　</a:t>
            </a: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著者</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lang="zh-TW" altLang="en-US" sz="1100" b="1" i="0" strike="noStrike" baseline="0" dirty="0">
                <a:latin typeface="BIZ UDPゴシック" panose="020B0400000000000000" pitchFamily="50" charset="-128"/>
                <a:ea typeface="BIZ UDPゴシック" panose="020B0400000000000000" pitchFamily="50" charset="-128"/>
              </a:rPr>
              <a:t>大嶋信頼 </a:t>
            </a:r>
            <a:endParaRPr lang="en-US" altLang="ja-JP" sz="1100" b="1" i="0" strike="noStrike" baseline="0" dirty="0">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spcBef>
                <a:spcPct val="0"/>
              </a:spcBef>
              <a:spcAft>
                <a:spcPct val="0"/>
              </a:spcAft>
              <a:buClrTx/>
              <a:buSzTx/>
              <a:buFontTx/>
              <a:buNone/>
              <a:tabLst>
                <a:tab pos="504825" algn="l"/>
              </a:tabLst>
            </a:pP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価格</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1,540</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円</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(10</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％税込）　　　　</a:t>
            </a: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発売日</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2021</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年</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8</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月</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20</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日</a:t>
            </a: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spcBef>
                <a:spcPct val="0"/>
              </a:spcBef>
              <a:spcAft>
                <a:spcPct val="0"/>
              </a:spcAft>
              <a:buClrTx/>
              <a:buSzTx/>
              <a:buFontTx/>
              <a:buNone/>
              <a:tabLst>
                <a:tab pos="504825" algn="l"/>
              </a:tabLst>
            </a:pPr>
            <a:r>
              <a:rPr kumimoji="0" lang="en-US" altLang="ja-JP"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ISBN</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978-4-86667-302-8</a:t>
            </a:r>
          </a:p>
        </p:txBody>
      </p:sp>
      <p:sp>
        <p:nvSpPr>
          <p:cNvPr id="19" name="Rectangle 6">
            <a:extLst>
              <a:ext uri="{FF2B5EF4-FFF2-40B4-BE49-F238E27FC236}">
                <a16:creationId xmlns:a16="http://schemas.microsoft.com/office/drawing/2014/main" id="{91E00675-A0A1-467B-9D10-CD4929436156}"/>
              </a:ext>
            </a:extLst>
          </p:cNvPr>
          <p:cNvSpPr>
            <a:spLocks noChangeArrowheads="1"/>
          </p:cNvSpPr>
          <p:nvPr/>
        </p:nvSpPr>
        <p:spPr bwMode="auto">
          <a:xfrm>
            <a:off x="1473201" y="7878690"/>
            <a:ext cx="528072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zh-TW" altLang="en-US" sz="1200" b="1" i="0" strike="noStrike" baseline="0" dirty="0">
                <a:latin typeface="BIZ UDPゴシック" panose="020B0400000000000000" pitchFamily="50" charset="-128"/>
                <a:ea typeface="BIZ UDPゴシック" panose="020B0400000000000000" pitchFamily="50" charset="-128"/>
              </a:rPr>
              <a:t>大嶋信頼</a:t>
            </a:r>
            <a:r>
              <a:rPr kumimoji="0" lang="en-US" altLang="ja-JP" sz="1200" b="1"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0" lang="ja-JP" altLang="en-US" sz="1200" b="1"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おおしま　のぶより）</a:t>
            </a:r>
            <a:endParaRPr kumimoji="0" lang="en-US" altLang="ja-JP" sz="1200" b="1"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algn="l"/>
            <a:r>
              <a:rPr kumimoji="0" lang="ja-JP" altLang="en-US" sz="120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a:t>
            </a:r>
            <a:endParaRPr kumimoji="0" lang="en-US" altLang="ja-JP" sz="120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algn="l"/>
            <a:r>
              <a:rPr lang="ja-JP" altLang="en-US" sz="1200" dirty="0">
                <a:latin typeface="BIZ UDPゴシック" panose="020B0400000000000000" pitchFamily="50" charset="-128"/>
                <a:ea typeface="BIZ UDPゴシック" panose="020B0400000000000000" pitchFamily="50" charset="-128"/>
                <a:cs typeface="Arial" panose="020B0604020202020204" pitchFamily="34" charset="0"/>
              </a:rPr>
              <a:t>　心理カウンセラー。米国私立アズベリー大学心理学部心理学科卒。</a:t>
            </a:r>
          </a:p>
          <a:p>
            <a:pPr algn="l"/>
            <a:r>
              <a:rPr lang="ja-JP" altLang="en-US" sz="1200" dirty="0">
                <a:latin typeface="BIZ UDPゴシック" panose="020B0400000000000000" pitchFamily="50" charset="-128"/>
                <a:ea typeface="BIZ UDPゴシック" panose="020B0400000000000000" pitchFamily="50" charset="-128"/>
                <a:cs typeface="Arial" panose="020B0604020202020204" pitchFamily="34" charset="0"/>
              </a:rPr>
              <a:t>アルコール依存症専門病院、周愛利田クリニックに勤務する傍ら、東京都精神医学総合研究所の研究生として、また嗜癖問題臨床研究所附属原宿相談室非常勤職員として依存症に関する対応を学ぶ。嗜癖問題臨床研究所原宿相談室室長、株式会社アイエフエフ代表取締役を経て、現在、株式会社インサイト・カウンセリング代表取締役。短期療法の</a:t>
            </a:r>
            <a:r>
              <a:rPr lang="en-US" altLang="ja-JP" sz="1200" dirty="0">
                <a:latin typeface="BIZ UDPゴシック" panose="020B0400000000000000" pitchFamily="50" charset="-128"/>
                <a:ea typeface="BIZ UDPゴシック" panose="020B0400000000000000" pitchFamily="50" charset="-128"/>
                <a:cs typeface="Arial" panose="020B0604020202020204" pitchFamily="34" charset="0"/>
              </a:rPr>
              <a:t>FAP</a:t>
            </a:r>
            <a:r>
              <a:rPr lang="ja-JP" altLang="en-US" sz="1200" spc="-100" dirty="0">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1200" spc="-100" dirty="0">
                <a:latin typeface="BIZ UDPゴシック" panose="020B0400000000000000" pitchFamily="50" charset="-128"/>
                <a:ea typeface="BIZ UDPゴシック" panose="020B0400000000000000" pitchFamily="50" charset="-128"/>
                <a:cs typeface="Arial" panose="020B0604020202020204" pitchFamily="34" charset="0"/>
              </a:rPr>
              <a:t>Free from Anxiety Program</a:t>
            </a:r>
            <a:r>
              <a:rPr lang="ja-JP" altLang="en-US" sz="1200" spc="-100" dirty="0">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dirty="0">
                <a:latin typeface="BIZ UDPゴシック" panose="020B0400000000000000" pitchFamily="50" charset="-128"/>
                <a:ea typeface="BIZ UDPゴシック" panose="020B0400000000000000" pitchFamily="50" charset="-128"/>
                <a:cs typeface="Arial" panose="020B0604020202020204" pitchFamily="34" charset="0"/>
              </a:rPr>
              <a:t>療法を開発し多くの症例を治療している。</a:t>
            </a:r>
          </a:p>
          <a:p>
            <a:pPr algn="l"/>
            <a:r>
              <a:rPr lang="ja-JP" altLang="en-US" sz="1200" dirty="0">
                <a:latin typeface="BIZ UDPゴシック" panose="020B0400000000000000" pitchFamily="50" charset="-128"/>
                <a:ea typeface="BIZ UDPゴシック" panose="020B0400000000000000" pitchFamily="50" charset="-128"/>
                <a:cs typeface="Arial" panose="020B0604020202020204" pitchFamily="34" charset="0"/>
              </a:rPr>
              <a:t>著者多数。</a:t>
            </a:r>
            <a:endParaRPr kumimoji="0" lang="ja-JP" altLang="en-US" sz="120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37456854-B16B-4B38-9F9B-ED2947C11046}"/>
              </a:ext>
            </a:extLst>
          </p:cNvPr>
          <p:cNvSpPr txBox="1"/>
          <p:nvPr/>
        </p:nvSpPr>
        <p:spPr>
          <a:xfrm>
            <a:off x="1110066" y="3068838"/>
            <a:ext cx="4776383" cy="307777"/>
          </a:xfrm>
          <a:prstGeom prst="rect">
            <a:avLst/>
          </a:prstGeom>
          <a:solidFill>
            <a:srgbClr val="EB6157"/>
          </a:solidFill>
          <a:ln>
            <a:noFill/>
          </a:ln>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忙しい朝でもササっとできて毎日が変わる「朝のスイッチ」</a:t>
            </a:r>
          </a:p>
        </p:txBody>
      </p:sp>
      <p:pic>
        <p:nvPicPr>
          <p:cNvPr id="21" name="図 20">
            <a:extLst>
              <a:ext uri="{FF2B5EF4-FFF2-40B4-BE49-F238E27FC236}">
                <a16:creationId xmlns:a16="http://schemas.microsoft.com/office/drawing/2014/main" id="{C5EC9EE6-FCAD-4798-8C09-2785851E6B5E}"/>
              </a:ext>
            </a:extLst>
          </p:cNvPr>
          <p:cNvPicPr>
            <a:picLocks noChangeAspect="1"/>
          </p:cNvPicPr>
          <p:nvPr/>
        </p:nvPicPr>
        <p:blipFill rotWithShape="1">
          <a:blip r:embed="rId3">
            <a:extLst>
              <a:ext uri="{28A0092B-C50C-407E-A947-70E740481C1C}">
                <a14:useLocalDpi xmlns:a14="http://schemas.microsoft.com/office/drawing/2010/main" val="0"/>
              </a:ext>
            </a:extLst>
          </a:blip>
          <a:srcRect l="21719" t="14072" r="36508"/>
          <a:stretch/>
        </p:blipFill>
        <p:spPr>
          <a:xfrm>
            <a:off x="169519" y="7919007"/>
            <a:ext cx="1350144" cy="1843411"/>
          </a:xfrm>
          <a:prstGeom prst="rect">
            <a:avLst/>
          </a:prstGeom>
        </p:spPr>
      </p:pic>
      <p:pic>
        <p:nvPicPr>
          <p:cNvPr id="10" name="図 9">
            <a:extLst>
              <a:ext uri="{FF2B5EF4-FFF2-40B4-BE49-F238E27FC236}">
                <a16:creationId xmlns:a16="http://schemas.microsoft.com/office/drawing/2014/main" id="{FA553766-E22C-408A-9692-04AD8269B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405" y="4949680"/>
            <a:ext cx="1944858" cy="2856037"/>
          </a:xfrm>
          <a:prstGeom prst="rect">
            <a:avLst/>
          </a:prstGeom>
          <a:ln>
            <a:solidFill>
              <a:srgbClr val="FFC000"/>
            </a:solidFill>
          </a:ln>
          <a:effectLst>
            <a:outerShdw blurRad="50800" dist="38100" dir="2700000" algn="tl" rotWithShape="0">
              <a:prstClr val="black">
                <a:alpha val="40000"/>
              </a:prstClr>
            </a:outerShdw>
          </a:effectLst>
        </p:spPr>
      </p:pic>
      <p:sp>
        <p:nvSpPr>
          <p:cNvPr id="22" name="テキスト ボックス 21">
            <a:extLst>
              <a:ext uri="{FF2B5EF4-FFF2-40B4-BE49-F238E27FC236}">
                <a16:creationId xmlns:a16="http://schemas.microsoft.com/office/drawing/2014/main" id="{664DE564-8FEC-4B89-8E7C-C556CAEE5DAD}"/>
              </a:ext>
            </a:extLst>
          </p:cNvPr>
          <p:cNvSpPr txBox="1"/>
          <p:nvPr/>
        </p:nvSpPr>
        <p:spPr>
          <a:xfrm>
            <a:off x="-14287" y="494509"/>
            <a:ext cx="7083178" cy="338554"/>
          </a:xfrm>
          <a:prstGeom prst="rect">
            <a:avLst/>
          </a:prstGeom>
          <a:noFill/>
        </p:spPr>
        <p:txBody>
          <a:bodyPr wrap="square" rtlCol="0">
            <a:spAutoFit/>
          </a:bodyPr>
          <a:lstStyle/>
          <a:p>
            <a:pPr algn="l"/>
            <a:r>
              <a:rPr kumimoji="1" lang="ja-JP" altLang="en-US" sz="1600" b="1" spc="-50" dirty="0">
                <a:solidFill>
                  <a:schemeClr val="bg1"/>
                </a:solidFill>
                <a:latin typeface="BIZ UDPゴシック" panose="020B0400000000000000" pitchFamily="50" charset="-128"/>
                <a:ea typeface="BIZ UDPゴシック" panose="020B0400000000000000" pitchFamily="50" charset="-128"/>
              </a:rPr>
              <a:t>“心のごちゃごちゃが消える”“人間関係が楽になる”“もっと自分らしく生きる”</a:t>
            </a:r>
          </a:p>
        </p:txBody>
      </p:sp>
    </p:spTree>
    <p:extLst>
      <p:ext uri="{BB962C8B-B14F-4D97-AF65-F5344CB8AC3E}">
        <p14:creationId xmlns:p14="http://schemas.microsoft.com/office/powerpoint/2010/main" val="86074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5A56CD54-ADAE-48C8-B7FF-3985E932524A}"/>
              </a:ext>
            </a:extLst>
          </p:cNvPr>
          <p:cNvPicPr>
            <a:picLocks noChangeAspect="1"/>
          </p:cNvPicPr>
          <p:nvPr/>
        </p:nvPicPr>
        <p:blipFill>
          <a:blip r:embed="rId2"/>
          <a:stretch>
            <a:fillRect/>
          </a:stretch>
        </p:blipFill>
        <p:spPr>
          <a:xfrm>
            <a:off x="5046868" y="6540400"/>
            <a:ext cx="1582531" cy="2653298"/>
          </a:xfrm>
          <a:prstGeom prst="rect">
            <a:avLst/>
          </a:prstGeom>
        </p:spPr>
      </p:pic>
      <p:pic>
        <p:nvPicPr>
          <p:cNvPr id="3" name="図 2">
            <a:extLst>
              <a:ext uri="{FF2B5EF4-FFF2-40B4-BE49-F238E27FC236}">
                <a16:creationId xmlns:a16="http://schemas.microsoft.com/office/drawing/2014/main" id="{9F675715-152D-4DF9-A63D-00B8764BAB10}"/>
              </a:ext>
            </a:extLst>
          </p:cNvPr>
          <p:cNvPicPr>
            <a:picLocks noChangeAspect="1"/>
          </p:cNvPicPr>
          <p:nvPr/>
        </p:nvPicPr>
        <p:blipFill>
          <a:blip r:embed="rId3"/>
          <a:stretch>
            <a:fillRect/>
          </a:stretch>
        </p:blipFill>
        <p:spPr>
          <a:xfrm>
            <a:off x="5046868" y="388149"/>
            <a:ext cx="1469940" cy="2596256"/>
          </a:xfrm>
          <a:prstGeom prst="rect">
            <a:avLst/>
          </a:prstGeom>
        </p:spPr>
      </p:pic>
      <p:sp>
        <p:nvSpPr>
          <p:cNvPr id="25" name="正方形/長方形 24">
            <a:extLst>
              <a:ext uri="{FF2B5EF4-FFF2-40B4-BE49-F238E27FC236}">
                <a16:creationId xmlns:a16="http://schemas.microsoft.com/office/drawing/2014/main" id="{86B1BCA0-4CD5-457A-ABC6-E4D9E0DB3E39}"/>
              </a:ext>
            </a:extLst>
          </p:cNvPr>
          <p:cNvSpPr/>
          <p:nvPr/>
        </p:nvSpPr>
        <p:spPr>
          <a:xfrm>
            <a:off x="-996950" y="9284619"/>
            <a:ext cx="8851900" cy="615553"/>
          </a:xfrm>
          <a:prstGeom prst="rect">
            <a:avLst/>
          </a:prstGeom>
        </p:spPr>
        <p:txBody>
          <a:bodyPr wrap="square">
            <a:spAutoFit/>
          </a:bodyPr>
          <a:lstStyle/>
          <a:p>
            <a:pPr algn="ctr" fontAlgn="base">
              <a:spcAft>
                <a:spcPts val="0"/>
              </a:spcAft>
            </a:pPr>
            <a:r>
              <a:rPr lang="ja-JP" altLang="en-US" sz="1200" dirty="0">
                <a:solidFill>
                  <a:srgbClr val="000000"/>
                </a:solidFill>
                <a:latin typeface="BIZ UDゴシック" panose="020B0400000000000000" pitchFamily="49" charset="-128"/>
                <a:ea typeface="BIZ UDゴシック" panose="020B0400000000000000" pitchFamily="49" charset="-128"/>
              </a:rPr>
              <a:t>書評・著者</a:t>
            </a:r>
            <a:r>
              <a:rPr lang="ja-JP" altLang="ja-JP" sz="1200" dirty="0">
                <a:solidFill>
                  <a:srgbClr val="000000"/>
                </a:solidFill>
                <a:latin typeface="BIZ UDゴシック" panose="020B0400000000000000" pitchFamily="49" charset="-128"/>
                <a:ea typeface="BIZ UDゴシック" panose="020B0400000000000000" pitchFamily="49" charset="-128"/>
              </a:rPr>
              <a:t>インタビュ</a:t>
            </a:r>
            <a:r>
              <a:rPr lang="ja-JP" altLang="en-US" sz="1200" dirty="0">
                <a:solidFill>
                  <a:srgbClr val="000000"/>
                </a:solidFill>
                <a:latin typeface="BIZ UDゴシック" panose="020B0400000000000000" pitchFamily="49" charset="-128"/>
                <a:ea typeface="BIZ UDゴシック" panose="020B0400000000000000" pitchFamily="49" charset="-128"/>
              </a:rPr>
              <a:t>ー等</a:t>
            </a:r>
            <a:r>
              <a:rPr lang="ja-JP" altLang="ja-JP" sz="1200" dirty="0">
                <a:solidFill>
                  <a:srgbClr val="000000"/>
                </a:solidFill>
                <a:latin typeface="BIZ UDゴシック" panose="020B0400000000000000" pitchFamily="49" charset="-128"/>
                <a:ea typeface="BIZ UDゴシック" panose="020B0400000000000000" pitchFamily="49" charset="-128"/>
              </a:rPr>
              <a:t>のご検討をいただければ幸いです。情報掲載、画像提供の問い合わせ</a:t>
            </a:r>
            <a:endParaRPr lang="ja-JP" altLang="ja-JP" sz="1400"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spcAft>
                <a:spcPts val="0"/>
              </a:spcAft>
            </a:pPr>
            <a:r>
              <a:rPr lang="ja-JP" altLang="ja-JP" sz="1100" dirty="0">
                <a:solidFill>
                  <a:srgbClr val="000000"/>
                </a:solidFill>
                <a:latin typeface="BIZ UDゴシック" panose="020B0400000000000000" pitchFamily="49" charset="-128"/>
                <a:ea typeface="BIZ UDゴシック" panose="020B0400000000000000" pitchFamily="49" charset="-128"/>
              </a:rPr>
              <a:t>古垣（フルガキ）</a:t>
            </a:r>
            <a:r>
              <a:rPr lang="en-US" altLang="ja-JP" sz="1100" dirty="0">
                <a:solidFill>
                  <a:srgbClr val="000000"/>
                </a:solidFill>
                <a:latin typeface="BIZ UDゴシック" panose="020B0400000000000000" pitchFamily="49" charset="-128"/>
                <a:ea typeface="BIZ UDゴシック" panose="020B0400000000000000" pitchFamily="49" charset="-128"/>
              </a:rPr>
              <a:t>TEL</a:t>
            </a:r>
            <a:r>
              <a:rPr lang="ja-JP" altLang="ja-JP" sz="1100" dirty="0">
                <a:solidFill>
                  <a:srgbClr val="000000"/>
                </a:solidFill>
                <a:latin typeface="BIZ UDゴシック" panose="020B0400000000000000" pitchFamily="49" charset="-128"/>
                <a:ea typeface="BIZ UDゴシック" panose="020B0400000000000000" pitchFamily="49" charset="-128"/>
              </a:rPr>
              <a:t>：</a:t>
            </a:r>
            <a:r>
              <a:rPr lang="en-US" altLang="ja-JP" sz="1100" dirty="0">
                <a:solidFill>
                  <a:srgbClr val="000000"/>
                </a:solidFill>
                <a:latin typeface="BIZ UDゴシック" panose="020B0400000000000000" pitchFamily="49" charset="-128"/>
                <a:ea typeface="BIZ UDゴシック" panose="020B0400000000000000" pitchFamily="49" charset="-128"/>
              </a:rPr>
              <a:t>03-3983-3225</a:t>
            </a:r>
            <a:r>
              <a:rPr lang="ja-JP" altLang="ja-JP" sz="1100" dirty="0">
                <a:solidFill>
                  <a:srgbClr val="000000"/>
                </a:solidFill>
                <a:latin typeface="BIZ UDゴシック" panose="020B0400000000000000" pitchFamily="49" charset="-128"/>
                <a:ea typeface="BIZ UDゴシック" panose="020B0400000000000000" pitchFamily="49" charset="-128"/>
              </a:rPr>
              <a:t>　</a:t>
            </a:r>
            <a:r>
              <a:rPr lang="en-US" altLang="ja-JP" sz="1100" dirty="0">
                <a:solidFill>
                  <a:srgbClr val="000000"/>
                </a:solidFill>
                <a:latin typeface="BIZ UDゴシック" panose="020B0400000000000000" pitchFamily="49" charset="-128"/>
                <a:ea typeface="BIZ UDゴシック" panose="020B0400000000000000" pitchFamily="49" charset="-128"/>
              </a:rPr>
              <a:t>090-4424-6911</a:t>
            </a:r>
            <a:r>
              <a:rPr lang="ja-JP" altLang="ja-JP" sz="1100" dirty="0">
                <a:solidFill>
                  <a:srgbClr val="000000"/>
                </a:solidFill>
                <a:latin typeface="BIZ UDゴシック" panose="020B0400000000000000" pitchFamily="49" charset="-128"/>
                <a:ea typeface="BIZ UDゴシック" panose="020B0400000000000000" pitchFamily="49" charset="-128"/>
              </a:rPr>
              <a:t>　</a:t>
            </a:r>
            <a:r>
              <a:rPr lang="en-US" altLang="ja-JP" sz="1100" u="sng" dirty="0">
                <a:solidFill>
                  <a:srgbClr val="000000"/>
                </a:solidFill>
                <a:latin typeface="BIZ UDゴシック" panose="020B0400000000000000" pitchFamily="49" charset="-128"/>
                <a:ea typeface="BIZ UDゴシック" panose="020B0400000000000000" pitchFamily="49" charset="-128"/>
              </a:rPr>
              <a:t>furugaki@asa21.com</a:t>
            </a:r>
            <a:endParaRPr lang="ja-JP" altLang="ja-JP"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spcAft>
                <a:spcPts val="0"/>
              </a:spcAft>
            </a:pPr>
            <a:r>
              <a:rPr lang="ja-JP" altLang="ja-JP" sz="1100" dirty="0">
                <a:solidFill>
                  <a:srgbClr val="000000"/>
                </a:solidFill>
                <a:latin typeface="BIZ UDゴシック" panose="020B0400000000000000" pitchFamily="49" charset="-128"/>
                <a:ea typeface="BIZ UDゴシック" panose="020B0400000000000000" pitchFamily="49" charset="-128"/>
              </a:rPr>
              <a:t>株式会社</a:t>
            </a:r>
            <a:r>
              <a:rPr lang="ja-JP" altLang="ja-JP" sz="1100" dirty="0" err="1">
                <a:solidFill>
                  <a:srgbClr val="000000"/>
                </a:solidFill>
                <a:latin typeface="BIZ UDゴシック" panose="020B0400000000000000" pitchFamily="49" charset="-128"/>
                <a:ea typeface="BIZ UDゴシック" panose="020B0400000000000000" pitchFamily="49" charset="-128"/>
              </a:rPr>
              <a:t>あさ</a:t>
            </a:r>
            <a:r>
              <a:rPr lang="ja-JP" altLang="ja-JP" sz="1100" dirty="0">
                <a:solidFill>
                  <a:srgbClr val="000000"/>
                </a:solidFill>
                <a:latin typeface="BIZ UDゴシック" panose="020B0400000000000000" pitchFamily="49" charset="-128"/>
                <a:ea typeface="BIZ UDゴシック" panose="020B0400000000000000" pitchFamily="49" charset="-128"/>
              </a:rPr>
              <a:t>出版　東京都豊島区南池袋</a:t>
            </a:r>
            <a:r>
              <a:rPr lang="en-US" altLang="ja-JP" sz="1100" dirty="0">
                <a:solidFill>
                  <a:srgbClr val="000000"/>
                </a:solidFill>
                <a:latin typeface="BIZ UDゴシック" panose="020B0400000000000000" pitchFamily="49" charset="-128"/>
                <a:ea typeface="BIZ UDゴシック" panose="020B0400000000000000" pitchFamily="49" charset="-128"/>
              </a:rPr>
              <a:t>2-9-9 </a:t>
            </a:r>
            <a:r>
              <a:rPr lang="ja-JP" altLang="ja-JP" sz="1100" dirty="0">
                <a:solidFill>
                  <a:srgbClr val="000000"/>
                </a:solidFill>
                <a:latin typeface="BIZ UDゴシック" panose="020B0400000000000000" pitchFamily="49" charset="-128"/>
                <a:ea typeface="BIZ UDゴシック" panose="020B0400000000000000" pitchFamily="49" charset="-128"/>
              </a:rPr>
              <a:t>第一池袋ホワイトビル</a:t>
            </a:r>
            <a:r>
              <a:rPr lang="en-US" altLang="ja-JP" sz="1100" dirty="0">
                <a:solidFill>
                  <a:srgbClr val="000000"/>
                </a:solidFill>
                <a:latin typeface="BIZ UDゴシック" panose="020B0400000000000000" pitchFamily="49" charset="-128"/>
                <a:ea typeface="BIZ UDゴシック" panose="020B0400000000000000" pitchFamily="49" charset="-128"/>
              </a:rPr>
              <a:t>6</a:t>
            </a:r>
            <a:r>
              <a:rPr lang="ja-JP" altLang="ja-JP" sz="1100" dirty="0">
                <a:solidFill>
                  <a:srgbClr val="000000"/>
                </a:solidFill>
                <a:latin typeface="BIZ UDゴシック" panose="020B0400000000000000" pitchFamily="49" charset="-128"/>
                <a:ea typeface="BIZ UDゴシック" panose="020B0400000000000000" pitchFamily="49" charset="-128"/>
              </a:rPr>
              <a:t>階</a:t>
            </a:r>
            <a:endParaRPr lang="ja-JP" altLang="ja-JP"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cxnSp>
        <p:nvCxnSpPr>
          <p:cNvPr id="53" name="直線コネクタ 52">
            <a:extLst>
              <a:ext uri="{FF2B5EF4-FFF2-40B4-BE49-F238E27FC236}">
                <a16:creationId xmlns:a16="http://schemas.microsoft.com/office/drawing/2014/main" id="{830FC92D-4C75-43F8-944E-2EA66D903E9F}"/>
              </a:ext>
            </a:extLst>
          </p:cNvPr>
          <p:cNvCxnSpPr/>
          <p:nvPr/>
        </p:nvCxnSpPr>
        <p:spPr>
          <a:xfrm>
            <a:off x="0" y="9230834"/>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0266EAE-270E-4FE7-9D2D-52FC2D55A47C}"/>
              </a:ext>
            </a:extLst>
          </p:cNvPr>
          <p:cNvSpPr txBox="1"/>
          <p:nvPr/>
        </p:nvSpPr>
        <p:spPr>
          <a:xfrm>
            <a:off x="0" y="3009444"/>
            <a:ext cx="6342743" cy="369332"/>
          </a:xfrm>
          <a:prstGeom prst="rect">
            <a:avLst/>
          </a:prstGeom>
          <a:solidFill>
            <a:srgbClr val="EB6157"/>
          </a:solidFill>
        </p:spPr>
        <p:txBody>
          <a:bodyPr wrap="square">
            <a:spAutoFit/>
          </a:bodyPr>
          <a:lstStyle/>
          <a:p>
            <a:pPr algn="l"/>
            <a:r>
              <a:rPr lang="ja-JP" altLang="en-US" sz="1800" b="1" i="0" u="none" strike="noStrike" baseline="0" dirty="0">
                <a:solidFill>
                  <a:schemeClr val="bg1"/>
                </a:solidFill>
                <a:latin typeface="BIZ UDPゴシック" panose="020B0400000000000000" pitchFamily="50" charset="-128"/>
                <a:ea typeface="BIZ UDPゴシック" panose="020B0400000000000000" pitchFamily="50" charset="-128"/>
              </a:rPr>
              <a:t>どんどん魅力的な自分に変わっていくスイッチ</a:t>
            </a:r>
            <a:endParaRPr lang="ja-JP" altLang="en-US" sz="1400" b="1" spc="-50"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6B634F7-AFD6-4B19-8A9B-1BF6689B65C9}"/>
              </a:ext>
            </a:extLst>
          </p:cNvPr>
          <p:cNvSpPr txBox="1"/>
          <p:nvPr/>
        </p:nvSpPr>
        <p:spPr>
          <a:xfrm>
            <a:off x="4965791" y="3166030"/>
            <a:ext cx="1435008" cy="230832"/>
          </a:xfrm>
          <a:prstGeom prst="rect">
            <a:avLst/>
          </a:prstGeom>
          <a:noFill/>
        </p:spPr>
        <p:txBody>
          <a:bodyPr wrap="none" rtlCol="0">
            <a:spAutoFit/>
          </a:bodyPr>
          <a:lstStyle/>
          <a:p>
            <a:pPr algn="l"/>
            <a:r>
              <a:rPr kumimoji="1" lang="en-US" altLang="ja-JP" sz="900" dirty="0">
                <a:solidFill>
                  <a:schemeClr val="bg1"/>
                </a:solidFill>
                <a:latin typeface="BIZ UDPゴシック" panose="020B0400000000000000" pitchFamily="50" charset="-128"/>
                <a:ea typeface="BIZ UDPゴシック" panose="020B0400000000000000" pitchFamily="50" charset="-128"/>
              </a:rPr>
              <a:t>※</a:t>
            </a:r>
            <a:r>
              <a:rPr kumimoji="1" lang="ja-JP" altLang="en-US" sz="900" dirty="0">
                <a:solidFill>
                  <a:schemeClr val="bg1"/>
                </a:solidFill>
                <a:latin typeface="BIZ UDPゴシック" panose="020B0400000000000000" pitchFamily="50" charset="-128"/>
                <a:ea typeface="BIZ UDPゴシック" panose="020B0400000000000000" pitchFamily="50" charset="-128"/>
              </a:rPr>
              <a:t>書籍より一部抜粋要約</a:t>
            </a:r>
          </a:p>
        </p:txBody>
      </p:sp>
      <p:sp>
        <p:nvSpPr>
          <p:cNvPr id="12" name="テキスト ボックス 11">
            <a:extLst>
              <a:ext uri="{FF2B5EF4-FFF2-40B4-BE49-F238E27FC236}">
                <a16:creationId xmlns:a16="http://schemas.microsoft.com/office/drawing/2014/main" id="{170195C6-9FDB-4C7C-880B-A9E0A49F70A3}"/>
              </a:ext>
            </a:extLst>
          </p:cNvPr>
          <p:cNvSpPr txBox="1"/>
          <p:nvPr/>
        </p:nvSpPr>
        <p:spPr>
          <a:xfrm>
            <a:off x="0" y="4266"/>
            <a:ext cx="6342743" cy="369332"/>
          </a:xfrm>
          <a:prstGeom prst="rect">
            <a:avLst/>
          </a:prstGeom>
          <a:solidFill>
            <a:srgbClr val="EB6157"/>
          </a:solidFill>
        </p:spPr>
        <p:txBody>
          <a:bodyPr wrap="square">
            <a:spAutoFit/>
          </a:bodyPr>
          <a:lstStyle/>
          <a:p>
            <a:pPr algn="l"/>
            <a:r>
              <a:rPr lang="ja-JP" altLang="en-US" sz="1800" b="1" i="0" u="none" strike="noStrike" baseline="0" dirty="0">
                <a:solidFill>
                  <a:schemeClr val="bg1"/>
                </a:solidFill>
                <a:latin typeface="BIZ UDPゴシック" panose="020B0400000000000000" pitchFamily="50" charset="-128"/>
                <a:ea typeface="BIZ UDPゴシック" panose="020B0400000000000000" pitchFamily="50" charset="-128"/>
              </a:rPr>
              <a:t>考えすぎの状態から自分を解放するスイッチ</a:t>
            </a:r>
            <a:endParaRPr lang="ja-JP" altLang="en-US" sz="1400" b="1" spc="-50"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7ADD9F23-BA1D-43CA-8318-E1728BB61E8C}"/>
              </a:ext>
            </a:extLst>
          </p:cNvPr>
          <p:cNvSpPr txBox="1"/>
          <p:nvPr/>
        </p:nvSpPr>
        <p:spPr>
          <a:xfrm>
            <a:off x="4965791" y="160852"/>
            <a:ext cx="1435008" cy="230832"/>
          </a:xfrm>
          <a:prstGeom prst="rect">
            <a:avLst/>
          </a:prstGeom>
          <a:noFill/>
        </p:spPr>
        <p:txBody>
          <a:bodyPr wrap="none" rtlCol="0">
            <a:spAutoFit/>
          </a:bodyPr>
          <a:lstStyle/>
          <a:p>
            <a:pPr algn="l"/>
            <a:r>
              <a:rPr kumimoji="1" lang="en-US" altLang="ja-JP" sz="900" dirty="0">
                <a:solidFill>
                  <a:schemeClr val="bg1"/>
                </a:solidFill>
                <a:latin typeface="BIZ UDPゴシック" panose="020B0400000000000000" pitchFamily="50" charset="-128"/>
                <a:ea typeface="BIZ UDPゴシック" panose="020B0400000000000000" pitchFamily="50" charset="-128"/>
              </a:rPr>
              <a:t>※</a:t>
            </a:r>
            <a:r>
              <a:rPr kumimoji="1" lang="ja-JP" altLang="en-US" sz="900" dirty="0">
                <a:solidFill>
                  <a:schemeClr val="bg1"/>
                </a:solidFill>
                <a:latin typeface="BIZ UDPゴシック" panose="020B0400000000000000" pitchFamily="50" charset="-128"/>
                <a:ea typeface="BIZ UDPゴシック" panose="020B0400000000000000" pitchFamily="50" charset="-128"/>
              </a:rPr>
              <a:t>書籍より一部抜粋要約</a:t>
            </a:r>
          </a:p>
        </p:txBody>
      </p:sp>
      <p:sp>
        <p:nvSpPr>
          <p:cNvPr id="14" name="テキスト ボックス 13">
            <a:extLst>
              <a:ext uri="{FF2B5EF4-FFF2-40B4-BE49-F238E27FC236}">
                <a16:creationId xmlns:a16="http://schemas.microsoft.com/office/drawing/2014/main" id="{8F7BD00B-025B-4EA4-AAF1-DBBEA3E3D8A5}"/>
              </a:ext>
            </a:extLst>
          </p:cNvPr>
          <p:cNvSpPr txBox="1"/>
          <p:nvPr/>
        </p:nvSpPr>
        <p:spPr>
          <a:xfrm>
            <a:off x="0" y="6127544"/>
            <a:ext cx="6342743" cy="369332"/>
          </a:xfrm>
          <a:prstGeom prst="rect">
            <a:avLst/>
          </a:prstGeom>
          <a:solidFill>
            <a:srgbClr val="EB6157"/>
          </a:solidFill>
        </p:spPr>
        <p:txBody>
          <a:bodyPr wrap="square">
            <a:spAutoFit/>
          </a:bodyPr>
          <a:lstStyle/>
          <a:p>
            <a:pPr algn="l"/>
            <a:r>
              <a:rPr lang="ja-JP" altLang="en-US" sz="1800" b="1" i="0" u="none" strike="noStrike" baseline="0" dirty="0">
                <a:solidFill>
                  <a:schemeClr val="bg1"/>
                </a:solidFill>
                <a:latin typeface="BIZ UDPゴシック" panose="020B0400000000000000" pitchFamily="50" charset="-128"/>
                <a:ea typeface="BIZ UDPゴシック" panose="020B0400000000000000" pitchFamily="50" charset="-128"/>
              </a:rPr>
              <a:t>他人に振り回されない人になるスイッチ</a:t>
            </a:r>
            <a:endParaRPr lang="ja-JP" altLang="en-US" sz="1400" b="1" spc="-50" dirty="0">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0797AF7-D1C6-4061-862B-D932D05154D2}"/>
              </a:ext>
            </a:extLst>
          </p:cNvPr>
          <p:cNvSpPr txBox="1"/>
          <p:nvPr/>
        </p:nvSpPr>
        <p:spPr>
          <a:xfrm>
            <a:off x="4965791" y="6284130"/>
            <a:ext cx="1435008" cy="230832"/>
          </a:xfrm>
          <a:prstGeom prst="rect">
            <a:avLst/>
          </a:prstGeom>
          <a:noFill/>
        </p:spPr>
        <p:txBody>
          <a:bodyPr wrap="none" rtlCol="0">
            <a:spAutoFit/>
          </a:bodyPr>
          <a:lstStyle/>
          <a:p>
            <a:pPr algn="l"/>
            <a:r>
              <a:rPr kumimoji="1" lang="en-US" altLang="ja-JP" sz="900" dirty="0">
                <a:solidFill>
                  <a:schemeClr val="bg1"/>
                </a:solidFill>
                <a:latin typeface="BIZ UDPゴシック" panose="020B0400000000000000" pitchFamily="50" charset="-128"/>
                <a:ea typeface="BIZ UDPゴシック" panose="020B0400000000000000" pitchFamily="50" charset="-128"/>
              </a:rPr>
              <a:t>※</a:t>
            </a:r>
            <a:r>
              <a:rPr kumimoji="1" lang="ja-JP" altLang="en-US" sz="900" dirty="0">
                <a:solidFill>
                  <a:schemeClr val="bg1"/>
                </a:solidFill>
                <a:latin typeface="BIZ UDPゴシック" panose="020B0400000000000000" pitchFamily="50" charset="-128"/>
                <a:ea typeface="BIZ UDPゴシック" panose="020B0400000000000000" pitchFamily="50" charset="-128"/>
              </a:rPr>
              <a:t>書籍より一部抜粋要約</a:t>
            </a:r>
          </a:p>
        </p:txBody>
      </p:sp>
      <p:sp>
        <p:nvSpPr>
          <p:cNvPr id="17" name="テキスト ボックス 16">
            <a:extLst>
              <a:ext uri="{FF2B5EF4-FFF2-40B4-BE49-F238E27FC236}">
                <a16:creationId xmlns:a16="http://schemas.microsoft.com/office/drawing/2014/main" id="{ADE21CD1-E60B-43B6-8BCD-5250A3ACE24A}"/>
              </a:ext>
            </a:extLst>
          </p:cNvPr>
          <p:cNvSpPr txBox="1"/>
          <p:nvPr/>
        </p:nvSpPr>
        <p:spPr>
          <a:xfrm>
            <a:off x="-1" y="436411"/>
            <a:ext cx="4832825" cy="2431435"/>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朝、目覚め、頭がボーッとして「さあ起きなきゃ！」と思っているその時、自分の脳に３分間だけ注目してみましょう。目を閉じたままでも、開けたままでもかまいません。</a:t>
            </a:r>
            <a:endParaRPr lang="en-US" altLang="ja-JP" sz="12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実は</a:t>
            </a:r>
            <a:r>
              <a:rPr lang="ja-JP" altLang="en-US" sz="1200" b="1" dirty="0">
                <a:solidFill>
                  <a:srgbClr val="FC0C45"/>
                </a:solidFill>
                <a:latin typeface="BIZ UDPゴシック" panose="020B0400000000000000" pitchFamily="50" charset="-128"/>
                <a:ea typeface="BIZ UDPゴシック" panose="020B0400000000000000" pitchFamily="50" charset="-128"/>
              </a:rPr>
              <a:t>ひらめきの脳の状態であるデフォルト・モード・ネットワークは、「ボーッとしている時と同じ状態」</a:t>
            </a:r>
            <a:r>
              <a:rPr lang="ja-JP" altLang="en-US" sz="1200" dirty="0">
                <a:latin typeface="BIZ UDPゴシック" panose="020B0400000000000000" pitchFamily="50" charset="-128"/>
                <a:ea typeface="BIZ UDPゴシック" panose="020B0400000000000000" pitchFamily="50" charset="-128"/>
              </a:rPr>
              <a:t>であることが脳の研究でわかっています。だから、朝起きた瞬間がいいのです。</a:t>
            </a:r>
            <a:endParaRPr lang="en-US" altLang="ja-JP" sz="12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ただ、多くの人は「脳に流れる電気信号に注目する」と言われたって「何も浮かんでこない」となるかもしれません。そうした人は「何も浮かばない」という“無”の状態がデフォルト・モード・ネットワークだと思ってください。きっとあなたを</a:t>
            </a:r>
            <a:r>
              <a:rPr lang="ja-JP" altLang="en-US" sz="1200" b="1" dirty="0">
                <a:solidFill>
                  <a:srgbClr val="FC0C45"/>
                </a:solidFill>
                <a:latin typeface="BIZ UDPゴシック" panose="020B0400000000000000" pitchFamily="50" charset="-128"/>
                <a:ea typeface="BIZ UDPゴシック" panose="020B0400000000000000" pitchFamily="50" charset="-128"/>
              </a:rPr>
              <a:t>「考えすぎのごちゃごちゃした頭」から解放</a:t>
            </a:r>
            <a:r>
              <a:rPr lang="ja-JP" altLang="en-US" sz="1200" dirty="0">
                <a:latin typeface="BIZ UDPゴシック" panose="020B0400000000000000" pitchFamily="50" charset="-128"/>
                <a:ea typeface="BIZ UDPゴシック" panose="020B0400000000000000" pitchFamily="50" charset="-128"/>
              </a:rPr>
              <a:t>してくれることでしょう。</a:t>
            </a:r>
          </a:p>
        </p:txBody>
      </p:sp>
      <p:pic>
        <p:nvPicPr>
          <p:cNvPr id="6" name="図 5">
            <a:extLst>
              <a:ext uri="{FF2B5EF4-FFF2-40B4-BE49-F238E27FC236}">
                <a16:creationId xmlns:a16="http://schemas.microsoft.com/office/drawing/2014/main" id="{D7241FC4-0394-45FB-A905-55331357EEB9}"/>
              </a:ext>
            </a:extLst>
          </p:cNvPr>
          <p:cNvPicPr>
            <a:picLocks noChangeAspect="1"/>
          </p:cNvPicPr>
          <p:nvPr/>
        </p:nvPicPr>
        <p:blipFill>
          <a:blip r:embed="rId4"/>
          <a:stretch>
            <a:fillRect/>
          </a:stretch>
        </p:blipFill>
        <p:spPr>
          <a:xfrm>
            <a:off x="4832825" y="3639484"/>
            <a:ext cx="1796574" cy="2249955"/>
          </a:xfrm>
          <a:prstGeom prst="rect">
            <a:avLst/>
          </a:prstGeom>
        </p:spPr>
      </p:pic>
      <p:sp>
        <p:nvSpPr>
          <p:cNvPr id="21" name="テキスト ボックス 20">
            <a:extLst>
              <a:ext uri="{FF2B5EF4-FFF2-40B4-BE49-F238E27FC236}">
                <a16:creationId xmlns:a16="http://schemas.microsoft.com/office/drawing/2014/main" id="{EF0A6E86-C8DC-49B8-B45F-EF542D512159}"/>
              </a:ext>
            </a:extLst>
          </p:cNvPr>
          <p:cNvSpPr txBox="1"/>
          <p:nvPr/>
        </p:nvSpPr>
        <p:spPr>
          <a:xfrm>
            <a:off x="0" y="3451606"/>
            <a:ext cx="4832825" cy="2492990"/>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spc="-100" dirty="0">
                <a:latin typeface="BIZ UDPゴシック" panose="020B0400000000000000" pitchFamily="50" charset="-128"/>
                <a:ea typeface="BIZ UDPゴシック" panose="020B0400000000000000" pitchFamily="50" charset="-128"/>
              </a:rPr>
              <a:t>ストッキングやソックスを履く前にかかとを３分間マッサージしてみましょう。</a:t>
            </a:r>
            <a:r>
              <a:rPr lang="ja-JP" altLang="en-US" sz="1200" dirty="0">
                <a:latin typeface="BIZ UDPゴシック" panose="020B0400000000000000" pitchFamily="50" charset="-128"/>
                <a:ea typeface="BIZ UDPゴシック" panose="020B0400000000000000" pitchFamily="50" charset="-128"/>
              </a:rPr>
              <a:t>マッサージするのは片足でも両足でもかまいません。</a:t>
            </a:r>
          </a:p>
          <a:p>
            <a:r>
              <a:rPr lang="ja-JP" altLang="en-US" sz="1200" dirty="0">
                <a:latin typeface="BIZ UDPゴシック" panose="020B0400000000000000" pitchFamily="50" charset="-128"/>
                <a:ea typeface="BIZ UDPゴシック" panose="020B0400000000000000" pitchFamily="50" charset="-128"/>
              </a:rPr>
              <a:t>　大事なのは、「神は細部に宿る」と思いながら、固くなっているかかとをほぐしてあげるようなイメージでマッサージをすること。</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ja-JP" altLang="en-US" sz="1200" spc="-100" dirty="0">
                <a:latin typeface="BIZ UDPゴシック" panose="020B0400000000000000" pitchFamily="50" charset="-128"/>
                <a:ea typeface="BIZ UDPゴシック" panose="020B0400000000000000" pitchFamily="50" charset="-128"/>
              </a:rPr>
              <a:t>普段は、かかとはあまり注目することはないのではないでしょうか。しかし、</a:t>
            </a:r>
            <a:r>
              <a:rPr lang="ja-JP" altLang="en-US" sz="1200" b="1" spc="-100" dirty="0">
                <a:solidFill>
                  <a:srgbClr val="FC0C45"/>
                </a:solidFill>
                <a:latin typeface="BIZ UDPゴシック" panose="020B0400000000000000" pitchFamily="50" charset="-128"/>
                <a:ea typeface="BIZ UDPゴシック" panose="020B0400000000000000" pitchFamily="50" charset="-128"/>
              </a:rPr>
              <a:t>「神は細部に宿る」と思いながらマッサージすることにより、人があまり注目しないところ（細部）をケアしてあげることに</a:t>
            </a:r>
            <a:r>
              <a:rPr lang="ja-JP" altLang="en-US" sz="1200" spc="-100" dirty="0">
                <a:latin typeface="BIZ UDPゴシック" panose="020B0400000000000000" pitchFamily="50" charset="-128"/>
                <a:ea typeface="BIZ UDPゴシック" panose="020B0400000000000000" pitchFamily="50" charset="-128"/>
              </a:rPr>
              <a:t>なります。そのことが、自分の心と体に変化をもたらしてくれるのです。</a:t>
            </a:r>
            <a:endParaRPr lang="en-US" altLang="ja-JP" sz="1200" spc="-1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「私は魅力的には程遠い」と思っている人は「細部」を大切にしていません。そんな後ろ向きな</a:t>
            </a:r>
            <a:r>
              <a:rPr lang="ja-JP" altLang="en-US" sz="1200" b="1" spc="-100" dirty="0">
                <a:solidFill>
                  <a:srgbClr val="FC0C45"/>
                </a:solidFill>
                <a:latin typeface="BIZ UDPゴシック" panose="020B0400000000000000" pitchFamily="50" charset="-128"/>
                <a:ea typeface="BIZ UDPゴシック" panose="020B0400000000000000" pitchFamily="50" charset="-128"/>
              </a:rPr>
              <a:t>自分を心も体も前向きな自分へ</a:t>
            </a:r>
            <a:r>
              <a:rPr lang="ja-JP" altLang="en-US" sz="1200" b="1" dirty="0">
                <a:solidFill>
                  <a:srgbClr val="FC0C45"/>
                </a:solidFill>
                <a:latin typeface="BIZ UDPゴシック" panose="020B0400000000000000" pitchFamily="50" charset="-128"/>
                <a:ea typeface="BIZ UDPゴシック" panose="020B0400000000000000" pitchFamily="50" charset="-128"/>
              </a:rPr>
              <a:t>と変えてくれる</a:t>
            </a:r>
            <a:r>
              <a:rPr lang="ja-JP" altLang="en-US" sz="1200" dirty="0">
                <a:latin typeface="BIZ UDPゴシック" panose="020B0400000000000000" pitchFamily="50" charset="-128"/>
                <a:ea typeface="BIZ UDPゴシック" panose="020B0400000000000000" pitchFamily="50" charset="-128"/>
              </a:rPr>
              <a:t>のが、</a:t>
            </a:r>
            <a:r>
              <a:rPr lang="ja-JP" altLang="en-US" sz="1200" spc="-100" dirty="0">
                <a:latin typeface="BIZ UDPゴシック" panose="020B0400000000000000" pitchFamily="50" charset="-128"/>
                <a:ea typeface="BIZ UDPゴシック" panose="020B0400000000000000" pitchFamily="50" charset="-128"/>
              </a:rPr>
              <a:t>この「かかとマッサージ」による朝のスイッチなのです。</a:t>
            </a:r>
            <a:endParaRPr lang="en-US" altLang="ja-JP" sz="1200" spc="-1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F686D6EC-FEA7-4DA5-AECA-1BB8EA45CB9E}"/>
              </a:ext>
            </a:extLst>
          </p:cNvPr>
          <p:cNvSpPr txBox="1"/>
          <p:nvPr/>
        </p:nvSpPr>
        <p:spPr>
          <a:xfrm>
            <a:off x="0" y="6615677"/>
            <a:ext cx="4965791" cy="2492990"/>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朝、起きてから顔を洗う前でも後でも、お化粧をする人はその前に、鏡の中に映る自分と５分間向き合ってみましょう。</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もちろん、鏡を見ていると自分の顔に対してダメ出しをしたくなることもあります。しかし、次第にダメ出しはなくなり</a:t>
            </a:r>
            <a:r>
              <a:rPr lang="ja-JP" altLang="en-US" sz="1200" b="1" dirty="0">
                <a:solidFill>
                  <a:srgbClr val="FC0C45"/>
                </a:solidFill>
                <a:latin typeface="BIZ UDPゴシック" panose="020B0400000000000000" pitchFamily="50" charset="-128"/>
                <a:ea typeface="BIZ UDPゴシック" panose="020B0400000000000000" pitchFamily="50" charset="-128"/>
              </a:rPr>
              <a:t>「息を吸った、吐いた」という当たり前の動きに注目</a:t>
            </a:r>
            <a:r>
              <a:rPr lang="ja-JP" altLang="en-US" sz="1200" dirty="0">
                <a:latin typeface="BIZ UDPゴシック" panose="020B0400000000000000" pitchFamily="50" charset="-128"/>
                <a:ea typeface="BIZ UDPゴシック" panose="020B0400000000000000" pitchFamily="50" charset="-128"/>
              </a:rPr>
              <a:t>をすることができるようになってきます。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多くの方が「私は自分自身の感覚で生きている」と思っています。でも、常に気にしているのが他人の表情だったり他人の気持ちだったりするのです。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このスイッチを朝のルーティンにしていけば、周りの人がどんな状態であっても「自分の感覚で生きる」ということができるので、周りに振り回されることがなくて</a:t>
            </a:r>
            <a:r>
              <a:rPr lang="ja-JP" altLang="en-US" sz="1200" b="1" dirty="0">
                <a:solidFill>
                  <a:srgbClr val="FC0C45"/>
                </a:solidFill>
                <a:latin typeface="BIZ UDPゴシック" panose="020B0400000000000000" pitchFamily="50" charset="-128"/>
                <a:ea typeface="BIZ UDPゴシック" panose="020B0400000000000000" pitchFamily="50" charset="-128"/>
              </a:rPr>
              <a:t>「淡々と自分がしたいことができる！」</a:t>
            </a:r>
            <a:r>
              <a:rPr lang="ja-JP" altLang="en-US" sz="1200" dirty="0">
                <a:latin typeface="BIZ UDPゴシック" panose="020B0400000000000000" pitchFamily="50" charset="-128"/>
                <a:ea typeface="BIZ UDPゴシック" panose="020B0400000000000000" pitchFamily="50" charset="-128"/>
              </a:rPr>
              <a:t>となります。</a:t>
            </a:r>
          </a:p>
        </p:txBody>
      </p:sp>
    </p:spTree>
    <p:extLst>
      <p:ext uri="{BB962C8B-B14F-4D97-AF65-F5344CB8AC3E}">
        <p14:creationId xmlns:p14="http://schemas.microsoft.com/office/powerpoint/2010/main" val="27314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7815B9B-AA49-4186-8AF4-107AAC4E9207}"/>
              </a:ext>
            </a:extLst>
          </p:cNvPr>
          <p:cNvSpPr txBox="1"/>
          <p:nvPr/>
        </p:nvSpPr>
        <p:spPr>
          <a:xfrm>
            <a:off x="63728" y="499502"/>
            <a:ext cx="6728390" cy="316782"/>
          </a:xfrm>
          <a:prstGeom prst="rect">
            <a:avLst/>
          </a:prstGeom>
          <a:solidFill>
            <a:srgbClr val="EB6157"/>
          </a:solidFill>
        </p:spPr>
        <p:txBody>
          <a:bodyPr wrap="square">
            <a:noAutofit/>
          </a:bodyPr>
          <a:lstStyle/>
          <a:p>
            <a:pPr algn="ctr"/>
            <a:endParaRPr lang="ja-JP" altLang="en-US" sz="2000" b="1"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06C5EFB1-EAD7-4F5A-9DF6-0E950B2D1F19}"/>
              </a:ext>
            </a:extLst>
          </p:cNvPr>
          <p:cNvSpPr/>
          <p:nvPr/>
        </p:nvSpPr>
        <p:spPr>
          <a:xfrm>
            <a:off x="65881" y="499501"/>
            <a:ext cx="6726237" cy="4914328"/>
          </a:xfrm>
          <a:prstGeom prst="rect">
            <a:avLst/>
          </a:prstGeom>
          <a:solidFill>
            <a:schemeClr val="accent2">
              <a:lumMod val="20000"/>
              <a:lumOff val="80000"/>
            </a:schemeClr>
          </a:solidFill>
          <a:ln w="25400">
            <a:solidFill>
              <a:srgbClr val="EB6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Pゴシック" panose="020B0400000000000000" pitchFamily="50" charset="-128"/>
              <a:ea typeface="BIZ UDPゴシック" panose="020B0400000000000000" pitchFamily="50" charset="-128"/>
            </a:endParaRPr>
          </a:p>
        </p:txBody>
      </p:sp>
      <p:sp>
        <p:nvSpPr>
          <p:cNvPr id="6" name="Rectangle 5">
            <a:extLst>
              <a:ext uri="{FF2B5EF4-FFF2-40B4-BE49-F238E27FC236}">
                <a16:creationId xmlns:a16="http://schemas.microsoft.com/office/drawing/2014/main" id="{1F736212-7142-4F9C-8C43-3F1A5FF46858}"/>
              </a:ext>
            </a:extLst>
          </p:cNvPr>
          <p:cNvSpPr>
            <a:spLocks noChangeArrowheads="1"/>
          </p:cNvSpPr>
          <p:nvPr/>
        </p:nvSpPr>
        <p:spPr bwMode="auto">
          <a:xfrm>
            <a:off x="157259" y="3896725"/>
            <a:ext cx="6634859"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b="1" i="0" dirty="0">
                <a:solidFill>
                  <a:srgbClr val="0F1111"/>
                </a:solidFill>
                <a:effectLst/>
                <a:latin typeface="BIZ UDPゴシック" panose="020B0400000000000000" pitchFamily="50" charset="-128"/>
                <a:ea typeface="BIZ UDPゴシック" panose="020B0400000000000000" pitchFamily="50" charset="-128"/>
              </a:rPr>
              <a:t>   </a:t>
            </a:r>
            <a:endParaRPr lang="en-US" altLang="ja-JP" b="1" i="0" dirty="0">
              <a:solidFill>
                <a:srgbClr val="0F1111"/>
              </a:solidFill>
              <a:effectLst/>
              <a:latin typeface="BIZ UDPゴシック" panose="020B0400000000000000" pitchFamily="50" charset="-128"/>
              <a:ea typeface="BIZ UDPゴシック" panose="020B0400000000000000" pitchFamily="50" charset="-128"/>
            </a:endParaRPr>
          </a:p>
          <a:p>
            <a:r>
              <a:rPr lang="zh-TW" altLang="en-US" sz="2400" b="1" i="0" strike="noStrike" baseline="0" dirty="0">
                <a:latin typeface="BIZ UDPゴシック" panose="020B0400000000000000" pitchFamily="50" charset="-128"/>
                <a:ea typeface="BIZ UDPゴシック" panose="020B0400000000000000" pitchFamily="50" charset="-128"/>
              </a:rPr>
              <a:t>大嶋信頼</a:t>
            </a:r>
            <a:r>
              <a:rPr lang="ja-JP" altLang="en-US" sz="2400" b="1" i="0" strike="noStrike" baseline="0" dirty="0">
                <a:latin typeface="BIZ UDPゴシック" panose="020B0400000000000000" pitchFamily="50" charset="-128"/>
                <a:ea typeface="BIZ UDPゴシック" panose="020B0400000000000000" pitchFamily="50" charset="-128"/>
              </a:rPr>
              <a:t>　著</a:t>
            </a:r>
            <a:endParaRPr lang="en-US" altLang="ja-JP" sz="2400" b="1" i="0" strike="noStrike" baseline="0" dirty="0">
              <a:latin typeface="BIZ UDPゴシック" panose="020B0400000000000000" pitchFamily="50" charset="-128"/>
              <a:ea typeface="BIZ UDPゴシック" panose="020B0400000000000000" pitchFamily="50" charset="-128"/>
            </a:endParaRPr>
          </a:p>
          <a:p>
            <a:r>
              <a:rPr lang="en-US" altLang="ja-JP" sz="3200" b="1" i="0" strike="noStrike" baseline="0" dirty="0">
                <a:latin typeface="BIZ UDPゴシック" panose="020B0400000000000000" pitchFamily="50" charset="-128"/>
                <a:ea typeface="BIZ UDPゴシック" panose="020B0400000000000000" pitchFamily="50" charset="-128"/>
              </a:rPr>
              <a:t>『</a:t>
            </a:r>
            <a:r>
              <a:rPr lang="ja-JP" altLang="en-US" sz="3200" b="1" i="0" dirty="0">
                <a:solidFill>
                  <a:srgbClr val="0F1111"/>
                </a:solidFill>
                <a:effectLst/>
                <a:latin typeface="BIZ UDPゴシック" panose="020B0400000000000000" pitchFamily="50" charset="-128"/>
                <a:ea typeface="BIZ UDPゴシック" panose="020B0400000000000000" pitchFamily="50" charset="-128"/>
              </a:rPr>
              <a:t>毎日がうまくいく</a:t>
            </a:r>
            <a:r>
              <a:rPr lang="ja-JP" altLang="en-US" sz="4000" b="1" i="0" dirty="0">
                <a:ln>
                  <a:solidFill>
                    <a:schemeClr val="tx1"/>
                  </a:solidFill>
                </a:ln>
                <a:solidFill>
                  <a:srgbClr val="EB6157"/>
                </a:solidFill>
                <a:effectLst/>
                <a:latin typeface="BIZ UDPゴシック" panose="020B0400000000000000" pitchFamily="50" charset="-128"/>
                <a:ea typeface="BIZ UDPゴシック" panose="020B0400000000000000" pitchFamily="50" charset="-128"/>
              </a:rPr>
              <a:t>朝</a:t>
            </a:r>
            <a:r>
              <a:rPr lang="ja-JP" altLang="en-US" sz="2400" b="1" i="0" dirty="0">
                <a:solidFill>
                  <a:srgbClr val="0F1111"/>
                </a:solidFill>
                <a:effectLst/>
                <a:latin typeface="BIZ UDPゴシック" panose="020B0400000000000000" pitchFamily="50" charset="-128"/>
                <a:ea typeface="BIZ UDPゴシック" panose="020B0400000000000000" pitchFamily="50" charset="-128"/>
              </a:rPr>
              <a:t>の</a:t>
            </a:r>
            <a:r>
              <a:rPr lang="ja-JP" altLang="en-US" sz="4000" b="1" i="0" dirty="0">
                <a:solidFill>
                  <a:srgbClr val="0F1111"/>
                </a:solidFill>
                <a:effectLst/>
                <a:latin typeface="BIZ UDPゴシック" panose="020B0400000000000000" pitchFamily="50" charset="-128"/>
                <a:ea typeface="BIZ UDPゴシック" panose="020B0400000000000000" pitchFamily="50" charset="-128"/>
              </a:rPr>
              <a:t>スイッチ</a:t>
            </a:r>
            <a:r>
              <a:rPr lang="en-US" altLang="ja-JP" sz="4000" b="1" i="0" dirty="0">
                <a:solidFill>
                  <a:srgbClr val="0F1111"/>
                </a:solidFill>
                <a:effectLst/>
                <a:latin typeface="BIZ UDPゴシック" panose="020B0400000000000000" pitchFamily="50" charset="-128"/>
                <a:ea typeface="BIZ UDPゴシック" panose="020B0400000000000000" pitchFamily="50" charset="-128"/>
              </a:rPr>
              <a:t>』</a:t>
            </a:r>
            <a:endParaRPr lang="ja-JP" altLang="en-US" sz="2400" b="1" i="0" dirty="0">
              <a:solidFill>
                <a:srgbClr val="0F1111"/>
              </a:solidFill>
              <a:effectLst/>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54ED5D90-4D90-4C81-9DC6-78F00E4E2FF7}"/>
              </a:ext>
            </a:extLst>
          </p:cNvPr>
          <p:cNvSpPr/>
          <p:nvPr/>
        </p:nvSpPr>
        <p:spPr>
          <a:xfrm>
            <a:off x="5017290" y="4142791"/>
            <a:ext cx="1598515" cy="276999"/>
          </a:xfrm>
          <a:prstGeom prst="rect">
            <a:avLst/>
          </a:prstGeom>
        </p:spPr>
        <p:txBody>
          <a:bodyPr wrap="none">
            <a:spAutoFit/>
          </a:bodyPr>
          <a:lstStyle/>
          <a:p>
            <a:r>
              <a:rPr lang="en-US" altLang="ja-JP" sz="1200" spc="-100" dirty="0">
                <a:latin typeface="BIZ UDPゴシック" panose="020B0400000000000000" pitchFamily="50" charset="-128"/>
                <a:ea typeface="BIZ UDPゴシック" panose="020B0400000000000000" pitchFamily="50" charset="-128"/>
              </a:rPr>
              <a:t>2021</a:t>
            </a:r>
            <a:r>
              <a:rPr lang="ja-JP" altLang="en-US" sz="1200" spc="-100" dirty="0">
                <a:latin typeface="BIZ UDPゴシック" panose="020B0400000000000000" pitchFamily="50" charset="-128"/>
                <a:ea typeface="BIZ UDPゴシック" panose="020B0400000000000000" pitchFamily="50" charset="-128"/>
              </a:rPr>
              <a:t>年</a:t>
            </a:r>
            <a:r>
              <a:rPr lang="en-US" altLang="ja-JP" sz="1200" spc="-100" dirty="0">
                <a:latin typeface="BIZ UDPゴシック" panose="020B0400000000000000" pitchFamily="50" charset="-128"/>
                <a:ea typeface="BIZ UDPゴシック" panose="020B0400000000000000" pitchFamily="50" charset="-128"/>
              </a:rPr>
              <a:t>8</a:t>
            </a:r>
            <a:r>
              <a:rPr lang="ja-JP" altLang="en-US" sz="1200" spc="-100" dirty="0">
                <a:latin typeface="BIZ UDPゴシック" panose="020B0400000000000000" pitchFamily="50" charset="-128"/>
                <a:ea typeface="BIZ UDPゴシック" panose="020B0400000000000000" pitchFamily="50" charset="-128"/>
              </a:rPr>
              <a:t>月</a:t>
            </a:r>
            <a:r>
              <a:rPr lang="en-US" altLang="ja-JP" sz="1200" spc="-100" dirty="0">
                <a:latin typeface="BIZ UDPゴシック" panose="020B0400000000000000" pitchFamily="50" charset="-128"/>
                <a:ea typeface="BIZ UDPゴシック" panose="020B0400000000000000" pitchFamily="50" charset="-128"/>
              </a:rPr>
              <a:t>20</a:t>
            </a:r>
            <a:r>
              <a:rPr lang="ja-JP" altLang="en-US" sz="1200" spc="-100" dirty="0">
                <a:latin typeface="BIZ UDPゴシック" panose="020B0400000000000000" pitchFamily="50" charset="-128"/>
                <a:ea typeface="BIZ UDPゴシック" panose="020B0400000000000000" pitchFamily="50" charset="-128"/>
              </a:rPr>
              <a:t>日発刊</a:t>
            </a:r>
          </a:p>
        </p:txBody>
      </p:sp>
      <p:pic>
        <p:nvPicPr>
          <p:cNvPr id="8" name="図 7">
            <a:extLst>
              <a:ext uri="{FF2B5EF4-FFF2-40B4-BE49-F238E27FC236}">
                <a16:creationId xmlns:a16="http://schemas.microsoft.com/office/drawing/2014/main" id="{E93ADD73-EE4B-4CD4-AF1C-CD9AA57D01F2}"/>
              </a:ext>
            </a:extLst>
          </p:cNvPr>
          <p:cNvPicPr>
            <a:picLocks noChangeAspect="1"/>
          </p:cNvPicPr>
          <p:nvPr/>
        </p:nvPicPr>
        <p:blipFill rotWithShape="1">
          <a:blip r:embed="rId2">
            <a:extLst>
              <a:ext uri="{28A0092B-C50C-407E-A947-70E740481C1C}">
                <a14:useLocalDpi xmlns:a14="http://schemas.microsoft.com/office/drawing/2010/main" val="0"/>
              </a:ext>
            </a:extLst>
          </a:blip>
          <a:srcRect l="21719" t="14072" r="36508"/>
          <a:stretch/>
        </p:blipFill>
        <p:spPr>
          <a:xfrm>
            <a:off x="583627" y="2584235"/>
            <a:ext cx="1141512" cy="1558556"/>
          </a:xfrm>
          <a:prstGeom prst="rect">
            <a:avLst/>
          </a:prstGeom>
        </p:spPr>
      </p:pic>
      <p:pic>
        <p:nvPicPr>
          <p:cNvPr id="9" name="図 8">
            <a:extLst>
              <a:ext uri="{FF2B5EF4-FFF2-40B4-BE49-F238E27FC236}">
                <a16:creationId xmlns:a16="http://schemas.microsoft.com/office/drawing/2014/main" id="{ED53F989-4CBF-4107-9CF9-A5F1E1012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909" y="1048405"/>
            <a:ext cx="1944858" cy="2856037"/>
          </a:xfrm>
          <a:prstGeom prst="rect">
            <a:avLst/>
          </a:prstGeom>
          <a:ln>
            <a:solidFill>
              <a:srgbClr val="FFC000"/>
            </a:solidFill>
          </a:ln>
          <a:effectLst>
            <a:outerShdw blurRad="50800" dist="38100" dir="2700000" algn="tl" rotWithShape="0">
              <a:prstClr val="black">
                <a:alpha val="40000"/>
              </a:prstClr>
            </a:outerShdw>
          </a:effectLst>
        </p:spPr>
      </p:pic>
      <p:sp>
        <p:nvSpPr>
          <p:cNvPr id="10" name="テキスト ボックス 9">
            <a:extLst>
              <a:ext uri="{FF2B5EF4-FFF2-40B4-BE49-F238E27FC236}">
                <a16:creationId xmlns:a16="http://schemas.microsoft.com/office/drawing/2014/main" id="{F97FCDAE-924C-4563-86F4-8BE290E22659}"/>
              </a:ext>
            </a:extLst>
          </p:cNvPr>
          <p:cNvSpPr txBox="1"/>
          <p:nvPr/>
        </p:nvSpPr>
        <p:spPr>
          <a:xfrm>
            <a:off x="63728" y="537043"/>
            <a:ext cx="6728390" cy="323165"/>
          </a:xfrm>
          <a:prstGeom prst="rect">
            <a:avLst/>
          </a:prstGeom>
          <a:solidFill>
            <a:srgbClr val="FF00FF"/>
          </a:solidFill>
        </p:spPr>
        <p:txBody>
          <a:bodyPr wrap="square" rtlCol="0">
            <a:spAutoFit/>
          </a:bodyPr>
          <a:lstStyle/>
          <a:p>
            <a:pPr algn="l"/>
            <a:r>
              <a:rPr kumimoji="1" lang="ja-JP" altLang="en-US" sz="1500" b="1" spc="-50" dirty="0">
                <a:solidFill>
                  <a:schemeClr val="bg1"/>
                </a:solidFill>
                <a:latin typeface="BIZ UDPゴシック" panose="020B0400000000000000" pitchFamily="50" charset="-128"/>
                <a:ea typeface="BIZ UDPゴシック" panose="020B0400000000000000" pitchFamily="50" charset="-128"/>
              </a:rPr>
              <a:t>“心のごちゃごちゃが消える”“人間関係が楽になる”“もっと自分らしく生きる”</a:t>
            </a:r>
          </a:p>
        </p:txBody>
      </p:sp>
      <p:sp>
        <p:nvSpPr>
          <p:cNvPr id="11" name="テキスト ボックス 10">
            <a:extLst>
              <a:ext uri="{FF2B5EF4-FFF2-40B4-BE49-F238E27FC236}">
                <a16:creationId xmlns:a16="http://schemas.microsoft.com/office/drawing/2014/main" id="{B23FAD6A-3F1E-40A1-BF6A-318AA9F6FEE2}"/>
              </a:ext>
            </a:extLst>
          </p:cNvPr>
          <p:cNvSpPr txBox="1"/>
          <p:nvPr/>
        </p:nvSpPr>
        <p:spPr>
          <a:xfrm>
            <a:off x="157259" y="958269"/>
            <a:ext cx="4216000" cy="338554"/>
          </a:xfrm>
          <a:prstGeom prst="rect">
            <a:avLst/>
          </a:prstGeom>
          <a:noFill/>
        </p:spPr>
        <p:txBody>
          <a:bodyPr wrap="square">
            <a:spAutoFit/>
          </a:bodyPr>
          <a:lstStyle/>
          <a:p>
            <a:pPr algn="l"/>
            <a:r>
              <a:rPr lang="ja-JP" altLang="en-US" sz="1600" b="1" i="0" u="none" strike="noStrike" baseline="0" dirty="0">
                <a:solidFill>
                  <a:srgbClr val="EB6157"/>
                </a:solidFill>
                <a:latin typeface="BIZ UDPゴシック" panose="020B0400000000000000" pitchFamily="50" charset="-128"/>
                <a:ea typeface="BIZ UDPゴシック" panose="020B0400000000000000" pitchFamily="50" charset="-128"/>
              </a:rPr>
              <a:t>考えすぎの状態から自分を解放するスイッチ</a:t>
            </a:r>
            <a:endParaRPr lang="ja-JP" altLang="en-US" sz="1200" b="1" spc="-50" dirty="0">
              <a:solidFill>
                <a:srgbClr val="EB6157"/>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33BC6DD-F414-4800-AF1A-EF6E7AC5DFE0}"/>
              </a:ext>
            </a:extLst>
          </p:cNvPr>
          <p:cNvSpPr txBox="1"/>
          <p:nvPr/>
        </p:nvSpPr>
        <p:spPr>
          <a:xfrm>
            <a:off x="170215" y="1371099"/>
            <a:ext cx="4355694" cy="338554"/>
          </a:xfrm>
          <a:prstGeom prst="rect">
            <a:avLst/>
          </a:prstGeom>
          <a:noFill/>
        </p:spPr>
        <p:txBody>
          <a:bodyPr wrap="square">
            <a:spAutoFit/>
          </a:bodyPr>
          <a:lstStyle/>
          <a:p>
            <a:pPr algn="l"/>
            <a:r>
              <a:rPr lang="ja-JP" altLang="en-US" sz="1600" b="1" i="0" u="none" strike="noStrike" baseline="0" dirty="0">
                <a:solidFill>
                  <a:srgbClr val="EB6157"/>
                </a:solidFill>
                <a:latin typeface="BIZ UDPゴシック" panose="020B0400000000000000" pitchFamily="50" charset="-128"/>
                <a:ea typeface="BIZ UDPゴシック" panose="020B0400000000000000" pitchFamily="50" charset="-128"/>
              </a:rPr>
              <a:t>どんどん魅力的な自分に変わっていくスイッチ</a:t>
            </a:r>
            <a:endParaRPr lang="ja-JP" altLang="en-US" sz="1200" b="1" spc="-50" dirty="0">
              <a:solidFill>
                <a:srgbClr val="EB6157"/>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19207D46-EA38-4FEA-A64F-58375A35FF18}"/>
              </a:ext>
            </a:extLst>
          </p:cNvPr>
          <p:cNvSpPr txBox="1"/>
          <p:nvPr/>
        </p:nvSpPr>
        <p:spPr>
          <a:xfrm>
            <a:off x="133180" y="1830645"/>
            <a:ext cx="3294743" cy="584775"/>
          </a:xfrm>
          <a:prstGeom prst="rect">
            <a:avLst/>
          </a:prstGeom>
          <a:noFill/>
        </p:spPr>
        <p:txBody>
          <a:bodyPr wrap="square">
            <a:spAutoFit/>
          </a:bodyPr>
          <a:lstStyle/>
          <a:p>
            <a:pPr algn="l"/>
            <a:r>
              <a:rPr lang="ja-JP" altLang="en-US" sz="1600" b="1" i="0" u="none" strike="noStrike" baseline="0" dirty="0">
                <a:solidFill>
                  <a:srgbClr val="EB6157"/>
                </a:solidFill>
                <a:latin typeface="BIZ UDPゴシック" panose="020B0400000000000000" pitchFamily="50" charset="-128"/>
                <a:ea typeface="BIZ UDPゴシック" panose="020B0400000000000000" pitchFamily="50" charset="-128"/>
              </a:rPr>
              <a:t>他人に振り回されない</a:t>
            </a:r>
            <a:endParaRPr lang="en-US" altLang="ja-JP" sz="1600" b="1" i="0" u="none" strike="noStrike" baseline="0" dirty="0">
              <a:solidFill>
                <a:srgbClr val="EB6157"/>
              </a:solidFill>
              <a:latin typeface="BIZ UDPゴシック" panose="020B0400000000000000" pitchFamily="50" charset="-128"/>
              <a:ea typeface="BIZ UDPゴシック" panose="020B0400000000000000" pitchFamily="50" charset="-128"/>
            </a:endParaRPr>
          </a:p>
          <a:p>
            <a:pPr algn="l"/>
            <a:r>
              <a:rPr lang="ja-JP" altLang="en-US" sz="1600" b="1" i="0" u="none" strike="noStrike" baseline="0" dirty="0">
                <a:solidFill>
                  <a:srgbClr val="EB6157"/>
                </a:solidFill>
                <a:latin typeface="BIZ UDPゴシック" panose="020B0400000000000000" pitchFamily="50" charset="-128"/>
                <a:ea typeface="BIZ UDPゴシック" panose="020B0400000000000000" pitchFamily="50" charset="-128"/>
              </a:rPr>
              <a:t>人になるスイッチ</a:t>
            </a:r>
            <a:endParaRPr lang="ja-JP" altLang="en-US" sz="1200" b="1" spc="-50" dirty="0">
              <a:solidFill>
                <a:srgbClr val="EB6157"/>
              </a:solidFill>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1A395194-7833-4AED-B6F4-D5C0F91CE9B1}"/>
              </a:ext>
            </a:extLst>
          </p:cNvPr>
          <p:cNvPicPr>
            <a:picLocks noChangeAspect="1"/>
          </p:cNvPicPr>
          <p:nvPr/>
        </p:nvPicPr>
        <p:blipFill>
          <a:blip r:embed="rId4"/>
          <a:stretch>
            <a:fillRect/>
          </a:stretch>
        </p:blipFill>
        <p:spPr>
          <a:xfrm>
            <a:off x="2676097" y="1882208"/>
            <a:ext cx="1582531" cy="2653298"/>
          </a:xfrm>
          <a:prstGeom prst="rect">
            <a:avLst/>
          </a:prstGeom>
        </p:spPr>
      </p:pic>
    </p:spTree>
    <p:extLst>
      <p:ext uri="{BB962C8B-B14F-4D97-AF65-F5344CB8AC3E}">
        <p14:creationId xmlns:p14="http://schemas.microsoft.com/office/powerpoint/2010/main" val="37513821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400" dirty="0">
            <a:latin typeface="BIZ UDPゴシック" panose="020B0400000000000000" pitchFamily="50" charset="-128"/>
            <a:ea typeface="BIZ UDPゴシック" panose="020B04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2280</TotalTime>
  <Words>1106</Words>
  <Application>Microsoft Office PowerPoint</Application>
  <PresentationFormat>A4 210 x 297 mm</PresentationFormat>
  <Paragraphs>67</Paragraphs>
  <Slides>3</Slides>
  <Notes>0</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BIZ UDPゴシック</vt:lpstr>
      <vt:lpstr>BIZ UDゴシック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　古垣</dc:creator>
  <cp:lastModifiedBy>香織 内沼</cp:lastModifiedBy>
  <cp:revision>213</cp:revision>
  <cp:lastPrinted>2021-08-16T03:04:37Z</cp:lastPrinted>
  <dcterms:created xsi:type="dcterms:W3CDTF">2018-09-06T03:50:03Z</dcterms:created>
  <dcterms:modified xsi:type="dcterms:W3CDTF">2021-08-19T05:06:48Z</dcterms:modified>
</cp:coreProperties>
</file>