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1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4571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4571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4571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4571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4571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4571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4571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4571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292" userDrawn="1">
          <p15:clr>
            <a:srgbClr val="A4A3A4"/>
          </p15:clr>
        </p15:guide>
        <p15:guide id="2" orient="horz" pos="32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18" autoAdjust="0"/>
    <p:restoredTop sz="94660"/>
  </p:normalViewPr>
  <p:slideViewPr>
    <p:cSldViewPr snapToGrid="0">
      <p:cViewPr>
        <p:scale>
          <a:sx n="75" d="100"/>
          <a:sy n="75" d="100"/>
        </p:scale>
        <p:origin x="1608" y="54"/>
      </p:cViewPr>
      <p:guideLst>
        <p:guide pos="4292"/>
        <p:guide orient="horz" pos="32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0" indent="0" algn="ctr">
              <a:buNone/>
              <a:defRPr sz="1500"/>
            </a:lvl2pPr>
            <a:lvl3pPr marL="685780" indent="0" algn="ctr">
              <a:buNone/>
              <a:defRPr sz="1350"/>
            </a:lvl3pPr>
            <a:lvl4pPr marL="1028671" indent="0" algn="ctr">
              <a:buNone/>
              <a:defRPr sz="1200"/>
            </a:lvl4pPr>
            <a:lvl5pPr marL="1371561" indent="0" algn="ctr">
              <a:buNone/>
              <a:defRPr sz="1200"/>
            </a:lvl5pPr>
            <a:lvl6pPr marL="1714451" indent="0" algn="ctr">
              <a:buNone/>
              <a:defRPr sz="1200"/>
            </a:lvl6pPr>
            <a:lvl7pPr marL="2057341" indent="0" algn="ctr">
              <a:buNone/>
              <a:defRPr sz="1200"/>
            </a:lvl7pPr>
            <a:lvl8pPr marL="2400232" indent="0" algn="ctr">
              <a:buNone/>
              <a:defRPr sz="1200"/>
            </a:lvl8pPr>
            <a:lvl9pPr marL="2743122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822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914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4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4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103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623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7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3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05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0" indent="0">
              <a:buNone/>
              <a:defRPr sz="1500" b="1"/>
            </a:lvl2pPr>
            <a:lvl3pPr marL="685780" indent="0">
              <a:buNone/>
              <a:defRPr sz="1350" b="1"/>
            </a:lvl3pPr>
            <a:lvl4pPr marL="1028671" indent="0">
              <a:buNone/>
              <a:defRPr sz="1200" b="1"/>
            </a:lvl4pPr>
            <a:lvl5pPr marL="1371561" indent="0">
              <a:buNone/>
              <a:defRPr sz="1200" b="1"/>
            </a:lvl5pPr>
            <a:lvl6pPr marL="1714451" indent="0">
              <a:buNone/>
              <a:defRPr sz="1200" b="1"/>
            </a:lvl6pPr>
            <a:lvl7pPr marL="2057341" indent="0">
              <a:buNone/>
              <a:defRPr sz="1200" b="1"/>
            </a:lvl7pPr>
            <a:lvl8pPr marL="2400232" indent="0">
              <a:buNone/>
              <a:defRPr sz="1200" b="1"/>
            </a:lvl8pPr>
            <a:lvl9pPr marL="2743122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0" indent="0">
              <a:buNone/>
              <a:defRPr sz="1500" b="1"/>
            </a:lvl2pPr>
            <a:lvl3pPr marL="685780" indent="0">
              <a:buNone/>
              <a:defRPr sz="1350" b="1"/>
            </a:lvl3pPr>
            <a:lvl4pPr marL="1028671" indent="0">
              <a:buNone/>
              <a:defRPr sz="1200" b="1"/>
            </a:lvl4pPr>
            <a:lvl5pPr marL="1371561" indent="0">
              <a:buNone/>
              <a:defRPr sz="1200" b="1"/>
            </a:lvl5pPr>
            <a:lvl6pPr marL="1714451" indent="0">
              <a:buNone/>
              <a:defRPr sz="1200" b="1"/>
            </a:lvl6pPr>
            <a:lvl7pPr marL="2057341" indent="0">
              <a:buNone/>
              <a:defRPr sz="1200" b="1"/>
            </a:lvl7pPr>
            <a:lvl8pPr marL="2400232" indent="0">
              <a:buNone/>
              <a:defRPr sz="1200" b="1"/>
            </a:lvl8pPr>
            <a:lvl9pPr marL="2743122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516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04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48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0" indent="0">
              <a:buNone/>
              <a:defRPr sz="1050"/>
            </a:lvl2pPr>
            <a:lvl3pPr marL="685780" indent="0">
              <a:buNone/>
              <a:defRPr sz="900"/>
            </a:lvl3pPr>
            <a:lvl4pPr marL="1028671" indent="0">
              <a:buNone/>
              <a:defRPr sz="750"/>
            </a:lvl4pPr>
            <a:lvl5pPr marL="1371561" indent="0">
              <a:buNone/>
              <a:defRPr sz="750"/>
            </a:lvl5pPr>
            <a:lvl6pPr marL="1714451" indent="0">
              <a:buNone/>
              <a:defRPr sz="750"/>
            </a:lvl6pPr>
            <a:lvl7pPr marL="2057341" indent="0">
              <a:buNone/>
              <a:defRPr sz="750"/>
            </a:lvl7pPr>
            <a:lvl8pPr marL="2400232" indent="0">
              <a:buNone/>
              <a:defRPr sz="750"/>
            </a:lvl8pPr>
            <a:lvl9pPr marL="2743122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93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0" indent="0">
              <a:buNone/>
              <a:defRPr sz="2100"/>
            </a:lvl2pPr>
            <a:lvl3pPr marL="685780" indent="0">
              <a:buNone/>
              <a:defRPr sz="1800"/>
            </a:lvl3pPr>
            <a:lvl4pPr marL="1028671" indent="0">
              <a:buNone/>
              <a:defRPr sz="1500"/>
            </a:lvl4pPr>
            <a:lvl5pPr marL="1371561" indent="0">
              <a:buNone/>
              <a:defRPr sz="1500"/>
            </a:lvl5pPr>
            <a:lvl6pPr marL="1714451" indent="0">
              <a:buNone/>
              <a:defRPr sz="1500"/>
            </a:lvl6pPr>
            <a:lvl7pPr marL="2057341" indent="0">
              <a:buNone/>
              <a:defRPr sz="1500"/>
            </a:lvl7pPr>
            <a:lvl8pPr marL="2400232" indent="0">
              <a:buNone/>
              <a:defRPr sz="1500"/>
            </a:lvl8pPr>
            <a:lvl9pPr marL="2743122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0" indent="0">
              <a:buNone/>
              <a:defRPr sz="1050"/>
            </a:lvl2pPr>
            <a:lvl3pPr marL="685780" indent="0">
              <a:buNone/>
              <a:defRPr sz="900"/>
            </a:lvl3pPr>
            <a:lvl4pPr marL="1028671" indent="0">
              <a:buNone/>
              <a:defRPr sz="750"/>
            </a:lvl4pPr>
            <a:lvl5pPr marL="1371561" indent="0">
              <a:buNone/>
              <a:defRPr sz="750"/>
            </a:lvl5pPr>
            <a:lvl6pPr marL="1714451" indent="0">
              <a:buNone/>
              <a:defRPr sz="750"/>
            </a:lvl6pPr>
            <a:lvl7pPr marL="2057341" indent="0">
              <a:buNone/>
              <a:defRPr sz="750"/>
            </a:lvl7pPr>
            <a:lvl8pPr marL="2400232" indent="0">
              <a:buNone/>
              <a:defRPr sz="750"/>
            </a:lvl8pPr>
            <a:lvl9pPr marL="2743122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905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D48B3-EBF2-40B9-84EB-238F15C2EDDF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FA8DD-390C-4ADC-B16E-E819DF968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08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5" indent="-171445" algn="l" defTabSz="68578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5" indent="-171445" algn="l" defTabSz="6857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6" indent="-171445" algn="l" defTabSz="6857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16" indent="-171445" algn="l" defTabSz="6857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06" indent="-171445" algn="l" defTabSz="6857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96" indent="-171445" algn="l" defTabSz="6857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7" indent="-171445" algn="l" defTabSz="6857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77" indent="-171445" algn="l" defTabSz="6857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67" indent="-171445" algn="l" defTabSz="68578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0" algn="l" defTabSz="68578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0" algn="l" defTabSz="68578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1" algn="l" defTabSz="68578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1" algn="l" defTabSz="68578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1" algn="l" defTabSz="68578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1" algn="l" defTabSz="68578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32" algn="l" defTabSz="68578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22" algn="l" defTabSz="68578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25B83A-A9E2-4A72-B437-37AB14A25B76}"/>
              </a:ext>
            </a:extLst>
          </p:cNvPr>
          <p:cNvSpPr/>
          <p:nvPr/>
        </p:nvSpPr>
        <p:spPr>
          <a:xfrm>
            <a:off x="72221" y="517884"/>
            <a:ext cx="6681004" cy="5647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000"/>
              </a:lnSpc>
            </a:pP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「財政破綻論」「国際暴落論」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は、いもしない</a:t>
            </a: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オバケを疑似体験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して、</a:t>
            </a:r>
            <a:endParaRPr lang="en-US" altLang="ja-JP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ワーキャー</a:t>
            </a: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騒ぐ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ようなものである。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0EE070C-0446-41D5-8FD9-333964D44865}"/>
              </a:ext>
            </a:extLst>
          </p:cNvPr>
          <p:cNvSpPr txBox="1"/>
          <p:nvPr/>
        </p:nvSpPr>
        <p:spPr>
          <a:xfrm>
            <a:off x="2476042" y="2350527"/>
            <a:ext cx="2185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髙橋 洋一 著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／９月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日（木）刊行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D493998-C92C-41D2-9B5D-7777395CE14B}"/>
              </a:ext>
            </a:extLst>
          </p:cNvPr>
          <p:cNvSpPr txBox="1"/>
          <p:nvPr/>
        </p:nvSpPr>
        <p:spPr>
          <a:xfrm>
            <a:off x="-57149" y="1170498"/>
            <a:ext cx="7045325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4800" b="1" spc="-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新・</a:t>
            </a:r>
            <a:r>
              <a:rPr lang="ja-JP" altLang="en-US" sz="8000" b="1" spc="-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国債</a:t>
            </a:r>
            <a:r>
              <a:rPr lang="ja-JP" altLang="en-US" sz="54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lang="ja-JP" altLang="en-US" sz="8000" b="1" spc="-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真実</a:t>
            </a:r>
            <a:endParaRPr lang="ja-JP" altLang="en-US" b="1" spc="-1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1D85724-7FFE-48BA-93EF-C036C67717B4}"/>
              </a:ext>
            </a:extLst>
          </p:cNvPr>
          <p:cNvSpPr/>
          <p:nvPr/>
        </p:nvSpPr>
        <p:spPr>
          <a:xfrm>
            <a:off x="64872" y="517884"/>
            <a:ext cx="6697878" cy="2072917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l"/>
            <a:endParaRPr kumimoji="1" lang="ja-JP" altLang="en-US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EBB1013-548C-4D47-9D0A-76CE827A28B0}"/>
              </a:ext>
            </a:extLst>
          </p:cNvPr>
          <p:cNvSpPr/>
          <p:nvPr/>
        </p:nvSpPr>
        <p:spPr>
          <a:xfrm>
            <a:off x="5748" y="2592695"/>
            <a:ext cx="68522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株式会社あさ出版（代表取締役：佐藤和夫、所在地：東京都豊島区）は、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髙橋 洋一 著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99%</a:t>
            </a: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の日本人がわかっていない新・国債の真実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lang="ja-JP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９月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lang="ja-JP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木</a:t>
            </a:r>
            <a:r>
              <a:rPr lang="ja-JP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）に刊行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いたします</a:t>
            </a:r>
            <a:r>
              <a:rPr lang="ja-JP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36F5E9F-92EA-4395-8204-9D8B96E2FDA5}"/>
              </a:ext>
            </a:extLst>
          </p:cNvPr>
          <p:cNvSpPr txBox="1"/>
          <p:nvPr/>
        </p:nvSpPr>
        <p:spPr>
          <a:xfrm>
            <a:off x="-9549" y="25401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/>
              <a:t>報道関係各位</a:t>
            </a: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D1AD8BD7-4A48-4649-ADA7-9CAA197E9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768" y="1"/>
            <a:ext cx="1600200" cy="338923"/>
          </a:xfrm>
          <a:prstGeom prst="rect">
            <a:avLst/>
          </a:prstGeom>
        </p:spPr>
      </p:pic>
      <p:sp>
        <p:nvSpPr>
          <p:cNvPr id="23" name="Rectangle 4">
            <a:extLst>
              <a:ext uri="{FF2B5EF4-FFF2-40B4-BE49-F238E27FC236}">
                <a16:creationId xmlns:a16="http://schemas.microsoft.com/office/drawing/2014/main" id="{47D44D33-9EBB-43CC-8CEC-6E25D34C6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52409"/>
            <a:ext cx="2679089" cy="268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2953" tIns="41476" rIns="82953" bIns="414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29520"/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NEWS RELEASE</a:t>
            </a:r>
            <a:r>
              <a:rPr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書籍のご案内</a:t>
            </a:r>
            <a:r>
              <a:rPr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】</a:t>
            </a:r>
            <a:r>
              <a:rPr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409D5E5-AB88-4123-AD74-5BC4D5C867F0}"/>
              </a:ext>
            </a:extLst>
          </p:cNvPr>
          <p:cNvSpPr txBox="1"/>
          <p:nvPr/>
        </p:nvSpPr>
        <p:spPr>
          <a:xfrm>
            <a:off x="546100" y="3033212"/>
            <a:ext cx="5623560" cy="317080"/>
          </a:xfrm>
          <a:prstGeom prst="rect">
            <a:avLst/>
          </a:prstGeom>
          <a:solidFill>
            <a:schemeClr val="tx1"/>
          </a:solidFill>
        </p:spPr>
        <p:txBody>
          <a:bodyPr wrap="none" tIns="36000" bIns="36000" rtlCol="0">
            <a:no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国債の真実を理解することが、一国の経済を理解することにつながる</a:t>
            </a:r>
            <a:endParaRPr kumimoji="1" lang="ja-JP" altLang="en-US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021A1CF-0651-4D77-A732-C06B99B72C0D}"/>
              </a:ext>
            </a:extLst>
          </p:cNvPr>
          <p:cNvSpPr txBox="1"/>
          <p:nvPr/>
        </p:nvSpPr>
        <p:spPr>
          <a:xfrm>
            <a:off x="1542941" y="1035748"/>
            <a:ext cx="41049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99%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の日本人がわかっていない</a:t>
            </a:r>
            <a:endParaRPr kumimoji="1"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C149B18-E37C-463F-B855-50ABD82D54CA}"/>
              </a:ext>
            </a:extLst>
          </p:cNvPr>
          <p:cNvSpPr/>
          <p:nvPr/>
        </p:nvSpPr>
        <p:spPr>
          <a:xfrm>
            <a:off x="-7110678" y="10922365"/>
            <a:ext cx="6857999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ja-JP" altLang="en-US" sz="1000" b="1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情報掲載、画像提供の問い合わせ先</a:t>
            </a:r>
            <a:endParaRPr lang="ja-JP" altLang="en-US" sz="1000" dirty="0">
              <a:solidFill>
                <a:srgbClr val="00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 fontAlgn="base"/>
            <a:r>
              <a:rPr lang="ja-JP" altLang="en-US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古垣（フルガキ）</a:t>
            </a:r>
            <a:r>
              <a:rPr lang="en-US" altLang="ja-JP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TEL</a:t>
            </a:r>
            <a:r>
              <a:rPr lang="ja-JP" altLang="en-US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：</a:t>
            </a:r>
            <a:r>
              <a:rPr lang="en-US" altLang="ja-JP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03-3983-3225</a:t>
            </a:r>
            <a:r>
              <a:rPr lang="ja-JP" altLang="en-US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r>
              <a:rPr lang="en-US" altLang="ja-JP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090-4424-6911</a:t>
            </a:r>
            <a:r>
              <a:rPr lang="ja-JP" altLang="en-US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r>
              <a:rPr lang="en-US" altLang="ja-JP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furugaki@asa21.com</a:t>
            </a:r>
          </a:p>
          <a:p>
            <a:pPr algn="ctr" fontAlgn="base"/>
            <a:r>
              <a:rPr lang="ja-JP" altLang="en-US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</a:t>
            </a:r>
            <a:r>
              <a:rPr lang="ja-JP" altLang="en-US" sz="1050" dirty="0" err="1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あさ</a:t>
            </a:r>
            <a:r>
              <a:rPr lang="ja-JP" altLang="en-US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出版　東京都豊島区南池袋</a:t>
            </a:r>
            <a:r>
              <a:rPr lang="en-US" altLang="ja-JP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2-9-9 </a:t>
            </a:r>
            <a:r>
              <a:rPr lang="ja-JP" altLang="en-US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第一池袋ホワイトビル</a:t>
            </a:r>
            <a:r>
              <a:rPr lang="en-US" altLang="ja-JP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6</a:t>
            </a:r>
            <a:r>
              <a:rPr lang="ja-JP" altLang="en-US" sz="105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階</a:t>
            </a:r>
            <a:endParaRPr lang="ja-JP" altLang="ja-JP" sz="1400" dirty="0">
              <a:latin typeface="BIZ UDP明朝 Medium" panose="02020500000000000000" pitchFamily="18" charset="-128"/>
              <a:ea typeface="BIZ UDP明朝 Medium" panose="02020500000000000000" pitchFamily="18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E2DB299-52E3-4FF4-A11C-6A74A6A4FA18}"/>
              </a:ext>
            </a:extLst>
          </p:cNvPr>
          <p:cNvSpPr/>
          <p:nvPr/>
        </p:nvSpPr>
        <p:spPr>
          <a:xfrm>
            <a:off x="80564" y="7314426"/>
            <a:ext cx="1564086" cy="2584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13BA2C9-9A08-4ADC-946E-CC9C71FCE26D}"/>
              </a:ext>
            </a:extLst>
          </p:cNvPr>
          <p:cNvSpPr/>
          <p:nvPr/>
        </p:nvSpPr>
        <p:spPr>
          <a:xfrm>
            <a:off x="87085" y="3945976"/>
            <a:ext cx="6664801" cy="56672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6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00851CE-3544-40CD-BDAD-B7FC31DEA695}"/>
              </a:ext>
            </a:extLst>
          </p:cNvPr>
          <p:cNvSpPr txBox="1"/>
          <p:nvPr/>
        </p:nvSpPr>
        <p:spPr>
          <a:xfrm>
            <a:off x="81916" y="4365143"/>
            <a:ext cx="51357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刊行日　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2021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年９月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日（木）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価格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1,540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円（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％税込）</a:t>
            </a:r>
            <a:endParaRPr kumimoji="1" lang="en-US" altLang="ja-JP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ページ数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199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　　　　 　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著者名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髙橋 洋一 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ISBN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978-4-86667-316-5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D31CC72-6954-489C-B7F3-F1F9853DDC3D}"/>
              </a:ext>
            </a:extLst>
          </p:cNvPr>
          <p:cNvSpPr/>
          <p:nvPr/>
        </p:nvSpPr>
        <p:spPr>
          <a:xfrm>
            <a:off x="28452" y="4988061"/>
            <a:ext cx="179122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【</a:t>
            </a:r>
            <a:r>
              <a:rPr kumimoji="1" lang="ja-JP" altLang="en-US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目次</a:t>
            </a:r>
            <a:r>
              <a:rPr kumimoji="1" lang="en-US" altLang="ja-JP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】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3766DA1-9A8A-4E24-A74A-870DDEC38A29}"/>
              </a:ext>
            </a:extLst>
          </p:cNvPr>
          <p:cNvSpPr txBox="1"/>
          <p:nvPr/>
        </p:nvSpPr>
        <p:spPr bwMode="white">
          <a:xfrm>
            <a:off x="124571" y="7274734"/>
            <a:ext cx="1491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著者プロフィール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8DD78BEE-4623-461A-A252-049969768F15}"/>
              </a:ext>
            </a:extLst>
          </p:cNvPr>
          <p:cNvSpPr/>
          <p:nvPr/>
        </p:nvSpPr>
        <p:spPr>
          <a:xfrm>
            <a:off x="28745" y="7530853"/>
            <a:ext cx="675305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1955 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年東京都生まれ。都立小石川高校（現・都立小石川中等教育学校）を経て、東京大学理学部数学科・経済学部経済学科卒業。博士（政策研究）。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1980 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に大蔵省（現・財務省）入省。大蔵省理財局資金企画室長、プリンストン大学客員研究員、内閣府参事官（経済財政諮問会議特命室）、内閣参事官（首相官邸）等を歴任。小泉内閣・第一次安倍内閣ではブレーンとして活躍し、「霞が関埋蔵金」の公表や「ふるさと納税」「ねんきん定期便」など数々の政策提案・実現をしてきた。また、戦後の日本で経済の最重要問題ともいえる、バブル崩壊後の「不良債権処理」の陣頭指揮をとり、不良債権償却の「大魔王」のあだ名を頂戴した。２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008 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年退官。その後内閣官房参与などもつとめ</a:t>
            </a:r>
            <a:r>
              <a:rPr lang="ja-JP" altLang="en-US" sz="1100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ja-JP" altLang="en-US" sz="1100" spc="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現在、嘉悦大学ビジネス創造学部教授、株式会社政策工房代表取締役会長。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ユーチューバーとしても活躍する。</a:t>
            </a:r>
          </a:p>
          <a:p>
            <a:pPr algn="l"/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第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回山本七平賞を受賞した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さらば財務省！ 官僚すべてを敵にした男の告白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（講談社）、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バカな経済論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』『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バカな外交論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』『【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図解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ピケティ入門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』『【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図解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地政学入門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』『【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図解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経済学入門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』『【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明解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 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会計学入門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』『【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図解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 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統計学超入門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外交戦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』『【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明解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経済理論入門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』『【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明解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政治学入門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（以上、あさ出版）など、ベスト・ロングセラー多数。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E806BD7-A620-4E5A-BC86-D6922F59BCB0}"/>
              </a:ext>
            </a:extLst>
          </p:cNvPr>
          <p:cNvSpPr/>
          <p:nvPr/>
        </p:nvSpPr>
        <p:spPr>
          <a:xfrm>
            <a:off x="-7124699" y="1877926"/>
            <a:ext cx="7413522" cy="39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96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書籍名：</a:t>
            </a:r>
            <a:r>
              <a:rPr lang="en-US" altLang="ja-JP" sz="196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『</a:t>
            </a:r>
            <a:r>
              <a:rPr lang="ja-JP" altLang="en-US" sz="1960" b="1" dirty="0">
                <a:solidFill>
                  <a:srgbClr val="0F111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新・国債の真実</a:t>
            </a:r>
            <a:r>
              <a:rPr lang="en-US" altLang="ja-JP" sz="1960" b="1" dirty="0">
                <a:solidFill>
                  <a:srgbClr val="0F111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』</a:t>
            </a:r>
            <a:endParaRPr lang="ja-JP" altLang="en-US" sz="196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C7D016D-57BB-46FD-8302-DD48501F025C}"/>
              </a:ext>
            </a:extLst>
          </p:cNvPr>
          <p:cNvSpPr/>
          <p:nvPr/>
        </p:nvSpPr>
        <p:spPr>
          <a:xfrm>
            <a:off x="1632553" y="7254008"/>
            <a:ext cx="39623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u="sng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髙橋　洋一（たかはし・よういち）</a:t>
            </a:r>
            <a:r>
              <a:rPr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37B0A4E-F6FA-4920-B9D8-FD41CBBE23AE}"/>
              </a:ext>
            </a:extLst>
          </p:cNvPr>
          <p:cNvSpPr/>
          <p:nvPr/>
        </p:nvSpPr>
        <p:spPr>
          <a:xfrm>
            <a:off x="0" y="5216111"/>
            <a:ext cx="439663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１章　まず「これ」を知らなくては始まらない</a:t>
            </a:r>
          </a:p>
          <a:p>
            <a:pPr algn="just"/>
            <a:r>
              <a:rPr lang="ja-JP" altLang="en-US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―― 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そもそも「国債」って何だろう？</a:t>
            </a:r>
            <a:endParaRPr lang="en-US" altLang="ja-JP" sz="10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endParaRPr lang="ja-JP" altLang="en-US" sz="5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２章　世にはびこる国債のエセ知識</a:t>
            </a:r>
          </a:p>
          <a:p>
            <a:pPr algn="just"/>
            <a:r>
              <a:rPr lang="ja-JP" altLang="en-US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―― 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その思い込みが危ない</a:t>
            </a:r>
            <a:endParaRPr lang="en-US" altLang="ja-JP" sz="10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endParaRPr lang="ja-JP" altLang="en-US" sz="5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３章　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国債から見えてくる日本経済「本当の姿」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</a:t>
            </a: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―― 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「バカな経済論」に惑わされないために</a:t>
            </a:r>
            <a:endParaRPr lang="en-US" altLang="ja-JP" sz="10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endParaRPr lang="ja-JP" altLang="en-US" sz="5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４章　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知っているようで知らない「国債」と「税」の話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</a:t>
            </a: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―― 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結局、何をどうすれば経済は上向くのか</a:t>
            </a:r>
            <a:endParaRPr lang="en-US" altLang="ja-JP" sz="10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endParaRPr lang="ja-JP" altLang="en-US" sz="5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５章　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「国債」がわかれば、「投資」もわかる</a:t>
            </a:r>
            <a:endParaRPr lang="ja-JP" altLang="en-US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―― 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銀行に預けるくらいなら国債を買え</a:t>
            </a:r>
            <a:endParaRPr lang="ja-JP" altLang="en-US" sz="10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46" name="図 45">
            <a:extLst>
              <a:ext uri="{FF2B5EF4-FFF2-40B4-BE49-F238E27FC236}">
                <a16:creationId xmlns:a16="http://schemas.microsoft.com/office/drawing/2014/main" id="{6549ADA5-2D7A-4838-A23B-53D117C523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962" y="4069679"/>
            <a:ext cx="2151437" cy="316533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26C28D5-2A39-4218-9E40-8B91B8686B5E}"/>
              </a:ext>
            </a:extLst>
          </p:cNvPr>
          <p:cNvSpPr txBox="1"/>
          <p:nvPr/>
        </p:nvSpPr>
        <p:spPr>
          <a:xfrm>
            <a:off x="-6333658" y="1676940"/>
            <a:ext cx="23920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99%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の日本人がわかっていない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AEE647F-4BC5-49C6-998A-CF136C3F0008}"/>
              </a:ext>
            </a:extLst>
          </p:cNvPr>
          <p:cNvSpPr/>
          <p:nvPr/>
        </p:nvSpPr>
        <p:spPr>
          <a:xfrm>
            <a:off x="2000304" y="9611410"/>
            <a:ext cx="513773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9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古垣（フルガキ）</a:t>
            </a:r>
            <a:r>
              <a:rPr lang="en-US" altLang="ja-JP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TEL</a:t>
            </a:r>
            <a:r>
              <a:rPr lang="ja-JP" altLang="en-US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：</a:t>
            </a:r>
            <a:r>
              <a:rPr lang="en-US" altLang="ja-JP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03-3983-3225</a:t>
            </a:r>
            <a:r>
              <a:rPr lang="ja-JP" altLang="en-US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r>
              <a:rPr lang="en-US" altLang="ja-JP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090-4424-6911</a:t>
            </a:r>
            <a:r>
              <a:rPr lang="ja-JP" altLang="en-US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r>
              <a:rPr lang="en-US" altLang="ja-JP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furugaki@asa21.com</a:t>
            </a:r>
          </a:p>
          <a:p>
            <a:pPr fontAlgn="base">
              <a:lnSpc>
                <a:spcPts val="9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</a:t>
            </a:r>
            <a:r>
              <a:rPr lang="ja-JP" altLang="en-US" sz="1000" dirty="0" err="1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あさ</a:t>
            </a:r>
            <a:r>
              <a:rPr lang="ja-JP" altLang="en-US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出版　東京都豊島区南池袋</a:t>
            </a:r>
            <a:r>
              <a:rPr lang="en-US" altLang="ja-JP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2-9-9 </a:t>
            </a:r>
            <a:r>
              <a:rPr lang="ja-JP" altLang="en-US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第一池袋ホワイトビル</a:t>
            </a:r>
            <a:r>
              <a:rPr lang="en-US" altLang="ja-JP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6</a:t>
            </a:r>
            <a:r>
              <a:rPr lang="ja-JP" altLang="en-US" sz="10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階</a:t>
            </a:r>
            <a:endParaRPr lang="ja-JP" altLang="ja-JP" sz="1200" dirty="0">
              <a:latin typeface="BIZ UDP明朝 Medium" panose="02020500000000000000" pitchFamily="18" charset="-128"/>
              <a:ea typeface="BIZ UDP明朝 Medium" panose="02020500000000000000" pitchFamily="18" charset="-128"/>
              <a:cs typeface="ＭＳ Ｐゴシック" panose="020B0600070205080204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5622752F-4447-48B3-A600-F6EF9F9D98B9}"/>
              </a:ext>
            </a:extLst>
          </p:cNvPr>
          <p:cNvSpPr/>
          <p:nvPr/>
        </p:nvSpPr>
        <p:spPr>
          <a:xfrm>
            <a:off x="85726" y="4091357"/>
            <a:ext cx="25050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書籍名：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ja-JP" altLang="en-US" sz="1600" b="1" dirty="0">
                <a:solidFill>
                  <a:srgbClr val="0F111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新・国債の真実</a:t>
            </a:r>
            <a:r>
              <a:rPr lang="en-US" altLang="ja-JP" sz="1600" b="1" dirty="0">
                <a:solidFill>
                  <a:srgbClr val="0F111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endParaRPr lang="ja-JP" alt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D5F28A8-616F-4EFF-93A7-7C6C3C8BE132}"/>
              </a:ext>
            </a:extLst>
          </p:cNvPr>
          <p:cNvSpPr txBox="1"/>
          <p:nvPr/>
        </p:nvSpPr>
        <p:spPr>
          <a:xfrm>
            <a:off x="781517" y="3947519"/>
            <a:ext cx="22076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99%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の日本人がわかっていない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6288D63C-81EF-4E92-9856-ADA6A5E81F50}"/>
              </a:ext>
            </a:extLst>
          </p:cNvPr>
          <p:cNvSpPr/>
          <p:nvPr/>
        </p:nvSpPr>
        <p:spPr>
          <a:xfrm>
            <a:off x="5600701" y="266700"/>
            <a:ext cx="17811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2021</a:t>
            </a:r>
            <a:r>
              <a:rPr lang="ja-JP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9</a:t>
            </a:r>
            <a:r>
              <a:rPr lang="ja-JP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日</a:t>
            </a:r>
            <a:endParaRPr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4C4C0A4-942C-457B-8772-78B975ECF50B}"/>
              </a:ext>
            </a:extLst>
          </p:cNvPr>
          <p:cNvSpPr txBox="1"/>
          <p:nvPr/>
        </p:nvSpPr>
        <p:spPr>
          <a:xfrm>
            <a:off x="0" y="3347085"/>
            <a:ext cx="6858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spc="-3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中国の急台頭、新型コロナ禍など、日本経済の環境は激変し、先行きが極めて不透明になっている中、</a:t>
            </a:r>
            <a:r>
              <a:rPr lang="ja-JP" altLang="en-US" sz="1100" spc="1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再び国債</a:t>
            </a:r>
            <a:r>
              <a:rPr lang="ja-JP" altLang="en-US" sz="11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への注目度が高まっています。</a:t>
            </a:r>
            <a:r>
              <a:rPr lang="zh-CN" altLang="en-US" sz="11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元内閣官房参与（経済･財政政策担当）</a:t>
            </a:r>
            <a:r>
              <a:rPr lang="ja-JP" altLang="en-US" sz="11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髙橋 洋一 氏が豊富な資料を基に国債のこれからを解説します。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3B231FB-3AC0-408E-BA21-39BEF1005468}"/>
              </a:ext>
            </a:extLst>
          </p:cNvPr>
          <p:cNvSpPr txBox="1"/>
          <p:nvPr/>
        </p:nvSpPr>
        <p:spPr>
          <a:xfrm>
            <a:off x="0" y="9593104"/>
            <a:ext cx="22193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+mn-cs"/>
              </a:rPr>
              <a:t>情報掲載、画像提供の問い合わせ先</a:t>
            </a:r>
            <a:endParaRPr lang="ja-JP" altLang="en-US" u="sng" dirty="0"/>
          </a:p>
        </p:txBody>
      </p:sp>
    </p:spTree>
    <p:extLst>
      <p:ext uri="{BB962C8B-B14F-4D97-AF65-F5344CB8AC3E}">
        <p14:creationId xmlns:p14="http://schemas.microsoft.com/office/powerpoint/2010/main" val="617642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9684F5C-2CD6-419E-B4BC-1C44A982CA77}"/>
              </a:ext>
            </a:extLst>
          </p:cNvPr>
          <p:cNvSpPr/>
          <p:nvPr/>
        </p:nvSpPr>
        <p:spPr>
          <a:xfrm>
            <a:off x="80061" y="356772"/>
            <a:ext cx="6697878" cy="41136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l"/>
            <a:endParaRPr kumimoji="1" lang="ja-JP" altLang="en-US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FE5B343-778C-4603-A109-959159C50C1A}"/>
              </a:ext>
            </a:extLst>
          </p:cNvPr>
          <p:cNvSpPr/>
          <p:nvPr/>
        </p:nvSpPr>
        <p:spPr>
          <a:xfrm>
            <a:off x="87410" y="356772"/>
            <a:ext cx="6681004" cy="5647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000"/>
              </a:lnSpc>
            </a:pP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「財政破綻論」「国際暴落論」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は、いもしない</a:t>
            </a: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オバケを疑似体験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して、</a:t>
            </a:r>
            <a:endParaRPr lang="en-US" altLang="ja-JP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ワーキャー</a:t>
            </a: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騒ぐ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ようなものである。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C97960-8F8A-4925-924F-D0800ED5C04E}"/>
              </a:ext>
            </a:extLst>
          </p:cNvPr>
          <p:cNvSpPr txBox="1"/>
          <p:nvPr/>
        </p:nvSpPr>
        <p:spPr>
          <a:xfrm>
            <a:off x="589383" y="1352265"/>
            <a:ext cx="352176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2800" b="1" spc="-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新・</a:t>
            </a:r>
            <a:r>
              <a:rPr lang="ja-JP" altLang="en-US" sz="4800" b="1" spc="-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国債</a:t>
            </a:r>
            <a:r>
              <a:rPr lang="ja-JP" altLang="en-US" sz="32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lang="ja-JP" altLang="en-US" sz="4800" b="1" spc="-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真実</a:t>
            </a:r>
            <a:endParaRPr lang="ja-JP" altLang="en-US" sz="1050" b="1" spc="-1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DF3049-9CBE-4641-A9BA-ECCAEC3A4037}"/>
              </a:ext>
            </a:extLst>
          </p:cNvPr>
          <p:cNvSpPr txBox="1"/>
          <p:nvPr/>
        </p:nvSpPr>
        <p:spPr>
          <a:xfrm>
            <a:off x="403572" y="1055765"/>
            <a:ext cx="41049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99%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の日本人がわかっていない</a:t>
            </a:r>
            <a:endParaRPr kumimoji="1"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FC6ABB29-379F-4925-BC03-C0BA80CF8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738" y="1128783"/>
            <a:ext cx="2151437" cy="316533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ECA1DC5-090F-4194-8F9F-D3BAA76CBFFA}"/>
              </a:ext>
            </a:extLst>
          </p:cNvPr>
          <p:cNvSpPr txBox="1"/>
          <p:nvPr/>
        </p:nvSpPr>
        <p:spPr>
          <a:xfrm>
            <a:off x="785600" y="2190613"/>
            <a:ext cx="3739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髙橋 洋一 著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／９月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日（木）刊行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927E379-FE19-4119-8C00-64B1B5DBE7F3}"/>
              </a:ext>
            </a:extLst>
          </p:cNvPr>
          <p:cNvSpPr txBox="1"/>
          <p:nvPr/>
        </p:nvSpPr>
        <p:spPr>
          <a:xfrm>
            <a:off x="241435" y="2742055"/>
            <a:ext cx="4104929" cy="116955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spc="-3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中国の急台頭、新型コロナ禍など、日本経済の環境は激変し、先行きが極めて不透明になっている中、</a:t>
            </a:r>
            <a:r>
              <a:rPr lang="ja-JP" altLang="en-US" sz="1400" spc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再び国債</a:t>
            </a:r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への注目度が高まっています。</a:t>
            </a:r>
            <a:r>
              <a:rPr lang="zh-CN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元内閣官房参与（経済･財政政策担当）</a:t>
            </a:r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髙橋 洋一 氏が豊富な資料を基に国債のこれからを解説します。</a:t>
            </a:r>
            <a:endParaRPr kumimoji="1" lang="ja-JP" altLang="en-US" sz="14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7614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1451</TotalTime>
  <Words>871</Words>
  <Application>Microsoft Office PowerPoint</Application>
  <PresentationFormat>A4 210 x 297 mm</PresentationFormat>
  <Paragraphs>49</Paragraphs>
  <Slides>2</Slides>
  <Notes>0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UDP明朝 Medium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あさ　古垣</dc:creator>
  <cp:lastModifiedBy>香織 内沼</cp:lastModifiedBy>
  <cp:revision>66</cp:revision>
  <cp:lastPrinted>2021-09-07T06:59:58Z</cp:lastPrinted>
  <dcterms:created xsi:type="dcterms:W3CDTF">2019-11-28T01:30:26Z</dcterms:created>
  <dcterms:modified xsi:type="dcterms:W3CDTF">2021-09-08T02:35:11Z</dcterms:modified>
</cp:coreProperties>
</file>