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F57C-A6C5-4C61-AD5C-6083714213D0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5FB15-7968-40C7-9B58-6ED827DE94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3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04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96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7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30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43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52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5FB15-7968-40C7-9B58-6ED827DE941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35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3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3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9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7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5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31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06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7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52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7403-F918-4E52-AE36-2354C290ED32}" type="datetimeFigureOut">
              <a:rPr kumimoji="1" lang="ja-JP" altLang="en-US" smtClean="0"/>
              <a:t>2021/10/18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4AF5-3A05-4871-BE89-7B51034B5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74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ull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18CE880B-673A-492F-8877-7DAD16E2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7" y="1581425"/>
            <a:ext cx="3377034" cy="337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6D7318-EEE4-4D19-BDA6-CA06781FE38D}"/>
              </a:ext>
            </a:extLst>
          </p:cNvPr>
          <p:cNvSpPr txBox="1"/>
          <p:nvPr/>
        </p:nvSpPr>
        <p:spPr>
          <a:xfrm>
            <a:off x="307393" y="3582955"/>
            <a:ext cx="2743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ブランドデザインについてのガイドライン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B441D6-E48D-484C-886D-0B0660337FCF}"/>
              </a:ext>
            </a:extLst>
          </p:cNvPr>
          <p:cNvSpPr txBox="1"/>
          <p:nvPr/>
        </p:nvSpPr>
        <p:spPr>
          <a:xfrm>
            <a:off x="6169816" y="5716555"/>
            <a:ext cx="2654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・コミュトレブランドについて　</a:t>
            </a:r>
            <a:r>
              <a:rPr kumimoji="1" lang="en-US" altLang="ja-JP" sz="1100" dirty="0"/>
              <a:t>1</a:t>
            </a:r>
            <a:r>
              <a:rPr kumimoji="1" lang="ja-JP" altLang="en-US" sz="1100" dirty="0"/>
              <a:t>～</a:t>
            </a:r>
            <a:endParaRPr kumimoji="1" lang="en-US" altLang="ja-JP" sz="1100" dirty="0"/>
          </a:p>
          <a:p>
            <a:r>
              <a:rPr kumimoji="1" lang="ja-JP" altLang="en-US" sz="1100" dirty="0"/>
              <a:t>・ブランドロゴについて　　　　</a:t>
            </a:r>
            <a:r>
              <a:rPr kumimoji="1" lang="en-US" altLang="ja-JP" sz="1100" dirty="0"/>
              <a:t>2</a:t>
            </a:r>
            <a:r>
              <a:rPr kumimoji="1" lang="ja-JP" altLang="en-US" sz="1100" dirty="0"/>
              <a:t>～</a:t>
            </a:r>
            <a:endParaRPr kumimoji="1" lang="en-US" altLang="ja-JP" sz="1100" dirty="0"/>
          </a:p>
          <a:p>
            <a:r>
              <a:rPr kumimoji="1" lang="ja-JP" altLang="en-US" sz="1100" dirty="0"/>
              <a:t>・ブランドロゴの使用について　</a:t>
            </a:r>
            <a:r>
              <a:rPr kumimoji="1" lang="en-US" altLang="ja-JP" sz="1100" dirty="0"/>
              <a:t>3</a:t>
            </a:r>
            <a:r>
              <a:rPr kumimoji="1" lang="ja-JP" altLang="en-US" sz="1100" dirty="0"/>
              <a:t>～</a:t>
            </a:r>
            <a:endParaRPr kumimoji="1" lang="en-US" altLang="ja-JP" sz="1100" dirty="0"/>
          </a:p>
          <a:p>
            <a:r>
              <a:rPr kumimoji="1" lang="ja-JP" altLang="en-US" sz="1100" dirty="0"/>
              <a:t>・デザインマニュアルについて　</a:t>
            </a:r>
            <a:r>
              <a:rPr kumimoji="1" lang="en-US" altLang="ja-JP" sz="1100" dirty="0"/>
              <a:t>8</a:t>
            </a:r>
            <a:r>
              <a:rPr kumimoji="1" lang="ja-JP" altLang="en-US" sz="1100" dirty="0"/>
              <a:t>～　</a:t>
            </a:r>
          </a:p>
        </p:txBody>
      </p:sp>
    </p:spTree>
    <p:extLst>
      <p:ext uri="{BB962C8B-B14F-4D97-AF65-F5344CB8AC3E}">
        <p14:creationId xmlns:p14="http://schemas.microsoft.com/office/powerpoint/2010/main" val="334985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27379C-CA41-4677-95EB-C82450F68B5D}"/>
              </a:ext>
            </a:extLst>
          </p:cNvPr>
          <p:cNvSpPr txBox="1"/>
          <p:nvPr/>
        </p:nvSpPr>
        <p:spPr>
          <a:xfrm>
            <a:off x="3145967" y="255239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コミュトレブランドについて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0DECFB-6DB8-474C-B914-19FE2C5BE670}"/>
              </a:ext>
            </a:extLst>
          </p:cNvPr>
          <p:cNvSpPr txBox="1"/>
          <p:nvPr/>
        </p:nvSpPr>
        <p:spPr>
          <a:xfrm>
            <a:off x="392523" y="1310402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ブランド コンセプト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F82998B-ECBA-4C08-8E33-7A7D2C759BE9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02FB46-55AE-4EBD-8107-5CDDA9FD58F5}"/>
              </a:ext>
            </a:extLst>
          </p:cNvPr>
          <p:cNvSpPr txBox="1"/>
          <p:nvPr/>
        </p:nvSpPr>
        <p:spPr>
          <a:xfrm>
            <a:off x="392523" y="1704861"/>
            <a:ext cx="96845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ビジネスコミュニケーション</a:t>
            </a:r>
            <a:endParaRPr lang="en-US" altLang="ja-JP" sz="24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　✓「ビジネススキル」であり、仕事で成長できる仕組みを「定義」したものである。</a:t>
            </a:r>
          </a:p>
          <a:p>
            <a:r>
              <a:rPr kumimoji="1" lang="ja-JP" altLang="en-US" sz="1600" dirty="0"/>
              <a:t>　✓　センス・才能ではなく、後天的に身に着けることができる「スキル」である。</a:t>
            </a:r>
          </a:p>
          <a:p>
            <a:r>
              <a:rPr kumimoji="1" lang="ja-JP" altLang="en-US" sz="1600" dirty="0"/>
              <a:t>　✓  日本で初めてコミュトレが体系化させた。</a:t>
            </a:r>
          </a:p>
          <a:p>
            <a:endParaRPr kumimoji="1"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FFEB102-E9E9-4945-AADE-DDBD05E963AC}"/>
              </a:ext>
            </a:extLst>
          </p:cNvPr>
          <p:cNvSpPr txBox="1"/>
          <p:nvPr/>
        </p:nvSpPr>
        <p:spPr>
          <a:xfrm>
            <a:off x="392523" y="390837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ブランドスローガン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222E6B-742F-49C0-8F9C-16E9FC1E045D}"/>
              </a:ext>
            </a:extLst>
          </p:cNvPr>
          <p:cNvSpPr txBox="1"/>
          <p:nvPr/>
        </p:nvSpPr>
        <p:spPr>
          <a:xfrm>
            <a:off x="392523" y="4302834"/>
            <a:ext cx="82942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はたらく人に、心躍る毎日を。</a:t>
            </a:r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「ビジネススキルとしてのコミュニケーション能力を社会に定着させ、</a:t>
            </a:r>
            <a:endParaRPr kumimoji="1" lang="en-US" altLang="ja-JP" sz="1600" dirty="0"/>
          </a:p>
          <a:p>
            <a:r>
              <a:rPr kumimoji="1" lang="ja-JP" altLang="en-US" sz="1600" dirty="0"/>
              <a:t>もっと活躍できると思っている社会人に、先進的手法で着実に成長していく</a:t>
            </a:r>
            <a:endParaRPr kumimoji="1" lang="en-US" altLang="ja-JP" sz="1600" dirty="0"/>
          </a:p>
          <a:p>
            <a:r>
              <a:rPr kumimoji="1" lang="ja-JP" altLang="en-US" sz="1600" dirty="0"/>
              <a:t>歓びを提供する。 」のメッセージを基に、「ビジネス特化」であること、</a:t>
            </a:r>
            <a:endParaRPr kumimoji="1" lang="en-US" altLang="ja-JP" sz="1600" dirty="0"/>
          </a:p>
          <a:p>
            <a:r>
              <a:rPr kumimoji="1" lang="ja-JP" altLang="en-US" sz="1600" dirty="0"/>
              <a:t>そして成長することで得られる「わくわくしながら仕事ができる 」</a:t>
            </a:r>
            <a:endParaRPr kumimoji="1" lang="en-US" altLang="ja-JP" sz="1600" dirty="0"/>
          </a:p>
          <a:p>
            <a:r>
              <a:rPr kumimoji="1" lang="ja-JP" altLang="en-US" sz="1600" dirty="0"/>
              <a:t>「自信がついていく喜び」を表現。</a:t>
            </a:r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9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177981D0-C417-49BC-9EDB-24FAB3517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608034" y="3855562"/>
            <a:ext cx="3772248" cy="10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D1882A-677C-41DF-AE8B-12196853EE17}"/>
              </a:ext>
            </a:extLst>
          </p:cNvPr>
          <p:cNvSpPr txBox="1"/>
          <p:nvPr/>
        </p:nvSpPr>
        <p:spPr>
          <a:xfrm>
            <a:off x="497708" y="3659455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展開形</a:t>
            </a:r>
            <a:endParaRPr kumimoji="1" lang="ja-JP" altLang="en-US" sz="10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52007C-8C11-4DC7-9431-A7D18C301C1D}"/>
              </a:ext>
            </a:extLst>
          </p:cNvPr>
          <p:cNvSpPr txBox="1"/>
          <p:nvPr/>
        </p:nvSpPr>
        <p:spPr>
          <a:xfrm>
            <a:off x="497708" y="5317600"/>
            <a:ext cx="49584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en-US" altLang="ja-JP" sz="1050" dirty="0" err="1"/>
              <a:t>isoroot</a:t>
            </a:r>
            <a:r>
              <a:rPr kumimoji="1" lang="en-US" altLang="ja-JP" sz="1050" dirty="0"/>
              <a:t>  Business Communication Training  </a:t>
            </a:r>
            <a:r>
              <a:rPr kumimoji="1" lang="ja-JP" altLang="en-US" sz="1050" dirty="0"/>
              <a:t>と入ったバージョンは今後使用しない</a:t>
            </a:r>
            <a:endParaRPr kumimoji="1" lang="en-US" altLang="ja-JP" sz="10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2A36FB-E3CD-47EC-81E2-F3886489042C}"/>
              </a:ext>
            </a:extLst>
          </p:cNvPr>
          <p:cNvSpPr txBox="1"/>
          <p:nvPr/>
        </p:nvSpPr>
        <p:spPr>
          <a:xfrm>
            <a:off x="319744" y="104531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ブランドロゴ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08D86D-9A6F-4818-A42B-7A3A339B8E8C}"/>
              </a:ext>
            </a:extLst>
          </p:cNvPr>
          <p:cNvSpPr txBox="1"/>
          <p:nvPr/>
        </p:nvSpPr>
        <p:spPr>
          <a:xfrm>
            <a:off x="319743" y="1413442"/>
            <a:ext cx="903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「社交性」「活発な明さ」「親しみやすさ」のイメージに持つオレンジを採用。</a:t>
            </a:r>
            <a:endParaRPr kumimoji="1" lang="en-US" altLang="ja-JP" sz="1600" dirty="0"/>
          </a:p>
          <a:p>
            <a:r>
              <a:rPr kumimoji="1" lang="ja-JP" altLang="en-US" sz="1600" dirty="0"/>
              <a:t>太めで読みやすいロゴデザインは、「安心感」と「力強さ」を訴求しています。</a:t>
            </a:r>
            <a:endParaRPr kumimoji="1" lang="en-US" altLang="ja-JP" sz="1600" dirty="0"/>
          </a:p>
          <a:p>
            <a:r>
              <a:rPr kumimoji="1" lang="ja-JP" altLang="en-US" sz="1600" dirty="0"/>
              <a:t>仕事の悩みを抱えていたり、そして更なる高みを目指したり、</a:t>
            </a:r>
            <a:endParaRPr kumimoji="1" lang="en-US" altLang="ja-JP" sz="1600" dirty="0"/>
          </a:p>
          <a:p>
            <a:r>
              <a:rPr kumimoji="1" lang="ja-JP" altLang="en-US" sz="1600" dirty="0"/>
              <a:t>すべての働く方のパートナーとして頼りになる存在でありたいという思いを込めました。</a:t>
            </a:r>
            <a:endParaRPr kumimoji="1" lang="en-US" altLang="ja-JP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F8E605-92C0-4AA9-9BEF-D7EA7CF7332D}"/>
              </a:ext>
            </a:extLst>
          </p:cNvPr>
          <p:cNvSpPr txBox="1"/>
          <p:nvPr/>
        </p:nvSpPr>
        <p:spPr>
          <a:xfrm>
            <a:off x="3556336" y="280803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ブランドロゴついて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A0771BE-1463-4D7E-A58E-E4AC929DE9C7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3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95C808D-4E82-4F4B-B8B7-5BB7E1A4315F}"/>
              </a:ext>
            </a:extLst>
          </p:cNvPr>
          <p:cNvSpPr/>
          <p:nvPr/>
        </p:nvSpPr>
        <p:spPr>
          <a:xfrm>
            <a:off x="3976624" y="4805356"/>
            <a:ext cx="4439390" cy="1362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BB441-A881-4ED4-92F6-074492827351}"/>
              </a:ext>
            </a:extLst>
          </p:cNvPr>
          <p:cNvSpPr txBox="1"/>
          <p:nvPr/>
        </p:nvSpPr>
        <p:spPr>
          <a:xfrm>
            <a:off x="319744" y="1045318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ブランドロゴの表示色</a:t>
            </a:r>
            <a:endParaRPr kumimoji="1" lang="en-US" altLang="ja-JP" sz="1400" b="1" dirty="0"/>
          </a:p>
          <a:p>
            <a:endParaRPr kumimoji="1" lang="en-US" altLang="ja-JP" sz="1400" b="1" dirty="0"/>
          </a:p>
          <a:p>
            <a:r>
              <a:rPr kumimoji="1" lang="ja-JP" altLang="en-US" sz="1400" b="1" dirty="0"/>
              <a:t>（メインカラー／モノクロ表示）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F1DB4-E535-4705-8B22-3D9E9B6AE8D1}"/>
              </a:ext>
            </a:extLst>
          </p:cNvPr>
          <p:cNvSpPr txBox="1"/>
          <p:nvPr/>
        </p:nvSpPr>
        <p:spPr>
          <a:xfrm>
            <a:off x="319744" y="1900541"/>
            <a:ext cx="3266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ロゴカラーは、ロゴのコンセプトを視覚化し、独自性を際立たせるために設定されている色です。 常に規定の色で表示されるように努めてください。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8F05D75-1349-4A68-BFAC-4E09DD09C96B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3420A364-1450-4A78-847F-3DA7B661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4060423" y="1269988"/>
            <a:ext cx="3772248" cy="10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DB458261-6192-4619-9EF8-0E68F3F69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4060424" y="3281255"/>
            <a:ext cx="3772248" cy="10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3E19CE-B47D-41AE-8852-0CE027A48C40}"/>
              </a:ext>
            </a:extLst>
          </p:cNvPr>
          <p:cNvSpPr txBox="1"/>
          <p:nvPr/>
        </p:nvSpPr>
        <p:spPr>
          <a:xfrm>
            <a:off x="3976624" y="1092406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メインカラー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990DED-28D6-4E3D-B1C4-E9BAB8703184}"/>
              </a:ext>
            </a:extLst>
          </p:cNvPr>
          <p:cNvSpPr txBox="1"/>
          <p:nvPr/>
        </p:nvSpPr>
        <p:spPr>
          <a:xfrm>
            <a:off x="3976624" y="3061483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モノクロ表示</a:t>
            </a:r>
            <a:endParaRPr kumimoji="1" lang="ja-JP" altLang="en-US" sz="105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A1B2B0E-7D9D-48AB-A287-A69BA71FFF0C}"/>
              </a:ext>
            </a:extLst>
          </p:cNvPr>
          <p:cNvSpPr/>
          <p:nvPr/>
        </p:nvSpPr>
        <p:spPr>
          <a:xfrm>
            <a:off x="4182225" y="2419066"/>
            <a:ext cx="305982" cy="3151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0CD5E4-441D-4DA8-B8EE-7C53E69AC26D}"/>
              </a:ext>
            </a:extLst>
          </p:cNvPr>
          <p:cNvSpPr txBox="1"/>
          <p:nvPr/>
        </p:nvSpPr>
        <p:spPr>
          <a:xfrm>
            <a:off x="4572000" y="2352296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0D306AB-FD87-416B-9FF0-B8CF40E45B47}"/>
              </a:ext>
            </a:extLst>
          </p:cNvPr>
          <p:cNvSpPr/>
          <p:nvPr/>
        </p:nvSpPr>
        <p:spPr>
          <a:xfrm>
            <a:off x="4182225" y="4370688"/>
            <a:ext cx="305982" cy="315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61F424-EE38-474B-B36E-39D7D95E37B0}"/>
              </a:ext>
            </a:extLst>
          </p:cNvPr>
          <p:cNvSpPr txBox="1"/>
          <p:nvPr/>
        </p:nvSpPr>
        <p:spPr>
          <a:xfrm>
            <a:off x="4572000" y="4303918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B2EC93-2746-476A-A877-1BE300BD80A0}"/>
              </a:ext>
            </a:extLst>
          </p:cNvPr>
          <p:cNvSpPr txBox="1"/>
          <p:nvPr/>
        </p:nvSpPr>
        <p:spPr>
          <a:xfrm>
            <a:off x="3094484" y="281703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ブランドロゴの使用について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40931DC-038B-4722-BDF8-DA59133422CA}"/>
              </a:ext>
            </a:extLst>
          </p:cNvPr>
          <p:cNvSpPr txBox="1"/>
          <p:nvPr/>
        </p:nvSpPr>
        <p:spPr>
          <a:xfrm>
            <a:off x="-1105741" y="-1194898"/>
            <a:ext cx="3919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・ロゴ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抜きのバナー　黒のみ白抜き</a:t>
            </a:r>
            <a:r>
              <a:rPr kumimoji="1" lang="en-US" altLang="ja-JP" dirty="0"/>
              <a:t>OK</a:t>
            </a:r>
          </a:p>
          <a:p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0DAE03E-14C1-48CD-BAF6-954351474AC1}"/>
              </a:ext>
            </a:extLst>
          </p:cNvPr>
          <p:cNvSpPr/>
          <p:nvPr/>
        </p:nvSpPr>
        <p:spPr>
          <a:xfrm>
            <a:off x="4182225" y="6391207"/>
            <a:ext cx="305982" cy="315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4EA5DC0-AA1A-4A08-AB87-95FE04D52058}"/>
              </a:ext>
            </a:extLst>
          </p:cNvPr>
          <p:cNvSpPr txBox="1"/>
          <p:nvPr/>
        </p:nvSpPr>
        <p:spPr>
          <a:xfrm>
            <a:off x="4572000" y="6324437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D12626-1DB6-4235-A42A-7873A452B9F3}"/>
              </a:ext>
            </a:extLst>
          </p:cNvPr>
          <p:cNvSpPr txBox="1"/>
          <p:nvPr/>
        </p:nvSpPr>
        <p:spPr>
          <a:xfrm>
            <a:off x="4949824" y="5219669"/>
            <a:ext cx="2492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白抜きのロゴを入れる</a:t>
            </a:r>
          </a:p>
        </p:txBody>
      </p:sp>
    </p:spTree>
    <p:extLst>
      <p:ext uri="{BB962C8B-B14F-4D97-AF65-F5344CB8AC3E}">
        <p14:creationId xmlns:p14="http://schemas.microsoft.com/office/powerpoint/2010/main" val="246562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BB441-A881-4ED4-92F6-074492827351}"/>
              </a:ext>
            </a:extLst>
          </p:cNvPr>
          <p:cNvSpPr txBox="1"/>
          <p:nvPr/>
        </p:nvSpPr>
        <p:spPr>
          <a:xfrm>
            <a:off x="319744" y="1045318"/>
            <a:ext cx="2877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ブランドロゴのアイソレーション</a:t>
            </a:r>
          </a:p>
          <a:p>
            <a:endParaRPr kumimoji="1" lang="en-US" altLang="ja-JP" sz="1400" b="1" dirty="0"/>
          </a:p>
          <a:p>
            <a:r>
              <a:rPr kumimoji="1" lang="ja-JP" altLang="en-US" sz="1400" b="1" dirty="0"/>
              <a:t>（保護エリア）</a:t>
            </a:r>
            <a:endParaRPr kumimoji="1" lang="en-US" altLang="ja-JP" sz="1400" b="1" dirty="0"/>
          </a:p>
          <a:p>
            <a:endParaRPr kumimoji="1" lang="ja-JP" altLang="en-US" sz="1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F1DB4-E535-4705-8B22-3D9E9B6AE8D1}"/>
              </a:ext>
            </a:extLst>
          </p:cNvPr>
          <p:cNvSpPr txBox="1"/>
          <p:nvPr/>
        </p:nvSpPr>
        <p:spPr>
          <a:xfrm>
            <a:off x="319744" y="1900541"/>
            <a:ext cx="35613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ブランドロゴの表示は独立性、識別性をも</a:t>
            </a:r>
            <a:r>
              <a:rPr kumimoji="1" lang="ja-JP" altLang="en-US" sz="1100" dirty="0" err="1"/>
              <a:t>っ</a:t>
            </a:r>
            <a:endParaRPr kumimoji="1" lang="ja-JP" altLang="en-US" sz="1100" dirty="0"/>
          </a:p>
          <a:p>
            <a:r>
              <a:rPr kumimoji="1" lang="ja-JP" altLang="en-US" sz="1100" dirty="0"/>
              <a:t>て行うことが重要です。そのため、表示する際には</a:t>
            </a:r>
          </a:p>
          <a:p>
            <a:r>
              <a:rPr kumimoji="1" lang="ja-JP" altLang="en-US" sz="1100" dirty="0"/>
              <a:t>その周辺に 一 定 のアイソレーション（保護エリア）</a:t>
            </a:r>
          </a:p>
          <a:p>
            <a:r>
              <a:rPr kumimoji="1" lang="ja-JP" altLang="en-US" sz="1100" dirty="0"/>
              <a:t>を設け、この領域内には他のデザイン要素や文</a:t>
            </a:r>
          </a:p>
          <a:p>
            <a:r>
              <a:rPr kumimoji="1" lang="ja-JP" altLang="en-US" sz="1100" dirty="0"/>
              <a:t>字などは表示してはいけません。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8F05D75-1349-4A68-BFAC-4E09DD09C96B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3420A364-1450-4A78-847F-3DA7B661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4373086" y="2178423"/>
            <a:ext cx="3772248" cy="10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イソレーション">
            <a:extLst>
              <a:ext uri="{FF2B5EF4-FFF2-40B4-BE49-F238E27FC236}">
                <a16:creationId xmlns:a16="http://schemas.microsoft.com/office/drawing/2014/main" id="{FFDC2FD0-4E8B-41AF-A1F0-86DEFB128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7" y="4940253"/>
            <a:ext cx="3266736" cy="16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C4FA41-7687-4BA9-857C-437E7358E1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45" t="38534" r="21777" b="33557"/>
          <a:stretch/>
        </p:blipFill>
        <p:spPr>
          <a:xfrm>
            <a:off x="0" y="3424425"/>
            <a:ext cx="3881120" cy="119989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2E8B52D-8A97-486B-A6B1-4996383742AD}"/>
              </a:ext>
            </a:extLst>
          </p:cNvPr>
          <p:cNvSpPr/>
          <p:nvPr/>
        </p:nvSpPr>
        <p:spPr>
          <a:xfrm>
            <a:off x="81281" y="3251200"/>
            <a:ext cx="3881120" cy="3525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F205F4-A755-471B-9CB8-83DF11E4DD46}"/>
              </a:ext>
            </a:extLst>
          </p:cNvPr>
          <p:cNvSpPr txBox="1"/>
          <p:nvPr/>
        </p:nvSpPr>
        <p:spPr>
          <a:xfrm>
            <a:off x="463232" y="454760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ガイドライン制作時の参考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3100866-9025-4F92-BF50-4E208224AB3C}"/>
              </a:ext>
            </a:extLst>
          </p:cNvPr>
          <p:cNvSpPr/>
          <p:nvPr/>
        </p:nvSpPr>
        <p:spPr>
          <a:xfrm>
            <a:off x="3987875" y="1523514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展開形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274CA4A-8328-49A8-877B-3F5D790C7E22}"/>
              </a:ext>
            </a:extLst>
          </p:cNvPr>
          <p:cNvSpPr/>
          <p:nvPr/>
        </p:nvSpPr>
        <p:spPr>
          <a:xfrm>
            <a:off x="4291805" y="5082700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最小サイズ</a:t>
            </a:r>
          </a:p>
        </p:txBody>
      </p:sp>
      <p:pic>
        <p:nvPicPr>
          <p:cNvPr id="2052" name="Picture 4" descr="Mini_Size">
            <a:extLst>
              <a:ext uri="{FF2B5EF4-FFF2-40B4-BE49-F238E27FC236}">
                <a16:creationId xmlns:a16="http://schemas.microsoft.com/office/drawing/2014/main" id="{3CD137AB-D09D-4AB6-8EAB-B09FF4168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6"/>
          <a:stretch/>
        </p:blipFill>
        <p:spPr bwMode="auto">
          <a:xfrm>
            <a:off x="7518844" y="6112848"/>
            <a:ext cx="1252979" cy="5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BC8D295B-669A-4DC6-AD73-659450542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4373086" y="5487172"/>
            <a:ext cx="928174" cy="2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4F1E6EF-1D11-4EB3-A342-8B35BE75A6CC}"/>
              </a:ext>
            </a:extLst>
          </p:cNvPr>
          <p:cNvCxnSpPr/>
          <p:nvPr/>
        </p:nvCxnSpPr>
        <p:spPr>
          <a:xfrm flipH="1" flipV="1">
            <a:off x="5742152" y="5787535"/>
            <a:ext cx="1522248" cy="765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93EC624-8D80-4240-9F42-BFA3A20CDC0C}"/>
              </a:ext>
            </a:extLst>
          </p:cNvPr>
          <p:cNvSpPr txBox="1"/>
          <p:nvPr/>
        </p:nvSpPr>
        <p:spPr>
          <a:xfrm>
            <a:off x="3094484" y="281703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ブランドロゴの使用について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18CC1E-69A2-44BC-A610-328E4C3AFBF3}"/>
              </a:ext>
            </a:extLst>
          </p:cNvPr>
          <p:cNvCxnSpPr>
            <a:cxnSpLocks/>
          </p:cNvCxnSpPr>
          <p:nvPr/>
        </p:nvCxnSpPr>
        <p:spPr>
          <a:xfrm>
            <a:off x="4520515" y="2178423"/>
            <a:ext cx="0" cy="256867"/>
          </a:xfrm>
          <a:prstGeom prst="line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7EC570A-CB0A-4145-B9BF-817F3BBDE752}"/>
              </a:ext>
            </a:extLst>
          </p:cNvPr>
          <p:cNvSpPr txBox="1"/>
          <p:nvPr/>
        </p:nvSpPr>
        <p:spPr>
          <a:xfrm>
            <a:off x="4520515" y="217842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A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6B7A9F2-17D7-4180-9B80-0C6F4EBC491C}"/>
              </a:ext>
            </a:extLst>
          </p:cNvPr>
          <p:cNvCxnSpPr>
            <a:cxnSpLocks/>
          </p:cNvCxnSpPr>
          <p:nvPr/>
        </p:nvCxnSpPr>
        <p:spPr>
          <a:xfrm>
            <a:off x="4105469" y="2215747"/>
            <a:ext cx="4278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7D976ED2-8E36-4427-AD69-7F5072FC4051}"/>
              </a:ext>
            </a:extLst>
          </p:cNvPr>
          <p:cNvCxnSpPr>
            <a:cxnSpLocks/>
          </p:cNvCxnSpPr>
          <p:nvPr/>
        </p:nvCxnSpPr>
        <p:spPr>
          <a:xfrm>
            <a:off x="4217206" y="2916062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687284B-EF57-48D1-A1D3-C84CBA6AC1DF}"/>
              </a:ext>
            </a:extLst>
          </p:cNvPr>
          <p:cNvSpPr txBox="1"/>
          <p:nvPr/>
        </p:nvSpPr>
        <p:spPr>
          <a:xfrm>
            <a:off x="4198544" y="2906731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FE7BF51-5EB5-4FB6-A8B1-CEDBD024842C}"/>
              </a:ext>
            </a:extLst>
          </p:cNvPr>
          <p:cNvCxnSpPr>
            <a:cxnSpLocks/>
          </p:cNvCxnSpPr>
          <p:nvPr/>
        </p:nvCxnSpPr>
        <p:spPr>
          <a:xfrm rot="5400000">
            <a:off x="4235636" y="1940218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3A3EAB-C401-4457-B1B3-5CA0FF654499}"/>
              </a:ext>
            </a:extLst>
          </p:cNvPr>
          <p:cNvSpPr txBox="1"/>
          <p:nvPr/>
        </p:nvSpPr>
        <p:spPr>
          <a:xfrm>
            <a:off x="4106373" y="2027682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EB014AE-F3C4-42C7-98E6-FD975C5CA0DE}"/>
              </a:ext>
            </a:extLst>
          </p:cNvPr>
          <p:cNvCxnSpPr>
            <a:cxnSpLocks/>
          </p:cNvCxnSpPr>
          <p:nvPr/>
        </p:nvCxnSpPr>
        <p:spPr>
          <a:xfrm>
            <a:off x="8223134" y="1938748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5413FEE-055F-48E8-88E2-FB386364D12A}"/>
              </a:ext>
            </a:extLst>
          </p:cNvPr>
          <p:cNvSpPr txBox="1"/>
          <p:nvPr/>
        </p:nvSpPr>
        <p:spPr>
          <a:xfrm>
            <a:off x="8204472" y="1938748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0DF1AE9A-7C09-4208-9DE7-5240178A3357}"/>
              </a:ext>
            </a:extLst>
          </p:cNvPr>
          <p:cNvCxnSpPr>
            <a:cxnSpLocks/>
          </p:cNvCxnSpPr>
          <p:nvPr/>
        </p:nvCxnSpPr>
        <p:spPr>
          <a:xfrm rot="5400000">
            <a:off x="8255934" y="2889586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747BCEE-3E2E-4039-868B-F9A423126194}"/>
              </a:ext>
            </a:extLst>
          </p:cNvPr>
          <p:cNvSpPr txBox="1"/>
          <p:nvPr/>
        </p:nvSpPr>
        <p:spPr>
          <a:xfrm>
            <a:off x="8126671" y="2977050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4EBC5FE-ABA7-458C-A1DC-4DD454387107}"/>
              </a:ext>
            </a:extLst>
          </p:cNvPr>
          <p:cNvCxnSpPr>
            <a:cxnSpLocks/>
          </p:cNvCxnSpPr>
          <p:nvPr/>
        </p:nvCxnSpPr>
        <p:spPr>
          <a:xfrm>
            <a:off x="4105469" y="2934203"/>
            <a:ext cx="4278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5BAECC5-20FB-49E8-A70F-4C92169D59D7}"/>
              </a:ext>
            </a:extLst>
          </p:cNvPr>
          <p:cNvCxnSpPr>
            <a:cxnSpLocks/>
          </p:cNvCxnSpPr>
          <p:nvPr/>
        </p:nvCxnSpPr>
        <p:spPr>
          <a:xfrm>
            <a:off x="8126671" y="1938748"/>
            <a:ext cx="0" cy="1261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89FACAE-533A-47D7-B5AF-77A77B1053A6}"/>
              </a:ext>
            </a:extLst>
          </p:cNvPr>
          <p:cNvCxnSpPr>
            <a:cxnSpLocks/>
          </p:cNvCxnSpPr>
          <p:nvPr/>
        </p:nvCxnSpPr>
        <p:spPr>
          <a:xfrm>
            <a:off x="4372793" y="1938748"/>
            <a:ext cx="0" cy="1261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1C5BA87-0377-4A15-8C44-294C7FFD1773}"/>
              </a:ext>
            </a:extLst>
          </p:cNvPr>
          <p:cNvSpPr/>
          <p:nvPr/>
        </p:nvSpPr>
        <p:spPr>
          <a:xfrm>
            <a:off x="4105469" y="1938749"/>
            <a:ext cx="4278899" cy="1252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98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BB441-A881-4ED4-92F6-074492827351}"/>
              </a:ext>
            </a:extLst>
          </p:cNvPr>
          <p:cNvSpPr txBox="1"/>
          <p:nvPr/>
        </p:nvSpPr>
        <p:spPr>
          <a:xfrm>
            <a:off x="319744" y="104531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ブランドスローガンとロゴの組み合わせ</a:t>
            </a:r>
            <a:endParaRPr kumimoji="1" lang="en-US" altLang="ja-JP" sz="1400" b="1" dirty="0"/>
          </a:p>
          <a:p>
            <a:endParaRPr kumimoji="1" lang="ja-JP" altLang="en-US" sz="1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F1DB4-E535-4705-8B22-3D9E9B6AE8D1}"/>
              </a:ext>
            </a:extLst>
          </p:cNvPr>
          <p:cNvSpPr txBox="1"/>
          <p:nvPr/>
        </p:nvSpPr>
        <p:spPr>
          <a:xfrm>
            <a:off x="319744" y="1900541"/>
            <a:ext cx="35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認知媒体および紙媒体の表紙では、</a:t>
            </a:r>
            <a:endParaRPr kumimoji="1" lang="en-US" altLang="ja-JP" sz="1100" dirty="0"/>
          </a:p>
          <a:p>
            <a:r>
              <a:rPr kumimoji="1" lang="ja-JP" altLang="en-US" sz="1100" dirty="0"/>
              <a:t>ブランドロゴをスローガンとともに</a:t>
            </a:r>
            <a:endParaRPr kumimoji="1" lang="en-US" altLang="ja-JP" sz="1100" dirty="0"/>
          </a:p>
          <a:p>
            <a:r>
              <a:rPr kumimoji="1" lang="ja-JP" altLang="en-US" sz="1100" dirty="0"/>
              <a:t>使用してください。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8F05D75-1349-4A68-BFAC-4E09DD09C96B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3420A364-1450-4A78-847F-3DA7B661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4319299" y="1261526"/>
            <a:ext cx="3772248" cy="10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910867-297B-4C84-9831-0671C60CC8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45" t="22124" r="13333" b="56598"/>
          <a:stretch/>
        </p:blipFill>
        <p:spPr>
          <a:xfrm>
            <a:off x="833120" y="3555443"/>
            <a:ext cx="2214880" cy="10944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522FF64-C645-4CE9-B4FE-DACFE2CFB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78" t="54424" r="13333" b="15494"/>
          <a:stretch/>
        </p:blipFill>
        <p:spPr>
          <a:xfrm>
            <a:off x="477520" y="4838686"/>
            <a:ext cx="2733040" cy="1547266"/>
          </a:xfrm>
          <a:prstGeom prst="rect">
            <a:avLst/>
          </a:prstGeom>
        </p:spPr>
      </p:pic>
      <p:pic>
        <p:nvPicPr>
          <p:cNvPr id="15" name="Picture 4" descr="ソーシャルメディア 公式アカウント一覧｜株式会社アイソルート">
            <a:extLst>
              <a:ext uri="{FF2B5EF4-FFF2-40B4-BE49-F238E27FC236}">
                <a16:creationId xmlns:a16="http://schemas.microsoft.com/office/drawing/2014/main" id="{3AF00E25-AA44-4683-9C3A-2B10E3F0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2" b="36216"/>
          <a:stretch/>
        </p:blipFill>
        <p:spPr bwMode="auto">
          <a:xfrm>
            <a:off x="4419185" y="3051604"/>
            <a:ext cx="3785363" cy="10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B37A89-85B6-46E9-AA63-066997CDBFFA}"/>
              </a:ext>
            </a:extLst>
          </p:cNvPr>
          <p:cNvSpPr/>
          <p:nvPr/>
        </p:nvSpPr>
        <p:spPr>
          <a:xfrm>
            <a:off x="4033933" y="792771"/>
            <a:ext cx="2018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組み合わせ（ロックアップ）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A0C42FA-5AFF-46D6-B60C-B85FF5082ADB}"/>
              </a:ext>
            </a:extLst>
          </p:cNvPr>
          <p:cNvSpPr/>
          <p:nvPr/>
        </p:nvSpPr>
        <p:spPr>
          <a:xfrm>
            <a:off x="4062234" y="2317750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アイソレーション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6F03424-7ED1-4669-BFE4-1E135255C255}"/>
              </a:ext>
            </a:extLst>
          </p:cNvPr>
          <p:cNvSpPr/>
          <p:nvPr/>
        </p:nvSpPr>
        <p:spPr>
          <a:xfrm>
            <a:off x="4046204" y="4351277"/>
            <a:ext cx="13452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指定フォント・色 </a:t>
            </a:r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2B2740EA-80A3-4484-9104-8809AD62C4AC}"/>
              </a:ext>
            </a:extLst>
          </p:cNvPr>
          <p:cNvSpPr txBox="1"/>
          <p:nvPr/>
        </p:nvSpPr>
        <p:spPr>
          <a:xfrm>
            <a:off x="4841107" y="974395"/>
            <a:ext cx="272863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rgbClr val="EC774E"/>
                </a:solidFill>
                <a:ea typeface="ＭＳ Ｐゴシック"/>
              </a:rPr>
              <a:t>はたらく人に、心躍る毎日を。</a:t>
            </a:r>
            <a:endParaRPr lang="ja-JP" altLang="en-US" sz="1600" dirty="0">
              <a:solidFill>
                <a:srgbClr val="EC774E"/>
              </a:solidFill>
              <a:ea typeface="ＭＳ Ｐゴシック"/>
              <a:cs typeface="Calibri"/>
            </a:endParaRPr>
          </a:p>
        </p:txBody>
      </p:sp>
      <p:sp>
        <p:nvSpPr>
          <p:cNvPr id="27" name="テキスト ボックス 1">
            <a:extLst>
              <a:ext uri="{FF2B5EF4-FFF2-40B4-BE49-F238E27FC236}">
                <a16:creationId xmlns:a16="http://schemas.microsoft.com/office/drawing/2014/main" id="{B447A735-F83A-4670-8C78-7B6F3C29C9E8}"/>
              </a:ext>
            </a:extLst>
          </p:cNvPr>
          <p:cNvSpPr txBox="1"/>
          <p:nvPr/>
        </p:nvSpPr>
        <p:spPr>
          <a:xfrm>
            <a:off x="4881741" y="2743830"/>
            <a:ext cx="272863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rgbClr val="EC774E"/>
                </a:solidFill>
                <a:ea typeface="ＭＳ Ｐゴシック"/>
              </a:rPr>
              <a:t>はたらく人に、心躍る毎日を。</a:t>
            </a:r>
            <a:endParaRPr lang="ja-JP" altLang="en-US" sz="1600" dirty="0">
              <a:solidFill>
                <a:srgbClr val="EC774E"/>
              </a:solidFill>
              <a:ea typeface="ＭＳ Ｐゴシック"/>
              <a:cs typeface="Calibri"/>
            </a:endParaRPr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5A44A11E-5E3B-4A4B-AA60-5711A94FA989}"/>
              </a:ext>
            </a:extLst>
          </p:cNvPr>
          <p:cNvSpPr txBox="1"/>
          <p:nvPr/>
        </p:nvSpPr>
        <p:spPr>
          <a:xfrm>
            <a:off x="4253942" y="4553436"/>
            <a:ext cx="272863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rgbClr val="EC774E"/>
                </a:solidFill>
                <a:ea typeface="ＭＳ Ｐゴシック"/>
              </a:rPr>
              <a:t>はたらく人に、心躍る毎日を。</a:t>
            </a:r>
            <a:endParaRPr lang="ja-JP" altLang="en-US" sz="1600" dirty="0">
              <a:solidFill>
                <a:srgbClr val="EC774E"/>
              </a:solidFill>
              <a:ea typeface="ＭＳ Ｐゴシック"/>
              <a:cs typeface="Calibri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EE3A4F-6F5A-4482-9F19-189A7D4DBCAB}"/>
              </a:ext>
            </a:extLst>
          </p:cNvPr>
          <p:cNvSpPr txBox="1"/>
          <p:nvPr/>
        </p:nvSpPr>
        <p:spPr>
          <a:xfrm>
            <a:off x="4262164" y="4940960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①游ゴシック体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51849C-61F2-4BDD-8234-AB0990514702}"/>
              </a:ext>
            </a:extLst>
          </p:cNvPr>
          <p:cNvSpPr txBox="1"/>
          <p:nvPr/>
        </p:nvSpPr>
        <p:spPr>
          <a:xfrm>
            <a:off x="5595897" y="494096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②メイリオ</a:t>
            </a:r>
            <a:endParaRPr kumimoji="1" lang="ja-JP" altLang="en-US" sz="11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931CD41-689C-4521-9295-2CCD7A2CE88F}"/>
              </a:ext>
            </a:extLst>
          </p:cNvPr>
          <p:cNvSpPr txBox="1"/>
          <p:nvPr/>
        </p:nvSpPr>
        <p:spPr>
          <a:xfrm>
            <a:off x="6643920" y="4922751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③ヒラギノ角ゴ </a:t>
            </a:r>
            <a:r>
              <a:rPr lang="en-US" altLang="ja-JP" sz="1100" dirty="0"/>
              <a:t>pro</a:t>
            </a:r>
            <a:endParaRPr kumimoji="1" lang="ja-JP" altLang="en-US" sz="11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3E5A39F-8E4F-4FB4-9250-CC85A9F1730F}"/>
              </a:ext>
            </a:extLst>
          </p:cNvPr>
          <p:cNvSpPr/>
          <p:nvPr/>
        </p:nvSpPr>
        <p:spPr>
          <a:xfrm>
            <a:off x="4355279" y="5325002"/>
            <a:ext cx="305982" cy="3151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7F42D7A-B487-4508-A30F-739BB6C5B9CB}"/>
              </a:ext>
            </a:extLst>
          </p:cNvPr>
          <p:cNvSpPr txBox="1"/>
          <p:nvPr/>
        </p:nvSpPr>
        <p:spPr>
          <a:xfrm>
            <a:off x="4745054" y="5258232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6B7159D-02D0-4273-9DAC-C2567E136BB2}"/>
              </a:ext>
            </a:extLst>
          </p:cNvPr>
          <p:cNvSpPr/>
          <p:nvPr/>
        </p:nvSpPr>
        <p:spPr>
          <a:xfrm>
            <a:off x="301528" y="2573657"/>
            <a:ext cx="2755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100" dirty="0" err="1"/>
              <a:t>isoroot</a:t>
            </a:r>
            <a:r>
              <a:rPr kumimoji="1" lang="en-US" altLang="ja-JP" sz="1100" dirty="0"/>
              <a:t>  Business Communication Training</a:t>
            </a:r>
          </a:p>
          <a:p>
            <a:r>
              <a:rPr kumimoji="1" lang="ja-JP" altLang="en-US" sz="1100" dirty="0"/>
              <a:t>とスローガンは併用しないでください。</a:t>
            </a:r>
            <a:r>
              <a:rPr kumimoji="1" lang="en-US" altLang="ja-JP" sz="1100" dirty="0"/>
              <a:t> </a:t>
            </a:r>
            <a:endParaRPr lang="ja-JP" altLang="en-US" sz="11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C754517-65C1-4948-BD5F-DEB43E1047D7}"/>
              </a:ext>
            </a:extLst>
          </p:cNvPr>
          <p:cNvSpPr txBox="1"/>
          <p:nvPr/>
        </p:nvSpPr>
        <p:spPr>
          <a:xfrm>
            <a:off x="3094484" y="281703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ブランドロゴの使用について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1699435-BC98-4982-B944-5A8BC4674775}"/>
              </a:ext>
            </a:extLst>
          </p:cNvPr>
          <p:cNvCxnSpPr/>
          <p:nvPr/>
        </p:nvCxnSpPr>
        <p:spPr>
          <a:xfrm>
            <a:off x="4217032" y="1490141"/>
            <a:ext cx="4276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82AC7D8-E3F6-4282-B505-5DB07C39CB3B}"/>
              </a:ext>
            </a:extLst>
          </p:cNvPr>
          <p:cNvCxnSpPr/>
          <p:nvPr/>
        </p:nvCxnSpPr>
        <p:spPr>
          <a:xfrm>
            <a:off x="4217032" y="1564786"/>
            <a:ext cx="4276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E030E48-4B9C-410C-A9D4-A05CE2F7AB05}"/>
              </a:ext>
            </a:extLst>
          </p:cNvPr>
          <p:cNvCxnSpPr/>
          <p:nvPr/>
        </p:nvCxnSpPr>
        <p:spPr>
          <a:xfrm>
            <a:off x="4217032" y="1219642"/>
            <a:ext cx="4276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F5C5277-05C4-46FC-BD58-6B8BC8D92BBA}"/>
              </a:ext>
            </a:extLst>
          </p:cNvPr>
          <p:cNvCxnSpPr/>
          <p:nvPr/>
        </p:nvCxnSpPr>
        <p:spPr>
          <a:xfrm>
            <a:off x="4217032" y="1294287"/>
            <a:ext cx="4276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64873F-603B-4810-A80E-1396E0E6DDF7}"/>
              </a:ext>
            </a:extLst>
          </p:cNvPr>
          <p:cNvSpPr txBox="1"/>
          <p:nvPr/>
        </p:nvSpPr>
        <p:spPr>
          <a:xfrm>
            <a:off x="8433313" y="1130605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B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3A5B34C-80A3-44EE-A5DE-CEF9A8BF35F3}"/>
              </a:ext>
            </a:extLst>
          </p:cNvPr>
          <p:cNvSpPr txBox="1"/>
          <p:nvPr/>
        </p:nvSpPr>
        <p:spPr>
          <a:xfrm>
            <a:off x="8433313" y="138865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B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327A0CF-7CD0-442D-A354-446D84AC64A3}"/>
              </a:ext>
            </a:extLst>
          </p:cNvPr>
          <p:cNvCxnSpPr>
            <a:cxnSpLocks/>
          </p:cNvCxnSpPr>
          <p:nvPr/>
        </p:nvCxnSpPr>
        <p:spPr>
          <a:xfrm>
            <a:off x="4161046" y="2810444"/>
            <a:ext cx="4278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3FF09E3-4910-44EF-A396-C601E69276A4}"/>
              </a:ext>
            </a:extLst>
          </p:cNvPr>
          <p:cNvCxnSpPr>
            <a:cxnSpLocks/>
          </p:cNvCxnSpPr>
          <p:nvPr/>
        </p:nvCxnSpPr>
        <p:spPr>
          <a:xfrm>
            <a:off x="4272783" y="3790294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633162E-44B8-4176-9990-4BB070CA1069}"/>
              </a:ext>
            </a:extLst>
          </p:cNvPr>
          <p:cNvSpPr txBox="1"/>
          <p:nvPr/>
        </p:nvSpPr>
        <p:spPr>
          <a:xfrm>
            <a:off x="4254121" y="3780963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E6FF2B42-FCEE-4F53-8AFF-26DADD820C66}"/>
              </a:ext>
            </a:extLst>
          </p:cNvPr>
          <p:cNvCxnSpPr>
            <a:cxnSpLocks/>
          </p:cNvCxnSpPr>
          <p:nvPr/>
        </p:nvCxnSpPr>
        <p:spPr>
          <a:xfrm rot="5400000">
            <a:off x="4291213" y="2534915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C13CE9C-EB21-4CA7-A7CF-E7E2C433C52C}"/>
              </a:ext>
            </a:extLst>
          </p:cNvPr>
          <p:cNvSpPr txBox="1"/>
          <p:nvPr/>
        </p:nvSpPr>
        <p:spPr>
          <a:xfrm>
            <a:off x="4161950" y="2622379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CE30C8A-CFF5-4D02-94E2-1A7146260BFF}"/>
              </a:ext>
            </a:extLst>
          </p:cNvPr>
          <p:cNvCxnSpPr>
            <a:cxnSpLocks/>
          </p:cNvCxnSpPr>
          <p:nvPr/>
        </p:nvCxnSpPr>
        <p:spPr>
          <a:xfrm>
            <a:off x="8278711" y="2533445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901D677-0248-4184-8EF1-D160F55B8ED3}"/>
              </a:ext>
            </a:extLst>
          </p:cNvPr>
          <p:cNvSpPr txBox="1"/>
          <p:nvPr/>
        </p:nvSpPr>
        <p:spPr>
          <a:xfrm>
            <a:off x="8260049" y="2533445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0F7A6BF-77DF-426E-8024-B30D430AE24A}"/>
              </a:ext>
            </a:extLst>
          </p:cNvPr>
          <p:cNvCxnSpPr>
            <a:cxnSpLocks/>
          </p:cNvCxnSpPr>
          <p:nvPr/>
        </p:nvCxnSpPr>
        <p:spPr>
          <a:xfrm rot="5400000">
            <a:off x="8311511" y="3763818"/>
            <a:ext cx="0" cy="256867"/>
          </a:xfrm>
          <a:prstGeom prst="line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4CB0179-3C6C-425C-A7B5-1E660868C8D9}"/>
              </a:ext>
            </a:extLst>
          </p:cNvPr>
          <p:cNvSpPr txBox="1"/>
          <p:nvPr/>
        </p:nvSpPr>
        <p:spPr>
          <a:xfrm>
            <a:off x="8182248" y="3851282"/>
            <a:ext cx="26642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1"/>
                </a:solidFill>
              </a:rPr>
              <a:t>A</a:t>
            </a:r>
            <a:endParaRPr kumimoji="1" lang="ja-JP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5F58579-2B5E-49AE-BA60-680B4D42DED5}"/>
              </a:ext>
            </a:extLst>
          </p:cNvPr>
          <p:cNvCxnSpPr>
            <a:cxnSpLocks/>
          </p:cNvCxnSpPr>
          <p:nvPr/>
        </p:nvCxnSpPr>
        <p:spPr>
          <a:xfrm>
            <a:off x="4161046" y="3808435"/>
            <a:ext cx="4278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64B32E3-828F-47C8-9D9A-FFD0BE6418B0}"/>
              </a:ext>
            </a:extLst>
          </p:cNvPr>
          <p:cNvGrpSpPr/>
          <p:nvPr/>
        </p:nvGrpSpPr>
        <p:grpSpPr>
          <a:xfrm>
            <a:off x="4428370" y="2533444"/>
            <a:ext cx="3753878" cy="1494515"/>
            <a:chOff x="4428370" y="2533445"/>
            <a:chExt cx="3753878" cy="1261652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B84A3205-B944-4704-93B3-28B68891200F}"/>
                </a:ext>
              </a:extLst>
            </p:cNvPr>
            <p:cNvCxnSpPr>
              <a:cxnSpLocks/>
            </p:cNvCxnSpPr>
            <p:nvPr/>
          </p:nvCxnSpPr>
          <p:spPr>
            <a:xfrm>
              <a:off x="8182248" y="2533445"/>
              <a:ext cx="0" cy="1261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E6DEE150-826B-463F-94D1-12C11F19184D}"/>
                </a:ext>
              </a:extLst>
            </p:cNvPr>
            <p:cNvCxnSpPr>
              <a:cxnSpLocks/>
            </p:cNvCxnSpPr>
            <p:nvPr/>
          </p:nvCxnSpPr>
          <p:spPr>
            <a:xfrm>
              <a:off x="4428370" y="2533445"/>
              <a:ext cx="0" cy="1261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C1423AA-BA71-4A39-9451-86CBDDBC9227}"/>
              </a:ext>
            </a:extLst>
          </p:cNvPr>
          <p:cNvSpPr/>
          <p:nvPr/>
        </p:nvSpPr>
        <p:spPr>
          <a:xfrm>
            <a:off x="4161046" y="2533445"/>
            <a:ext cx="4278899" cy="1518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FD27F0B-B651-416F-A6C5-CC674541B28A}"/>
              </a:ext>
            </a:extLst>
          </p:cNvPr>
          <p:cNvCxnSpPr>
            <a:cxnSpLocks/>
          </p:cNvCxnSpPr>
          <p:nvPr/>
        </p:nvCxnSpPr>
        <p:spPr>
          <a:xfrm>
            <a:off x="4646344" y="3056198"/>
            <a:ext cx="0" cy="256867"/>
          </a:xfrm>
          <a:prstGeom prst="line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2B1CC0E-5654-4B97-AC4B-5D56C82A2649}"/>
              </a:ext>
            </a:extLst>
          </p:cNvPr>
          <p:cNvSpPr txBox="1"/>
          <p:nvPr/>
        </p:nvSpPr>
        <p:spPr>
          <a:xfrm>
            <a:off x="4646344" y="3056198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A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EDD8DFD-2713-45EB-92A8-A8A7C5E823F6}"/>
              </a:ext>
            </a:extLst>
          </p:cNvPr>
          <p:cNvSpPr/>
          <p:nvPr/>
        </p:nvSpPr>
        <p:spPr>
          <a:xfrm>
            <a:off x="4355279" y="5842223"/>
            <a:ext cx="305982" cy="3151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3704861-F76E-46DB-A241-06DCCC05E368}"/>
              </a:ext>
            </a:extLst>
          </p:cNvPr>
          <p:cNvSpPr txBox="1"/>
          <p:nvPr/>
        </p:nvSpPr>
        <p:spPr>
          <a:xfrm>
            <a:off x="4745054" y="5775453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66366C0-6F12-466F-9C43-AF254B35DCFE}"/>
              </a:ext>
            </a:extLst>
          </p:cNvPr>
          <p:cNvSpPr/>
          <p:nvPr/>
        </p:nvSpPr>
        <p:spPr>
          <a:xfrm>
            <a:off x="4355279" y="6355429"/>
            <a:ext cx="305982" cy="315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4C6F79-81AC-49C1-AFE5-70F1B06250B0}"/>
              </a:ext>
            </a:extLst>
          </p:cNvPr>
          <p:cNvSpPr txBox="1"/>
          <p:nvPr/>
        </p:nvSpPr>
        <p:spPr>
          <a:xfrm>
            <a:off x="4745054" y="6288659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254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BB441-A881-4ED4-92F6-074492827351}"/>
              </a:ext>
            </a:extLst>
          </p:cNvPr>
          <p:cNvSpPr txBox="1"/>
          <p:nvPr/>
        </p:nvSpPr>
        <p:spPr>
          <a:xfrm>
            <a:off x="319744" y="10453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禁止事例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6F1DB4-E535-4705-8B22-3D9E9B6AE8D1}"/>
              </a:ext>
            </a:extLst>
          </p:cNvPr>
          <p:cNvSpPr txBox="1"/>
          <p:nvPr/>
        </p:nvSpPr>
        <p:spPr>
          <a:xfrm>
            <a:off x="319744" y="1565261"/>
            <a:ext cx="35613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ブランドロゴ使用における禁止例を示して</a:t>
            </a:r>
            <a:r>
              <a:rPr kumimoji="1" lang="ja-JP" altLang="en-US" sz="1100" dirty="0" err="1"/>
              <a:t>い</a:t>
            </a:r>
            <a:endParaRPr kumimoji="1" lang="ja-JP" altLang="en-US" sz="1100" dirty="0"/>
          </a:p>
          <a:p>
            <a:r>
              <a:rPr kumimoji="1" lang="ja-JP" altLang="en-US" sz="1100" dirty="0"/>
              <a:t>ます。一貫したブランドコミュニケーション展開を行</a:t>
            </a:r>
          </a:p>
          <a:p>
            <a:r>
              <a:rPr kumimoji="1" lang="ja-JP" altLang="en-US" sz="1100" dirty="0"/>
              <a:t>うためにも、禁止例を参考に誤用は避けてください。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8F05D75-1349-4A68-BFAC-4E09DD09C96B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822DAC8-778F-43FB-9ED3-7B823872C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4" t="24024" r="22222" b="13766"/>
          <a:stretch/>
        </p:blipFill>
        <p:spPr>
          <a:xfrm>
            <a:off x="4165608" y="830714"/>
            <a:ext cx="4658648" cy="446905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0F9C81-0842-490C-AD8D-7199FA701ABD}"/>
              </a:ext>
            </a:extLst>
          </p:cNvPr>
          <p:cNvSpPr txBox="1"/>
          <p:nvPr/>
        </p:nvSpPr>
        <p:spPr>
          <a:xfrm>
            <a:off x="3094484" y="281703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ブランドロゴの使用について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EAFA4B-5934-4DD1-AF1A-5EE4EE45DFB2}"/>
              </a:ext>
            </a:extLst>
          </p:cNvPr>
          <p:cNvSpPr txBox="1"/>
          <p:nvPr/>
        </p:nvSpPr>
        <p:spPr>
          <a:xfrm>
            <a:off x="2509935" y="570412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抜きの</a:t>
            </a:r>
            <a:r>
              <a:rPr kumimoji="1" lang="en-US" altLang="ja-JP" dirty="0"/>
              <a:t>3D</a:t>
            </a:r>
            <a:r>
              <a:rPr kumimoji="1" lang="ja-JP" altLang="en-US" dirty="0"/>
              <a:t>や抜きで色を入れる</a:t>
            </a:r>
            <a:endParaRPr kumimoji="1" lang="en-US" altLang="ja-JP" dirty="0"/>
          </a:p>
          <a:p>
            <a:r>
              <a:rPr kumimoji="1" lang="ja-JP" altLang="en-US" dirty="0"/>
              <a:t>抜きで縦にするなど、上記の抜きバージョンを作成する。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1DF8DC-4635-48D2-A95C-605347E8E8B1}"/>
              </a:ext>
            </a:extLst>
          </p:cNvPr>
          <p:cNvSpPr txBox="1"/>
          <p:nvPr/>
        </p:nvSpPr>
        <p:spPr>
          <a:xfrm>
            <a:off x="2522148" y="63916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解像度が低い</a:t>
            </a:r>
          </a:p>
        </p:txBody>
      </p:sp>
    </p:spTree>
    <p:extLst>
      <p:ext uri="{BB962C8B-B14F-4D97-AF65-F5344CB8AC3E}">
        <p14:creationId xmlns:p14="http://schemas.microsoft.com/office/powerpoint/2010/main" val="3103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75D393-002C-4760-87A0-E2D26CBA32CB}"/>
              </a:ext>
            </a:extLst>
          </p:cNvPr>
          <p:cNvSpPr txBox="1"/>
          <p:nvPr/>
        </p:nvSpPr>
        <p:spPr>
          <a:xfrm>
            <a:off x="3218883" y="237701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デザインガイドライン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66A39C0-30F5-4345-A6B8-52D4EFAF96F5}"/>
              </a:ext>
            </a:extLst>
          </p:cNvPr>
          <p:cNvCxnSpPr/>
          <p:nvPr/>
        </p:nvCxnSpPr>
        <p:spPr>
          <a:xfrm>
            <a:off x="163285" y="637134"/>
            <a:ext cx="8817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C63B0C-BE10-47F7-B753-D7C55C047388}"/>
              </a:ext>
            </a:extLst>
          </p:cNvPr>
          <p:cNvSpPr txBox="1"/>
          <p:nvPr/>
        </p:nvSpPr>
        <p:spPr>
          <a:xfrm>
            <a:off x="191858" y="1025810"/>
            <a:ext cx="82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キーカラー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4E93A4-E3F0-4311-A7AB-FB11F5EB43D4}"/>
              </a:ext>
            </a:extLst>
          </p:cNvPr>
          <p:cNvSpPr txBox="1"/>
          <p:nvPr/>
        </p:nvSpPr>
        <p:spPr>
          <a:xfrm>
            <a:off x="293429" y="1889173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ja-JP" altLang="en-US" sz="1200" b="1" dirty="0"/>
              <a:t>ブランドカラー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E43A36-CD33-493C-B110-13590D75807C}"/>
              </a:ext>
            </a:extLst>
          </p:cNvPr>
          <p:cNvSpPr/>
          <p:nvPr/>
        </p:nvSpPr>
        <p:spPr>
          <a:xfrm>
            <a:off x="428636" y="2355377"/>
            <a:ext cx="305982" cy="3151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94A70-03CF-40BF-8B08-CB4014350B1C}"/>
              </a:ext>
            </a:extLst>
          </p:cNvPr>
          <p:cNvSpPr txBox="1"/>
          <p:nvPr/>
        </p:nvSpPr>
        <p:spPr>
          <a:xfrm>
            <a:off x="818411" y="2288607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AEFB73A-B755-43A5-BF8C-6CAC01B1654A}"/>
              </a:ext>
            </a:extLst>
          </p:cNvPr>
          <p:cNvSpPr/>
          <p:nvPr/>
        </p:nvSpPr>
        <p:spPr>
          <a:xfrm>
            <a:off x="428636" y="2884691"/>
            <a:ext cx="305982" cy="3151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F51859-36EB-4B09-875A-B15E39DE0238}"/>
              </a:ext>
            </a:extLst>
          </p:cNvPr>
          <p:cNvSpPr txBox="1"/>
          <p:nvPr/>
        </p:nvSpPr>
        <p:spPr>
          <a:xfrm>
            <a:off x="830773" y="2788734"/>
            <a:ext cx="39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CMYK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  <a:r>
              <a:rPr kumimoji="1" lang="ja-JP" altLang="en-US" sz="1200" dirty="0"/>
              <a:t>　　 </a:t>
            </a:r>
            <a:r>
              <a:rPr kumimoji="1" lang="en-US" altLang="ja-JP" sz="1200" dirty="0"/>
              <a:t>RGB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00, 00, 00, 00</a:t>
            </a:r>
          </a:p>
          <a:p>
            <a:r>
              <a:rPr kumimoji="1" lang="en-US" altLang="ja-JP" sz="1200" dirty="0"/>
              <a:t>HEX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#000000</a:t>
            </a:r>
            <a:r>
              <a:rPr kumimoji="1" lang="ja-JP" altLang="en-US" sz="1200" dirty="0"/>
              <a:t>　　　　　</a:t>
            </a:r>
            <a:r>
              <a:rPr kumimoji="1" lang="en-US" altLang="ja-JP" sz="1200" dirty="0"/>
              <a:t>DIC</a:t>
            </a:r>
            <a:r>
              <a:rPr kumimoji="1" lang="ja-JP" altLang="en-US" sz="1200" dirty="0"/>
              <a:t>：</a:t>
            </a:r>
            <a:r>
              <a:rPr kumimoji="1" lang="en-US" altLang="ja-JP" sz="1200" dirty="0"/>
              <a:t>0000</a:t>
            </a:r>
            <a:endParaRPr kumimoji="1" lang="ja-JP" altLang="en-US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DBD1E-21A9-4FE5-A200-49D9601D42E2}"/>
              </a:ext>
            </a:extLst>
          </p:cNvPr>
          <p:cNvSpPr txBox="1"/>
          <p:nvPr/>
        </p:nvSpPr>
        <p:spPr>
          <a:xfrm>
            <a:off x="428636" y="3327626"/>
            <a:ext cx="72266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カラーバリエーション（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サイトやバナー制作時）</a:t>
            </a:r>
            <a:endParaRPr kumimoji="1" lang="en-US" altLang="ja-JP" dirty="0"/>
          </a:p>
          <a:p>
            <a:r>
              <a:rPr kumimoji="1" lang="ja-JP" altLang="en-US" dirty="0"/>
              <a:t>　オレンジのカラバリ　青のカラバリ</a:t>
            </a:r>
            <a:endParaRPr kumimoji="1" lang="en-US" altLang="ja-JP" dirty="0"/>
          </a:p>
          <a:p>
            <a:r>
              <a:rPr kumimoji="1" lang="ja-JP" altLang="en-US" dirty="0"/>
              <a:t>　を考えて、イメージの違うキーカラーを使わないようにする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その他の色は自由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・バナーには、ブランドカラー</a:t>
            </a:r>
            <a:r>
              <a:rPr kumimoji="1" lang="en-US" altLang="ja-JP" dirty="0"/>
              <a:t>2</a:t>
            </a:r>
            <a:r>
              <a:rPr kumimoji="1" lang="ja-JP" altLang="en-US" dirty="0"/>
              <a:t>色は毎回使わなくても良い　自由！</a:t>
            </a:r>
            <a:br>
              <a:rPr kumimoji="1" lang="en-US" altLang="ja-JP" dirty="0"/>
            </a:br>
            <a:r>
              <a:rPr kumimoji="1" lang="ja-JP" altLang="en-US" dirty="0"/>
              <a:t>　ロゴは毎回入れること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 雑誌広告など　面が大きかったりブランドを踏襲する</a:t>
            </a:r>
            <a:endParaRPr kumimoji="1" lang="en-US" altLang="ja-JP" dirty="0"/>
          </a:p>
          <a:p>
            <a:r>
              <a:rPr kumimoji="1" lang="ja-JP" altLang="en-US" dirty="0"/>
              <a:t>　ベースの色はこの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色　他の色を使っても</a:t>
            </a:r>
            <a:r>
              <a:rPr kumimoji="1" lang="en-US" altLang="ja-JP" dirty="0"/>
              <a:t>OK</a:t>
            </a:r>
            <a:r>
              <a:rPr kumimoji="1" lang="ja-JP" altLang="en-US" dirty="0"/>
              <a:t>だが、</a:t>
            </a:r>
            <a:endParaRPr kumimoji="1" lang="en-US" altLang="ja-JP" dirty="0"/>
          </a:p>
          <a:p>
            <a:r>
              <a:rPr kumimoji="1" lang="ja-JP" altLang="en-US" dirty="0"/>
              <a:t>　それが企業のキーカラーのように見えないようにしたい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E9E4D6-FF4F-4AED-9974-0C02E2A71245}"/>
              </a:ext>
            </a:extLst>
          </p:cNvPr>
          <p:cNvSpPr txBox="1"/>
          <p:nvPr/>
        </p:nvSpPr>
        <p:spPr>
          <a:xfrm>
            <a:off x="2820876" y="1288465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hlinkClick r:id="rId3"/>
              </a:rPr>
              <a:t>株式会社</a:t>
            </a:r>
            <a:r>
              <a:rPr lang="en-US" altLang="ja-JP" dirty="0">
                <a:hlinkClick r:id="rId3"/>
              </a:rPr>
              <a:t>LIFULL </a:t>
            </a:r>
            <a:r>
              <a:rPr lang="ja-JP" altLang="en-US" dirty="0">
                <a:hlinkClick r:id="rId3"/>
              </a:rPr>
              <a:t>｜ あらゆる</a:t>
            </a:r>
            <a:r>
              <a:rPr lang="en-US" altLang="ja-JP" dirty="0">
                <a:hlinkClick r:id="rId3"/>
              </a:rPr>
              <a:t>LIFE</a:t>
            </a:r>
            <a:r>
              <a:rPr lang="ja-JP" altLang="en-US" dirty="0">
                <a:hlinkClick r:id="rId3"/>
              </a:rPr>
              <a:t>を、</a:t>
            </a:r>
            <a:r>
              <a:rPr lang="en-US" altLang="ja-JP" dirty="0">
                <a:hlinkClick r:id="rId3"/>
              </a:rPr>
              <a:t>FULL</a:t>
            </a:r>
            <a:r>
              <a:rPr lang="ja-JP" altLang="en-US" dirty="0">
                <a:hlinkClick r:id="rId3"/>
              </a:rPr>
              <a:t>に。</a:t>
            </a:r>
            <a:endParaRPr kumimoji="1" lang="ja-JP" altLang="en-US" dirty="0"/>
          </a:p>
        </p:txBody>
      </p:sp>
      <p:pic>
        <p:nvPicPr>
          <p:cNvPr id="1026" name="Picture 2" descr="LIFULL引越し×@nifty auひかりキャンペーン">
            <a:extLst>
              <a:ext uri="{FF2B5EF4-FFF2-40B4-BE49-F238E27FC236}">
                <a16:creationId xmlns:a16="http://schemas.microsoft.com/office/drawing/2014/main" id="{4B90487D-56BC-4A9A-B768-3F967AF7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94" y="1886834"/>
            <a:ext cx="6908905" cy="15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7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664C03-A683-458F-8674-CD7721CCE2E9}"/>
              </a:ext>
            </a:extLst>
          </p:cNvPr>
          <p:cNvSpPr txBox="1"/>
          <p:nvPr/>
        </p:nvSpPr>
        <p:spPr>
          <a:xfrm>
            <a:off x="587829" y="1436914"/>
            <a:ext cx="5955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・デザイン性が強いフォントを使わない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・外部のサイトに掲載される際に、解像度に気をつける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C361B2-6B77-4320-A92C-4EA4036FBB6B}"/>
              </a:ext>
            </a:extLst>
          </p:cNvPr>
          <p:cNvSpPr txBox="1"/>
          <p:nvPr/>
        </p:nvSpPr>
        <p:spPr>
          <a:xfrm>
            <a:off x="671804" y="5225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ルール</a:t>
            </a:r>
          </a:p>
        </p:txBody>
      </p:sp>
    </p:spTree>
    <p:extLst>
      <p:ext uri="{BB962C8B-B14F-4D97-AF65-F5344CB8AC3E}">
        <p14:creationId xmlns:p14="http://schemas.microsoft.com/office/powerpoint/2010/main" val="251189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998</Words>
  <Application>Microsoft Office PowerPoint</Application>
  <PresentationFormat>画面に合わせる (4:3)</PresentationFormat>
  <Paragraphs>132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淳志 髙原</dc:creator>
  <cp:lastModifiedBy>髙原　淳志</cp:lastModifiedBy>
  <cp:revision>39</cp:revision>
  <dcterms:created xsi:type="dcterms:W3CDTF">2020-10-09T03:42:21Z</dcterms:created>
  <dcterms:modified xsi:type="dcterms:W3CDTF">2021-10-18T06:10:57Z</dcterms:modified>
</cp:coreProperties>
</file>