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62" r:id="rId4"/>
    <p:sldId id="264" r:id="rId5"/>
  </p:sldIdLst>
  <p:sldSz cx="6858000" cy="9906000" type="A4"/>
  <p:notesSz cx="6735763" cy="9866313"/>
  <p:defaultTextStyle>
    <a:defPPr>
      <a:defRPr lang="ja-JP"/>
    </a:defPPr>
    <a:lvl1pPr algn="l" rtl="0" eaLnBrk="0" fontAlgn="base" hangingPunct="0">
      <a:spcBef>
        <a:spcPct val="0"/>
      </a:spcBef>
      <a:spcAft>
        <a:spcPct val="0"/>
      </a:spcAft>
      <a:defRPr kumimoji="1" sz="10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sz="10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sz="10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sz="10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sz="1000" kern="1200">
        <a:solidFill>
          <a:schemeClr val="tx1"/>
        </a:solidFill>
        <a:latin typeface="Arial" charset="0"/>
        <a:ea typeface="ＭＳ Ｐゴシック" charset="-128"/>
        <a:cs typeface="+mn-cs"/>
      </a:defRPr>
    </a:lvl5pPr>
    <a:lvl6pPr marL="2286000" algn="l" defTabSz="914400" rtl="0" eaLnBrk="1" latinLnBrk="0" hangingPunct="1">
      <a:defRPr kumimoji="1" sz="1000" kern="1200">
        <a:solidFill>
          <a:schemeClr val="tx1"/>
        </a:solidFill>
        <a:latin typeface="Arial" charset="0"/>
        <a:ea typeface="ＭＳ Ｐゴシック" charset="-128"/>
        <a:cs typeface="+mn-cs"/>
      </a:defRPr>
    </a:lvl6pPr>
    <a:lvl7pPr marL="2743200" algn="l" defTabSz="914400" rtl="0" eaLnBrk="1" latinLnBrk="0" hangingPunct="1">
      <a:defRPr kumimoji="1" sz="1000" kern="1200">
        <a:solidFill>
          <a:schemeClr val="tx1"/>
        </a:solidFill>
        <a:latin typeface="Arial" charset="0"/>
        <a:ea typeface="ＭＳ Ｐゴシック" charset="-128"/>
        <a:cs typeface="+mn-cs"/>
      </a:defRPr>
    </a:lvl7pPr>
    <a:lvl8pPr marL="3200400" algn="l" defTabSz="914400" rtl="0" eaLnBrk="1" latinLnBrk="0" hangingPunct="1">
      <a:defRPr kumimoji="1" sz="1000" kern="1200">
        <a:solidFill>
          <a:schemeClr val="tx1"/>
        </a:solidFill>
        <a:latin typeface="Arial" charset="0"/>
        <a:ea typeface="ＭＳ Ｐゴシック" charset="-128"/>
        <a:cs typeface="+mn-cs"/>
      </a:defRPr>
    </a:lvl8pPr>
    <a:lvl9pPr marL="3657600" algn="l" defTabSz="914400" rtl="0" eaLnBrk="1" latinLnBrk="0" hangingPunct="1">
      <a:defRPr kumimoji="1" sz="10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99"/>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p:cViewPr>
        <p:scale>
          <a:sx n="84" d="100"/>
          <a:sy n="84" d="100"/>
        </p:scale>
        <p:origin x="-3180" y="-288"/>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87627" tIns="43813" rIns="87627" bIns="43813" rtlCol="0"/>
          <a:lstStyle>
            <a:lvl1pPr algn="l" eaLnBrk="1" hangingPunct="1">
              <a:defRPr sz="1100">
                <a:latin typeface="Arial" charset="0"/>
                <a:ea typeface="ＭＳ Ｐゴシック" panose="020B0600070205080204" pitchFamily="50" charset="-128"/>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87627" tIns="43813" rIns="87627" bIns="43813" rtlCol="0"/>
          <a:lstStyle>
            <a:lvl1pPr algn="r" eaLnBrk="1" hangingPunct="1">
              <a:defRPr sz="1100">
                <a:latin typeface="Arial" charset="0"/>
                <a:ea typeface="ＭＳ Ｐゴシック" panose="020B0600070205080204" pitchFamily="50" charset="-128"/>
              </a:defRPr>
            </a:lvl1pPr>
          </a:lstStyle>
          <a:p>
            <a:pPr>
              <a:defRPr/>
            </a:pPr>
            <a:fld id="{44741232-7A92-447C-8607-DF54BEB20BE1}" type="datetimeFigureOut">
              <a:rPr lang="ja-JP" altLang="en-US"/>
              <a:pPr>
                <a:defRPr/>
              </a:pPr>
              <a:t>2024/12/16</a:t>
            </a:fld>
            <a:endParaRPr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87627" tIns="43813" rIns="87627" bIns="43813" rtlCol="0" anchor="ctr"/>
          <a:lstStyle/>
          <a:p>
            <a:pPr lvl="0"/>
            <a:endParaRPr lang="ja-JP" altLang="en-US" noProof="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87627" tIns="43813" rIns="87627" bIns="4381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87627" tIns="43813" rIns="87627" bIns="43813" rtlCol="0" anchor="b"/>
          <a:lstStyle>
            <a:lvl1pPr algn="l" eaLnBrk="1" hangingPunct="1">
              <a:defRPr sz="1100">
                <a:latin typeface="Arial" charset="0"/>
                <a:ea typeface="ＭＳ Ｐゴシック" panose="020B0600070205080204" pitchFamily="50"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wrap="square" lIns="87627" tIns="43813" rIns="87627" bIns="43813" numCol="1" anchor="b" anchorCtr="0" compatLnSpc="1">
            <a:prstTxWarp prst="textNoShape">
              <a:avLst/>
            </a:prstTxWarp>
          </a:bodyPr>
          <a:lstStyle>
            <a:lvl1pPr algn="r" eaLnBrk="1" hangingPunct="1">
              <a:defRPr sz="1100">
                <a:latin typeface="Arial" charset="0"/>
                <a:ea typeface="ＭＳ Ｐゴシック" charset="-128"/>
              </a:defRPr>
            </a:lvl1pPr>
          </a:lstStyle>
          <a:p>
            <a:pPr>
              <a:defRPr/>
            </a:pPr>
            <a:fld id="{CAC8D3F2-A324-4983-BF82-75DEFD5F87CE}"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6DAE472-311B-44B8-A082-0EDAC8162F37}"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8E60EA9-70DF-44C4-A0B7-EA8673EF1FA0}"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96875"/>
            <a:ext cx="4476750" cy="84518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D87CEA-6E5B-48AF-8EE5-075AE327AFCC}"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B9C3124-53D7-462B-9AE9-2445DFE9F125}"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60B1D55-E260-4436-9E16-4E5BBF4A1BCC}"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8C1EB0E-808B-4A2E-A6A5-E27CEBD09FE6}"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1AE42C3-96DC-4471-8A4C-9440EC19EC42}"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9B9C263-CE7B-49E0-A1ED-75D730C52895}"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40AB07B-31F2-4B0E-84F8-B078FD2EF298}"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F88E754-3B17-4592-87F5-5D4E9F2D875C}"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974B9D2-47F1-4754-AE0B-1C9F0A680862}"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342900" y="9020175"/>
            <a:ext cx="16002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anose="020B0600070205080204"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2343150" y="9020175"/>
            <a:ext cx="21717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anose="020B0600070205080204"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4914900" y="9020175"/>
            <a:ext cx="16002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ea typeface="ＭＳ Ｐゴシック" charset="-128"/>
              </a:defRPr>
            </a:lvl1pPr>
          </a:lstStyle>
          <a:p>
            <a:pPr>
              <a:defRPr/>
            </a:pPr>
            <a:fld id="{56C150D7-7BD2-483C-9B39-77C3651F391B}"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kaminokuni-winery.jp/" TargetMode="External"/><Relationship Id="rId2" Type="http://schemas.openxmlformats.org/officeDocument/2006/relationships/hyperlink" Target="http://www.kaminokuni-d.jp/"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3"/>
          <p:cNvSpPr>
            <a:spLocks noChangeShapeType="1"/>
          </p:cNvSpPr>
          <p:nvPr/>
        </p:nvSpPr>
        <p:spPr bwMode="auto">
          <a:xfrm>
            <a:off x="0" y="704850"/>
            <a:ext cx="6858000" cy="0"/>
          </a:xfrm>
          <a:prstGeom prst="line">
            <a:avLst/>
          </a:prstGeom>
          <a:noFill/>
          <a:ln w="50800" cmpd="thickThin">
            <a:solidFill>
              <a:schemeClr val="tx1"/>
            </a:solidFill>
            <a:round/>
            <a:headEnd/>
            <a:tailEnd/>
          </a:ln>
        </p:spPr>
        <p:txBody>
          <a:bodyPr/>
          <a:lstStyle/>
          <a:p>
            <a:endParaRPr lang="ja-JP" altLang="en-US" b="1">
              <a:latin typeface="Meiryo UI" pitchFamily="50" charset="-128"/>
              <a:ea typeface="Meiryo UI" pitchFamily="50" charset="-128"/>
            </a:endParaRPr>
          </a:p>
        </p:txBody>
      </p:sp>
      <p:sp>
        <p:nvSpPr>
          <p:cNvPr id="2" name="Text Box 4"/>
          <p:cNvSpPr txBox="1">
            <a:spLocks noChangeArrowheads="1"/>
          </p:cNvSpPr>
          <p:nvPr/>
        </p:nvSpPr>
        <p:spPr bwMode="auto">
          <a:xfrm>
            <a:off x="117475" y="787400"/>
            <a:ext cx="2447925" cy="277813"/>
          </a:xfrm>
          <a:prstGeom prst="rect">
            <a:avLst/>
          </a:prstGeom>
          <a:noFill/>
          <a:ln>
            <a:noFill/>
          </a:ln>
        </p:spPr>
        <p:txBody>
          <a:bodyPr>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pitchFamily="50" charset="-128"/>
              </a:defRPr>
            </a:lvl9pPr>
          </a:lstStyle>
          <a:p>
            <a:pPr eaLnBrk="1" hangingPunct="1">
              <a:spcBef>
                <a:spcPct val="50000"/>
              </a:spcBef>
              <a:defRPr/>
            </a:pPr>
            <a:r>
              <a:rPr lang="ja-JP" altLang="en-US" sz="1200" b="1" dirty="0">
                <a:latin typeface="Meiryo UI" pitchFamily="50" charset="-128"/>
                <a:ea typeface="Meiryo UI" pitchFamily="50" charset="-128"/>
              </a:rPr>
              <a:t>報道関係者各位</a:t>
            </a:r>
          </a:p>
        </p:txBody>
      </p:sp>
      <p:sp>
        <p:nvSpPr>
          <p:cNvPr id="3" name="Text Box 5"/>
          <p:cNvSpPr txBox="1">
            <a:spLocks noChangeArrowheads="1"/>
          </p:cNvSpPr>
          <p:nvPr/>
        </p:nvSpPr>
        <p:spPr bwMode="auto">
          <a:xfrm>
            <a:off x="4581525" y="776288"/>
            <a:ext cx="2160588" cy="484187"/>
          </a:xfrm>
          <a:prstGeom prst="rect">
            <a:avLst/>
          </a:prstGeom>
          <a:noFill/>
          <a:ln>
            <a:noFill/>
          </a:ln>
        </p:spPr>
        <p:txBody>
          <a:bodyPr>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pitchFamily="50" charset="-128"/>
              </a:defRPr>
            </a:lvl9pPr>
          </a:lstStyle>
          <a:p>
            <a:pPr algn="r" eaLnBrk="1" hangingPunct="1">
              <a:lnSpc>
                <a:spcPts val="1200"/>
              </a:lnSpc>
              <a:spcBef>
                <a:spcPct val="50000"/>
              </a:spcBef>
              <a:defRPr/>
            </a:pPr>
            <a:r>
              <a:rPr lang="en-US" altLang="ja-JP" sz="1100" b="1" dirty="0" smtClean="0">
                <a:latin typeface="Meiryo UI" pitchFamily="50" charset="-128"/>
                <a:ea typeface="Meiryo UI" pitchFamily="50" charset="-128"/>
              </a:rPr>
              <a:t>2023</a:t>
            </a:r>
            <a:r>
              <a:rPr lang="ja-JP" altLang="en-US" sz="1100" b="1" dirty="0" smtClean="0">
                <a:latin typeface="Meiryo UI" pitchFamily="50" charset="-128"/>
                <a:ea typeface="Meiryo UI" pitchFamily="50" charset="-128"/>
              </a:rPr>
              <a:t>年</a:t>
            </a:r>
            <a:r>
              <a:rPr lang="en-US" altLang="ja-JP" sz="1100" b="1" dirty="0" smtClean="0">
                <a:latin typeface="Meiryo UI" pitchFamily="50" charset="-128"/>
                <a:ea typeface="Meiryo UI" pitchFamily="50" charset="-128"/>
              </a:rPr>
              <a:t>12</a:t>
            </a:r>
            <a:r>
              <a:rPr lang="ja-JP" altLang="en-US" sz="1100" b="1" dirty="0" smtClean="0">
                <a:latin typeface="Meiryo UI" pitchFamily="50" charset="-128"/>
                <a:ea typeface="Meiryo UI" pitchFamily="50" charset="-128"/>
              </a:rPr>
              <a:t>月</a:t>
            </a:r>
            <a:r>
              <a:rPr lang="en-US" altLang="ja-JP" sz="1100" b="1" dirty="0" smtClean="0">
                <a:latin typeface="Meiryo UI" pitchFamily="50" charset="-128"/>
                <a:ea typeface="Meiryo UI" pitchFamily="50" charset="-128"/>
              </a:rPr>
              <a:t>16</a:t>
            </a:r>
            <a:r>
              <a:rPr lang="ja-JP" altLang="en-US" sz="1100" b="1" dirty="0" smtClean="0">
                <a:latin typeface="Meiryo UI" pitchFamily="50" charset="-128"/>
                <a:ea typeface="Meiryo UI" pitchFamily="50" charset="-128"/>
              </a:rPr>
              <a:t>日</a:t>
            </a:r>
            <a:endParaRPr lang="ja-JP" altLang="en-US" sz="1100" b="1" dirty="0">
              <a:latin typeface="Meiryo UI" pitchFamily="50" charset="-128"/>
              <a:ea typeface="Meiryo UI" pitchFamily="50" charset="-128"/>
            </a:endParaRPr>
          </a:p>
          <a:p>
            <a:pPr algn="r" eaLnBrk="1" hangingPunct="1">
              <a:lnSpc>
                <a:spcPts val="1200"/>
              </a:lnSpc>
              <a:spcBef>
                <a:spcPct val="50000"/>
              </a:spcBef>
              <a:defRPr/>
            </a:pPr>
            <a:r>
              <a:rPr lang="ja-JP" altLang="en-US" sz="1100" dirty="0" smtClean="0">
                <a:latin typeface="Meiryo UI" pitchFamily="50" charset="-128"/>
                <a:ea typeface="Meiryo UI" pitchFamily="50" charset="-128"/>
              </a:rPr>
              <a:t>上ノ国開発株式会社</a:t>
            </a:r>
            <a:endParaRPr lang="ja-JP" altLang="en-US" sz="1100" b="1" dirty="0">
              <a:latin typeface="Meiryo UI" pitchFamily="50" charset="-128"/>
              <a:ea typeface="Meiryo UI" pitchFamily="50" charset="-128"/>
            </a:endParaRPr>
          </a:p>
        </p:txBody>
      </p:sp>
      <p:sp>
        <p:nvSpPr>
          <p:cNvPr id="5" name="正方形/長方形 4"/>
          <p:cNvSpPr/>
          <p:nvPr/>
        </p:nvSpPr>
        <p:spPr>
          <a:xfrm>
            <a:off x="224632" y="1809728"/>
            <a:ext cx="6408737" cy="923330"/>
          </a:xfrm>
          <a:prstGeom prst="rect">
            <a:avLst/>
          </a:prstGeom>
        </p:spPr>
        <p:txBody>
          <a:bodyPr>
            <a:spAutoFit/>
          </a:bodyPr>
          <a:lstStyle/>
          <a:p>
            <a:pPr algn="ctr"/>
            <a:r>
              <a:rPr lang="en-US" altLang="ja-JP" sz="1800" b="1" dirty="0" smtClean="0">
                <a:solidFill>
                  <a:schemeClr val="accent2"/>
                </a:solidFill>
                <a:latin typeface="Meiryo UI" pitchFamily="50" charset="-128"/>
                <a:ea typeface="Meiryo UI" pitchFamily="50" charset="-128"/>
              </a:rPr>
              <a:t>2024</a:t>
            </a:r>
            <a:r>
              <a:rPr lang="ja-JP" altLang="en-US" sz="1800" b="1" dirty="0" smtClean="0">
                <a:solidFill>
                  <a:schemeClr val="accent2"/>
                </a:solidFill>
                <a:latin typeface="Meiryo UI" pitchFamily="50" charset="-128"/>
                <a:ea typeface="Meiryo UI" pitchFamily="50" charset="-128"/>
              </a:rPr>
              <a:t>年</a:t>
            </a:r>
            <a:r>
              <a:rPr lang="en-US" altLang="ja-JP" sz="1800" b="1" dirty="0" smtClean="0">
                <a:solidFill>
                  <a:schemeClr val="accent2"/>
                </a:solidFill>
                <a:latin typeface="Meiryo UI" pitchFamily="50" charset="-128"/>
                <a:ea typeface="Meiryo UI" pitchFamily="50" charset="-128"/>
              </a:rPr>
              <a:t>12</a:t>
            </a:r>
            <a:r>
              <a:rPr lang="ja-JP" altLang="en-US" sz="1800" b="1" dirty="0" smtClean="0">
                <a:solidFill>
                  <a:schemeClr val="accent2"/>
                </a:solidFill>
                <a:latin typeface="Meiryo UI" pitchFamily="50" charset="-128"/>
                <a:ea typeface="Meiryo UI" pitchFamily="50" charset="-128"/>
              </a:rPr>
              <a:t>月</a:t>
            </a:r>
            <a:r>
              <a:rPr lang="en-US" altLang="ja-JP" sz="1800" b="1" dirty="0" smtClean="0">
                <a:solidFill>
                  <a:schemeClr val="accent2"/>
                </a:solidFill>
                <a:latin typeface="Meiryo UI" pitchFamily="50" charset="-128"/>
                <a:ea typeface="Meiryo UI" pitchFamily="50" charset="-128"/>
              </a:rPr>
              <a:t>22</a:t>
            </a:r>
            <a:r>
              <a:rPr lang="ja-JP" altLang="en-US" sz="1800" b="1" dirty="0" smtClean="0">
                <a:solidFill>
                  <a:schemeClr val="accent2"/>
                </a:solidFill>
                <a:latin typeface="Meiryo UI" pitchFamily="50" charset="-128"/>
                <a:ea typeface="Meiryo UI" pitchFamily="50" charset="-128"/>
              </a:rPr>
              <a:t>日（日）、上ノ国ワイナリーのワインが</a:t>
            </a:r>
            <a:endParaRPr lang="en-US" altLang="ja-JP" sz="1800" b="1" dirty="0" smtClean="0">
              <a:solidFill>
                <a:schemeClr val="accent2"/>
              </a:solidFill>
              <a:latin typeface="Meiryo UI" pitchFamily="50" charset="-128"/>
              <a:ea typeface="Meiryo UI" pitchFamily="50" charset="-128"/>
            </a:endParaRPr>
          </a:p>
          <a:p>
            <a:pPr algn="ctr"/>
            <a:r>
              <a:rPr lang="ja-JP" altLang="en-US" sz="1800" b="1" dirty="0" smtClean="0">
                <a:solidFill>
                  <a:schemeClr val="accent2"/>
                </a:solidFill>
                <a:latin typeface="Meiryo UI" pitchFamily="50" charset="-128"/>
                <a:ea typeface="Meiryo UI" pitchFamily="50" charset="-128"/>
              </a:rPr>
              <a:t>名古屋 大須に</a:t>
            </a:r>
            <a:r>
              <a:rPr lang="ja-JP" altLang="en-US" sz="1800" b="1" dirty="0" smtClean="0">
                <a:solidFill>
                  <a:schemeClr val="accent2"/>
                </a:solidFill>
                <a:latin typeface="Meiryo UI" pitchFamily="50" charset="-128"/>
                <a:ea typeface="Meiryo UI" pitchFamily="50" charset="-128"/>
              </a:rPr>
              <a:t>あるワインバー </a:t>
            </a:r>
            <a:r>
              <a:rPr lang="en-US" altLang="ja-JP" sz="1800" b="1" dirty="0" smtClean="0">
                <a:solidFill>
                  <a:schemeClr val="accent2"/>
                </a:solidFill>
                <a:latin typeface="Meiryo UI" pitchFamily="50" charset="-128"/>
                <a:ea typeface="Meiryo UI" pitchFamily="50" charset="-128"/>
              </a:rPr>
              <a:t>BONBON WINE STAND</a:t>
            </a:r>
            <a:r>
              <a:rPr lang="ja-JP" altLang="en-US" sz="1800" b="1" dirty="0" smtClean="0">
                <a:solidFill>
                  <a:schemeClr val="accent2"/>
                </a:solidFill>
                <a:latin typeface="Meiryo UI" pitchFamily="50" charset="-128"/>
                <a:ea typeface="Meiryo UI" pitchFamily="50" charset="-128"/>
              </a:rPr>
              <a:t>様</a:t>
            </a:r>
            <a:endParaRPr lang="en-US" altLang="ja-JP" sz="1800" b="1" dirty="0" smtClean="0">
              <a:solidFill>
                <a:schemeClr val="accent2"/>
              </a:solidFill>
              <a:latin typeface="Meiryo UI" pitchFamily="50" charset="-128"/>
              <a:ea typeface="Meiryo UI" pitchFamily="50" charset="-128"/>
            </a:endParaRPr>
          </a:p>
          <a:p>
            <a:pPr algn="ctr"/>
            <a:r>
              <a:rPr lang="ja-JP" altLang="en-US" sz="1800" b="1" dirty="0" smtClean="0">
                <a:solidFill>
                  <a:schemeClr val="accent2"/>
                </a:solidFill>
                <a:latin typeface="Meiryo UI" pitchFamily="50" charset="-128"/>
                <a:ea typeface="Meiryo UI" pitchFamily="50" charset="-128"/>
              </a:rPr>
              <a:t>にて、「ワインテイスティング</a:t>
            </a:r>
            <a:r>
              <a:rPr lang="en-US" altLang="ja-JP" sz="1800" b="1" dirty="0" smtClean="0">
                <a:solidFill>
                  <a:schemeClr val="accent2"/>
                </a:solidFill>
                <a:latin typeface="Meiryo UI" pitchFamily="50" charset="-128"/>
                <a:ea typeface="Meiryo UI" pitchFamily="50" charset="-128"/>
              </a:rPr>
              <a:t>2024 in </a:t>
            </a:r>
            <a:r>
              <a:rPr lang="ja-JP" altLang="en-US" sz="1800" b="1" dirty="0" smtClean="0">
                <a:solidFill>
                  <a:schemeClr val="accent2"/>
                </a:solidFill>
                <a:latin typeface="Meiryo UI" pitchFamily="50" charset="-128"/>
                <a:ea typeface="Meiryo UI" pitchFamily="50" charset="-128"/>
              </a:rPr>
              <a:t>名古屋</a:t>
            </a:r>
            <a:r>
              <a:rPr lang="ja-JP" altLang="en-US" sz="1800" b="1" dirty="0" smtClean="0">
                <a:solidFill>
                  <a:schemeClr val="accent2"/>
                </a:solidFill>
                <a:latin typeface="Meiryo UI" pitchFamily="50" charset="-128"/>
                <a:ea typeface="Meiryo UI" pitchFamily="50" charset="-128"/>
              </a:rPr>
              <a:t>」を</a:t>
            </a:r>
            <a:r>
              <a:rPr lang="ja-JP" altLang="en-US" sz="1800" b="1" dirty="0" smtClean="0">
                <a:solidFill>
                  <a:schemeClr val="accent2"/>
                </a:solidFill>
                <a:latin typeface="Meiryo UI" pitchFamily="50" charset="-128"/>
                <a:ea typeface="Meiryo UI" pitchFamily="50" charset="-128"/>
              </a:rPr>
              <a:t>開催します。</a:t>
            </a:r>
            <a:endParaRPr lang="ja-JP" altLang="en-US" sz="1800" b="1" dirty="0">
              <a:solidFill>
                <a:schemeClr val="accent2"/>
              </a:solidFill>
              <a:latin typeface="Meiryo UI" pitchFamily="50" charset="-128"/>
              <a:ea typeface="Meiryo UI" pitchFamily="50" charset="-128"/>
            </a:endParaRPr>
          </a:p>
        </p:txBody>
      </p:sp>
      <p:sp>
        <p:nvSpPr>
          <p:cNvPr id="2056" name="Text Box 11"/>
          <p:cNvSpPr txBox="1">
            <a:spLocks noChangeArrowheads="1"/>
          </p:cNvSpPr>
          <p:nvPr/>
        </p:nvSpPr>
        <p:spPr bwMode="auto">
          <a:xfrm>
            <a:off x="117475" y="344488"/>
            <a:ext cx="2447925" cy="396875"/>
          </a:xfrm>
          <a:prstGeom prst="rect">
            <a:avLst/>
          </a:prstGeom>
          <a:noFill/>
          <a:ln w="9525">
            <a:noFill/>
            <a:miter lim="800000"/>
            <a:headEnd/>
            <a:tailEnd/>
          </a:ln>
        </p:spPr>
        <p:txBody>
          <a:bodyPr>
            <a:spAutoFit/>
          </a:bodyPr>
          <a:lstStyle/>
          <a:p>
            <a:pPr eaLnBrk="1" hangingPunct="1">
              <a:spcBef>
                <a:spcPct val="50000"/>
              </a:spcBef>
            </a:pPr>
            <a:r>
              <a:rPr lang="en-US" altLang="ja-JP" sz="2000" b="1" dirty="0">
                <a:latin typeface="Meiryo UI" pitchFamily="50" charset="-128"/>
                <a:ea typeface="Meiryo UI" pitchFamily="50" charset="-128"/>
              </a:rPr>
              <a:t>PRESS RELEASE</a:t>
            </a:r>
          </a:p>
        </p:txBody>
      </p:sp>
      <p:cxnSp>
        <p:nvCxnSpPr>
          <p:cNvPr id="17" name="直線コネクタ 16"/>
          <p:cNvCxnSpPr/>
          <p:nvPr/>
        </p:nvCxnSpPr>
        <p:spPr>
          <a:xfrm>
            <a:off x="142852" y="8667776"/>
            <a:ext cx="6572296" cy="1680"/>
          </a:xfrm>
          <a:prstGeom prst="line">
            <a:avLst/>
          </a:prstGeom>
        </p:spPr>
        <p:style>
          <a:lnRef idx="1">
            <a:schemeClr val="dk1"/>
          </a:lnRef>
          <a:fillRef idx="0">
            <a:schemeClr val="dk1"/>
          </a:fillRef>
          <a:effectRef idx="0">
            <a:schemeClr val="dk1"/>
          </a:effectRef>
          <a:fontRef idx="minor">
            <a:schemeClr val="tx1"/>
          </a:fontRef>
        </p:style>
      </p:cxnSp>
      <p:sp>
        <p:nvSpPr>
          <p:cNvPr id="15" name="正方形/長方形 14"/>
          <p:cNvSpPr/>
          <p:nvPr/>
        </p:nvSpPr>
        <p:spPr>
          <a:xfrm>
            <a:off x="267869" y="6667512"/>
            <a:ext cx="6322263" cy="1161600"/>
          </a:xfrm>
          <a:prstGeom prst="rect">
            <a:avLst/>
          </a:prstGeom>
        </p:spPr>
        <p:txBody>
          <a:bodyPr wrap="square">
            <a:spAutoFit/>
          </a:bodyPr>
          <a:lstStyle/>
          <a:p>
            <a:pPr algn="ctr">
              <a:lnSpc>
                <a:spcPct val="150000"/>
              </a:lnSpc>
            </a:pPr>
            <a:r>
              <a:rPr lang="ja-JP" altLang="en-US" sz="1200" b="1" dirty="0" smtClean="0">
                <a:solidFill>
                  <a:schemeClr val="accent2"/>
                </a:solidFill>
                <a:latin typeface="Meiryo UI" pitchFamily="50" charset="-128"/>
                <a:ea typeface="Meiryo UI" pitchFamily="50" charset="-128"/>
              </a:rPr>
              <a:t>上ノ国開発株式</a:t>
            </a:r>
            <a:r>
              <a:rPr lang="ja-JP" altLang="en-US" sz="1200" b="1" dirty="0" smtClean="0">
                <a:solidFill>
                  <a:schemeClr val="accent2"/>
                </a:solidFill>
                <a:latin typeface="Meiryo UI" pitchFamily="50" charset="-128"/>
                <a:ea typeface="Meiryo UI" pitchFamily="50" charset="-128"/>
              </a:rPr>
              <a:t>会社は</a:t>
            </a:r>
            <a:r>
              <a:rPr lang="ja-JP" altLang="en-US" sz="1200" b="1" dirty="0" smtClean="0">
                <a:solidFill>
                  <a:schemeClr val="accent2"/>
                </a:solidFill>
                <a:latin typeface="Meiryo UI" pitchFamily="50" charset="-128"/>
                <a:ea typeface="Meiryo UI" pitchFamily="50" charset="-128"/>
              </a:rPr>
              <a:t>、上ノ国ワイナリー</a:t>
            </a:r>
            <a:r>
              <a:rPr lang="en-US" altLang="ja-JP" sz="1200" b="1" dirty="0" smtClean="0">
                <a:solidFill>
                  <a:schemeClr val="accent2"/>
                </a:solidFill>
                <a:latin typeface="Meiryo UI" pitchFamily="50" charset="-128"/>
                <a:ea typeface="Meiryo UI" pitchFamily="50" charset="-128"/>
              </a:rPr>
              <a:t>(</a:t>
            </a:r>
            <a:r>
              <a:rPr lang="ja-JP" altLang="en-US" sz="1200" b="1" dirty="0" smtClean="0">
                <a:solidFill>
                  <a:schemeClr val="accent2"/>
                </a:solidFill>
                <a:latin typeface="Meiryo UI" pitchFamily="50" charset="-128"/>
                <a:ea typeface="Meiryo UI" pitchFamily="50" charset="-128"/>
              </a:rPr>
              <a:t>所在地</a:t>
            </a:r>
            <a:r>
              <a:rPr lang="en-US" altLang="ja-JP" sz="1200" b="1" dirty="0" smtClean="0">
                <a:solidFill>
                  <a:schemeClr val="accent2"/>
                </a:solidFill>
                <a:latin typeface="Meiryo UI" pitchFamily="50" charset="-128"/>
                <a:ea typeface="Meiryo UI" pitchFamily="50" charset="-128"/>
              </a:rPr>
              <a:t>:</a:t>
            </a:r>
            <a:r>
              <a:rPr lang="ja-JP" altLang="en-US" sz="1200" b="1" dirty="0" smtClean="0">
                <a:solidFill>
                  <a:schemeClr val="accent2"/>
                </a:solidFill>
                <a:latin typeface="Meiryo UI" pitchFamily="50" charset="-128"/>
                <a:ea typeface="Meiryo UI" pitchFamily="50" charset="-128"/>
              </a:rPr>
              <a:t>上ノ国町字湯ノ岱</a:t>
            </a:r>
            <a:r>
              <a:rPr lang="en-US" altLang="ja-JP" sz="1200" b="1" dirty="0" smtClean="0">
                <a:solidFill>
                  <a:schemeClr val="accent2"/>
                </a:solidFill>
                <a:latin typeface="Meiryo UI" pitchFamily="50" charset="-128"/>
                <a:ea typeface="Meiryo UI" pitchFamily="50" charset="-128"/>
              </a:rPr>
              <a:t>243-4)</a:t>
            </a:r>
            <a:r>
              <a:rPr lang="ja-JP" altLang="en-US" sz="1200" b="1" dirty="0" smtClean="0">
                <a:solidFill>
                  <a:schemeClr val="accent2"/>
                </a:solidFill>
                <a:latin typeface="Meiryo UI" pitchFamily="50" charset="-128"/>
                <a:ea typeface="Meiryo UI" pitchFamily="50" charset="-128"/>
              </a:rPr>
              <a:t>として、</a:t>
            </a:r>
            <a:r>
              <a:rPr lang="en-US" altLang="ja-JP" sz="1200" b="1" dirty="0" smtClean="0">
                <a:solidFill>
                  <a:schemeClr val="accent2"/>
                </a:solidFill>
                <a:latin typeface="Meiryo UI" pitchFamily="50" charset="-128"/>
                <a:ea typeface="Meiryo UI" pitchFamily="50" charset="-128"/>
              </a:rPr>
              <a:t> 2024</a:t>
            </a:r>
            <a:r>
              <a:rPr lang="ja-JP" altLang="en-US" sz="1200" b="1" dirty="0" smtClean="0">
                <a:solidFill>
                  <a:schemeClr val="accent2"/>
                </a:solidFill>
                <a:latin typeface="Meiryo UI" pitchFamily="50" charset="-128"/>
                <a:ea typeface="Meiryo UI" pitchFamily="50" charset="-128"/>
              </a:rPr>
              <a:t>年</a:t>
            </a:r>
            <a:r>
              <a:rPr lang="en-US" altLang="ja-JP" sz="1200" b="1" dirty="0" smtClean="0">
                <a:solidFill>
                  <a:schemeClr val="accent2"/>
                </a:solidFill>
                <a:latin typeface="Meiryo UI" pitchFamily="50" charset="-128"/>
                <a:ea typeface="Meiryo UI" pitchFamily="50" charset="-128"/>
              </a:rPr>
              <a:t>12</a:t>
            </a:r>
            <a:r>
              <a:rPr lang="ja-JP" altLang="en-US" sz="1200" b="1" dirty="0" smtClean="0">
                <a:solidFill>
                  <a:schemeClr val="accent2"/>
                </a:solidFill>
                <a:latin typeface="Meiryo UI" pitchFamily="50" charset="-128"/>
                <a:ea typeface="Meiryo UI" pitchFamily="50" charset="-128"/>
              </a:rPr>
              <a:t>月</a:t>
            </a:r>
            <a:r>
              <a:rPr lang="en-US" altLang="ja-JP" sz="1200" b="1" dirty="0" smtClean="0">
                <a:solidFill>
                  <a:schemeClr val="accent2"/>
                </a:solidFill>
                <a:latin typeface="Meiryo UI" pitchFamily="50" charset="-128"/>
                <a:ea typeface="Meiryo UI" pitchFamily="50" charset="-128"/>
              </a:rPr>
              <a:t>22</a:t>
            </a:r>
            <a:r>
              <a:rPr lang="ja-JP" altLang="en-US" sz="1200" b="1" dirty="0" smtClean="0">
                <a:solidFill>
                  <a:schemeClr val="accent2"/>
                </a:solidFill>
                <a:latin typeface="Meiryo UI" pitchFamily="50" charset="-128"/>
                <a:ea typeface="Meiryo UI" pitchFamily="50" charset="-128"/>
              </a:rPr>
              <a:t>日</a:t>
            </a:r>
            <a:r>
              <a:rPr lang="en-US" altLang="ja-JP" sz="1200" b="1" dirty="0" smtClean="0">
                <a:solidFill>
                  <a:schemeClr val="accent2"/>
                </a:solidFill>
                <a:latin typeface="Meiryo UI" pitchFamily="50" charset="-128"/>
                <a:ea typeface="Meiryo UI" pitchFamily="50" charset="-128"/>
              </a:rPr>
              <a:t>(</a:t>
            </a:r>
            <a:r>
              <a:rPr lang="ja-JP" altLang="en-US" sz="1200" b="1" dirty="0" smtClean="0">
                <a:solidFill>
                  <a:schemeClr val="accent2"/>
                </a:solidFill>
                <a:latin typeface="Meiryo UI" pitchFamily="50" charset="-128"/>
                <a:ea typeface="Meiryo UI" pitchFamily="50" charset="-128"/>
              </a:rPr>
              <a:t>日</a:t>
            </a:r>
            <a:r>
              <a:rPr lang="en-US" altLang="ja-JP" sz="1200" b="1" dirty="0" smtClean="0">
                <a:solidFill>
                  <a:schemeClr val="accent2"/>
                </a:solidFill>
                <a:latin typeface="Meiryo UI" pitchFamily="50" charset="-128"/>
                <a:ea typeface="Meiryo UI" pitchFamily="50" charset="-128"/>
              </a:rPr>
              <a:t>)</a:t>
            </a:r>
            <a:r>
              <a:rPr lang="ja-JP" altLang="en-US" sz="1200" b="1" dirty="0" err="1" smtClean="0">
                <a:solidFill>
                  <a:schemeClr val="accent2"/>
                </a:solidFill>
                <a:latin typeface="Meiryo UI" pitchFamily="50" charset="-128"/>
                <a:ea typeface="Meiryo UI" pitchFamily="50" charset="-128"/>
              </a:rPr>
              <a:t>、</a:t>
            </a:r>
            <a:r>
              <a:rPr lang="ja-JP" altLang="en-US" sz="1200" b="1" dirty="0" smtClean="0">
                <a:solidFill>
                  <a:schemeClr val="accent2"/>
                </a:solidFill>
                <a:latin typeface="Meiryo UI" pitchFamily="50" charset="-128"/>
                <a:ea typeface="Meiryo UI" pitchFamily="50" charset="-128"/>
              </a:rPr>
              <a:t>今年出来たばかりの名古屋大須のワインバー ボンボンワインスタンド様にて素材にこだわった食事とワインを楽しみながら上ノ国町の名産品として謳われる上ノ国ワインの試飲会を開催します。北海道のテロワールを感じながらワインバー、ボンボンにて食とのペアリングをお楽しみください。</a:t>
            </a:r>
            <a:endParaRPr lang="ja-JP" altLang="en-US" sz="1200" b="1" dirty="0">
              <a:solidFill>
                <a:schemeClr val="accent2"/>
              </a:solidFill>
              <a:latin typeface="Meiryo UI" pitchFamily="50" charset="-128"/>
              <a:ea typeface="Meiryo UI" pitchFamily="50" charset="-128"/>
            </a:endParaRPr>
          </a:p>
        </p:txBody>
      </p:sp>
      <p:pic>
        <p:nvPicPr>
          <p:cNvPr id="1027" name="Picture 3" descr="\\TS5400R42E\share\Alpha2003New\●デザイン●\■アルファ案件\プレスリリース\上ノ国開発×イタリアソムリエ協会\画像\上ノ国開発_logo.jpg"/>
          <p:cNvPicPr>
            <a:picLocks noChangeAspect="1" noChangeArrowheads="1"/>
          </p:cNvPicPr>
          <p:nvPr/>
        </p:nvPicPr>
        <p:blipFill>
          <a:blip r:embed="rId2" cstate="print"/>
          <a:srcRect/>
          <a:stretch>
            <a:fillRect/>
          </a:stretch>
        </p:blipFill>
        <p:spPr bwMode="auto">
          <a:xfrm>
            <a:off x="5000636" y="238092"/>
            <a:ext cx="1643057" cy="340736"/>
          </a:xfrm>
          <a:prstGeom prst="rect">
            <a:avLst/>
          </a:prstGeom>
          <a:noFill/>
        </p:spPr>
      </p:pic>
      <p:grpSp>
        <p:nvGrpSpPr>
          <p:cNvPr id="21" name="グループ化 23"/>
          <p:cNvGrpSpPr/>
          <p:nvPr/>
        </p:nvGrpSpPr>
        <p:grpSpPr>
          <a:xfrm>
            <a:off x="1266818" y="9053484"/>
            <a:ext cx="4324364" cy="614424"/>
            <a:chOff x="285728" y="4167182"/>
            <a:chExt cx="5786478" cy="614424"/>
          </a:xfrm>
        </p:grpSpPr>
        <p:sp>
          <p:nvSpPr>
            <p:cNvPr id="22" name="正方形/長方形 21"/>
            <p:cNvSpPr/>
            <p:nvPr/>
          </p:nvSpPr>
          <p:spPr>
            <a:xfrm>
              <a:off x="1814232" y="4167182"/>
              <a:ext cx="2683101" cy="246221"/>
            </a:xfrm>
            <a:prstGeom prst="rect">
              <a:avLst/>
            </a:prstGeom>
          </p:spPr>
          <p:txBody>
            <a:bodyPr wrap="none">
              <a:spAutoFit/>
            </a:bodyPr>
            <a:lstStyle/>
            <a:p>
              <a:pPr algn="ctr" eaLnBrk="1" hangingPunct="1">
                <a:spcBef>
                  <a:spcPct val="30000"/>
                </a:spcBef>
                <a:defRPr/>
              </a:pPr>
              <a:r>
                <a:rPr lang="ja-JP" altLang="en-US" b="1" dirty="0">
                  <a:latin typeface="Meiryo UI" pitchFamily="50" charset="-128"/>
                  <a:ea typeface="Meiryo UI" pitchFamily="50" charset="-128"/>
                </a:rPr>
                <a:t>◎本リリースに関するお問合せ</a:t>
              </a:r>
              <a:endParaRPr lang="en-US" altLang="ja-JP" b="1" dirty="0">
                <a:latin typeface="Meiryo UI" pitchFamily="50" charset="-128"/>
                <a:ea typeface="Meiryo UI" pitchFamily="50" charset="-128"/>
              </a:endParaRPr>
            </a:p>
          </p:txBody>
        </p:sp>
        <p:sp>
          <p:nvSpPr>
            <p:cNvPr id="23" name="正方形/長方形 22"/>
            <p:cNvSpPr/>
            <p:nvPr/>
          </p:nvSpPr>
          <p:spPr>
            <a:xfrm>
              <a:off x="285728" y="4381496"/>
              <a:ext cx="5786478" cy="400110"/>
            </a:xfrm>
            <a:prstGeom prst="rect">
              <a:avLst/>
            </a:prstGeom>
          </p:spPr>
          <p:txBody>
            <a:bodyPr wrap="square">
              <a:spAutoFit/>
            </a:bodyPr>
            <a:lstStyle/>
            <a:p>
              <a:pPr algn="ctr"/>
              <a:r>
                <a:rPr lang="ja-JP" altLang="en-US" dirty="0" smtClean="0">
                  <a:latin typeface="Meiryo UI" pitchFamily="50" charset="-128"/>
                  <a:ea typeface="Meiryo UI" pitchFamily="50" charset="-128"/>
                </a:rPr>
                <a:t>上ノ国開発株式会社 担当：矢野・平野・郡司</a:t>
              </a:r>
            </a:p>
            <a:p>
              <a:pPr algn="ctr"/>
              <a:r>
                <a:rPr lang="en-US" altLang="ja-JP" dirty="0" smtClean="0">
                  <a:latin typeface="Meiryo UI" pitchFamily="50" charset="-128"/>
                  <a:ea typeface="Meiryo UI" pitchFamily="50" charset="-128"/>
                </a:rPr>
                <a:t>E-mail</a:t>
              </a:r>
              <a:r>
                <a:rPr lang="ja-JP" altLang="en-US" dirty="0" smtClean="0">
                  <a:latin typeface="Meiryo UI" pitchFamily="50" charset="-128"/>
                  <a:ea typeface="Meiryo UI" pitchFamily="50" charset="-128"/>
                </a:rPr>
                <a:t>：</a:t>
              </a:r>
              <a:r>
                <a:rPr lang="en-US" dirty="0" smtClean="0"/>
                <a:t> info@kaminokuni-d.jp</a:t>
              </a:r>
              <a:r>
                <a:rPr lang="en-US" altLang="ja-JP" dirty="0" smtClean="0">
                  <a:solidFill>
                    <a:srgbClr val="FF0000"/>
                  </a:solidFill>
                  <a:latin typeface="Meiryo UI" pitchFamily="50" charset="-128"/>
                  <a:ea typeface="Meiryo UI" pitchFamily="50" charset="-128"/>
                </a:rPr>
                <a:t> </a:t>
              </a:r>
              <a:r>
                <a:rPr lang="ja-JP" altLang="en-US" dirty="0" smtClean="0">
                  <a:solidFill>
                    <a:srgbClr val="FF0000"/>
                  </a:solidFill>
                  <a:latin typeface="Meiryo UI" pitchFamily="50" charset="-128"/>
                  <a:ea typeface="Meiryo UI" pitchFamily="50" charset="-128"/>
                </a:rPr>
                <a:t> </a:t>
              </a:r>
              <a:r>
                <a:rPr lang="en-US" altLang="ja-JP" dirty="0">
                  <a:latin typeface="Meiryo UI" pitchFamily="50" charset="-128"/>
                  <a:ea typeface="Meiryo UI" pitchFamily="50" charset="-128"/>
                </a:rPr>
                <a:t>TEL</a:t>
              </a:r>
              <a:r>
                <a:rPr lang="ja-JP" altLang="en-US" dirty="0" smtClean="0">
                  <a:latin typeface="Meiryo UI" pitchFamily="50" charset="-128"/>
                  <a:ea typeface="Meiryo UI" pitchFamily="50" charset="-128"/>
                </a:rPr>
                <a:t>：</a:t>
              </a:r>
              <a:r>
                <a:rPr lang="en-US" altLang="ja-JP" dirty="0" smtClean="0">
                  <a:latin typeface="Meiryo UI" pitchFamily="50" charset="-128"/>
                  <a:ea typeface="Meiryo UI" pitchFamily="50" charset="-128"/>
                </a:rPr>
                <a:t>0139-56-1260</a:t>
              </a:r>
              <a:endParaRPr lang="ja-JP" altLang="en-US" b="1" dirty="0">
                <a:latin typeface="Meiryo UI" pitchFamily="50" charset="-128"/>
                <a:ea typeface="Meiryo UI" pitchFamily="50" charset="-128"/>
              </a:endParaRPr>
            </a:p>
          </p:txBody>
        </p:sp>
      </p:grpSp>
      <p:pic>
        <p:nvPicPr>
          <p:cNvPr id="16" name="図 15" descr="head_20241213.jpg"/>
          <p:cNvPicPr>
            <a:picLocks noChangeAspect="1"/>
          </p:cNvPicPr>
          <p:nvPr/>
        </p:nvPicPr>
        <p:blipFill>
          <a:blip r:embed="rId3"/>
          <a:stretch>
            <a:fillRect/>
          </a:stretch>
        </p:blipFill>
        <p:spPr>
          <a:xfrm>
            <a:off x="928670" y="3024174"/>
            <a:ext cx="4962341" cy="32956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a:off x="0" y="704850"/>
            <a:ext cx="6858000" cy="0"/>
          </a:xfrm>
          <a:prstGeom prst="line">
            <a:avLst/>
          </a:prstGeom>
          <a:noFill/>
          <a:ln w="50800" cmpd="thickThin">
            <a:solidFill>
              <a:schemeClr val="tx1"/>
            </a:solidFill>
            <a:round/>
            <a:headEnd/>
            <a:tailEnd/>
          </a:ln>
        </p:spPr>
        <p:txBody>
          <a:bodyPr/>
          <a:lstStyle/>
          <a:p>
            <a:endParaRPr lang="ja-JP" altLang="en-US" b="1">
              <a:latin typeface="Meiryo UI" pitchFamily="50" charset="-128"/>
              <a:ea typeface="Meiryo UI" pitchFamily="50" charset="-128"/>
            </a:endParaRPr>
          </a:p>
        </p:txBody>
      </p:sp>
      <p:sp>
        <p:nvSpPr>
          <p:cNvPr id="18" name="Text Box 4"/>
          <p:cNvSpPr txBox="1">
            <a:spLocks noChangeArrowheads="1"/>
          </p:cNvSpPr>
          <p:nvPr/>
        </p:nvSpPr>
        <p:spPr bwMode="auto">
          <a:xfrm>
            <a:off x="117475" y="787400"/>
            <a:ext cx="2447925" cy="277813"/>
          </a:xfrm>
          <a:prstGeom prst="rect">
            <a:avLst/>
          </a:prstGeom>
          <a:noFill/>
          <a:ln>
            <a:noFill/>
          </a:ln>
        </p:spPr>
        <p:txBody>
          <a:bodyPr>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pitchFamily="50" charset="-128"/>
              </a:defRPr>
            </a:lvl9pPr>
          </a:lstStyle>
          <a:p>
            <a:pPr eaLnBrk="1" hangingPunct="1">
              <a:spcBef>
                <a:spcPct val="50000"/>
              </a:spcBef>
              <a:defRPr/>
            </a:pPr>
            <a:r>
              <a:rPr lang="ja-JP" altLang="en-US" sz="1200" b="1" dirty="0">
                <a:latin typeface="Meiryo UI" pitchFamily="50" charset="-128"/>
                <a:ea typeface="Meiryo UI" pitchFamily="50" charset="-128"/>
              </a:rPr>
              <a:t>報道関係者各位</a:t>
            </a:r>
          </a:p>
        </p:txBody>
      </p:sp>
      <p:sp>
        <p:nvSpPr>
          <p:cNvPr id="20" name="Text Box 11"/>
          <p:cNvSpPr txBox="1">
            <a:spLocks noChangeArrowheads="1"/>
          </p:cNvSpPr>
          <p:nvPr/>
        </p:nvSpPr>
        <p:spPr bwMode="auto">
          <a:xfrm>
            <a:off x="117475" y="344488"/>
            <a:ext cx="2447925" cy="396875"/>
          </a:xfrm>
          <a:prstGeom prst="rect">
            <a:avLst/>
          </a:prstGeom>
          <a:noFill/>
          <a:ln w="9525">
            <a:noFill/>
            <a:miter lim="800000"/>
            <a:headEnd/>
            <a:tailEnd/>
          </a:ln>
        </p:spPr>
        <p:txBody>
          <a:bodyPr>
            <a:spAutoFit/>
          </a:bodyPr>
          <a:lstStyle/>
          <a:p>
            <a:pPr eaLnBrk="1" hangingPunct="1">
              <a:spcBef>
                <a:spcPct val="50000"/>
              </a:spcBef>
            </a:pPr>
            <a:r>
              <a:rPr lang="en-US" altLang="ja-JP" sz="2000" b="1" dirty="0">
                <a:latin typeface="Meiryo UI" pitchFamily="50" charset="-128"/>
                <a:ea typeface="Meiryo UI" pitchFamily="50" charset="-128"/>
              </a:rPr>
              <a:t>PRESS RELEASE</a:t>
            </a:r>
          </a:p>
        </p:txBody>
      </p:sp>
      <p:sp>
        <p:nvSpPr>
          <p:cNvPr id="10" name="Text Box 5"/>
          <p:cNvSpPr txBox="1">
            <a:spLocks noChangeArrowheads="1"/>
          </p:cNvSpPr>
          <p:nvPr/>
        </p:nvSpPr>
        <p:spPr bwMode="auto">
          <a:xfrm>
            <a:off x="4581525" y="776288"/>
            <a:ext cx="2160588" cy="484187"/>
          </a:xfrm>
          <a:prstGeom prst="rect">
            <a:avLst/>
          </a:prstGeom>
          <a:noFill/>
          <a:ln>
            <a:noFill/>
          </a:ln>
        </p:spPr>
        <p:txBody>
          <a:bodyPr>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pitchFamily="50" charset="-128"/>
              </a:defRPr>
            </a:lvl9pPr>
          </a:lstStyle>
          <a:p>
            <a:pPr algn="r" eaLnBrk="1" hangingPunct="1">
              <a:lnSpc>
                <a:spcPts val="1200"/>
              </a:lnSpc>
              <a:spcBef>
                <a:spcPct val="50000"/>
              </a:spcBef>
              <a:defRPr/>
            </a:pPr>
            <a:r>
              <a:rPr lang="en-US" altLang="ja-JP" sz="1100" b="1" dirty="0" smtClean="0">
                <a:latin typeface="Meiryo UI" pitchFamily="50" charset="-128"/>
                <a:ea typeface="Meiryo UI" pitchFamily="50" charset="-128"/>
              </a:rPr>
              <a:t>2023</a:t>
            </a:r>
            <a:r>
              <a:rPr lang="ja-JP" altLang="en-US" sz="1100" b="1" dirty="0" smtClean="0">
                <a:latin typeface="Meiryo UI" pitchFamily="50" charset="-128"/>
                <a:ea typeface="Meiryo UI" pitchFamily="50" charset="-128"/>
              </a:rPr>
              <a:t>年</a:t>
            </a:r>
            <a:r>
              <a:rPr lang="en-US" altLang="ja-JP" sz="1100" b="1" dirty="0" smtClean="0">
                <a:latin typeface="Meiryo UI" pitchFamily="50" charset="-128"/>
                <a:ea typeface="Meiryo UI" pitchFamily="50" charset="-128"/>
              </a:rPr>
              <a:t>12</a:t>
            </a:r>
            <a:r>
              <a:rPr lang="ja-JP" altLang="en-US" sz="1100" b="1" dirty="0" smtClean="0">
                <a:latin typeface="Meiryo UI" pitchFamily="50" charset="-128"/>
                <a:ea typeface="Meiryo UI" pitchFamily="50" charset="-128"/>
              </a:rPr>
              <a:t>月</a:t>
            </a:r>
            <a:r>
              <a:rPr lang="en-US" altLang="ja-JP" sz="1100" b="1" dirty="0" smtClean="0">
                <a:latin typeface="Meiryo UI" pitchFamily="50" charset="-128"/>
                <a:ea typeface="Meiryo UI" pitchFamily="50" charset="-128"/>
              </a:rPr>
              <a:t>16</a:t>
            </a:r>
            <a:r>
              <a:rPr lang="ja-JP" altLang="en-US" sz="1100" b="1" dirty="0" smtClean="0">
                <a:latin typeface="Meiryo UI" pitchFamily="50" charset="-128"/>
                <a:ea typeface="Meiryo UI" pitchFamily="50" charset="-128"/>
              </a:rPr>
              <a:t>日</a:t>
            </a:r>
          </a:p>
          <a:p>
            <a:pPr algn="r" eaLnBrk="1" hangingPunct="1">
              <a:lnSpc>
                <a:spcPts val="1200"/>
              </a:lnSpc>
              <a:spcBef>
                <a:spcPct val="50000"/>
              </a:spcBef>
              <a:defRPr/>
            </a:pPr>
            <a:r>
              <a:rPr lang="ja-JP" altLang="en-US" sz="1100" dirty="0" smtClean="0">
                <a:latin typeface="Meiryo UI" pitchFamily="50" charset="-128"/>
                <a:ea typeface="Meiryo UI" pitchFamily="50" charset="-128"/>
              </a:rPr>
              <a:t>上ノ国開発株式会社</a:t>
            </a:r>
            <a:endParaRPr lang="ja-JP" altLang="en-US" sz="1100" b="1" dirty="0">
              <a:latin typeface="Meiryo UI" pitchFamily="50" charset="-128"/>
              <a:ea typeface="Meiryo UI" pitchFamily="50" charset="-128"/>
            </a:endParaRPr>
          </a:p>
        </p:txBody>
      </p:sp>
      <p:cxnSp>
        <p:nvCxnSpPr>
          <p:cNvPr id="33" name="直線コネクタ 32"/>
          <p:cNvCxnSpPr/>
          <p:nvPr/>
        </p:nvCxnSpPr>
        <p:spPr>
          <a:xfrm>
            <a:off x="142852" y="8953528"/>
            <a:ext cx="6572296" cy="1680"/>
          </a:xfrm>
          <a:prstGeom prst="line">
            <a:avLst/>
          </a:prstGeom>
        </p:spPr>
        <p:style>
          <a:lnRef idx="1">
            <a:schemeClr val="dk1"/>
          </a:lnRef>
          <a:fillRef idx="0">
            <a:schemeClr val="dk1"/>
          </a:fillRef>
          <a:effectRef idx="0">
            <a:schemeClr val="dk1"/>
          </a:effectRef>
          <a:fontRef idx="minor">
            <a:schemeClr val="tx1"/>
          </a:fontRef>
        </p:style>
      </p:cxnSp>
      <p:pic>
        <p:nvPicPr>
          <p:cNvPr id="39" name="Picture 3" descr="\\TS5400R42E\share\Alpha2003New\●デザイン●\■アルファ案件\プレスリリース\上ノ国開発×イタリアソムリエ協会\画像\上ノ国開発_logo.jpg"/>
          <p:cNvPicPr>
            <a:picLocks noChangeAspect="1" noChangeArrowheads="1"/>
          </p:cNvPicPr>
          <p:nvPr/>
        </p:nvPicPr>
        <p:blipFill>
          <a:blip r:embed="rId2" cstate="print"/>
          <a:srcRect/>
          <a:stretch>
            <a:fillRect/>
          </a:stretch>
        </p:blipFill>
        <p:spPr bwMode="auto">
          <a:xfrm>
            <a:off x="5000636" y="238092"/>
            <a:ext cx="1643057" cy="340736"/>
          </a:xfrm>
          <a:prstGeom prst="rect">
            <a:avLst/>
          </a:prstGeom>
          <a:noFill/>
        </p:spPr>
      </p:pic>
      <p:grpSp>
        <p:nvGrpSpPr>
          <p:cNvPr id="21" name="グループ化 23"/>
          <p:cNvGrpSpPr/>
          <p:nvPr/>
        </p:nvGrpSpPr>
        <p:grpSpPr>
          <a:xfrm>
            <a:off x="1266818" y="9053484"/>
            <a:ext cx="4324364" cy="614424"/>
            <a:chOff x="285728" y="4167182"/>
            <a:chExt cx="5786478" cy="614424"/>
          </a:xfrm>
        </p:grpSpPr>
        <p:sp>
          <p:nvSpPr>
            <p:cNvPr id="23" name="正方形/長方形 22"/>
            <p:cNvSpPr/>
            <p:nvPr/>
          </p:nvSpPr>
          <p:spPr>
            <a:xfrm>
              <a:off x="1814232" y="4167182"/>
              <a:ext cx="2683101" cy="246221"/>
            </a:xfrm>
            <a:prstGeom prst="rect">
              <a:avLst/>
            </a:prstGeom>
          </p:spPr>
          <p:txBody>
            <a:bodyPr wrap="none">
              <a:spAutoFit/>
            </a:bodyPr>
            <a:lstStyle/>
            <a:p>
              <a:pPr algn="ctr" eaLnBrk="1" hangingPunct="1">
                <a:spcBef>
                  <a:spcPct val="30000"/>
                </a:spcBef>
                <a:defRPr/>
              </a:pPr>
              <a:r>
                <a:rPr lang="ja-JP" altLang="en-US" b="1" dirty="0">
                  <a:latin typeface="Meiryo UI" pitchFamily="50" charset="-128"/>
                  <a:ea typeface="Meiryo UI" pitchFamily="50" charset="-128"/>
                </a:rPr>
                <a:t>◎本リリースに関するお問合せ</a:t>
              </a:r>
              <a:endParaRPr lang="en-US" altLang="ja-JP" b="1" dirty="0">
                <a:latin typeface="Meiryo UI" pitchFamily="50" charset="-128"/>
                <a:ea typeface="Meiryo UI" pitchFamily="50" charset="-128"/>
              </a:endParaRPr>
            </a:p>
          </p:txBody>
        </p:sp>
        <p:sp>
          <p:nvSpPr>
            <p:cNvPr id="24" name="正方形/長方形 23"/>
            <p:cNvSpPr/>
            <p:nvPr/>
          </p:nvSpPr>
          <p:spPr>
            <a:xfrm>
              <a:off x="285728" y="4381496"/>
              <a:ext cx="5786478" cy="400110"/>
            </a:xfrm>
            <a:prstGeom prst="rect">
              <a:avLst/>
            </a:prstGeom>
          </p:spPr>
          <p:txBody>
            <a:bodyPr wrap="square">
              <a:spAutoFit/>
            </a:bodyPr>
            <a:lstStyle/>
            <a:p>
              <a:pPr algn="ctr"/>
              <a:r>
                <a:rPr lang="ja-JP" altLang="en-US" dirty="0" smtClean="0">
                  <a:latin typeface="Meiryo UI" pitchFamily="50" charset="-128"/>
                  <a:ea typeface="Meiryo UI" pitchFamily="50" charset="-128"/>
                </a:rPr>
                <a:t>上ノ国開発株式会社 担当：矢野・平野・郡司</a:t>
              </a:r>
            </a:p>
            <a:p>
              <a:pPr algn="ctr"/>
              <a:r>
                <a:rPr lang="en-US" altLang="ja-JP" dirty="0" smtClean="0">
                  <a:latin typeface="Meiryo UI" pitchFamily="50" charset="-128"/>
                  <a:ea typeface="Meiryo UI" pitchFamily="50" charset="-128"/>
                </a:rPr>
                <a:t>E-mail</a:t>
              </a:r>
              <a:r>
                <a:rPr lang="ja-JP" altLang="en-US" dirty="0" smtClean="0">
                  <a:latin typeface="Meiryo UI" pitchFamily="50" charset="-128"/>
                  <a:ea typeface="Meiryo UI" pitchFamily="50" charset="-128"/>
                </a:rPr>
                <a:t>：</a:t>
              </a:r>
              <a:r>
                <a:rPr lang="en-US" dirty="0" smtClean="0"/>
                <a:t> info@kaminokuni-d.jp</a:t>
              </a:r>
              <a:r>
                <a:rPr lang="en-US" altLang="ja-JP" dirty="0" smtClean="0">
                  <a:solidFill>
                    <a:srgbClr val="FF0000"/>
                  </a:solidFill>
                  <a:latin typeface="Meiryo UI" pitchFamily="50" charset="-128"/>
                  <a:ea typeface="Meiryo UI" pitchFamily="50" charset="-128"/>
                </a:rPr>
                <a:t> </a:t>
              </a:r>
              <a:r>
                <a:rPr lang="ja-JP" altLang="en-US" dirty="0" smtClean="0">
                  <a:solidFill>
                    <a:srgbClr val="FF0000"/>
                  </a:solidFill>
                  <a:latin typeface="Meiryo UI" pitchFamily="50" charset="-128"/>
                  <a:ea typeface="Meiryo UI" pitchFamily="50" charset="-128"/>
                </a:rPr>
                <a:t> </a:t>
              </a:r>
              <a:r>
                <a:rPr lang="en-US" altLang="ja-JP" dirty="0">
                  <a:latin typeface="Meiryo UI" pitchFamily="50" charset="-128"/>
                  <a:ea typeface="Meiryo UI" pitchFamily="50" charset="-128"/>
                </a:rPr>
                <a:t>TEL</a:t>
              </a:r>
              <a:r>
                <a:rPr lang="ja-JP" altLang="en-US" dirty="0" smtClean="0">
                  <a:latin typeface="Meiryo UI" pitchFamily="50" charset="-128"/>
                  <a:ea typeface="Meiryo UI" pitchFamily="50" charset="-128"/>
                </a:rPr>
                <a:t>：</a:t>
              </a:r>
              <a:r>
                <a:rPr lang="en-US" altLang="ja-JP" dirty="0" smtClean="0">
                  <a:latin typeface="Meiryo UI" pitchFamily="50" charset="-128"/>
                  <a:ea typeface="Meiryo UI" pitchFamily="50" charset="-128"/>
                </a:rPr>
                <a:t>0139-56-1260</a:t>
              </a:r>
              <a:endParaRPr lang="ja-JP" altLang="en-US" b="1" dirty="0">
                <a:latin typeface="Meiryo UI" pitchFamily="50" charset="-128"/>
                <a:ea typeface="Meiryo UI" pitchFamily="50" charset="-128"/>
              </a:endParaRPr>
            </a:p>
          </p:txBody>
        </p:sp>
      </p:grpSp>
      <p:sp>
        <p:nvSpPr>
          <p:cNvPr id="25" name="正方形/長方形 24"/>
          <p:cNvSpPr/>
          <p:nvPr/>
        </p:nvSpPr>
        <p:spPr>
          <a:xfrm>
            <a:off x="285728" y="3881430"/>
            <a:ext cx="6215082" cy="4893647"/>
          </a:xfrm>
          <a:prstGeom prst="rect">
            <a:avLst/>
          </a:prstGeom>
        </p:spPr>
        <p:txBody>
          <a:bodyPr wrap="square">
            <a:spAutoFit/>
          </a:bodyPr>
          <a:lstStyle/>
          <a:p>
            <a:pPr>
              <a:lnSpc>
                <a:spcPct val="150000"/>
              </a:lnSpc>
            </a:pPr>
            <a:r>
              <a:rPr lang="ja-JP" altLang="en-US" sz="1200" b="1" dirty="0" smtClean="0">
                <a:latin typeface="Meiryo UI" pitchFamily="50" charset="-128"/>
                <a:ea typeface="Meiryo UI" pitchFamily="50" charset="-128"/>
              </a:rPr>
              <a:t>ワイン教室としてのワインテイスティング</a:t>
            </a:r>
            <a:r>
              <a:rPr lang="en-US" altLang="ja-JP" sz="1200" b="1" dirty="0" smtClean="0">
                <a:latin typeface="Meiryo UI" pitchFamily="50" charset="-128"/>
                <a:ea typeface="Meiryo UI" pitchFamily="50" charset="-128"/>
              </a:rPr>
              <a:t>in</a:t>
            </a:r>
            <a:r>
              <a:rPr lang="ja-JP" altLang="en-US" sz="1200" b="1" dirty="0" smtClean="0">
                <a:latin typeface="Meiryo UI" pitchFamily="50" charset="-128"/>
                <a:ea typeface="Meiryo UI" pitchFamily="50" charset="-128"/>
              </a:rPr>
              <a:t>名古屋</a:t>
            </a:r>
            <a:r>
              <a:rPr lang="en-US" altLang="ja-JP" sz="1200" b="1" dirty="0" smtClean="0">
                <a:latin typeface="Meiryo UI" pitchFamily="50" charset="-128"/>
                <a:ea typeface="Meiryo UI" pitchFamily="50" charset="-128"/>
              </a:rPr>
              <a:t>2024</a:t>
            </a:r>
            <a:endParaRPr lang="ja-JP" altLang="en-US" sz="1200" b="1" dirty="0" smtClean="0">
              <a:latin typeface="Meiryo UI" pitchFamily="50" charset="-128"/>
              <a:ea typeface="Meiryo UI" pitchFamily="50" charset="-128"/>
            </a:endParaRPr>
          </a:p>
          <a:p>
            <a:pPr>
              <a:lnSpc>
                <a:spcPct val="150000"/>
              </a:lnSpc>
            </a:pPr>
            <a:r>
              <a:rPr lang="ja-JP" altLang="en-US" sz="1100" dirty="0" smtClean="0">
                <a:latin typeface="Meiryo UI" pitchFamily="50" charset="-128"/>
                <a:ea typeface="Meiryo UI" pitchFamily="50" charset="-128"/>
              </a:rPr>
              <a:t>上ノ国ワイナリーでは、北海道上ノ国町の特産品であるワイン商品を通じて、定期的なワイン教室を開催し、上ノ国町や北海道ならではの風土を周知しながら、招致活動や、優れたワインをはじめとする産品の紹介をしております。今回は、上ノ国町の食文化を東海エリアは今年名古屋の大須にてオープンしたばかりの</a:t>
            </a:r>
            <a:r>
              <a:rPr lang="en-US" altLang="ja-JP" sz="1100" dirty="0" smtClean="0">
                <a:latin typeface="Meiryo UI" pitchFamily="50" charset="-128"/>
                <a:ea typeface="Meiryo UI" pitchFamily="50" charset="-128"/>
              </a:rPr>
              <a:t>BONBON WINE STAND</a:t>
            </a:r>
            <a:r>
              <a:rPr lang="ja-JP" altLang="en-US" sz="1100" dirty="0" smtClean="0">
                <a:latin typeface="Meiryo UI" pitchFamily="50" charset="-128"/>
                <a:ea typeface="Meiryo UI" pitchFamily="50" charset="-128"/>
              </a:rPr>
              <a:t>様のご協力をいただき、北海道と名古屋を結ぶ食文化のペアリングについて知るための機会として開催する運びとなりました。くつろぎながらワインを</a:t>
            </a:r>
            <a:r>
              <a:rPr lang="ja-JP" altLang="en-US" sz="1100" dirty="0" smtClean="0">
                <a:latin typeface="Meiryo UI" pitchFamily="50" charset="-128"/>
                <a:ea typeface="Meiryo UI" pitchFamily="50" charset="-128"/>
              </a:rPr>
              <a:t>お楽しみ</a:t>
            </a:r>
            <a:r>
              <a:rPr lang="ja-JP" altLang="en-US" sz="1100" dirty="0" smtClean="0">
                <a:latin typeface="Meiryo UI" pitchFamily="50" charset="-128"/>
                <a:ea typeface="Meiryo UI" pitchFamily="50" charset="-128"/>
              </a:rPr>
              <a:t>、</a:t>
            </a:r>
            <a:r>
              <a:rPr lang="ja-JP" altLang="en-US" sz="1100" dirty="0" smtClean="0">
                <a:latin typeface="Meiryo UI" pitchFamily="50" charset="-128"/>
                <a:ea typeface="Meiryo UI" pitchFamily="50" charset="-128"/>
              </a:rPr>
              <a:t>理解</a:t>
            </a:r>
            <a:r>
              <a:rPr lang="ja-JP" altLang="en-US" sz="1100" dirty="0" smtClean="0">
                <a:latin typeface="Meiryo UI" pitchFamily="50" charset="-128"/>
                <a:ea typeface="Meiryo UI" pitchFamily="50" charset="-128"/>
              </a:rPr>
              <a:t>を</a:t>
            </a:r>
            <a:r>
              <a:rPr lang="ja-JP" altLang="en-US" sz="1100" dirty="0" smtClean="0">
                <a:latin typeface="Meiryo UI" pitchFamily="50" charset="-128"/>
                <a:ea typeface="Meiryo UI" pitchFamily="50" charset="-128"/>
              </a:rPr>
              <a:t>深めるための絶好</a:t>
            </a:r>
            <a:r>
              <a:rPr lang="ja-JP" altLang="en-US" sz="1100" dirty="0" smtClean="0">
                <a:latin typeface="Meiryo UI" pitchFamily="50" charset="-128"/>
                <a:ea typeface="Meiryo UI" pitchFamily="50" charset="-128"/>
              </a:rPr>
              <a:t>の機会となりますので、何卒宜しくお願いいたします。</a:t>
            </a:r>
            <a:endParaRPr lang="en-US" altLang="ja-JP" sz="1100" dirty="0" smtClean="0">
              <a:latin typeface="Meiryo UI" pitchFamily="50" charset="-128"/>
              <a:ea typeface="Meiryo UI" pitchFamily="50" charset="-128"/>
            </a:endParaRPr>
          </a:p>
          <a:p>
            <a:pPr>
              <a:lnSpc>
                <a:spcPct val="150000"/>
              </a:lnSpc>
            </a:pPr>
            <a:endParaRPr lang="ja-JP" altLang="en-US" dirty="0" smtClean="0">
              <a:latin typeface="Meiryo UI" pitchFamily="50" charset="-128"/>
              <a:ea typeface="Meiryo UI" pitchFamily="50" charset="-128"/>
            </a:endParaRPr>
          </a:p>
          <a:p>
            <a:pPr>
              <a:lnSpc>
                <a:spcPct val="150000"/>
              </a:lnSpc>
            </a:pPr>
            <a:r>
              <a:rPr lang="ja-JP" altLang="en-US" b="1" dirty="0" smtClean="0">
                <a:latin typeface="Meiryo UI" pitchFamily="50" charset="-128"/>
                <a:ea typeface="Meiryo UI" pitchFamily="50" charset="-128"/>
              </a:rPr>
              <a:t>日時</a:t>
            </a:r>
            <a:r>
              <a:rPr lang="ja-JP" altLang="en-US" dirty="0" smtClean="0">
                <a:latin typeface="Meiryo UI" pitchFamily="50" charset="-128"/>
                <a:ea typeface="Meiryo UI" pitchFamily="50" charset="-128"/>
              </a:rPr>
              <a:t>　</a:t>
            </a:r>
            <a:r>
              <a:rPr lang="en-US" altLang="ja-JP" dirty="0" smtClean="0">
                <a:latin typeface="Meiryo UI" pitchFamily="50" charset="-128"/>
                <a:ea typeface="Meiryo UI" pitchFamily="50" charset="-128"/>
              </a:rPr>
              <a:t>12</a:t>
            </a:r>
            <a:r>
              <a:rPr lang="ja-JP" altLang="en-US" dirty="0" smtClean="0">
                <a:latin typeface="Meiryo UI" pitchFamily="50" charset="-128"/>
                <a:ea typeface="Meiryo UI" pitchFamily="50" charset="-128"/>
              </a:rPr>
              <a:t>月</a:t>
            </a:r>
            <a:r>
              <a:rPr lang="en-US" altLang="ja-JP" dirty="0" smtClean="0">
                <a:latin typeface="Meiryo UI" pitchFamily="50" charset="-128"/>
                <a:ea typeface="Meiryo UI" pitchFamily="50" charset="-128"/>
              </a:rPr>
              <a:t>22</a:t>
            </a:r>
            <a:r>
              <a:rPr lang="ja-JP" altLang="en-US" dirty="0" smtClean="0">
                <a:latin typeface="Meiryo UI" pitchFamily="50" charset="-128"/>
                <a:ea typeface="Meiryo UI" pitchFamily="50" charset="-128"/>
              </a:rPr>
              <a:t>日（日）</a:t>
            </a:r>
            <a:endParaRPr lang="en-US" altLang="ja-JP" dirty="0" smtClean="0">
              <a:latin typeface="Meiryo UI" pitchFamily="50" charset="-128"/>
              <a:ea typeface="Meiryo UI" pitchFamily="50" charset="-128"/>
            </a:endParaRPr>
          </a:p>
          <a:p>
            <a:pPr>
              <a:lnSpc>
                <a:spcPct val="150000"/>
              </a:lnSpc>
            </a:pPr>
            <a:endParaRPr lang="en-US" altLang="ja-JP" b="1" dirty="0" smtClean="0">
              <a:latin typeface="Meiryo UI" pitchFamily="50" charset="-128"/>
              <a:ea typeface="Meiryo UI" pitchFamily="50" charset="-128"/>
            </a:endParaRPr>
          </a:p>
          <a:p>
            <a:pPr>
              <a:lnSpc>
                <a:spcPct val="150000"/>
              </a:lnSpc>
            </a:pPr>
            <a:r>
              <a:rPr lang="ja-JP" altLang="en-US" b="1" dirty="0" smtClean="0">
                <a:latin typeface="Meiryo UI" pitchFamily="50" charset="-128"/>
                <a:ea typeface="Meiryo UI" pitchFamily="50" charset="-128"/>
              </a:rPr>
              <a:t>時間</a:t>
            </a:r>
            <a:r>
              <a:rPr lang="ja-JP" altLang="en-US" dirty="0" smtClean="0">
                <a:latin typeface="Meiryo UI" pitchFamily="50" charset="-128"/>
                <a:ea typeface="Meiryo UI" pitchFamily="50" charset="-128"/>
              </a:rPr>
              <a:t>　</a:t>
            </a:r>
            <a:r>
              <a:rPr lang="en-US" altLang="ja-JP" dirty="0" smtClean="0">
                <a:latin typeface="Meiryo UI" pitchFamily="50" charset="-128"/>
                <a:ea typeface="Meiryo UI" pitchFamily="50" charset="-128"/>
              </a:rPr>
              <a:t>13:00</a:t>
            </a:r>
            <a:r>
              <a:rPr lang="ja-JP" altLang="en-US" dirty="0" smtClean="0">
                <a:latin typeface="Meiryo UI" pitchFamily="50" charset="-128"/>
                <a:ea typeface="Meiryo UI" pitchFamily="50" charset="-128"/>
              </a:rPr>
              <a:t>～</a:t>
            </a:r>
            <a:r>
              <a:rPr lang="en-US" altLang="ja-JP" dirty="0" smtClean="0">
                <a:latin typeface="Meiryo UI" pitchFamily="50" charset="-128"/>
                <a:ea typeface="Meiryo UI" pitchFamily="50" charset="-128"/>
              </a:rPr>
              <a:t>14:00</a:t>
            </a:r>
          </a:p>
          <a:p>
            <a:pPr>
              <a:lnSpc>
                <a:spcPct val="150000"/>
              </a:lnSpc>
            </a:pPr>
            <a:endParaRPr lang="en-US" altLang="ja-JP" b="1" dirty="0" smtClean="0">
              <a:latin typeface="Meiryo UI" pitchFamily="50" charset="-128"/>
              <a:ea typeface="Meiryo UI" pitchFamily="50" charset="-128"/>
            </a:endParaRPr>
          </a:p>
          <a:p>
            <a:pPr>
              <a:lnSpc>
                <a:spcPct val="150000"/>
              </a:lnSpc>
            </a:pPr>
            <a:r>
              <a:rPr lang="ja-JP" altLang="en-US" b="1" dirty="0" smtClean="0">
                <a:latin typeface="Meiryo UI" pitchFamily="50" charset="-128"/>
                <a:ea typeface="Meiryo UI" pitchFamily="50" charset="-128"/>
              </a:rPr>
              <a:t>場所</a:t>
            </a:r>
            <a:r>
              <a:rPr lang="ja-JP" altLang="en-US" dirty="0" smtClean="0">
                <a:latin typeface="Meiryo UI" pitchFamily="50" charset="-128"/>
                <a:ea typeface="Meiryo UI" pitchFamily="50" charset="-128"/>
              </a:rPr>
              <a:t>　</a:t>
            </a:r>
            <a:r>
              <a:rPr lang="en-US" altLang="ja-JP" dirty="0" smtClean="0">
                <a:latin typeface="Meiryo UI" pitchFamily="50" charset="-128"/>
                <a:ea typeface="Meiryo UI" pitchFamily="50" charset="-128"/>
              </a:rPr>
              <a:t> BONBON WINE STAND </a:t>
            </a:r>
            <a:r>
              <a:rPr lang="ja-JP" altLang="en-US" dirty="0" smtClean="0">
                <a:latin typeface="Meiryo UI" pitchFamily="50" charset="-128"/>
                <a:ea typeface="Meiryo UI" pitchFamily="50" charset="-128"/>
              </a:rPr>
              <a:t>（愛知県名古屋市中区大須 </a:t>
            </a:r>
            <a:r>
              <a:rPr lang="en-US" altLang="ja-JP" dirty="0" smtClean="0">
                <a:latin typeface="Meiryo UI" pitchFamily="50" charset="-128"/>
                <a:ea typeface="Meiryo UI" pitchFamily="50" charset="-128"/>
              </a:rPr>
              <a:t>3-7-18 </a:t>
            </a:r>
            <a:r>
              <a:rPr lang="ja-JP" altLang="en-US" dirty="0" smtClean="0">
                <a:latin typeface="Meiryo UI" pitchFamily="50" charset="-128"/>
                <a:ea typeface="Meiryo UI" pitchFamily="50" charset="-128"/>
              </a:rPr>
              <a:t>光玉ビル）</a:t>
            </a:r>
          </a:p>
          <a:p>
            <a:pPr>
              <a:lnSpc>
                <a:spcPct val="150000"/>
              </a:lnSpc>
            </a:pPr>
            <a:endParaRPr lang="ja-JP" altLang="en-US" dirty="0" smtClean="0">
              <a:latin typeface="Meiryo UI" pitchFamily="50" charset="-128"/>
              <a:ea typeface="Meiryo UI" pitchFamily="50" charset="-128"/>
            </a:endParaRPr>
          </a:p>
          <a:p>
            <a:pPr>
              <a:lnSpc>
                <a:spcPct val="150000"/>
              </a:lnSpc>
            </a:pPr>
            <a:r>
              <a:rPr lang="ja-JP" altLang="en-US" b="1" dirty="0" smtClean="0">
                <a:latin typeface="Meiryo UI" pitchFamily="50" charset="-128"/>
                <a:ea typeface="Meiryo UI" pitchFamily="50" charset="-128"/>
              </a:rPr>
              <a:t>参加費</a:t>
            </a:r>
            <a:r>
              <a:rPr lang="ja-JP" altLang="en-US" dirty="0" smtClean="0">
                <a:latin typeface="Meiryo UI" pitchFamily="50" charset="-128"/>
                <a:ea typeface="Meiryo UI" pitchFamily="50" charset="-128"/>
              </a:rPr>
              <a:t>　￥</a:t>
            </a:r>
            <a:r>
              <a:rPr lang="en-US" altLang="ja-JP" dirty="0" smtClean="0">
                <a:latin typeface="Meiryo UI" pitchFamily="50" charset="-128"/>
                <a:ea typeface="Meiryo UI" pitchFamily="50" charset="-128"/>
              </a:rPr>
              <a:t>1,000</a:t>
            </a:r>
            <a:r>
              <a:rPr lang="ja-JP" altLang="en-US" dirty="0" smtClean="0">
                <a:latin typeface="Meiryo UI" pitchFamily="50" charset="-128"/>
                <a:ea typeface="Meiryo UI" pitchFamily="50" charset="-128"/>
              </a:rPr>
              <a:t>税込</a:t>
            </a:r>
            <a:endParaRPr lang="ja-JP" altLang="en-US" dirty="0" smtClean="0">
              <a:latin typeface="Meiryo UI" pitchFamily="50" charset="-128"/>
              <a:ea typeface="Meiryo UI" pitchFamily="50" charset="-128"/>
            </a:endParaRPr>
          </a:p>
          <a:p>
            <a:pPr>
              <a:lnSpc>
                <a:spcPct val="150000"/>
              </a:lnSpc>
            </a:pPr>
            <a:endParaRPr lang="ja-JP" altLang="en-US" dirty="0" smtClean="0">
              <a:latin typeface="Meiryo UI" pitchFamily="50" charset="-128"/>
              <a:ea typeface="Meiryo UI" pitchFamily="50" charset="-128"/>
            </a:endParaRPr>
          </a:p>
          <a:p>
            <a:pPr>
              <a:lnSpc>
                <a:spcPct val="150000"/>
              </a:lnSpc>
            </a:pPr>
            <a:r>
              <a:rPr lang="ja-JP" altLang="en-US" b="1" dirty="0" smtClean="0">
                <a:latin typeface="Meiryo UI" pitchFamily="50" charset="-128"/>
                <a:ea typeface="Meiryo UI" pitchFamily="50" charset="-128"/>
              </a:rPr>
              <a:t>お申込み方法</a:t>
            </a:r>
          </a:p>
          <a:p>
            <a:pPr>
              <a:lnSpc>
                <a:spcPct val="150000"/>
              </a:lnSpc>
            </a:pPr>
            <a:r>
              <a:rPr lang="ja-JP" altLang="en-US" dirty="0" smtClean="0">
                <a:latin typeface="Meiryo UI" pitchFamily="50" charset="-128"/>
                <a:ea typeface="Meiryo UI" pitchFamily="50" charset="-128"/>
              </a:rPr>
              <a:t>参加をご希望の方は、</a:t>
            </a:r>
            <a:r>
              <a:rPr lang="en-US" altLang="ja-JP" dirty="0" smtClean="0">
                <a:latin typeface="Meiryo UI" pitchFamily="50" charset="-128"/>
                <a:ea typeface="Meiryo UI" pitchFamily="50" charset="-128"/>
              </a:rPr>
              <a:t>12</a:t>
            </a:r>
            <a:r>
              <a:rPr lang="ja-JP" altLang="en-US" dirty="0" smtClean="0">
                <a:latin typeface="Meiryo UI" pitchFamily="50" charset="-128"/>
                <a:ea typeface="Meiryo UI" pitchFamily="50" charset="-128"/>
              </a:rPr>
              <a:t>月</a:t>
            </a:r>
            <a:r>
              <a:rPr lang="en-US" altLang="ja-JP" dirty="0" smtClean="0">
                <a:latin typeface="Meiryo UI" pitchFamily="50" charset="-128"/>
                <a:ea typeface="Meiryo UI" pitchFamily="50" charset="-128"/>
              </a:rPr>
              <a:t>19</a:t>
            </a:r>
            <a:r>
              <a:rPr lang="ja-JP" altLang="en-US" dirty="0" smtClean="0">
                <a:latin typeface="Meiryo UI" pitchFamily="50" charset="-128"/>
                <a:ea typeface="Meiryo UI" pitchFamily="50" charset="-128"/>
              </a:rPr>
              <a:t>日（金）</a:t>
            </a:r>
            <a:r>
              <a:rPr lang="ja-JP" altLang="en-US" dirty="0" smtClean="0">
                <a:latin typeface="Meiryo UI" pitchFamily="50" charset="-128"/>
                <a:ea typeface="Meiryo UI" pitchFamily="50" charset="-128"/>
              </a:rPr>
              <a:t>までに下記の電話番号またはメールにてお申し込みください。</a:t>
            </a:r>
            <a:endParaRPr lang="en-US" altLang="ja-JP" dirty="0" smtClean="0">
              <a:latin typeface="Meiryo UI" pitchFamily="50" charset="-128"/>
              <a:ea typeface="Meiryo UI" pitchFamily="50" charset="-128"/>
            </a:endParaRPr>
          </a:p>
          <a:p>
            <a:pPr>
              <a:lnSpc>
                <a:spcPct val="150000"/>
              </a:lnSpc>
            </a:pPr>
            <a:r>
              <a:rPr lang="ja-JP" altLang="en-US" dirty="0" smtClean="0">
                <a:latin typeface="Meiryo UI" pitchFamily="50" charset="-128"/>
                <a:ea typeface="Meiryo UI" pitchFamily="50" charset="-128"/>
              </a:rPr>
              <a:t>①件名に「ワインテイスティング</a:t>
            </a:r>
            <a:r>
              <a:rPr lang="en-US" altLang="ja-JP" dirty="0" smtClean="0">
                <a:latin typeface="Meiryo UI" pitchFamily="50" charset="-128"/>
                <a:ea typeface="Meiryo UI" pitchFamily="50" charset="-128"/>
              </a:rPr>
              <a:t>in</a:t>
            </a:r>
            <a:r>
              <a:rPr lang="ja-JP" altLang="en-US" dirty="0" smtClean="0">
                <a:latin typeface="Meiryo UI" pitchFamily="50" charset="-128"/>
                <a:ea typeface="Meiryo UI" pitchFamily="50" charset="-128"/>
              </a:rPr>
              <a:t>名古屋 参加」と記載いただき、②氏名 ③住所 ④参加人数</a:t>
            </a:r>
            <a:endParaRPr lang="en-US" altLang="ja-JP" dirty="0" smtClean="0">
              <a:latin typeface="Meiryo UI" pitchFamily="50" charset="-128"/>
              <a:ea typeface="Meiryo UI" pitchFamily="50" charset="-128"/>
            </a:endParaRPr>
          </a:p>
          <a:p>
            <a:pPr>
              <a:lnSpc>
                <a:spcPct val="150000"/>
              </a:lnSpc>
            </a:pPr>
            <a:r>
              <a:rPr lang="ja-JP" altLang="en-US" dirty="0" smtClean="0">
                <a:latin typeface="Meiryo UI" pitchFamily="50" charset="-128"/>
                <a:ea typeface="Meiryo UI" pitchFamily="50" charset="-128"/>
              </a:rPr>
              <a:t>⑤当日ご連絡可能な連絡先を記載いただき、送信ください。　</a:t>
            </a:r>
          </a:p>
        </p:txBody>
      </p:sp>
      <p:cxnSp>
        <p:nvCxnSpPr>
          <p:cNvPr id="30" name="直線コネクタ 29"/>
          <p:cNvCxnSpPr/>
          <p:nvPr/>
        </p:nvCxnSpPr>
        <p:spPr>
          <a:xfrm>
            <a:off x="357166" y="6310322"/>
            <a:ext cx="6000792"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074" name="Picture 2" descr="\\TS5400R42E\share\Alpha2003New\●デザイン●\上ノ国開発株式会社\上ノ国ワイナリー\上ノ国ワインまつり\上ノ国ワインまつり2024.12.22\プレスリリース\QR_819504.jpg"/>
          <p:cNvPicPr>
            <a:picLocks noChangeAspect="1" noChangeArrowheads="1"/>
          </p:cNvPicPr>
          <p:nvPr/>
        </p:nvPicPr>
        <p:blipFill>
          <a:blip r:embed="rId3"/>
          <a:srcRect/>
          <a:stretch>
            <a:fillRect/>
          </a:stretch>
        </p:blipFill>
        <p:spPr bwMode="auto">
          <a:xfrm>
            <a:off x="5500702" y="7953396"/>
            <a:ext cx="892155" cy="892155"/>
          </a:xfrm>
          <a:prstGeom prst="rect">
            <a:avLst/>
          </a:prstGeom>
          <a:noFill/>
        </p:spPr>
      </p:pic>
      <p:sp>
        <p:nvSpPr>
          <p:cNvPr id="36" name="正方形/長方形 35"/>
          <p:cNvSpPr/>
          <p:nvPr/>
        </p:nvSpPr>
        <p:spPr>
          <a:xfrm>
            <a:off x="5429264" y="7778613"/>
            <a:ext cx="986167" cy="246221"/>
          </a:xfrm>
          <a:prstGeom prst="rect">
            <a:avLst/>
          </a:prstGeom>
        </p:spPr>
        <p:txBody>
          <a:bodyPr wrap="none">
            <a:spAutoFit/>
          </a:bodyPr>
          <a:lstStyle/>
          <a:p>
            <a:r>
              <a:rPr lang="ja-JP" altLang="en-US" b="1" dirty="0" smtClean="0"/>
              <a:t>メールフォーム</a:t>
            </a:r>
            <a:endParaRPr lang="ja-JP" altLang="en-US" b="1" dirty="0"/>
          </a:p>
        </p:txBody>
      </p:sp>
      <p:cxnSp>
        <p:nvCxnSpPr>
          <p:cNvPr id="22" name="直線コネクタ 21"/>
          <p:cNvCxnSpPr/>
          <p:nvPr/>
        </p:nvCxnSpPr>
        <p:spPr>
          <a:xfrm>
            <a:off x="357166" y="5881694"/>
            <a:ext cx="6000792"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57166" y="6738950"/>
            <a:ext cx="6000792"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57166" y="7239016"/>
            <a:ext cx="6000792"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57166" y="7667644"/>
            <a:ext cx="6000792" cy="158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7" name="図 36" descr="head_20241213_3.jpg"/>
          <p:cNvPicPr>
            <a:picLocks noChangeAspect="1"/>
          </p:cNvPicPr>
          <p:nvPr/>
        </p:nvPicPr>
        <p:blipFill>
          <a:blip r:embed="rId4"/>
          <a:stretch>
            <a:fillRect/>
          </a:stretch>
        </p:blipFill>
        <p:spPr>
          <a:xfrm>
            <a:off x="1357298" y="1309662"/>
            <a:ext cx="3786214" cy="251455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3"/>
          <p:cNvSpPr>
            <a:spLocks noChangeShapeType="1"/>
          </p:cNvSpPr>
          <p:nvPr/>
        </p:nvSpPr>
        <p:spPr bwMode="auto">
          <a:xfrm>
            <a:off x="0" y="704850"/>
            <a:ext cx="6858000" cy="0"/>
          </a:xfrm>
          <a:prstGeom prst="line">
            <a:avLst/>
          </a:prstGeom>
          <a:noFill/>
          <a:ln w="50800" cmpd="thickThin">
            <a:solidFill>
              <a:schemeClr val="tx1"/>
            </a:solidFill>
            <a:round/>
            <a:headEnd/>
            <a:tailEnd/>
          </a:ln>
        </p:spPr>
        <p:txBody>
          <a:bodyPr/>
          <a:lstStyle/>
          <a:p>
            <a:endParaRPr lang="ja-JP" altLang="en-US" b="1">
              <a:latin typeface="Meiryo UI" pitchFamily="50" charset="-128"/>
              <a:ea typeface="Meiryo UI" pitchFamily="50" charset="-128"/>
            </a:endParaRPr>
          </a:p>
        </p:txBody>
      </p:sp>
      <p:sp>
        <p:nvSpPr>
          <p:cNvPr id="28" name="Text Box 4"/>
          <p:cNvSpPr txBox="1">
            <a:spLocks noChangeArrowheads="1"/>
          </p:cNvSpPr>
          <p:nvPr/>
        </p:nvSpPr>
        <p:spPr bwMode="auto">
          <a:xfrm>
            <a:off x="117475" y="787400"/>
            <a:ext cx="2447925" cy="277813"/>
          </a:xfrm>
          <a:prstGeom prst="rect">
            <a:avLst/>
          </a:prstGeom>
          <a:noFill/>
          <a:ln>
            <a:noFill/>
          </a:ln>
        </p:spPr>
        <p:txBody>
          <a:bodyPr>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pitchFamily="50" charset="-128"/>
              </a:defRPr>
            </a:lvl9pPr>
          </a:lstStyle>
          <a:p>
            <a:pPr eaLnBrk="1" hangingPunct="1">
              <a:spcBef>
                <a:spcPct val="50000"/>
              </a:spcBef>
              <a:defRPr/>
            </a:pPr>
            <a:r>
              <a:rPr lang="ja-JP" altLang="en-US" sz="1200" b="1" dirty="0">
                <a:latin typeface="Meiryo UI" pitchFamily="50" charset="-128"/>
                <a:ea typeface="Meiryo UI" pitchFamily="50" charset="-128"/>
              </a:rPr>
              <a:t>報道関係者各位</a:t>
            </a:r>
          </a:p>
        </p:txBody>
      </p:sp>
      <p:sp>
        <p:nvSpPr>
          <p:cNvPr id="31" name="Text Box 11"/>
          <p:cNvSpPr txBox="1">
            <a:spLocks noChangeArrowheads="1"/>
          </p:cNvSpPr>
          <p:nvPr/>
        </p:nvSpPr>
        <p:spPr bwMode="auto">
          <a:xfrm>
            <a:off x="117475" y="344488"/>
            <a:ext cx="2447925" cy="396875"/>
          </a:xfrm>
          <a:prstGeom prst="rect">
            <a:avLst/>
          </a:prstGeom>
          <a:noFill/>
          <a:ln w="9525">
            <a:noFill/>
            <a:miter lim="800000"/>
            <a:headEnd/>
            <a:tailEnd/>
          </a:ln>
        </p:spPr>
        <p:txBody>
          <a:bodyPr>
            <a:spAutoFit/>
          </a:bodyPr>
          <a:lstStyle/>
          <a:p>
            <a:pPr eaLnBrk="1" hangingPunct="1">
              <a:spcBef>
                <a:spcPct val="50000"/>
              </a:spcBef>
            </a:pPr>
            <a:r>
              <a:rPr lang="en-US" altLang="ja-JP" sz="2000" b="1" dirty="0">
                <a:latin typeface="Meiryo UI" pitchFamily="50" charset="-128"/>
                <a:ea typeface="Meiryo UI" pitchFamily="50" charset="-128"/>
              </a:rPr>
              <a:t>PRESS RELEASE</a:t>
            </a:r>
          </a:p>
        </p:txBody>
      </p:sp>
      <p:sp>
        <p:nvSpPr>
          <p:cNvPr id="10" name="Text Box 5"/>
          <p:cNvSpPr txBox="1">
            <a:spLocks noChangeArrowheads="1"/>
          </p:cNvSpPr>
          <p:nvPr/>
        </p:nvSpPr>
        <p:spPr bwMode="auto">
          <a:xfrm>
            <a:off x="4581525" y="776288"/>
            <a:ext cx="2160588" cy="484748"/>
          </a:xfrm>
          <a:prstGeom prst="rect">
            <a:avLst/>
          </a:prstGeom>
          <a:noFill/>
          <a:ln>
            <a:noFill/>
          </a:ln>
        </p:spPr>
        <p:txBody>
          <a:bodyPr>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pitchFamily="50" charset="-128"/>
              </a:defRPr>
            </a:lvl9pPr>
          </a:lstStyle>
          <a:p>
            <a:pPr algn="r" eaLnBrk="1" hangingPunct="1">
              <a:lnSpc>
                <a:spcPts val="1200"/>
              </a:lnSpc>
              <a:spcBef>
                <a:spcPct val="50000"/>
              </a:spcBef>
              <a:defRPr/>
            </a:pPr>
            <a:r>
              <a:rPr lang="en-US" altLang="ja-JP" sz="1100" b="1" dirty="0" smtClean="0">
                <a:latin typeface="Meiryo UI" pitchFamily="50" charset="-128"/>
                <a:ea typeface="Meiryo UI" pitchFamily="50" charset="-128"/>
              </a:rPr>
              <a:t>2023</a:t>
            </a:r>
            <a:r>
              <a:rPr lang="ja-JP" altLang="en-US" sz="1100" b="1" dirty="0" smtClean="0">
                <a:latin typeface="Meiryo UI" pitchFamily="50" charset="-128"/>
                <a:ea typeface="Meiryo UI" pitchFamily="50" charset="-128"/>
              </a:rPr>
              <a:t>年</a:t>
            </a:r>
            <a:r>
              <a:rPr lang="en-US" altLang="ja-JP" sz="1100" b="1" dirty="0" smtClean="0">
                <a:latin typeface="Meiryo UI" pitchFamily="50" charset="-128"/>
                <a:ea typeface="Meiryo UI" pitchFamily="50" charset="-128"/>
              </a:rPr>
              <a:t>12</a:t>
            </a:r>
            <a:r>
              <a:rPr lang="ja-JP" altLang="en-US" sz="1100" b="1" dirty="0" smtClean="0">
                <a:latin typeface="Meiryo UI" pitchFamily="50" charset="-128"/>
                <a:ea typeface="Meiryo UI" pitchFamily="50" charset="-128"/>
              </a:rPr>
              <a:t>月</a:t>
            </a:r>
            <a:r>
              <a:rPr lang="en-US" altLang="ja-JP" sz="1100" b="1" dirty="0" smtClean="0">
                <a:latin typeface="Meiryo UI" pitchFamily="50" charset="-128"/>
                <a:ea typeface="Meiryo UI" pitchFamily="50" charset="-128"/>
              </a:rPr>
              <a:t>16</a:t>
            </a:r>
            <a:r>
              <a:rPr lang="ja-JP" altLang="en-US" sz="1100" b="1" dirty="0" smtClean="0">
                <a:latin typeface="Meiryo UI" pitchFamily="50" charset="-128"/>
                <a:ea typeface="Meiryo UI" pitchFamily="50" charset="-128"/>
              </a:rPr>
              <a:t>日</a:t>
            </a:r>
          </a:p>
          <a:p>
            <a:pPr algn="r" eaLnBrk="1" hangingPunct="1">
              <a:lnSpc>
                <a:spcPts val="1200"/>
              </a:lnSpc>
              <a:spcBef>
                <a:spcPct val="50000"/>
              </a:spcBef>
              <a:defRPr/>
            </a:pPr>
            <a:r>
              <a:rPr lang="ja-JP" altLang="en-US" sz="1100" dirty="0" smtClean="0">
                <a:latin typeface="Meiryo UI" pitchFamily="50" charset="-128"/>
                <a:ea typeface="Meiryo UI" pitchFamily="50" charset="-128"/>
              </a:rPr>
              <a:t>上ノ国開発株式会社</a:t>
            </a:r>
            <a:endParaRPr lang="ja-JP" altLang="en-US" sz="1100" b="1" dirty="0">
              <a:latin typeface="Meiryo UI" pitchFamily="50" charset="-128"/>
              <a:ea typeface="Meiryo UI" pitchFamily="50" charset="-128"/>
            </a:endParaRPr>
          </a:p>
        </p:txBody>
      </p:sp>
      <p:sp>
        <p:nvSpPr>
          <p:cNvPr id="20" name="Text Box 279"/>
          <p:cNvSpPr txBox="1">
            <a:spLocks noChangeArrowheads="1"/>
          </p:cNvSpPr>
          <p:nvPr/>
        </p:nvSpPr>
        <p:spPr bwMode="auto">
          <a:xfrm>
            <a:off x="-6500882" y="1452538"/>
            <a:ext cx="6286544" cy="2523768"/>
          </a:xfrm>
          <a:prstGeom prst="rect">
            <a:avLst/>
          </a:prstGeom>
          <a:noFill/>
          <a:ln w="9525">
            <a:noFill/>
            <a:miter lim="800000"/>
            <a:headEnd/>
            <a:tailEnd/>
          </a:ln>
        </p:spPr>
        <p:txBody>
          <a:bodyPr wrap="square">
            <a:spAutoFit/>
          </a:bodyPr>
          <a:lstStyle/>
          <a:p>
            <a:r>
              <a:rPr lang="en-US" altLang="ja-JP" sz="1400" b="1" dirty="0">
                <a:latin typeface="Meiryo UI" pitchFamily="50" charset="-128"/>
                <a:ea typeface="Meiryo UI" pitchFamily="50" charset="-128"/>
              </a:rPr>
              <a:t>【</a:t>
            </a:r>
            <a:r>
              <a:rPr lang="ja-JP" altLang="en-US" sz="1400" b="1" dirty="0">
                <a:latin typeface="Meiryo UI" pitchFamily="50" charset="-128"/>
                <a:ea typeface="Meiryo UI" pitchFamily="50" charset="-128"/>
              </a:rPr>
              <a:t>各種お問い合わせ先について</a:t>
            </a:r>
            <a:r>
              <a:rPr lang="en-US" altLang="ja-JP" sz="1400" b="1" dirty="0">
                <a:latin typeface="Meiryo UI" pitchFamily="50" charset="-128"/>
                <a:ea typeface="Meiryo UI" pitchFamily="50" charset="-128"/>
              </a:rPr>
              <a:t>】</a:t>
            </a:r>
          </a:p>
          <a:p>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●購入についてはこちら</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社名：株式会社アルファポイント</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電話：</a:t>
            </a:r>
            <a:r>
              <a:rPr lang="en-US" altLang="ja-JP" sz="1200" dirty="0">
                <a:latin typeface="Meiryo UI" pitchFamily="50" charset="-128"/>
                <a:ea typeface="Meiryo UI" pitchFamily="50" charset="-128"/>
              </a:rPr>
              <a:t>052-262-5558</a:t>
            </a:r>
          </a:p>
          <a:p>
            <a:r>
              <a:rPr lang="en-US" altLang="ja-JP" sz="1200" dirty="0">
                <a:latin typeface="Meiryo UI" pitchFamily="50" charset="-128"/>
                <a:ea typeface="Meiryo UI" pitchFamily="50" charset="-128"/>
              </a:rPr>
              <a:t>E-Mail</a:t>
            </a:r>
            <a:r>
              <a:rPr lang="ja-JP" altLang="en-US" sz="1200" dirty="0">
                <a:latin typeface="Meiryo UI" pitchFamily="50" charset="-128"/>
                <a:ea typeface="Meiryo UI" pitchFamily="50" charset="-128"/>
              </a:rPr>
              <a:t>：</a:t>
            </a:r>
            <a:r>
              <a:rPr lang="en-US" altLang="ja-JP" sz="1200" dirty="0">
                <a:latin typeface="Meiryo UI" pitchFamily="50" charset="-128"/>
                <a:ea typeface="Meiryo UI" pitchFamily="50" charset="-128"/>
              </a:rPr>
              <a:t> info@alphapoint.co.jp</a:t>
            </a:r>
          </a:p>
          <a:p>
            <a:r>
              <a:rPr lang="ja-JP" altLang="en-US" sz="1200" dirty="0">
                <a:latin typeface="Meiryo UI" pitchFamily="50" charset="-128"/>
                <a:ea typeface="Meiryo UI" pitchFamily="50" charset="-128"/>
              </a:rPr>
              <a:t>担当：白戸</a:t>
            </a:r>
            <a:r>
              <a:rPr lang="en-US" altLang="ja-JP" sz="1200" dirty="0">
                <a:latin typeface="Meiryo UI" pitchFamily="50" charset="-128"/>
                <a:ea typeface="Meiryo UI" pitchFamily="50" charset="-128"/>
              </a:rPr>
              <a:t>(</a:t>
            </a:r>
            <a:r>
              <a:rPr lang="ja-JP" altLang="en-US" sz="1200" dirty="0">
                <a:latin typeface="Meiryo UI" pitchFamily="50" charset="-128"/>
                <a:ea typeface="Meiryo UI" pitchFamily="50" charset="-128"/>
              </a:rPr>
              <a:t>シラト</a:t>
            </a:r>
            <a:r>
              <a:rPr lang="en-US" altLang="ja-JP" sz="1200" dirty="0">
                <a:latin typeface="Meiryo UI" pitchFamily="50" charset="-128"/>
                <a:ea typeface="Meiryo UI" pitchFamily="50" charset="-128"/>
              </a:rPr>
              <a:t>)</a:t>
            </a:r>
          </a:p>
          <a:p>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●製品の詳細・回収サービス等についてはこちら</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社名：株式会社東亜産業</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電話：</a:t>
            </a:r>
            <a:r>
              <a:rPr lang="en-US" altLang="ja-JP" sz="1200" dirty="0">
                <a:latin typeface="Meiryo UI" pitchFamily="50" charset="-128"/>
                <a:ea typeface="Meiryo UI" pitchFamily="50" charset="-128"/>
              </a:rPr>
              <a:t>0120-910-951</a:t>
            </a:r>
          </a:p>
          <a:p>
            <a:r>
              <a:rPr lang="en-US" altLang="ja-JP" sz="1200" dirty="0">
                <a:latin typeface="Meiryo UI" pitchFamily="50" charset="-128"/>
                <a:ea typeface="Meiryo UI" pitchFamily="50" charset="-128"/>
              </a:rPr>
              <a:t>E-Mail</a:t>
            </a:r>
            <a:r>
              <a:rPr lang="ja-JP" altLang="en-US" sz="1200" dirty="0">
                <a:latin typeface="Meiryo UI" pitchFamily="50" charset="-128"/>
                <a:ea typeface="Meiryo UI" pitchFamily="50" charset="-128"/>
              </a:rPr>
              <a:t>：</a:t>
            </a:r>
            <a:r>
              <a:rPr lang="en-US" altLang="ja-JP" sz="1200" dirty="0">
                <a:latin typeface="Meiryo UI" pitchFamily="50" charset="-128"/>
                <a:ea typeface="Meiryo UI" pitchFamily="50" charset="-128"/>
              </a:rPr>
              <a:t>info@toa-ind.com</a:t>
            </a:r>
          </a:p>
          <a:p>
            <a:r>
              <a:rPr lang="ja-JP" altLang="en-US" sz="1200" dirty="0">
                <a:latin typeface="Meiryo UI" pitchFamily="50" charset="-128"/>
                <a:ea typeface="Meiryo UI" pitchFamily="50" charset="-128"/>
              </a:rPr>
              <a:t>担当：森本</a:t>
            </a:r>
            <a:r>
              <a:rPr lang="en-US" altLang="ja-JP" sz="1200" dirty="0">
                <a:latin typeface="Meiryo UI" pitchFamily="50" charset="-128"/>
                <a:ea typeface="Meiryo UI" pitchFamily="50" charset="-128"/>
              </a:rPr>
              <a:t>(</a:t>
            </a:r>
            <a:r>
              <a:rPr lang="ja-JP" altLang="en-US" sz="1200" dirty="0">
                <a:latin typeface="Meiryo UI" pitchFamily="50" charset="-128"/>
                <a:ea typeface="Meiryo UI" pitchFamily="50" charset="-128"/>
              </a:rPr>
              <a:t>モリモト</a:t>
            </a:r>
            <a:r>
              <a:rPr lang="en-US" altLang="ja-JP" sz="1200" dirty="0">
                <a:latin typeface="Meiryo UI" pitchFamily="50" charset="-128"/>
                <a:ea typeface="Meiryo UI" pitchFamily="50" charset="-128"/>
              </a:rPr>
              <a:t>)</a:t>
            </a:r>
          </a:p>
        </p:txBody>
      </p:sp>
      <p:cxnSp>
        <p:nvCxnSpPr>
          <p:cNvPr id="14" name="直線コネクタ 13"/>
          <p:cNvCxnSpPr/>
          <p:nvPr/>
        </p:nvCxnSpPr>
        <p:spPr>
          <a:xfrm>
            <a:off x="142852" y="8810652"/>
            <a:ext cx="6572296" cy="1680"/>
          </a:xfrm>
          <a:prstGeom prst="line">
            <a:avLst/>
          </a:prstGeom>
        </p:spPr>
        <p:style>
          <a:lnRef idx="1">
            <a:schemeClr val="dk1"/>
          </a:lnRef>
          <a:fillRef idx="0">
            <a:schemeClr val="dk1"/>
          </a:fillRef>
          <a:effectRef idx="0">
            <a:schemeClr val="dk1"/>
          </a:effectRef>
          <a:fontRef idx="minor">
            <a:schemeClr val="tx1"/>
          </a:fontRef>
        </p:style>
      </p:cxnSp>
      <p:pic>
        <p:nvPicPr>
          <p:cNvPr id="21" name="Picture 3" descr="\\TS5400R42E\share\Alpha2003New\●デザイン●\■アルファ案件\プレスリリース\上ノ国開発×イタリアソムリエ協会\画像\上ノ国開発_logo.jpg"/>
          <p:cNvPicPr>
            <a:picLocks noChangeAspect="1" noChangeArrowheads="1"/>
          </p:cNvPicPr>
          <p:nvPr/>
        </p:nvPicPr>
        <p:blipFill>
          <a:blip r:embed="rId2" cstate="print"/>
          <a:srcRect/>
          <a:stretch>
            <a:fillRect/>
          </a:stretch>
        </p:blipFill>
        <p:spPr bwMode="auto">
          <a:xfrm>
            <a:off x="5000636" y="238092"/>
            <a:ext cx="1643057" cy="340736"/>
          </a:xfrm>
          <a:prstGeom prst="rect">
            <a:avLst/>
          </a:prstGeom>
          <a:noFill/>
        </p:spPr>
      </p:pic>
      <p:grpSp>
        <p:nvGrpSpPr>
          <p:cNvPr id="15" name="グループ化 23"/>
          <p:cNvGrpSpPr/>
          <p:nvPr/>
        </p:nvGrpSpPr>
        <p:grpSpPr>
          <a:xfrm>
            <a:off x="1266818" y="9053484"/>
            <a:ext cx="4324364" cy="614424"/>
            <a:chOff x="285728" y="4167182"/>
            <a:chExt cx="5786478" cy="614424"/>
          </a:xfrm>
        </p:grpSpPr>
        <p:sp>
          <p:nvSpPr>
            <p:cNvPr id="16" name="正方形/長方形 15"/>
            <p:cNvSpPr/>
            <p:nvPr/>
          </p:nvSpPr>
          <p:spPr>
            <a:xfrm>
              <a:off x="1814232" y="4167182"/>
              <a:ext cx="2683101" cy="246221"/>
            </a:xfrm>
            <a:prstGeom prst="rect">
              <a:avLst/>
            </a:prstGeom>
          </p:spPr>
          <p:txBody>
            <a:bodyPr wrap="none">
              <a:spAutoFit/>
            </a:bodyPr>
            <a:lstStyle/>
            <a:p>
              <a:pPr algn="ctr" eaLnBrk="1" hangingPunct="1">
                <a:spcBef>
                  <a:spcPct val="30000"/>
                </a:spcBef>
                <a:defRPr/>
              </a:pPr>
              <a:r>
                <a:rPr lang="ja-JP" altLang="en-US" b="1" dirty="0">
                  <a:latin typeface="Meiryo UI" pitchFamily="50" charset="-128"/>
                  <a:ea typeface="Meiryo UI" pitchFamily="50" charset="-128"/>
                </a:rPr>
                <a:t>◎本リリースに関するお問合せ</a:t>
              </a:r>
              <a:endParaRPr lang="en-US" altLang="ja-JP" b="1" dirty="0">
                <a:latin typeface="Meiryo UI" pitchFamily="50" charset="-128"/>
                <a:ea typeface="Meiryo UI" pitchFamily="50" charset="-128"/>
              </a:endParaRPr>
            </a:p>
          </p:txBody>
        </p:sp>
        <p:sp>
          <p:nvSpPr>
            <p:cNvPr id="17" name="正方形/長方形 16"/>
            <p:cNvSpPr/>
            <p:nvPr/>
          </p:nvSpPr>
          <p:spPr>
            <a:xfrm>
              <a:off x="285728" y="4381496"/>
              <a:ext cx="5786478" cy="400110"/>
            </a:xfrm>
            <a:prstGeom prst="rect">
              <a:avLst/>
            </a:prstGeom>
          </p:spPr>
          <p:txBody>
            <a:bodyPr wrap="square">
              <a:spAutoFit/>
            </a:bodyPr>
            <a:lstStyle/>
            <a:p>
              <a:pPr algn="ctr"/>
              <a:r>
                <a:rPr lang="ja-JP" altLang="en-US" dirty="0" smtClean="0">
                  <a:latin typeface="Meiryo UI" pitchFamily="50" charset="-128"/>
                  <a:ea typeface="Meiryo UI" pitchFamily="50" charset="-128"/>
                </a:rPr>
                <a:t>上ノ国開発株式会社 担当：矢野・平野・郡司</a:t>
              </a:r>
            </a:p>
            <a:p>
              <a:pPr algn="ctr"/>
              <a:r>
                <a:rPr lang="en-US" altLang="ja-JP" dirty="0" smtClean="0">
                  <a:latin typeface="Meiryo UI" pitchFamily="50" charset="-128"/>
                  <a:ea typeface="Meiryo UI" pitchFamily="50" charset="-128"/>
                </a:rPr>
                <a:t>E-mail</a:t>
              </a:r>
              <a:r>
                <a:rPr lang="ja-JP" altLang="en-US" dirty="0" smtClean="0">
                  <a:latin typeface="Meiryo UI" pitchFamily="50" charset="-128"/>
                  <a:ea typeface="Meiryo UI" pitchFamily="50" charset="-128"/>
                </a:rPr>
                <a:t>：</a:t>
              </a:r>
              <a:r>
                <a:rPr lang="en-US" dirty="0" smtClean="0"/>
                <a:t> info@kaminokuni-d.jp</a:t>
              </a:r>
              <a:r>
                <a:rPr lang="en-US" altLang="ja-JP" dirty="0" smtClean="0">
                  <a:solidFill>
                    <a:srgbClr val="FF0000"/>
                  </a:solidFill>
                  <a:latin typeface="Meiryo UI" pitchFamily="50" charset="-128"/>
                  <a:ea typeface="Meiryo UI" pitchFamily="50" charset="-128"/>
                </a:rPr>
                <a:t> </a:t>
              </a:r>
              <a:r>
                <a:rPr lang="ja-JP" altLang="en-US" dirty="0" smtClean="0">
                  <a:solidFill>
                    <a:srgbClr val="FF0000"/>
                  </a:solidFill>
                  <a:latin typeface="Meiryo UI" pitchFamily="50" charset="-128"/>
                  <a:ea typeface="Meiryo UI" pitchFamily="50" charset="-128"/>
                </a:rPr>
                <a:t> </a:t>
              </a:r>
              <a:r>
                <a:rPr lang="en-US" altLang="ja-JP" dirty="0">
                  <a:latin typeface="Meiryo UI" pitchFamily="50" charset="-128"/>
                  <a:ea typeface="Meiryo UI" pitchFamily="50" charset="-128"/>
                </a:rPr>
                <a:t>TEL</a:t>
              </a:r>
              <a:r>
                <a:rPr lang="ja-JP" altLang="en-US" dirty="0" smtClean="0">
                  <a:latin typeface="Meiryo UI" pitchFamily="50" charset="-128"/>
                  <a:ea typeface="Meiryo UI" pitchFamily="50" charset="-128"/>
                </a:rPr>
                <a:t>：</a:t>
              </a:r>
              <a:r>
                <a:rPr lang="en-US" altLang="ja-JP" dirty="0" smtClean="0">
                  <a:latin typeface="Meiryo UI" pitchFamily="50" charset="-128"/>
                  <a:ea typeface="Meiryo UI" pitchFamily="50" charset="-128"/>
                </a:rPr>
                <a:t>0139-56-1260</a:t>
              </a:r>
              <a:endParaRPr lang="ja-JP" altLang="en-US" b="1" dirty="0">
                <a:latin typeface="Meiryo UI" pitchFamily="50" charset="-128"/>
                <a:ea typeface="Meiryo UI" pitchFamily="50" charset="-128"/>
              </a:endParaRPr>
            </a:p>
          </p:txBody>
        </p:sp>
      </p:grpSp>
      <p:pic>
        <p:nvPicPr>
          <p:cNvPr id="1026" name="Picture 2" descr="\\TS5400R42E\share\Alpha2003New\●デザイン●\上ノ国開発株式会社\上ノ国ワイナリー\ワインテイスティングチラシ20241213\プレス_素材\チラシ.jpg"/>
          <p:cNvPicPr>
            <a:picLocks noChangeAspect="1" noChangeArrowheads="1"/>
          </p:cNvPicPr>
          <p:nvPr/>
        </p:nvPicPr>
        <p:blipFill>
          <a:blip r:embed="rId3"/>
          <a:srcRect/>
          <a:stretch>
            <a:fillRect/>
          </a:stretch>
        </p:blipFill>
        <p:spPr bwMode="auto">
          <a:xfrm>
            <a:off x="901559" y="1381100"/>
            <a:ext cx="5054883" cy="715329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3"/>
          <p:cNvSpPr>
            <a:spLocks noChangeShapeType="1"/>
          </p:cNvSpPr>
          <p:nvPr/>
        </p:nvSpPr>
        <p:spPr bwMode="auto">
          <a:xfrm>
            <a:off x="0" y="704850"/>
            <a:ext cx="6858000" cy="0"/>
          </a:xfrm>
          <a:prstGeom prst="line">
            <a:avLst/>
          </a:prstGeom>
          <a:noFill/>
          <a:ln w="50800" cmpd="thickThin">
            <a:solidFill>
              <a:schemeClr val="tx1"/>
            </a:solidFill>
            <a:round/>
            <a:headEnd/>
            <a:tailEnd/>
          </a:ln>
        </p:spPr>
        <p:txBody>
          <a:bodyPr/>
          <a:lstStyle/>
          <a:p>
            <a:endParaRPr lang="ja-JP" altLang="en-US" b="1">
              <a:latin typeface="Meiryo UI" pitchFamily="50" charset="-128"/>
              <a:ea typeface="Meiryo UI" pitchFamily="50" charset="-128"/>
            </a:endParaRPr>
          </a:p>
        </p:txBody>
      </p:sp>
      <p:sp>
        <p:nvSpPr>
          <p:cNvPr id="28" name="Text Box 4"/>
          <p:cNvSpPr txBox="1">
            <a:spLocks noChangeArrowheads="1"/>
          </p:cNvSpPr>
          <p:nvPr/>
        </p:nvSpPr>
        <p:spPr bwMode="auto">
          <a:xfrm>
            <a:off x="117475" y="787400"/>
            <a:ext cx="2447925" cy="277813"/>
          </a:xfrm>
          <a:prstGeom prst="rect">
            <a:avLst/>
          </a:prstGeom>
          <a:noFill/>
          <a:ln>
            <a:noFill/>
          </a:ln>
        </p:spPr>
        <p:txBody>
          <a:bodyPr>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pitchFamily="50" charset="-128"/>
              </a:defRPr>
            </a:lvl9pPr>
          </a:lstStyle>
          <a:p>
            <a:pPr eaLnBrk="1" hangingPunct="1">
              <a:spcBef>
                <a:spcPct val="50000"/>
              </a:spcBef>
              <a:defRPr/>
            </a:pPr>
            <a:r>
              <a:rPr lang="ja-JP" altLang="en-US" sz="1200" b="1" dirty="0">
                <a:latin typeface="Meiryo UI" pitchFamily="50" charset="-128"/>
                <a:ea typeface="Meiryo UI" pitchFamily="50" charset="-128"/>
              </a:rPr>
              <a:t>報道関係者各位</a:t>
            </a:r>
          </a:p>
        </p:txBody>
      </p:sp>
      <p:sp>
        <p:nvSpPr>
          <p:cNvPr id="31" name="Text Box 11"/>
          <p:cNvSpPr txBox="1">
            <a:spLocks noChangeArrowheads="1"/>
          </p:cNvSpPr>
          <p:nvPr/>
        </p:nvSpPr>
        <p:spPr bwMode="auto">
          <a:xfrm>
            <a:off x="117475" y="344488"/>
            <a:ext cx="2447925" cy="396875"/>
          </a:xfrm>
          <a:prstGeom prst="rect">
            <a:avLst/>
          </a:prstGeom>
          <a:noFill/>
          <a:ln w="9525">
            <a:noFill/>
            <a:miter lim="800000"/>
            <a:headEnd/>
            <a:tailEnd/>
          </a:ln>
        </p:spPr>
        <p:txBody>
          <a:bodyPr>
            <a:spAutoFit/>
          </a:bodyPr>
          <a:lstStyle/>
          <a:p>
            <a:pPr eaLnBrk="1" hangingPunct="1">
              <a:spcBef>
                <a:spcPct val="50000"/>
              </a:spcBef>
            </a:pPr>
            <a:r>
              <a:rPr lang="en-US" altLang="ja-JP" sz="2000" b="1" dirty="0">
                <a:latin typeface="Meiryo UI" pitchFamily="50" charset="-128"/>
                <a:ea typeface="Meiryo UI" pitchFamily="50" charset="-128"/>
              </a:rPr>
              <a:t>PRESS RELEASE</a:t>
            </a:r>
          </a:p>
        </p:txBody>
      </p:sp>
      <p:sp>
        <p:nvSpPr>
          <p:cNvPr id="10" name="Text Box 5"/>
          <p:cNvSpPr txBox="1">
            <a:spLocks noChangeArrowheads="1"/>
          </p:cNvSpPr>
          <p:nvPr/>
        </p:nvSpPr>
        <p:spPr bwMode="auto">
          <a:xfrm>
            <a:off x="4581525" y="776288"/>
            <a:ext cx="2160588" cy="484748"/>
          </a:xfrm>
          <a:prstGeom prst="rect">
            <a:avLst/>
          </a:prstGeom>
          <a:noFill/>
          <a:ln>
            <a:noFill/>
          </a:ln>
        </p:spPr>
        <p:txBody>
          <a:bodyPr>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pitchFamily="50" charset="-128"/>
              </a:defRPr>
            </a:lvl9pPr>
          </a:lstStyle>
          <a:p>
            <a:pPr algn="r" eaLnBrk="1" hangingPunct="1">
              <a:lnSpc>
                <a:spcPts val="1200"/>
              </a:lnSpc>
              <a:spcBef>
                <a:spcPct val="50000"/>
              </a:spcBef>
              <a:defRPr/>
            </a:pPr>
            <a:r>
              <a:rPr lang="en-US" altLang="ja-JP" sz="1100" b="1" dirty="0" smtClean="0">
                <a:latin typeface="Meiryo UI" pitchFamily="50" charset="-128"/>
                <a:ea typeface="Meiryo UI" pitchFamily="50" charset="-128"/>
              </a:rPr>
              <a:t>2023</a:t>
            </a:r>
            <a:r>
              <a:rPr lang="ja-JP" altLang="en-US" sz="1100" b="1" dirty="0" smtClean="0">
                <a:latin typeface="Meiryo UI" pitchFamily="50" charset="-128"/>
                <a:ea typeface="Meiryo UI" pitchFamily="50" charset="-128"/>
              </a:rPr>
              <a:t>年</a:t>
            </a:r>
            <a:r>
              <a:rPr lang="en-US" altLang="ja-JP" sz="1100" b="1" dirty="0" smtClean="0">
                <a:latin typeface="Meiryo UI" pitchFamily="50" charset="-128"/>
                <a:ea typeface="Meiryo UI" pitchFamily="50" charset="-128"/>
              </a:rPr>
              <a:t>12</a:t>
            </a:r>
            <a:r>
              <a:rPr lang="ja-JP" altLang="en-US" sz="1100" b="1" dirty="0" smtClean="0">
                <a:latin typeface="Meiryo UI" pitchFamily="50" charset="-128"/>
                <a:ea typeface="Meiryo UI" pitchFamily="50" charset="-128"/>
              </a:rPr>
              <a:t>月</a:t>
            </a:r>
            <a:r>
              <a:rPr lang="en-US" altLang="ja-JP" sz="1100" b="1" dirty="0" smtClean="0">
                <a:latin typeface="Meiryo UI" pitchFamily="50" charset="-128"/>
                <a:ea typeface="Meiryo UI" pitchFamily="50" charset="-128"/>
              </a:rPr>
              <a:t>16</a:t>
            </a:r>
            <a:r>
              <a:rPr lang="ja-JP" altLang="en-US" sz="1100" b="1" dirty="0" smtClean="0">
                <a:latin typeface="Meiryo UI" pitchFamily="50" charset="-128"/>
                <a:ea typeface="Meiryo UI" pitchFamily="50" charset="-128"/>
              </a:rPr>
              <a:t>日</a:t>
            </a:r>
          </a:p>
          <a:p>
            <a:pPr algn="r" eaLnBrk="1" hangingPunct="1">
              <a:lnSpc>
                <a:spcPts val="1200"/>
              </a:lnSpc>
              <a:spcBef>
                <a:spcPct val="50000"/>
              </a:spcBef>
              <a:defRPr/>
            </a:pPr>
            <a:r>
              <a:rPr lang="ja-JP" altLang="en-US" sz="1100" dirty="0" smtClean="0">
                <a:latin typeface="Meiryo UI" pitchFamily="50" charset="-128"/>
                <a:ea typeface="Meiryo UI" pitchFamily="50" charset="-128"/>
              </a:rPr>
              <a:t>上ノ国開発株式会社</a:t>
            </a:r>
            <a:endParaRPr lang="ja-JP" altLang="en-US" sz="1100" b="1" dirty="0">
              <a:latin typeface="Meiryo UI" pitchFamily="50" charset="-128"/>
              <a:ea typeface="Meiryo UI" pitchFamily="50" charset="-128"/>
            </a:endParaRPr>
          </a:p>
        </p:txBody>
      </p:sp>
      <p:sp>
        <p:nvSpPr>
          <p:cNvPr id="20" name="Text Box 279"/>
          <p:cNvSpPr txBox="1">
            <a:spLocks noChangeArrowheads="1"/>
          </p:cNvSpPr>
          <p:nvPr/>
        </p:nvSpPr>
        <p:spPr bwMode="auto">
          <a:xfrm>
            <a:off x="-6500882" y="1452538"/>
            <a:ext cx="6286544" cy="2523768"/>
          </a:xfrm>
          <a:prstGeom prst="rect">
            <a:avLst/>
          </a:prstGeom>
          <a:noFill/>
          <a:ln w="9525">
            <a:noFill/>
            <a:miter lim="800000"/>
            <a:headEnd/>
            <a:tailEnd/>
          </a:ln>
        </p:spPr>
        <p:txBody>
          <a:bodyPr wrap="square">
            <a:spAutoFit/>
          </a:bodyPr>
          <a:lstStyle/>
          <a:p>
            <a:r>
              <a:rPr lang="en-US" altLang="ja-JP" sz="1400" b="1" dirty="0">
                <a:latin typeface="Meiryo UI" pitchFamily="50" charset="-128"/>
                <a:ea typeface="Meiryo UI" pitchFamily="50" charset="-128"/>
              </a:rPr>
              <a:t>【</a:t>
            </a:r>
            <a:r>
              <a:rPr lang="ja-JP" altLang="en-US" sz="1400" b="1" dirty="0">
                <a:latin typeface="Meiryo UI" pitchFamily="50" charset="-128"/>
                <a:ea typeface="Meiryo UI" pitchFamily="50" charset="-128"/>
              </a:rPr>
              <a:t>各種お問い合わせ先について</a:t>
            </a:r>
            <a:r>
              <a:rPr lang="en-US" altLang="ja-JP" sz="1400" b="1" dirty="0">
                <a:latin typeface="Meiryo UI" pitchFamily="50" charset="-128"/>
                <a:ea typeface="Meiryo UI" pitchFamily="50" charset="-128"/>
              </a:rPr>
              <a:t>】</a:t>
            </a:r>
          </a:p>
          <a:p>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●購入についてはこちら</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社名：株式会社アルファポイント</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電話：</a:t>
            </a:r>
            <a:r>
              <a:rPr lang="en-US" altLang="ja-JP" sz="1200" dirty="0">
                <a:latin typeface="Meiryo UI" pitchFamily="50" charset="-128"/>
                <a:ea typeface="Meiryo UI" pitchFamily="50" charset="-128"/>
              </a:rPr>
              <a:t>052-262-5558</a:t>
            </a:r>
          </a:p>
          <a:p>
            <a:r>
              <a:rPr lang="en-US" altLang="ja-JP" sz="1200" dirty="0">
                <a:latin typeface="Meiryo UI" pitchFamily="50" charset="-128"/>
                <a:ea typeface="Meiryo UI" pitchFamily="50" charset="-128"/>
              </a:rPr>
              <a:t>E-Mail</a:t>
            </a:r>
            <a:r>
              <a:rPr lang="ja-JP" altLang="en-US" sz="1200" dirty="0">
                <a:latin typeface="Meiryo UI" pitchFamily="50" charset="-128"/>
                <a:ea typeface="Meiryo UI" pitchFamily="50" charset="-128"/>
              </a:rPr>
              <a:t>：</a:t>
            </a:r>
            <a:r>
              <a:rPr lang="en-US" altLang="ja-JP" sz="1200" dirty="0">
                <a:latin typeface="Meiryo UI" pitchFamily="50" charset="-128"/>
                <a:ea typeface="Meiryo UI" pitchFamily="50" charset="-128"/>
              </a:rPr>
              <a:t> info@alphapoint.co.jp</a:t>
            </a:r>
          </a:p>
          <a:p>
            <a:r>
              <a:rPr lang="ja-JP" altLang="en-US" sz="1200" dirty="0">
                <a:latin typeface="Meiryo UI" pitchFamily="50" charset="-128"/>
                <a:ea typeface="Meiryo UI" pitchFamily="50" charset="-128"/>
              </a:rPr>
              <a:t>担当：白戸</a:t>
            </a:r>
            <a:r>
              <a:rPr lang="en-US" altLang="ja-JP" sz="1200" dirty="0">
                <a:latin typeface="Meiryo UI" pitchFamily="50" charset="-128"/>
                <a:ea typeface="Meiryo UI" pitchFamily="50" charset="-128"/>
              </a:rPr>
              <a:t>(</a:t>
            </a:r>
            <a:r>
              <a:rPr lang="ja-JP" altLang="en-US" sz="1200" dirty="0">
                <a:latin typeface="Meiryo UI" pitchFamily="50" charset="-128"/>
                <a:ea typeface="Meiryo UI" pitchFamily="50" charset="-128"/>
              </a:rPr>
              <a:t>シラト</a:t>
            </a:r>
            <a:r>
              <a:rPr lang="en-US" altLang="ja-JP" sz="1200" dirty="0">
                <a:latin typeface="Meiryo UI" pitchFamily="50" charset="-128"/>
                <a:ea typeface="Meiryo UI" pitchFamily="50" charset="-128"/>
              </a:rPr>
              <a:t>)</a:t>
            </a:r>
          </a:p>
          <a:p>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●製品の詳細・回収サービス等についてはこちら</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社名：株式会社東亜産業</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電話：</a:t>
            </a:r>
            <a:r>
              <a:rPr lang="en-US" altLang="ja-JP" sz="1200" dirty="0">
                <a:latin typeface="Meiryo UI" pitchFamily="50" charset="-128"/>
                <a:ea typeface="Meiryo UI" pitchFamily="50" charset="-128"/>
              </a:rPr>
              <a:t>0120-910-951</a:t>
            </a:r>
          </a:p>
          <a:p>
            <a:r>
              <a:rPr lang="en-US" altLang="ja-JP" sz="1200" dirty="0">
                <a:latin typeface="Meiryo UI" pitchFamily="50" charset="-128"/>
                <a:ea typeface="Meiryo UI" pitchFamily="50" charset="-128"/>
              </a:rPr>
              <a:t>E-Mail</a:t>
            </a:r>
            <a:r>
              <a:rPr lang="ja-JP" altLang="en-US" sz="1200" dirty="0">
                <a:latin typeface="Meiryo UI" pitchFamily="50" charset="-128"/>
                <a:ea typeface="Meiryo UI" pitchFamily="50" charset="-128"/>
              </a:rPr>
              <a:t>：</a:t>
            </a:r>
            <a:r>
              <a:rPr lang="en-US" altLang="ja-JP" sz="1200" dirty="0">
                <a:latin typeface="Meiryo UI" pitchFamily="50" charset="-128"/>
                <a:ea typeface="Meiryo UI" pitchFamily="50" charset="-128"/>
              </a:rPr>
              <a:t>info@toa-ind.com</a:t>
            </a:r>
          </a:p>
          <a:p>
            <a:r>
              <a:rPr lang="ja-JP" altLang="en-US" sz="1200" dirty="0">
                <a:latin typeface="Meiryo UI" pitchFamily="50" charset="-128"/>
                <a:ea typeface="Meiryo UI" pitchFamily="50" charset="-128"/>
              </a:rPr>
              <a:t>担当：森本</a:t>
            </a:r>
            <a:r>
              <a:rPr lang="en-US" altLang="ja-JP" sz="1200" dirty="0">
                <a:latin typeface="Meiryo UI" pitchFamily="50" charset="-128"/>
                <a:ea typeface="Meiryo UI" pitchFamily="50" charset="-128"/>
              </a:rPr>
              <a:t>(</a:t>
            </a:r>
            <a:r>
              <a:rPr lang="ja-JP" altLang="en-US" sz="1200" dirty="0">
                <a:latin typeface="Meiryo UI" pitchFamily="50" charset="-128"/>
                <a:ea typeface="Meiryo UI" pitchFamily="50" charset="-128"/>
              </a:rPr>
              <a:t>モリモト</a:t>
            </a:r>
            <a:r>
              <a:rPr lang="en-US" altLang="ja-JP" sz="1200" dirty="0">
                <a:latin typeface="Meiryo UI" pitchFamily="50" charset="-128"/>
                <a:ea typeface="Meiryo UI" pitchFamily="50" charset="-128"/>
              </a:rPr>
              <a:t>)</a:t>
            </a:r>
          </a:p>
        </p:txBody>
      </p:sp>
      <p:sp>
        <p:nvSpPr>
          <p:cNvPr id="12" name="Text Box 279"/>
          <p:cNvSpPr txBox="1">
            <a:spLocks noChangeArrowheads="1"/>
          </p:cNvSpPr>
          <p:nvPr/>
        </p:nvSpPr>
        <p:spPr bwMode="auto">
          <a:xfrm>
            <a:off x="428604" y="5881694"/>
            <a:ext cx="5786478" cy="2677656"/>
          </a:xfrm>
          <a:prstGeom prst="rect">
            <a:avLst/>
          </a:prstGeom>
          <a:noFill/>
          <a:ln w="9525">
            <a:noFill/>
            <a:miter lim="800000"/>
            <a:headEnd/>
            <a:tailEnd/>
          </a:ln>
        </p:spPr>
        <p:txBody>
          <a:bodyPr wrap="square">
            <a:spAutoFit/>
          </a:bodyPr>
          <a:lstStyle/>
          <a:p>
            <a:r>
              <a:rPr lang="en-US" altLang="ja-JP" sz="1400" b="1" dirty="0" smtClean="0">
                <a:latin typeface="Meiryo UI" pitchFamily="50" charset="-128"/>
                <a:ea typeface="Meiryo UI" pitchFamily="50" charset="-128"/>
              </a:rPr>
              <a:t>【</a:t>
            </a:r>
            <a:r>
              <a:rPr lang="ja-JP" altLang="en-US" sz="1400" b="1" dirty="0" smtClean="0">
                <a:latin typeface="Meiryo UI" pitchFamily="50" charset="-128"/>
                <a:ea typeface="Meiryo UI" pitchFamily="50" charset="-128"/>
              </a:rPr>
              <a:t>組織概要</a:t>
            </a:r>
            <a:r>
              <a:rPr lang="en-US" altLang="ja-JP" sz="1400" b="1" dirty="0">
                <a:latin typeface="Meiryo UI" pitchFamily="50" charset="-128"/>
                <a:ea typeface="Meiryo UI" pitchFamily="50" charset="-128"/>
              </a:rPr>
              <a:t>】</a:t>
            </a:r>
          </a:p>
          <a:p>
            <a:r>
              <a:rPr lang="ja-JP" altLang="en-US" sz="1100" dirty="0" smtClean="0">
                <a:latin typeface="Meiryo UI" pitchFamily="50" charset="-128"/>
                <a:ea typeface="Meiryo UI" pitchFamily="50" charset="-128"/>
              </a:rPr>
              <a:t>●企業　概要</a:t>
            </a:r>
            <a:r>
              <a:rPr lang="en-US" altLang="ja-JP" sz="1100" dirty="0" smtClean="0">
                <a:latin typeface="Meiryo UI" pitchFamily="50" charset="-128"/>
                <a:ea typeface="Meiryo UI" pitchFamily="50" charset="-128"/>
              </a:rPr>
              <a:t>&lt;</a:t>
            </a:r>
            <a:r>
              <a:rPr lang="ja-JP" altLang="en-US" sz="1100" dirty="0" smtClean="0">
                <a:latin typeface="Meiryo UI" pitchFamily="50" charset="-128"/>
                <a:ea typeface="Meiryo UI" pitchFamily="50" charset="-128"/>
              </a:rPr>
              <a:t>主体</a:t>
            </a:r>
            <a:r>
              <a:rPr lang="en-US" altLang="ja-JP" sz="1100" dirty="0" smtClean="0">
                <a:latin typeface="Meiryo UI" pitchFamily="50" charset="-128"/>
                <a:ea typeface="Meiryo UI" pitchFamily="50" charset="-128"/>
              </a:rPr>
              <a:t>&gt;</a:t>
            </a:r>
            <a:endParaRPr lang="ja-JP" altLang="en-US" sz="1100" dirty="0" smtClean="0">
              <a:latin typeface="Meiryo UI" pitchFamily="50" charset="-128"/>
              <a:ea typeface="Meiryo UI" pitchFamily="50" charset="-128"/>
            </a:endParaRPr>
          </a:p>
          <a:p>
            <a:r>
              <a:rPr lang="ja-JP" altLang="en-US" sz="1100" dirty="0" smtClean="0">
                <a:latin typeface="Meiryo UI" pitchFamily="50" charset="-128"/>
                <a:ea typeface="Meiryo UI" pitchFamily="50" charset="-128"/>
              </a:rPr>
              <a:t>社名：上ノ国開発株式会社</a:t>
            </a:r>
          </a:p>
          <a:p>
            <a:r>
              <a:rPr lang="ja-JP" altLang="en-US" sz="1100" dirty="0" smtClean="0">
                <a:latin typeface="Meiryo UI" pitchFamily="50" charset="-128"/>
                <a:ea typeface="Meiryo UI" pitchFamily="50" charset="-128"/>
              </a:rPr>
              <a:t>本社： 〒</a:t>
            </a:r>
            <a:r>
              <a:rPr lang="en-US" altLang="ja-JP" sz="1100" dirty="0" smtClean="0">
                <a:latin typeface="Meiryo UI" pitchFamily="50" charset="-128"/>
                <a:ea typeface="Meiryo UI" pitchFamily="50" charset="-128"/>
              </a:rPr>
              <a:t>049-0611</a:t>
            </a:r>
            <a:r>
              <a:rPr lang="ja-JP" altLang="en-US" sz="1100" dirty="0" smtClean="0">
                <a:latin typeface="Meiryo UI" pitchFamily="50" charset="-128"/>
                <a:ea typeface="Meiryo UI" pitchFamily="50" charset="-128"/>
              </a:rPr>
              <a:t>　北海道檜山</a:t>
            </a:r>
            <a:r>
              <a:rPr lang="ja-JP" altLang="en-US" sz="1100" dirty="0" smtClean="0">
                <a:latin typeface="Meiryo UI" pitchFamily="50" charset="-128"/>
                <a:ea typeface="Meiryo UI" pitchFamily="50" charset="-128"/>
              </a:rPr>
              <a:t>郡上ノ国町字湯</a:t>
            </a:r>
            <a:r>
              <a:rPr lang="ja-JP" altLang="en-US" sz="1100" dirty="0" smtClean="0">
                <a:latin typeface="Meiryo UI" pitchFamily="50" charset="-128"/>
                <a:ea typeface="Meiryo UI" pitchFamily="50" charset="-128"/>
              </a:rPr>
              <a:t>ノ岱</a:t>
            </a:r>
            <a:r>
              <a:rPr lang="en-US" altLang="ja-JP" sz="1100" dirty="0" smtClean="0">
                <a:latin typeface="Meiryo UI" pitchFamily="50" charset="-128"/>
                <a:ea typeface="Meiryo UI" pitchFamily="50" charset="-128"/>
              </a:rPr>
              <a:t>243-4</a:t>
            </a:r>
          </a:p>
          <a:p>
            <a:r>
              <a:rPr lang="ja-JP" altLang="en-US" sz="1100" dirty="0" smtClean="0">
                <a:latin typeface="Meiryo UI" pitchFamily="50" charset="-128"/>
                <a:ea typeface="Meiryo UI" pitchFamily="50" charset="-128"/>
              </a:rPr>
              <a:t>電話：</a:t>
            </a:r>
            <a:r>
              <a:rPr lang="en-US" altLang="ja-JP" sz="1100" dirty="0" smtClean="0">
                <a:latin typeface="Meiryo UI" pitchFamily="50" charset="-128"/>
                <a:ea typeface="Meiryo UI" pitchFamily="50" charset="-128"/>
              </a:rPr>
              <a:t> 0139-56-1260</a:t>
            </a:r>
          </a:p>
          <a:p>
            <a:r>
              <a:rPr lang="ja-JP" altLang="en-US" sz="1100" dirty="0" smtClean="0">
                <a:latin typeface="Meiryo UI" pitchFamily="50" charset="-128"/>
                <a:ea typeface="Meiryo UI" pitchFamily="50" charset="-128"/>
              </a:rPr>
              <a:t>設立：</a:t>
            </a:r>
            <a:r>
              <a:rPr lang="en-US" altLang="ja-JP" sz="1100" dirty="0" smtClean="0">
                <a:latin typeface="Meiryo UI" pitchFamily="50" charset="-128"/>
                <a:ea typeface="Meiryo UI" pitchFamily="50" charset="-128"/>
              </a:rPr>
              <a:t>2019</a:t>
            </a:r>
            <a:r>
              <a:rPr lang="ja-JP" altLang="en-US" sz="1100" dirty="0" smtClean="0">
                <a:latin typeface="Meiryo UI" pitchFamily="50" charset="-128"/>
                <a:ea typeface="Meiryo UI" pitchFamily="50" charset="-128"/>
              </a:rPr>
              <a:t>年</a:t>
            </a:r>
            <a:r>
              <a:rPr lang="en-US" altLang="ja-JP" sz="1100" dirty="0" smtClean="0">
                <a:latin typeface="Meiryo UI" pitchFamily="50" charset="-128"/>
                <a:ea typeface="Meiryo UI" pitchFamily="50" charset="-128"/>
              </a:rPr>
              <a:t>12</a:t>
            </a:r>
            <a:r>
              <a:rPr lang="ja-JP" altLang="en-US" sz="1100" dirty="0" smtClean="0">
                <a:latin typeface="Meiryo UI" pitchFamily="50" charset="-128"/>
                <a:ea typeface="Meiryo UI" pitchFamily="50" charset="-128"/>
              </a:rPr>
              <a:t>月</a:t>
            </a:r>
            <a:r>
              <a:rPr lang="en-US" altLang="ja-JP" sz="1100" dirty="0" smtClean="0">
                <a:latin typeface="Meiryo UI" pitchFamily="50" charset="-128"/>
                <a:ea typeface="Meiryo UI" pitchFamily="50" charset="-128"/>
              </a:rPr>
              <a:t>26</a:t>
            </a:r>
            <a:r>
              <a:rPr lang="ja-JP" altLang="en-US" sz="1100" dirty="0" smtClean="0">
                <a:latin typeface="Meiryo UI" pitchFamily="50" charset="-128"/>
                <a:ea typeface="Meiryo UI" pitchFamily="50" charset="-128"/>
              </a:rPr>
              <a:t>日</a:t>
            </a:r>
          </a:p>
          <a:p>
            <a:r>
              <a:rPr lang="ja-JP" altLang="en-US" sz="1100" dirty="0" smtClean="0">
                <a:latin typeface="Meiryo UI" pitchFamily="50" charset="-128"/>
                <a:ea typeface="Meiryo UI" pitchFamily="50" charset="-128"/>
              </a:rPr>
              <a:t>代表者：代表取締役　丸山 和之</a:t>
            </a:r>
          </a:p>
          <a:p>
            <a:r>
              <a:rPr lang="en-US" altLang="ja-JP" sz="1100" dirty="0" smtClean="0">
                <a:latin typeface="Meiryo UI" pitchFamily="50" charset="-128"/>
                <a:ea typeface="Meiryo UI" pitchFamily="50" charset="-128"/>
              </a:rPr>
              <a:t>HP URL</a:t>
            </a:r>
            <a:r>
              <a:rPr lang="ja-JP" altLang="en-US" sz="1100" dirty="0" smtClean="0">
                <a:latin typeface="Meiryo UI" pitchFamily="50" charset="-128"/>
                <a:ea typeface="Meiryo UI" pitchFamily="50" charset="-128"/>
              </a:rPr>
              <a:t>：</a:t>
            </a:r>
            <a:r>
              <a:rPr lang="en-US" altLang="ja-JP" sz="1100" dirty="0" smtClean="0">
                <a:latin typeface="Meiryo UI" pitchFamily="50" charset="-128"/>
                <a:ea typeface="Meiryo UI" pitchFamily="50" charset="-128"/>
                <a:hlinkClick r:id="rId2"/>
              </a:rPr>
              <a:t>http://www.kaminokuni-d.jp</a:t>
            </a:r>
            <a:endParaRPr lang="en-US" altLang="ja-JP" sz="1100" dirty="0" smtClean="0">
              <a:latin typeface="Meiryo UI" pitchFamily="50" charset="-128"/>
              <a:ea typeface="Meiryo UI" pitchFamily="50" charset="-128"/>
            </a:endParaRPr>
          </a:p>
          <a:p>
            <a:endParaRPr lang="en-US" altLang="ja-JP" sz="1100" dirty="0" smtClean="0">
              <a:latin typeface="Meiryo UI" pitchFamily="50" charset="-128"/>
              <a:ea typeface="Meiryo UI" pitchFamily="50" charset="-128"/>
            </a:endParaRPr>
          </a:p>
          <a:p>
            <a:r>
              <a:rPr lang="ja-JP" altLang="en-US" sz="1100" dirty="0" smtClean="0">
                <a:latin typeface="Meiryo UI" pitchFamily="50" charset="-128"/>
                <a:ea typeface="Meiryo UI" pitchFamily="50" charset="-128"/>
              </a:rPr>
              <a:t>●主催 概要</a:t>
            </a:r>
            <a:endParaRPr lang="ja-JP" altLang="en-US" sz="1100" dirty="0" smtClean="0">
              <a:latin typeface="Meiryo UI" pitchFamily="50" charset="-128"/>
              <a:ea typeface="Meiryo UI" pitchFamily="50" charset="-128"/>
            </a:endParaRPr>
          </a:p>
          <a:p>
            <a:r>
              <a:rPr lang="ja-JP" altLang="en-US" sz="1100" dirty="0" smtClean="0">
                <a:latin typeface="Meiryo UI" pitchFamily="50" charset="-128"/>
                <a:ea typeface="Meiryo UI" pitchFamily="50" charset="-128"/>
              </a:rPr>
              <a:t>屋号名：上ノ国ワイナリー</a:t>
            </a:r>
          </a:p>
          <a:p>
            <a:r>
              <a:rPr lang="ja-JP" altLang="en-US" sz="1100" dirty="0" smtClean="0">
                <a:latin typeface="Meiryo UI" pitchFamily="50" charset="-128"/>
                <a:ea typeface="Meiryo UI" pitchFamily="50" charset="-128"/>
              </a:rPr>
              <a:t>本社：〒</a:t>
            </a:r>
            <a:r>
              <a:rPr lang="en-US" altLang="ja-JP" sz="1100" dirty="0" smtClean="0">
                <a:latin typeface="Meiryo UI" pitchFamily="50" charset="-128"/>
                <a:ea typeface="Meiryo UI" pitchFamily="50" charset="-128"/>
              </a:rPr>
              <a:t>049-0611</a:t>
            </a:r>
            <a:r>
              <a:rPr lang="ja-JP" altLang="en-US" sz="1100" dirty="0" smtClean="0">
                <a:latin typeface="Meiryo UI" pitchFamily="50" charset="-128"/>
                <a:ea typeface="Meiryo UI" pitchFamily="50" charset="-128"/>
              </a:rPr>
              <a:t>　北海道檜山</a:t>
            </a:r>
            <a:r>
              <a:rPr lang="ja-JP" altLang="en-US" sz="1100" dirty="0" smtClean="0">
                <a:latin typeface="Meiryo UI" pitchFamily="50" charset="-128"/>
                <a:ea typeface="Meiryo UI" pitchFamily="50" charset="-128"/>
              </a:rPr>
              <a:t>郡上ノ国町字湯</a:t>
            </a:r>
            <a:r>
              <a:rPr lang="ja-JP" altLang="en-US" sz="1100" dirty="0" smtClean="0">
                <a:latin typeface="Meiryo UI" pitchFamily="50" charset="-128"/>
                <a:ea typeface="Meiryo UI" pitchFamily="50" charset="-128"/>
              </a:rPr>
              <a:t>ノ岱</a:t>
            </a:r>
            <a:r>
              <a:rPr lang="en-US" altLang="ja-JP" sz="1100" dirty="0" smtClean="0">
                <a:latin typeface="Meiryo UI" pitchFamily="50" charset="-128"/>
                <a:ea typeface="Meiryo UI" pitchFamily="50" charset="-128"/>
              </a:rPr>
              <a:t>243-4</a:t>
            </a:r>
          </a:p>
          <a:p>
            <a:r>
              <a:rPr lang="ja-JP" altLang="en-US" sz="1100" dirty="0" smtClean="0">
                <a:latin typeface="Meiryo UI" pitchFamily="50" charset="-128"/>
                <a:ea typeface="Meiryo UI" pitchFamily="50" charset="-128"/>
              </a:rPr>
              <a:t>電話：</a:t>
            </a:r>
            <a:r>
              <a:rPr lang="en-US" altLang="ja-JP" sz="1100" dirty="0" smtClean="0">
                <a:latin typeface="Meiryo UI" pitchFamily="50" charset="-128"/>
                <a:ea typeface="Meiryo UI" pitchFamily="50" charset="-128"/>
              </a:rPr>
              <a:t>0139-56-1260</a:t>
            </a:r>
          </a:p>
          <a:p>
            <a:r>
              <a:rPr lang="en-US" altLang="ja-JP" sz="1100" dirty="0" smtClean="0">
                <a:latin typeface="Meiryo UI" pitchFamily="50" charset="-128"/>
                <a:ea typeface="Meiryo UI" pitchFamily="50" charset="-128"/>
              </a:rPr>
              <a:t>FAX</a:t>
            </a:r>
            <a:r>
              <a:rPr lang="ja-JP" altLang="en-US" sz="1100" dirty="0" smtClean="0">
                <a:latin typeface="Meiryo UI" pitchFamily="50" charset="-128"/>
                <a:ea typeface="Meiryo UI" pitchFamily="50" charset="-128"/>
              </a:rPr>
              <a:t>：</a:t>
            </a:r>
            <a:r>
              <a:rPr lang="en-US" altLang="ja-JP" sz="1100" dirty="0" smtClean="0">
                <a:latin typeface="Meiryo UI" pitchFamily="50" charset="-128"/>
                <a:ea typeface="Meiryo UI" pitchFamily="50" charset="-128"/>
              </a:rPr>
              <a:t>0139-56-7271</a:t>
            </a:r>
          </a:p>
          <a:p>
            <a:r>
              <a:rPr lang="en-US" altLang="ja-JP" sz="1100" dirty="0" smtClean="0">
                <a:latin typeface="Meiryo UI" pitchFamily="50" charset="-128"/>
                <a:ea typeface="Meiryo UI" pitchFamily="50" charset="-128"/>
              </a:rPr>
              <a:t>HP URL</a:t>
            </a:r>
            <a:r>
              <a:rPr lang="ja-JP" altLang="en-US" sz="1100" dirty="0" smtClean="0">
                <a:latin typeface="Meiryo UI" pitchFamily="50" charset="-128"/>
                <a:ea typeface="Meiryo UI" pitchFamily="50" charset="-128"/>
              </a:rPr>
              <a:t>：</a:t>
            </a:r>
            <a:r>
              <a:rPr lang="en-US" altLang="ja-JP" sz="1100" dirty="0" smtClean="0">
                <a:latin typeface="Meiryo UI" pitchFamily="50" charset="-128"/>
                <a:ea typeface="Meiryo UI" pitchFamily="50" charset="-128"/>
                <a:hlinkClick r:id="rId3"/>
              </a:rPr>
              <a:t>https://kaminokuni-winery.jp/</a:t>
            </a:r>
            <a:endParaRPr lang="en-US" altLang="ja-JP" sz="1100" dirty="0" smtClean="0">
              <a:latin typeface="Meiryo UI" pitchFamily="50" charset="-128"/>
              <a:ea typeface="Meiryo UI" pitchFamily="50" charset="-128"/>
            </a:endParaRPr>
          </a:p>
        </p:txBody>
      </p:sp>
      <p:cxnSp>
        <p:nvCxnSpPr>
          <p:cNvPr id="14" name="直線コネクタ 13"/>
          <p:cNvCxnSpPr/>
          <p:nvPr/>
        </p:nvCxnSpPr>
        <p:spPr>
          <a:xfrm>
            <a:off x="142852" y="8810652"/>
            <a:ext cx="6572296" cy="1680"/>
          </a:xfrm>
          <a:prstGeom prst="line">
            <a:avLst/>
          </a:prstGeom>
        </p:spPr>
        <p:style>
          <a:lnRef idx="1">
            <a:schemeClr val="dk1"/>
          </a:lnRef>
          <a:fillRef idx="0">
            <a:schemeClr val="dk1"/>
          </a:fillRef>
          <a:effectRef idx="0">
            <a:schemeClr val="dk1"/>
          </a:effectRef>
          <a:fontRef idx="minor">
            <a:schemeClr val="tx1"/>
          </a:fontRef>
        </p:style>
      </p:cxnSp>
      <p:pic>
        <p:nvPicPr>
          <p:cNvPr id="21" name="Picture 3" descr="\\TS5400R42E\share\Alpha2003New\●デザイン●\■アルファ案件\プレスリリース\上ノ国開発×イタリアソムリエ協会\画像\上ノ国開発_logo.jpg"/>
          <p:cNvPicPr>
            <a:picLocks noChangeAspect="1" noChangeArrowheads="1"/>
          </p:cNvPicPr>
          <p:nvPr/>
        </p:nvPicPr>
        <p:blipFill>
          <a:blip r:embed="rId4" cstate="print"/>
          <a:srcRect/>
          <a:stretch>
            <a:fillRect/>
          </a:stretch>
        </p:blipFill>
        <p:spPr bwMode="auto">
          <a:xfrm>
            <a:off x="5000636" y="238092"/>
            <a:ext cx="1643057" cy="340736"/>
          </a:xfrm>
          <a:prstGeom prst="rect">
            <a:avLst/>
          </a:prstGeom>
          <a:noFill/>
        </p:spPr>
      </p:pic>
      <p:grpSp>
        <p:nvGrpSpPr>
          <p:cNvPr id="2" name="グループ化 23"/>
          <p:cNvGrpSpPr/>
          <p:nvPr/>
        </p:nvGrpSpPr>
        <p:grpSpPr>
          <a:xfrm>
            <a:off x="1266818" y="9053484"/>
            <a:ext cx="4324364" cy="614424"/>
            <a:chOff x="285728" y="4167182"/>
            <a:chExt cx="5786478" cy="614424"/>
          </a:xfrm>
        </p:grpSpPr>
        <p:sp>
          <p:nvSpPr>
            <p:cNvPr id="25" name="正方形/長方形 24"/>
            <p:cNvSpPr/>
            <p:nvPr/>
          </p:nvSpPr>
          <p:spPr>
            <a:xfrm>
              <a:off x="1814232" y="4167182"/>
              <a:ext cx="2683101" cy="246221"/>
            </a:xfrm>
            <a:prstGeom prst="rect">
              <a:avLst/>
            </a:prstGeom>
          </p:spPr>
          <p:txBody>
            <a:bodyPr wrap="none">
              <a:spAutoFit/>
            </a:bodyPr>
            <a:lstStyle/>
            <a:p>
              <a:pPr algn="ctr" eaLnBrk="1" hangingPunct="1">
                <a:spcBef>
                  <a:spcPct val="30000"/>
                </a:spcBef>
                <a:defRPr/>
              </a:pPr>
              <a:r>
                <a:rPr lang="ja-JP" altLang="en-US" b="1" dirty="0">
                  <a:latin typeface="Meiryo UI" pitchFamily="50" charset="-128"/>
                  <a:ea typeface="Meiryo UI" pitchFamily="50" charset="-128"/>
                </a:rPr>
                <a:t>◎本リリースに関するお問合せ</a:t>
              </a:r>
              <a:endParaRPr lang="en-US" altLang="ja-JP" b="1" dirty="0">
                <a:latin typeface="Meiryo UI" pitchFamily="50" charset="-128"/>
                <a:ea typeface="Meiryo UI" pitchFamily="50" charset="-128"/>
              </a:endParaRPr>
            </a:p>
          </p:txBody>
        </p:sp>
        <p:sp>
          <p:nvSpPr>
            <p:cNvPr id="26" name="正方形/長方形 25"/>
            <p:cNvSpPr/>
            <p:nvPr/>
          </p:nvSpPr>
          <p:spPr>
            <a:xfrm>
              <a:off x="285728" y="4381496"/>
              <a:ext cx="5786478" cy="400110"/>
            </a:xfrm>
            <a:prstGeom prst="rect">
              <a:avLst/>
            </a:prstGeom>
          </p:spPr>
          <p:txBody>
            <a:bodyPr wrap="square">
              <a:spAutoFit/>
            </a:bodyPr>
            <a:lstStyle/>
            <a:p>
              <a:pPr algn="ctr"/>
              <a:r>
                <a:rPr lang="ja-JP" altLang="en-US" dirty="0" smtClean="0">
                  <a:latin typeface="Meiryo UI" pitchFamily="50" charset="-128"/>
                  <a:ea typeface="Meiryo UI" pitchFamily="50" charset="-128"/>
                </a:rPr>
                <a:t>上ノ国開発株式会社 担当：矢野・平野・郡司</a:t>
              </a:r>
            </a:p>
            <a:p>
              <a:pPr algn="ctr"/>
              <a:r>
                <a:rPr lang="en-US" altLang="ja-JP" dirty="0" smtClean="0">
                  <a:latin typeface="Meiryo UI" pitchFamily="50" charset="-128"/>
                  <a:ea typeface="Meiryo UI" pitchFamily="50" charset="-128"/>
                </a:rPr>
                <a:t>E-mail</a:t>
              </a:r>
              <a:r>
                <a:rPr lang="ja-JP" altLang="en-US" dirty="0" smtClean="0">
                  <a:latin typeface="Meiryo UI" pitchFamily="50" charset="-128"/>
                  <a:ea typeface="Meiryo UI" pitchFamily="50" charset="-128"/>
                </a:rPr>
                <a:t>：</a:t>
              </a:r>
              <a:r>
                <a:rPr lang="en-US" dirty="0" smtClean="0"/>
                <a:t> info@kaminokuni-d.jp</a:t>
              </a:r>
              <a:r>
                <a:rPr lang="en-US" altLang="ja-JP" dirty="0" smtClean="0">
                  <a:solidFill>
                    <a:srgbClr val="FF0000"/>
                  </a:solidFill>
                  <a:latin typeface="Meiryo UI" pitchFamily="50" charset="-128"/>
                  <a:ea typeface="Meiryo UI" pitchFamily="50" charset="-128"/>
                </a:rPr>
                <a:t> </a:t>
              </a:r>
              <a:r>
                <a:rPr lang="ja-JP" altLang="en-US" dirty="0" smtClean="0">
                  <a:solidFill>
                    <a:srgbClr val="FF0000"/>
                  </a:solidFill>
                  <a:latin typeface="Meiryo UI" pitchFamily="50" charset="-128"/>
                  <a:ea typeface="Meiryo UI" pitchFamily="50" charset="-128"/>
                </a:rPr>
                <a:t> </a:t>
              </a:r>
              <a:r>
                <a:rPr lang="en-US" altLang="ja-JP" dirty="0">
                  <a:latin typeface="Meiryo UI" pitchFamily="50" charset="-128"/>
                  <a:ea typeface="Meiryo UI" pitchFamily="50" charset="-128"/>
                </a:rPr>
                <a:t>TEL</a:t>
              </a:r>
              <a:r>
                <a:rPr lang="ja-JP" altLang="en-US" dirty="0" smtClean="0">
                  <a:latin typeface="Meiryo UI" pitchFamily="50" charset="-128"/>
                  <a:ea typeface="Meiryo UI" pitchFamily="50" charset="-128"/>
                </a:rPr>
                <a:t>：</a:t>
              </a:r>
              <a:r>
                <a:rPr lang="en-US" altLang="ja-JP" dirty="0" smtClean="0">
                  <a:latin typeface="Meiryo UI" pitchFamily="50" charset="-128"/>
                  <a:ea typeface="Meiryo UI" pitchFamily="50" charset="-128"/>
                </a:rPr>
                <a:t>0139-56-1260</a:t>
              </a:r>
              <a:endParaRPr lang="ja-JP" altLang="en-US" b="1" dirty="0">
                <a:latin typeface="Meiryo UI" pitchFamily="50" charset="-128"/>
                <a:ea typeface="Meiryo UI" pitchFamily="50" charset="-128"/>
              </a:endParaRPr>
            </a:p>
          </p:txBody>
        </p:sp>
      </p:grpSp>
      <p:sp>
        <p:nvSpPr>
          <p:cNvPr id="15" name="正方形/長方形 14"/>
          <p:cNvSpPr/>
          <p:nvPr/>
        </p:nvSpPr>
        <p:spPr>
          <a:xfrm>
            <a:off x="428604" y="1523976"/>
            <a:ext cx="3357586" cy="2446824"/>
          </a:xfrm>
          <a:prstGeom prst="rect">
            <a:avLst/>
          </a:prstGeom>
        </p:spPr>
        <p:txBody>
          <a:bodyPr wrap="square">
            <a:spAutoFit/>
          </a:bodyPr>
          <a:lstStyle/>
          <a:p>
            <a:pPr>
              <a:lnSpc>
                <a:spcPct val="150000"/>
              </a:lnSpc>
            </a:pPr>
            <a:r>
              <a:rPr lang="en-US" altLang="ja-JP" sz="1400" b="1" dirty="0" smtClean="0">
                <a:latin typeface="Meiryo UI" pitchFamily="50" charset="-128"/>
                <a:ea typeface="Meiryo UI" pitchFamily="50" charset="-128"/>
              </a:rPr>
              <a:t>【</a:t>
            </a:r>
            <a:r>
              <a:rPr lang="ja-JP" altLang="en-US" sz="1400" b="1" dirty="0" smtClean="0">
                <a:latin typeface="Meiryo UI" pitchFamily="50" charset="-128"/>
                <a:ea typeface="Meiryo UI" pitchFamily="50" charset="-128"/>
              </a:rPr>
              <a:t>上ノ国ワイナリー</a:t>
            </a:r>
            <a:r>
              <a:rPr lang="en-US" altLang="ja-JP" sz="1400" b="1" dirty="0" smtClean="0">
                <a:latin typeface="Meiryo UI" pitchFamily="50" charset="-128"/>
                <a:ea typeface="Meiryo UI" pitchFamily="50" charset="-128"/>
              </a:rPr>
              <a:t>】 </a:t>
            </a:r>
          </a:p>
          <a:p>
            <a:pPr>
              <a:lnSpc>
                <a:spcPct val="150000"/>
              </a:lnSpc>
            </a:pPr>
            <a:r>
              <a:rPr lang="ja-JP" altLang="en-US" sz="1100" dirty="0" smtClean="0">
                <a:latin typeface="Meiryo UI" pitchFamily="50" charset="-128"/>
                <a:ea typeface="Meiryo UI" pitchFamily="50" charset="-128"/>
              </a:rPr>
              <a:t>自然豊かな北海道上ノ国町にある廃校をリノベーションし、ワイナリーとサテライトオフィスを併設した複合施設「上ノ国ワイナリー」を運営。上ノ国ワイナリーでは、ワイン葡萄の栽培・醸造・販売を行っており、施設内のショップや地域のイベント等でオリジナルのワインを販売しています。サテライトオフィスではフリースペース、グループルーム、個室を設置し、またバスルームや洗濯室も備えているため、個室での宿泊も可能です。</a:t>
            </a:r>
          </a:p>
        </p:txBody>
      </p:sp>
      <p:pic>
        <p:nvPicPr>
          <p:cNvPr id="16" name="Picture 21"/>
          <p:cNvPicPr>
            <a:picLocks noChangeAspect="1" noChangeArrowheads="1"/>
          </p:cNvPicPr>
          <p:nvPr/>
        </p:nvPicPr>
        <p:blipFill>
          <a:blip r:embed="rId5"/>
          <a:srcRect/>
          <a:stretch>
            <a:fillRect/>
          </a:stretch>
        </p:blipFill>
        <p:spPr bwMode="auto">
          <a:xfrm>
            <a:off x="3786190" y="1523976"/>
            <a:ext cx="2746842" cy="1857388"/>
          </a:xfrm>
          <a:prstGeom prst="rect">
            <a:avLst/>
          </a:prstGeom>
          <a:noFill/>
          <a:ln w="9525">
            <a:noFill/>
            <a:miter lim="800000"/>
            <a:headEnd/>
            <a:tailEnd/>
          </a:ln>
          <a:effectLst/>
        </p:spPr>
      </p:pic>
      <p:sp>
        <p:nvSpPr>
          <p:cNvPr id="17" name="正方形/長方形 16"/>
          <p:cNvSpPr/>
          <p:nvPr/>
        </p:nvSpPr>
        <p:spPr>
          <a:xfrm>
            <a:off x="428604" y="4169305"/>
            <a:ext cx="3357586" cy="1177245"/>
          </a:xfrm>
          <a:prstGeom prst="rect">
            <a:avLst/>
          </a:prstGeom>
        </p:spPr>
        <p:txBody>
          <a:bodyPr wrap="square">
            <a:spAutoFit/>
          </a:bodyPr>
          <a:lstStyle/>
          <a:p>
            <a:pPr>
              <a:lnSpc>
                <a:spcPct val="150000"/>
              </a:lnSpc>
            </a:pPr>
            <a:r>
              <a:rPr lang="en-US" altLang="ja-JP" sz="1400" b="1" dirty="0" smtClean="0">
                <a:latin typeface="Meiryo UI" pitchFamily="50" charset="-128"/>
                <a:ea typeface="Meiryo UI" pitchFamily="50" charset="-128"/>
              </a:rPr>
              <a:t>【BONBON WINE STAND】 </a:t>
            </a:r>
            <a:r>
              <a:rPr lang="ja-JP" altLang="en-US" sz="1100" dirty="0" smtClean="0"/>
              <a:t>⁡</a:t>
            </a:r>
            <a:br>
              <a:rPr lang="ja-JP" altLang="en-US" sz="1100" dirty="0" smtClean="0"/>
            </a:br>
            <a:r>
              <a:rPr lang="ja-JP" altLang="en-US" sz="1100" dirty="0" smtClean="0">
                <a:latin typeface="Meiryo UI" pitchFamily="50" charset="-128"/>
                <a:ea typeface="Meiryo UI" pitchFamily="50" charset="-128"/>
              </a:rPr>
              <a:t>愛知県名古屋市中区大須</a:t>
            </a:r>
            <a:r>
              <a:rPr lang="en-US" altLang="ja-JP" sz="1100" dirty="0" smtClean="0">
                <a:latin typeface="Meiryo UI" pitchFamily="50" charset="-128"/>
                <a:ea typeface="Meiryo UI" pitchFamily="50" charset="-128"/>
              </a:rPr>
              <a:t>3-7-18</a:t>
            </a:r>
            <a:r>
              <a:rPr lang="ja-JP" altLang="en-US" sz="1100" dirty="0" smtClean="0">
                <a:latin typeface="Meiryo UI" pitchFamily="50" charset="-128"/>
                <a:ea typeface="Meiryo UI" pitchFamily="50" charset="-128"/>
              </a:rPr>
              <a:t/>
            </a:r>
            <a:br>
              <a:rPr lang="ja-JP" altLang="en-US" sz="1100" dirty="0" smtClean="0">
                <a:latin typeface="Meiryo UI" pitchFamily="50" charset="-128"/>
                <a:ea typeface="Meiryo UI" pitchFamily="50" charset="-128"/>
              </a:rPr>
            </a:br>
            <a:r>
              <a:rPr lang="en-US" altLang="ja-JP" sz="1100" dirty="0" smtClean="0">
                <a:latin typeface="Meiryo UI" pitchFamily="50" charset="-128"/>
                <a:ea typeface="Meiryo UI" pitchFamily="50" charset="-128"/>
              </a:rPr>
              <a:t>Tel 052-212-8890</a:t>
            </a:r>
            <a:r>
              <a:rPr lang="ja-JP" altLang="en-US" sz="1100" dirty="0" smtClean="0">
                <a:latin typeface="Meiryo UI" pitchFamily="50" charset="-128"/>
                <a:ea typeface="Meiryo UI" pitchFamily="50" charset="-128"/>
              </a:rPr>
              <a:t/>
            </a:r>
            <a:br>
              <a:rPr lang="ja-JP" altLang="en-US" sz="1100" dirty="0" smtClean="0">
                <a:latin typeface="Meiryo UI" pitchFamily="50" charset="-128"/>
                <a:ea typeface="Meiryo UI" pitchFamily="50" charset="-128"/>
              </a:rPr>
            </a:br>
            <a:r>
              <a:rPr lang="ja-JP" altLang="en-US" sz="1100" dirty="0" smtClean="0">
                <a:latin typeface="Meiryo UI" pitchFamily="50" charset="-128"/>
                <a:ea typeface="Meiryo UI" pitchFamily="50" charset="-128"/>
              </a:rPr>
              <a:t>平日　　</a:t>
            </a:r>
            <a:r>
              <a:rPr lang="en-US" altLang="ja-JP" sz="1100" dirty="0" smtClean="0">
                <a:latin typeface="Meiryo UI" pitchFamily="50" charset="-128"/>
                <a:ea typeface="Meiryo UI" pitchFamily="50" charset="-128"/>
              </a:rPr>
              <a:t>15:00-23:00</a:t>
            </a:r>
            <a:r>
              <a:rPr lang="ja-JP" altLang="en-US" sz="1100" dirty="0" smtClean="0">
                <a:latin typeface="Meiryo UI" pitchFamily="50" charset="-128"/>
                <a:ea typeface="Meiryo UI" pitchFamily="50" charset="-128"/>
              </a:rPr>
              <a:t>／土日祝　</a:t>
            </a:r>
            <a:r>
              <a:rPr lang="en-US" altLang="ja-JP" sz="1100" dirty="0" smtClean="0">
                <a:latin typeface="Meiryo UI" pitchFamily="50" charset="-128"/>
                <a:ea typeface="Meiryo UI" pitchFamily="50" charset="-128"/>
              </a:rPr>
              <a:t>12:00-23:00</a:t>
            </a:r>
            <a:endParaRPr lang="ja-JP" altLang="en-US" sz="1100" dirty="0" smtClean="0">
              <a:latin typeface="Meiryo UI" pitchFamily="50" charset="-128"/>
              <a:ea typeface="Meiryo UI" pitchFamily="50" charset="-128"/>
            </a:endParaRPr>
          </a:p>
        </p:txBody>
      </p:sp>
      <p:pic>
        <p:nvPicPr>
          <p:cNvPr id="19" name="図 18" descr="head_20241213_4.jpg"/>
          <p:cNvPicPr>
            <a:picLocks noChangeAspect="1"/>
          </p:cNvPicPr>
          <p:nvPr/>
        </p:nvPicPr>
        <p:blipFill>
          <a:blip r:embed="rId6"/>
          <a:stretch>
            <a:fillRect/>
          </a:stretch>
        </p:blipFill>
        <p:spPr>
          <a:xfrm>
            <a:off x="3786190" y="3809992"/>
            <a:ext cx="2714644" cy="1802887"/>
          </a:xfrm>
          <a:prstGeom prst="rect">
            <a:avLst/>
          </a:prstGeom>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16887</TotalTime>
  <Words>626</Words>
  <Application>Microsoft Office PowerPoint</Application>
  <PresentationFormat>A4 210 x 297 mm</PresentationFormat>
  <Paragraphs>92</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標準デザイン</vt:lpstr>
      <vt:lpstr>スライド 1</vt:lpstr>
      <vt:lpstr>スライド 2</vt:lpstr>
      <vt:lpstr>スライド 3</vt:lpstr>
      <vt:lpstr>スライド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furukawa</dc:creator>
  <cp:lastModifiedBy>alphapoint</cp:lastModifiedBy>
  <cp:revision>517</cp:revision>
  <cp:lastPrinted>2018-03-26T02:09:19Z</cp:lastPrinted>
  <dcterms:created xsi:type="dcterms:W3CDTF">2008-08-20T12:18:16Z</dcterms:created>
  <dcterms:modified xsi:type="dcterms:W3CDTF">2024-12-16T03:24:03Z</dcterms:modified>
</cp:coreProperties>
</file>