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7" r:id="rId2"/>
    <p:sldId id="269" r:id="rId3"/>
    <p:sldId id="268" r:id="rId4"/>
  </p:sldIdLst>
  <p:sldSz cx="6858000" cy="9144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Calibri" pitchFamily="34" charset="0"/>
        <a:ea typeface="ヒラギノ角ゴ ProN W3" charset="-128"/>
        <a:cs typeface="+mn-cs"/>
        <a:sym typeface="Calibri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Calibri" pitchFamily="34" charset="0"/>
        <a:ea typeface="ヒラギノ角ゴ ProN W3" charset="-128"/>
        <a:cs typeface="+mn-cs"/>
        <a:sym typeface="Calibri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Calibri" pitchFamily="34" charset="0"/>
        <a:ea typeface="ヒラギノ角ゴ ProN W3" charset="-128"/>
        <a:cs typeface="+mn-cs"/>
        <a:sym typeface="Calibri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Calibri" pitchFamily="34" charset="0"/>
        <a:ea typeface="ヒラギノ角ゴ ProN W3" charset="-128"/>
        <a:cs typeface="+mn-cs"/>
        <a:sym typeface="Calibri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Calibri" pitchFamily="34" charset="0"/>
        <a:ea typeface="ヒラギノ角ゴ ProN W3" charset="-128"/>
        <a:cs typeface="+mn-cs"/>
        <a:sym typeface="Calibri" pitchFamily="34" charset="0"/>
      </a:defRPr>
    </a:lvl5pPr>
    <a:lvl6pPr marL="2286000" algn="l" defTabSz="914400" rtl="0" eaLnBrk="1" latinLnBrk="0" hangingPunct="1">
      <a:defRPr kumimoji="1" sz="2400" kern="1200">
        <a:solidFill>
          <a:srgbClr val="000000"/>
        </a:solidFill>
        <a:latin typeface="Calibri" pitchFamily="34" charset="0"/>
        <a:ea typeface="ヒラギノ角ゴ ProN W3" charset="-128"/>
        <a:cs typeface="+mn-cs"/>
        <a:sym typeface="Calibri" pitchFamily="34" charset="0"/>
      </a:defRPr>
    </a:lvl6pPr>
    <a:lvl7pPr marL="2743200" algn="l" defTabSz="914400" rtl="0" eaLnBrk="1" latinLnBrk="0" hangingPunct="1">
      <a:defRPr kumimoji="1" sz="2400" kern="1200">
        <a:solidFill>
          <a:srgbClr val="000000"/>
        </a:solidFill>
        <a:latin typeface="Calibri" pitchFamily="34" charset="0"/>
        <a:ea typeface="ヒラギノ角ゴ ProN W3" charset="-128"/>
        <a:cs typeface="+mn-cs"/>
        <a:sym typeface="Calibri" pitchFamily="34" charset="0"/>
      </a:defRPr>
    </a:lvl7pPr>
    <a:lvl8pPr marL="3200400" algn="l" defTabSz="914400" rtl="0" eaLnBrk="1" latinLnBrk="0" hangingPunct="1">
      <a:defRPr kumimoji="1" sz="2400" kern="1200">
        <a:solidFill>
          <a:srgbClr val="000000"/>
        </a:solidFill>
        <a:latin typeface="Calibri" pitchFamily="34" charset="0"/>
        <a:ea typeface="ヒラギノ角ゴ ProN W3" charset="-128"/>
        <a:cs typeface="+mn-cs"/>
        <a:sym typeface="Calibri" pitchFamily="34" charset="0"/>
      </a:defRPr>
    </a:lvl8pPr>
    <a:lvl9pPr marL="3657600" algn="l" defTabSz="914400" rtl="0" eaLnBrk="1" latinLnBrk="0" hangingPunct="1">
      <a:defRPr kumimoji="1" sz="2400" kern="1200">
        <a:solidFill>
          <a:srgbClr val="000000"/>
        </a:solidFill>
        <a:latin typeface="Calibri" pitchFamily="34" charset="0"/>
        <a:ea typeface="ヒラギノ角ゴ ProN W3" charset="-128"/>
        <a:cs typeface="+mn-cs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orient="horz" pos="3288">
          <p15:clr>
            <a:srgbClr val="A4A3A4"/>
          </p15:clr>
        </p15:guide>
        <p15:guide id="3" orient="horz" pos="2744">
          <p15:clr>
            <a:srgbClr val="A4A3A4"/>
          </p15:clr>
        </p15:guide>
        <p15:guide id="4" pos="3747">
          <p15:clr>
            <a:srgbClr val="A4A3A4"/>
          </p15:clr>
        </p15:guide>
        <p15:guide id="5" pos="119">
          <p15:clr>
            <a:srgbClr val="A4A3A4"/>
          </p15:clr>
        </p15:guide>
        <p15:guide id="6" pos="2161">
          <p15:clr>
            <a:srgbClr val="A4A3A4"/>
          </p15:clr>
        </p15:guide>
        <p15:guide id="7" pos="4246">
          <p15:clr>
            <a:srgbClr val="A4A3A4"/>
          </p15:clr>
        </p15:guide>
        <p15:guide id="8" pos="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DC1F6"/>
    <a:srgbClr val="00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 autoAdjust="0"/>
    <p:restoredTop sz="94660"/>
  </p:normalViewPr>
  <p:slideViewPr>
    <p:cSldViewPr showGuides="1">
      <p:cViewPr varScale="1">
        <p:scale>
          <a:sx n="95" d="100"/>
          <a:sy n="95" d="100"/>
        </p:scale>
        <p:origin x="3336" y="200"/>
      </p:cViewPr>
      <p:guideLst>
        <p:guide orient="horz" pos="2200"/>
        <p:guide orient="horz" pos="3288"/>
        <p:guide orient="horz" pos="2744"/>
        <p:guide pos="3747"/>
        <p:guide pos="119"/>
        <p:guide pos="2161"/>
        <p:guide pos="4246"/>
        <p:guide pos="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9C72-E463-44EA-94DD-A65F270E31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7259D-8DBA-4954-A153-2BA97173BFA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123825"/>
            <a:ext cx="1543050" cy="90201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123825"/>
            <a:ext cx="4476750" cy="90201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95CBE-DBDA-4D82-BBAC-5A6518F927F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1E1F4-7950-4603-B97A-ABAD373316B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ECDD7-B8B8-44E6-ACA3-962E729396A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4F7D7-11C7-4173-B150-993B06D9338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9A0-88C2-4497-8A66-81EA74C4A2A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E26CE-CA43-41DE-B5E0-2A78F587482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A9572-AE23-444F-BE7B-121F8A814A6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9399E-4763-47A3-A8DD-2C6D18E49E6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>
              <a:sym typeface="Calibri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EE4C1-0F3D-442E-9BD7-167849BE8B6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23825"/>
            <a:ext cx="6172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Calibri" pitchFamily="34" charset="0"/>
              </a:rPr>
              <a:t>Second level</a:t>
            </a:r>
          </a:p>
          <a:p>
            <a:pPr lvl="2"/>
            <a:r>
              <a:rPr lang="en-US" altLang="ja-JP">
                <a:sym typeface="Calibri" pitchFamily="34" charset="0"/>
              </a:rPr>
              <a:t>Third level</a:t>
            </a:r>
          </a:p>
          <a:p>
            <a:pPr lvl="3"/>
            <a:r>
              <a:rPr lang="en-US" altLang="ja-JP">
                <a:sym typeface="Calibri" pitchFamily="34" charset="0"/>
              </a:rPr>
              <a:t>Fourth level</a:t>
            </a:r>
          </a:p>
          <a:p>
            <a:pPr lvl="4"/>
            <a:r>
              <a:rPr lang="en-US" altLang="ja-JP">
                <a:sym typeface="Calibri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80063" y="8578850"/>
            <a:ext cx="268287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fld id="{BEA3318C-C8A3-4C11-B3A4-8817B60EC1A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87ECF97F-062E-6779-50A3-7C67A8E734B4}"/>
              </a:ext>
            </a:extLst>
          </p:cNvPr>
          <p:cNvSpPr/>
          <p:nvPr/>
        </p:nvSpPr>
        <p:spPr bwMode="auto">
          <a:xfrm>
            <a:off x="377917" y="7884368"/>
            <a:ext cx="4104456" cy="10849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2D4BE2-01FC-AF8A-7F7A-E13EB5B3134E}"/>
              </a:ext>
            </a:extLst>
          </p:cNvPr>
          <p:cNvSpPr>
            <a:spLocks/>
          </p:cNvSpPr>
          <p:nvPr/>
        </p:nvSpPr>
        <p:spPr bwMode="auto">
          <a:xfrm>
            <a:off x="1985717" y="7984692"/>
            <a:ext cx="65405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ja-JP" sz="1400" dirty="0">
              <a:latin typeface="みんなの文字ゴStd L" pitchFamily="34" charset="-128"/>
              <a:ea typeface="みんなの文字ゴStd L" pitchFamily="34" charset="-128"/>
              <a:sym typeface="メイリオ ボールド" charset="-128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16D4344-7989-440D-0F53-6F4ED0D5D83C}"/>
              </a:ext>
            </a:extLst>
          </p:cNvPr>
          <p:cNvSpPr>
            <a:spLocks/>
          </p:cNvSpPr>
          <p:nvPr/>
        </p:nvSpPr>
        <p:spPr bwMode="auto">
          <a:xfrm>
            <a:off x="5707" y="141240"/>
            <a:ext cx="6852293" cy="2399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ja-JP" altLang="en-US" sz="1800" dirty="0">
              <a:latin typeface="+mn-ea"/>
              <a:ea typeface="+mn-ea"/>
            </a:endParaRPr>
          </a:p>
        </p:txBody>
      </p:sp>
      <p:sp>
        <p:nvSpPr>
          <p:cNvPr id="26" name="正方形/長方形 6">
            <a:extLst>
              <a:ext uri="{FF2B5EF4-FFF2-40B4-BE49-F238E27FC236}">
                <a16:creationId xmlns:a16="http://schemas.microsoft.com/office/drawing/2014/main" id="{88568176-5C20-C542-D937-62CE999F6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9" y="106875"/>
            <a:ext cx="4176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ja-JP" altLang="en-US" sz="1400" b="1">
                <a:latin typeface="みんなの文字ゴStd L" pitchFamily="34" charset="-128"/>
                <a:ea typeface="みんなの文字ゴStd L" pitchFamily="34" charset="-128"/>
                <a:sym typeface="メイリオ" charset="-128"/>
              </a:rPr>
              <a:t>「</a:t>
            </a:r>
            <a:r>
              <a:rPr kumimoji="0" lang="en-US" altLang="ja-JP" sz="1400" b="1" dirty="0">
                <a:latin typeface="みんなの文字ゴStd L" pitchFamily="34" charset="-128"/>
                <a:ea typeface="みんなの文字ゴStd L" pitchFamily="34" charset="-128"/>
                <a:sym typeface="メイリオ" charset="-128"/>
              </a:rPr>
              <a:t>OVERPOWER</a:t>
            </a:r>
            <a:r>
              <a:rPr kumimoji="0" lang="ja-JP" altLang="en-US" sz="1400" b="1">
                <a:latin typeface="みんなの文字ゴStd L" pitchFamily="34" charset="-128"/>
                <a:ea typeface="みんなの文字ゴStd L" pitchFamily="34" charset="-128"/>
                <a:sym typeface="メイリオ" charset="-128"/>
              </a:rPr>
              <a:t>」紹介</a:t>
            </a:r>
            <a:endParaRPr kumimoji="0" lang="en-US" altLang="ja-JP" sz="1400" b="1" dirty="0">
              <a:latin typeface="みんなの文字ゴStd L" pitchFamily="34" charset="-128"/>
              <a:ea typeface="みんなの文字ゴStd L" pitchFamily="34" charset="-128"/>
              <a:sym typeface="メイリオ" charset="-128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552B5B9-BDEF-80E9-E40F-DAC75DE5DBB3}"/>
              </a:ext>
            </a:extLst>
          </p:cNvPr>
          <p:cNvSpPr>
            <a:spLocks/>
          </p:cNvSpPr>
          <p:nvPr/>
        </p:nvSpPr>
        <p:spPr bwMode="auto">
          <a:xfrm>
            <a:off x="191549" y="503853"/>
            <a:ext cx="6474899" cy="241063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ja-JP" altLang="en-US" sz="1800"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E338E00-52D1-965B-B918-D0B3E1D1FB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136" y="6120881"/>
            <a:ext cx="1996672" cy="256295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3458FD-9B9F-DB44-E48C-D9AEE80E8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0" y="5798887"/>
            <a:ext cx="4529235" cy="208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b="1" i="0">
                <a:solidFill>
                  <a:schemeClr val="tx1"/>
                </a:solidFill>
                <a:effectLst/>
                <a:latin typeface="+mj-lt"/>
              </a:rPr>
              <a:t>振付：</a:t>
            </a:r>
            <a:r>
              <a:rPr lang="en" altLang="ja-JP" sz="1400" b="1" i="0" dirty="0" err="1">
                <a:solidFill>
                  <a:schemeClr val="tx1"/>
                </a:solidFill>
                <a:effectLst/>
                <a:latin typeface="+mj-lt"/>
              </a:rPr>
              <a:t>akane</a:t>
            </a:r>
            <a:endParaRPr lang="en" altLang="ja-JP" sz="1400" b="1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大阪</a:t>
            </a:r>
            <a:r>
              <a:rPr lang="ja-JP" altLang="en-US" sz="105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岸和田出身。</a:t>
            </a:r>
            <a:r>
              <a:rPr lang="en" altLang="ja-JP" sz="105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CM</a:t>
            </a: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や映像作品などマルチに活動する振付師。</a:t>
            </a:r>
            <a:b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en-US" altLang="ja-JP" sz="105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3</a:t>
            </a: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歳の頃からダンススクールに通い大学生の頃から</a:t>
            </a:r>
            <a:endParaRPr lang="en-US" altLang="ja-JP" sz="105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府立登美丘高校ダンス部の指導にあたり全国優勝へと導く。</a:t>
            </a:r>
            <a:endParaRPr lang="en-US" altLang="ja-JP" sz="105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r>
              <a:rPr lang="en-US" altLang="ja-JP" sz="105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2015</a:t>
            </a: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年よりダンスカンパニー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&lt;</a:t>
            </a: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アカネキカク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&gt;</a:t>
            </a: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をスタートし</a:t>
            </a:r>
            <a:endParaRPr lang="en-US" altLang="ja-JP" sz="105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r>
              <a:rPr lang="en-US" altLang="ja-JP" sz="105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17</a:t>
            </a: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年に</a:t>
            </a:r>
            <a:r>
              <a:rPr lang="en" altLang="ja-JP" sz="105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YouTube </a:t>
            </a: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で配信した「バブリーダンス」が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1</a:t>
            </a: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億回再生を突破。</a:t>
            </a:r>
            <a:b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現在はアバンギャルディのプロデューサー として</a:t>
            </a:r>
            <a:endParaRPr lang="en-US" altLang="ja-JP" sz="105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r>
              <a:rPr lang="ja-JP" altLang="en-US" sz="1050" i="0">
                <a:solidFill>
                  <a:schemeClr val="tx1"/>
                </a:solidFill>
                <a:effectLst/>
                <a:latin typeface="+mn-ea"/>
                <a:ea typeface="+mn-ea"/>
              </a:rPr>
              <a:t>海外公演の演出や振付、アーティスト振付を手掛ける。</a:t>
            </a:r>
            <a:endParaRPr lang="en-US" altLang="ja-JP" sz="105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endParaRPr lang="en-US" altLang="ja-JP" sz="1050" i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r>
              <a:rPr kumimoji="0" lang="ja-JP" altLang="en-US" sz="105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オバチャーンの振付は前作「</a:t>
            </a:r>
            <a:r>
              <a:rPr kumimoji="0" lang="en-US" altLang="ja-JP" sz="1050" dirty="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OBA FUNK</a:t>
            </a:r>
            <a:r>
              <a:rPr kumimoji="0" lang="ja-JP" altLang="en-US" sz="105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 </a:t>
            </a:r>
            <a:r>
              <a:rPr kumimoji="0" lang="en-US" altLang="ja-JP" sz="1050" dirty="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OSAKA</a:t>
            </a:r>
            <a:r>
              <a:rPr kumimoji="0" lang="ja-JP" altLang="en-US" sz="105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」に続き</a:t>
            </a:r>
            <a:r>
              <a:rPr kumimoji="0" lang="en-US" altLang="ja-JP" sz="1050" dirty="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2</a:t>
            </a:r>
            <a:r>
              <a:rPr kumimoji="0" lang="ja-JP" altLang="en-US" sz="105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度目。</a:t>
            </a:r>
            <a:endParaRPr kumimoji="0" lang="en-US" altLang="ja-JP" sz="1050" dirty="0">
              <a:solidFill>
                <a:schemeClr val="tx1"/>
              </a:solidFill>
              <a:latin typeface="+mn-ea"/>
              <a:ea typeface="+mn-ea"/>
              <a:sym typeface="メイリオ" pitchFamily="50" charset="-128"/>
            </a:endParaRPr>
          </a:p>
          <a:p>
            <a:r>
              <a:rPr kumimoji="0" lang="ja-JP" altLang="en-US" sz="105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同じ大阪のクリエイターとしてオバチャーンとの関係は深く、</a:t>
            </a:r>
            <a:endParaRPr kumimoji="0" lang="en-US" altLang="ja-JP" sz="1050" dirty="0">
              <a:solidFill>
                <a:schemeClr val="tx1"/>
              </a:solidFill>
              <a:latin typeface="+mn-ea"/>
              <a:ea typeface="+mn-ea"/>
              <a:sym typeface="メイリオ" pitchFamily="50" charset="-128"/>
            </a:endParaRPr>
          </a:p>
          <a:p>
            <a:r>
              <a:rPr kumimoji="0" lang="en-US" altLang="ja-JP" sz="1050" dirty="0" err="1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akane</a:t>
            </a:r>
            <a:r>
              <a:rPr kumimoji="0" lang="ja-JP" altLang="en-US" sz="105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が</a:t>
            </a:r>
            <a:r>
              <a:rPr kumimoji="0" lang="en-US" altLang="ja-JP" sz="1050" dirty="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MC</a:t>
            </a:r>
            <a:r>
              <a:rPr kumimoji="0" lang="ja-JP" altLang="en-US" sz="105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を務める</a:t>
            </a:r>
            <a:r>
              <a:rPr kumimoji="0" lang="en-US" altLang="ja-JP" sz="1050" dirty="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FM</a:t>
            </a:r>
            <a:r>
              <a:rPr kumimoji="0" lang="ja-JP" altLang="en-US" sz="105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大阪の番組に</a:t>
            </a:r>
            <a:r>
              <a:rPr kumimoji="0" lang="en-US" altLang="ja-JP" sz="1050" dirty="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5</a:t>
            </a:r>
            <a:r>
              <a:rPr kumimoji="0" lang="ja-JP" altLang="en-US" sz="1050">
                <a:solidFill>
                  <a:schemeClr val="tx1"/>
                </a:solidFill>
                <a:latin typeface="+mn-ea"/>
                <a:ea typeface="+mn-ea"/>
                <a:sym typeface="メイリオ" pitchFamily="50" charset="-128"/>
              </a:rPr>
              <a:t>年連続でゲスト出演している。</a:t>
            </a:r>
            <a:endParaRPr kumimoji="0" lang="en-US" altLang="ja-JP" sz="1050" dirty="0">
              <a:solidFill>
                <a:schemeClr val="tx1"/>
              </a:solidFill>
              <a:latin typeface="+mn-ea"/>
              <a:ea typeface="+mn-ea"/>
              <a:sym typeface="メイリオ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DA3825-E8EE-8388-9F16-3829616AC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48" y="7869274"/>
            <a:ext cx="4125231" cy="1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" altLang="ja-JP" sz="1200" b="1" dirty="0" err="1">
                <a:solidFill>
                  <a:schemeClr val="tx1"/>
                </a:solidFill>
                <a:latin typeface="+mj-lt"/>
              </a:rPr>
              <a:t>a</a:t>
            </a:r>
            <a:r>
              <a:rPr lang="en" altLang="ja-JP" sz="1200" b="1" i="0" dirty="0" err="1">
                <a:solidFill>
                  <a:schemeClr val="tx1"/>
                </a:solidFill>
                <a:effectLst/>
                <a:latin typeface="+mj-lt"/>
              </a:rPr>
              <a:t>kane</a:t>
            </a:r>
            <a:r>
              <a:rPr lang="ja-JP" altLang="en-US" sz="1200" b="1" i="0">
                <a:solidFill>
                  <a:schemeClr val="tx1"/>
                </a:solidFill>
                <a:effectLst/>
                <a:latin typeface="+mj-lt"/>
              </a:rPr>
              <a:t>さん</a:t>
            </a:r>
            <a:r>
              <a:rPr lang="en" altLang="ja-JP" sz="12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ja-JP" altLang="en-US" sz="1200" b="1" i="0">
                <a:solidFill>
                  <a:schemeClr val="tx1"/>
                </a:solidFill>
                <a:effectLst/>
                <a:latin typeface="+mj-lt"/>
              </a:rPr>
              <a:t>コメント</a:t>
            </a:r>
            <a:endParaRPr lang="en-US" altLang="ja-JP" sz="1200" b="1" dirty="0">
              <a:solidFill>
                <a:schemeClr val="tx1"/>
              </a:solidFill>
              <a:latin typeface="+mj-lt"/>
            </a:endParaRPr>
          </a:p>
          <a:p>
            <a:r>
              <a:rPr lang="ja-JP" altLang="en-US" sz="1050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なかなか振付を覚えてもらえず、「こりゃヤバいぞ</a:t>
            </a:r>
            <a:r>
              <a:rPr lang="en-US" altLang="ja-JP" sz="105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…</a:t>
            </a:r>
            <a:r>
              <a:rPr lang="ja-JP" altLang="en-US" sz="1050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！」と</a:t>
            </a:r>
            <a:endParaRPr lang="en-US" altLang="ja-JP" sz="105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ja-JP" altLang="en-US" sz="1050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ヒヤヒヤしましたが、必死のパッチで練習してくれたおかげで、撮影では、、やっぱり大変でした</a:t>
            </a:r>
            <a:r>
              <a:rPr lang="en-US" altLang="ja-JP" sz="105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(</a:t>
            </a:r>
            <a:r>
              <a:rPr lang="ja-JP" altLang="en-US" sz="1050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笑</a:t>
            </a:r>
            <a:r>
              <a:rPr lang="en-US" altLang="ja-JP" sz="105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  <a:br>
              <a:rPr lang="ja-JP" altLang="en-US" sz="1050"/>
            </a:br>
            <a:r>
              <a:rPr lang="ja-JP" altLang="en-US" sz="1050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次回の振付は</a:t>
            </a:r>
            <a:r>
              <a:rPr lang="en-US" altLang="ja-JP" sz="105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……</a:t>
            </a:r>
            <a:r>
              <a:rPr lang="ja-JP" altLang="en-US" sz="1050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ちょっと考えさせてください</a:t>
            </a:r>
            <a:r>
              <a:rPr lang="en-US" altLang="ja-JP" sz="105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(</a:t>
            </a:r>
            <a:r>
              <a:rPr lang="ja-JP" altLang="en-US" sz="1050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笑</a:t>
            </a:r>
            <a:r>
              <a:rPr lang="en-US" altLang="ja-JP" sz="105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  <a:br>
              <a:rPr lang="ja-JP" altLang="en-US" sz="1050"/>
            </a:br>
            <a:r>
              <a:rPr lang="ja-JP" altLang="en-US" sz="1050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いつも元気をもらえるオバチャーンが大好きです！</a:t>
            </a:r>
            <a:endParaRPr lang="en" altLang="ja-JP" sz="1400" b="1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6F1C385-7033-04E6-73A4-36EA2E7B5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63" y="656402"/>
            <a:ext cx="40342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chemeClr val="tx1"/>
                </a:solidFill>
                <a:latin typeface="+mj-lt"/>
              </a:rPr>
              <a:t>聞けばテンション爆上がり！</a:t>
            </a:r>
            <a:endParaRPr lang="en-US" altLang="ja-JP" sz="1400" b="1" dirty="0">
              <a:solidFill>
                <a:schemeClr val="tx1"/>
              </a:solidFill>
              <a:latin typeface="+mj-lt"/>
            </a:endParaRPr>
          </a:p>
          <a:p>
            <a:r>
              <a:rPr lang="ja-JP" altLang="en-US" sz="1400" b="1">
                <a:solidFill>
                  <a:schemeClr val="tx1"/>
                </a:solidFill>
                <a:latin typeface="+mj-lt"/>
              </a:rPr>
              <a:t>大阪おばちゃんパワーで元気フルチャージ！</a:t>
            </a:r>
            <a:endParaRPr lang="en-US" altLang="ja-JP" sz="1400" b="1" dirty="0">
              <a:solidFill>
                <a:schemeClr val="tx1"/>
              </a:solidFill>
              <a:latin typeface="+mj-lt"/>
            </a:endParaRPr>
          </a:p>
          <a:p>
            <a:r>
              <a:rPr lang="ja-JP" altLang="en-US" sz="1400" b="1">
                <a:solidFill>
                  <a:schemeClr val="tx1"/>
                </a:solidFill>
                <a:latin typeface="+mj-lt"/>
              </a:rPr>
              <a:t>元気のない人をポジティブにする応援ソング！</a:t>
            </a:r>
            <a:endParaRPr lang="en-US" altLang="ja-JP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31A0C8F-EC77-C708-4A4E-3EDD3F6E9671}"/>
              </a:ext>
            </a:extLst>
          </p:cNvPr>
          <p:cNvSpPr>
            <a:spLocks/>
          </p:cNvSpPr>
          <p:nvPr/>
        </p:nvSpPr>
        <p:spPr bwMode="auto">
          <a:xfrm>
            <a:off x="191550" y="5769725"/>
            <a:ext cx="6540500" cy="3311184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ja-JP" altLang="en-US" sz="1800">
              <a:latin typeface="+mn-ea"/>
              <a:ea typeface="+mn-ea"/>
            </a:endParaRPr>
          </a:p>
        </p:txBody>
      </p:sp>
      <p:pic>
        <p:nvPicPr>
          <p:cNvPr id="13" name="図 12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7D48E56-352A-4ECC-12BE-FD8AA212F6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153" y="696488"/>
            <a:ext cx="2107223" cy="210722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FB8717-8D33-87E6-E745-AA4261659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63" y="1490416"/>
            <a:ext cx="40342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chemeClr val="tx1"/>
                </a:solidFill>
                <a:latin typeface="+mj-lt"/>
              </a:rPr>
              <a:t>平均</a:t>
            </a:r>
            <a:r>
              <a:rPr lang="en-US" altLang="ja-JP" sz="1400" b="1" dirty="0">
                <a:solidFill>
                  <a:schemeClr val="tx1"/>
                </a:solidFill>
                <a:latin typeface="+mj-lt"/>
              </a:rPr>
              <a:t>72</a:t>
            </a:r>
            <a:r>
              <a:rPr lang="ja-JP" altLang="en-US" sz="1400" b="1">
                <a:solidFill>
                  <a:schemeClr val="tx1"/>
                </a:solidFill>
                <a:latin typeface="+mj-lt"/>
              </a:rPr>
              <a:t>歳（自称）の高齢女性</a:t>
            </a:r>
            <a:r>
              <a:rPr lang="en-US" altLang="ja-JP" sz="1400" b="1" dirty="0">
                <a:solidFill>
                  <a:schemeClr val="tx1"/>
                </a:solidFill>
                <a:latin typeface="+mj-lt"/>
              </a:rPr>
              <a:t>14</a:t>
            </a:r>
            <a:r>
              <a:rPr lang="ja-JP" altLang="en-US" sz="1400" b="1">
                <a:solidFill>
                  <a:schemeClr val="tx1"/>
                </a:solidFill>
                <a:latin typeface="+mj-lt"/>
              </a:rPr>
              <a:t>名が</a:t>
            </a:r>
            <a:endParaRPr lang="en-US" altLang="ja-JP" sz="1400" b="1" dirty="0">
              <a:solidFill>
                <a:schemeClr val="tx1"/>
              </a:solidFill>
              <a:latin typeface="+mj-lt"/>
            </a:endParaRPr>
          </a:p>
          <a:p>
            <a:r>
              <a:rPr lang="ja-JP" altLang="en-US" sz="1400" b="1">
                <a:solidFill>
                  <a:schemeClr val="tx1"/>
                </a:solidFill>
                <a:latin typeface="+mj-lt"/>
              </a:rPr>
              <a:t>歌って、踊って、変顔して、もみくちゃに！</a:t>
            </a:r>
            <a:endParaRPr lang="en-US" altLang="ja-JP" sz="1400" b="1" dirty="0">
              <a:solidFill>
                <a:schemeClr val="tx1"/>
              </a:solidFill>
              <a:latin typeface="+mj-lt"/>
            </a:endParaRPr>
          </a:p>
          <a:p>
            <a:r>
              <a:rPr lang="ja-JP" altLang="en-US" sz="1400" b="1">
                <a:solidFill>
                  <a:schemeClr val="tx1"/>
                </a:solidFill>
                <a:latin typeface="+mj-lt"/>
              </a:rPr>
              <a:t>これでもかと躍動する笑撃すぎる</a:t>
            </a:r>
            <a:r>
              <a:rPr lang="en-US" altLang="ja-JP" sz="1400" b="1" dirty="0">
                <a:solidFill>
                  <a:schemeClr val="tx1"/>
                </a:solidFill>
                <a:latin typeface="+mj-lt"/>
              </a:rPr>
              <a:t>MV</a:t>
            </a:r>
            <a:r>
              <a:rPr lang="ja-JP" altLang="en-US" sz="1400" b="1">
                <a:solidFill>
                  <a:schemeClr val="tx1"/>
                </a:solidFill>
                <a:latin typeface="+mj-lt"/>
              </a:rPr>
              <a:t>！</a:t>
            </a:r>
            <a:endParaRPr lang="en-US" altLang="ja-JP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D188A02-AAAF-CB04-A7C2-57493AEA3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63" y="2260521"/>
            <a:ext cx="4107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chemeClr val="tx1"/>
                </a:solidFill>
                <a:latin typeface="+mj-lt"/>
              </a:rPr>
              <a:t>振付は</a:t>
            </a:r>
            <a:endParaRPr lang="en-US" altLang="ja-JP" sz="1400" b="1" dirty="0">
              <a:solidFill>
                <a:schemeClr val="tx1"/>
              </a:solidFill>
              <a:latin typeface="+mj-lt"/>
            </a:endParaRPr>
          </a:p>
          <a:p>
            <a:r>
              <a:rPr lang="ja-JP" altLang="en-US" sz="1400" b="1">
                <a:solidFill>
                  <a:schemeClr val="tx1"/>
                </a:solidFill>
                <a:latin typeface="+mj-lt"/>
              </a:rPr>
              <a:t>バブリーダンス、アヴァンギャルディの</a:t>
            </a:r>
            <a:r>
              <a:rPr lang="en-US" altLang="ja-JP" sz="1400" b="1" dirty="0" err="1">
                <a:solidFill>
                  <a:schemeClr val="tx1"/>
                </a:solidFill>
                <a:latin typeface="+mj-lt"/>
              </a:rPr>
              <a:t>akane</a:t>
            </a:r>
            <a:r>
              <a:rPr lang="ja-JP" altLang="en-US" sz="1400" b="1">
                <a:solidFill>
                  <a:schemeClr val="tx1"/>
                </a:solidFill>
                <a:latin typeface="+mj-lt"/>
              </a:rPr>
              <a:t>！</a:t>
            </a:r>
            <a:endParaRPr lang="en-US" altLang="ja-JP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6741B4A-0565-C277-6213-F8568502ADC2}"/>
              </a:ext>
            </a:extLst>
          </p:cNvPr>
          <p:cNvSpPr>
            <a:spLocks/>
          </p:cNvSpPr>
          <p:nvPr/>
        </p:nvSpPr>
        <p:spPr bwMode="auto">
          <a:xfrm>
            <a:off x="191549" y="3126473"/>
            <a:ext cx="6474899" cy="241063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ja-JP" altLang="en-US" sz="1800">
              <a:latin typeface="+mn-ea"/>
              <a:ea typeface="+mn-ea"/>
            </a:endParaRPr>
          </a:p>
        </p:txBody>
      </p:sp>
      <p:pic>
        <p:nvPicPr>
          <p:cNvPr id="19" name="図 18" descr="黒いドレスを着ている男はスマイルしてい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FA1E94-A043-947B-543A-05516BA8F0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85" y="3275011"/>
            <a:ext cx="2013516" cy="2113554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7699A17-8963-984A-8576-BE93CC112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0" y="3258877"/>
            <a:ext cx="4320480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b="1" i="0">
                <a:solidFill>
                  <a:schemeClr val="tx1"/>
                </a:solidFill>
                <a:effectLst/>
                <a:latin typeface="+mj-lt"/>
              </a:rPr>
              <a:t>センター 舟井栄子（フナイエイコ）</a:t>
            </a:r>
            <a:endParaRPr lang="en-US" altLang="ja-JP" sz="1400" b="1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ja-JP" altLang="en-US" sz="1400" b="1" i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altLang="ja-JP" sz="1400" b="1" i="0" dirty="0">
                <a:solidFill>
                  <a:schemeClr val="tx1"/>
                </a:solidFill>
                <a:effectLst/>
                <a:latin typeface="+mj-lt"/>
              </a:rPr>
              <a:t>1948</a:t>
            </a:r>
            <a:r>
              <a:rPr lang="ja-JP" altLang="en-US" sz="1400" b="1" i="0">
                <a:solidFill>
                  <a:schemeClr val="tx1"/>
                </a:solidFill>
                <a:effectLst/>
                <a:latin typeface="+mj-lt"/>
              </a:rPr>
              <a:t>年</a:t>
            </a:r>
            <a:r>
              <a:rPr lang="en-US" altLang="ja-JP" sz="1400" b="1" i="0" dirty="0">
                <a:solidFill>
                  <a:schemeClr val="tx1"/>
                </a:solidFill>
                <a:effectLst/>
                <a:latin typeface="+mj-lt"/>
              </a:rPr>
              <a:t>1</a:t>
            </a:r>
            <a:r>
              <a:rPr lang="ja-JP" altLang="en-US" sz="1400" b="1" i="0">
                <a:solidFill>
                  <a:schemeClr val="tx1"/>
                </a:solidFill>
                <a:effectLst/>
                <a:latin typeface="+mj-lt"/>
              </a:rPr>
              <a:t>月</a:t>
            </a:r>
            <a:r>
              <a:rPr lang="en-US" altLang="ja-JP" sz="1400" b="1" i="0" dirty="0">
                <a:solidFill>
                  <a:schemeClr val="tx1"/>
                </a:solidFill>
                <a:effectLst/>
                <a:latin typeface="+mj-lt"/>
              </a:rPr>
              <a:t>31</a:t>
            </a:r>
            <a:r>
              <a:rPr lang="ja-JP" altLang="en-US" sz="1400" b="1" i="0">
                <a:solidFill>
                  <a:schemeClr val="tx1"/>
                </a:solidFill>
                <a:effectLst/>
                <a:latin typeface="+mj-lt"/>
              </a:rPr>
              <a:t>日生まれ</a:t>
            </a:r>
            <a:r>
              <a:rPr lang="en-US" altLang="ja-JP" sz="1400" b="1" i="0" dirty="0">
                <a:solidFill>
                  <a:schemeClr val="tx1"/>
                </a:solidFill>
                <a:effectLst/>
                <a:latin typeface="+mj-lt"/>
              </a:rPr>
              <a:t> (77</a:t>
            </a:r>
            <a:r>
              <a:rPr lang="ja-JP" altLang="en-US" sz="1400" b="1" i="0">
                <a:solidFill>
                  <a:schemeClr val="tx1"/>
                </a:solidFill>
                <a:effectLst/>
                <a:latin typeface="+mj-lt"/>
              </a:rPr>
              <a:t>歳）</a:t>
            </a:r>
            <a:endParaRPr lang="en" altLang="ja-JP" sz="1400" b="1" i="0" dirty="0">
              <a:solidFill>
                <a:schemeClr val="tx1"/>
              </a:solidFill>
              <a:effectLst/>
              <a:latin typeface="+mj-lt"/>
            </a:endParaRPr>
          </a:p>
          <a:p>
            <a:pPr algn="l"/>
            <a:r>
              <a:rPr lang="ja-JP" altLang="en-US" sz="9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曲者ばかりのオバチャーンをまとめる不動のセンター。安定したトークと</a:t>
            </a:r>
          </a:p>
          <a:p>
            <a:pPr algn="l"/>
            <a:r>
              <a:rPr lang="ja-JP" altLang="en-US" sz="9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スタッフの要求に確実に応えるリアクションが得意。膝に爆弾を抱えながら奮闘するガラスのエース。特技</a:t>
            </a:r>
            <a:r>
              <a:rPr lang="en-US" altLang="ja-JP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ja-JP" altLang="en-US" sz="9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河内音頭、パチンコ</a:t>
            </a:r>
          </a:p>
          <a:p>
            <a:endParaRPr kumimoji="0" lang="en-US" altLang="ja-JP" sz="1050" dirty="0">
              <a:solidFill>
                <a:schemeClr val="tx1"/>
              </a:solidFill>
              <a:latin typeface="+mn-lt"/>
              <a:ea typeface="みんなの文字ゴStd L" pitchFamily="34" charset="-128"/>
              <a:sym typeface="メイリオ" pitchFamily="50" charset="-128"/>
            </a:endParaRP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7864F843-E0E1-1707-47D6-921297F35CAE}"/>
              </a:ext>
            </a:extLst>
          </p:cNvPr>
          <p:cNvSpPr/>
          <p:nvPr/>
        </p:nvSpPr>
        <p:spPr bwMode="auto">
          <a:xfrm>
            <a:off x="367582" y="4241016"/>
            <a:ext cx="4104456" cy="114754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BAB3C59-8237-1E80-5E69-36E80221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51" y="4311499"/>
            <a:ext cx="40273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>
                <a:solidFill>
                  <a:schemeClr val="tx1"/>
                </a:solidFill>
                <a:latin typeface="+mj-lt"/>
              </a:rPr>
              <a:t>舟井</a:t>
            </a:r>
            <a:r>
              <a:rPr lang="ja-JP" altLang="en-US" sz="1200" b="1" i="0">
                <a:solidFill>
                  <a:schemeClr val="tx1"/>
                </a:solidFill>
                <a:effectLst/>
                <a:latin typeface="+mj-lt"/>
              </a:rPr>
              <a:t>コメント</a:t>
            </a:r>
            <a:endParaRPr lang="en-US" altLang="ja-JP" sz="1200" b="1" i="0" dirty="0">
              <a:solidFill>
                <a:schemeClr val="tx1"/>
              </a:solidFill>
              <a:effectLst/>
              <a:latin typeface="+mj-lt"/>
            </a:endParaRPr>
          </a:p>
          <a:p>
            <a:endParaRPr lang="en-US" altLang="ja-JP" sz="1400" b="1" dirty="0">
              <a:solidFill>
                <a:schemeClr val="tx1"/>
              </a:solidFill>
              <a:latin typeface="+mj-lt"/>
            </a:endParaRPr>
          </a:p>
          <a:p>
            <a:endParaRPr lang="en-US" altLang="ja-JP" sz="1400" b="1" i="0" dirty="0">
              <a:solidFill>
                <a:schemeClr val="tx1"/>
              </a:solidFill>
              <a:effectLst/>
              <a:latin typeface="+mj-lt"/>
            </a:endParaRPr>
          </a:p>
          <a:p>
            <a:endParaRPr lang="en" altLang="ja-JP" sz="1400" b="1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F7A58D0-327E-1C86-16BE-42023CCBA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64" y="4571168"/>
            <a:ext cx="4320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ja-JP" altLang="en-US" sz="105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聞いたら誰でも元気になれるハードロックな曲です。</a:t>
            </a:r>
            <a:endParaRPr kumimoji="0" lang="en-US" altLang="ja-JP" sz="1050" dirty="0">
              <a:solidFill>
                <a:schemeClr val="tx1"/>
              </a:solidFill>
              <a:latin typeface="+mj-ea"/>
              <a:ea typeface="+mj-ea"/>
              <a:sym typeface="メイリオ" pitchFamily="50" charset="-128"/>
            </a:endParaRPr>
          </a:p>
          <a:p>
            <a:r>
              <a:rPr kumimoji="0" lang="en-US" altLang="ja-JP" sz="1050" dirty="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77</a:t>
            </a:r>
            <a:r>
              <a:rPr kumimoji="0" lang="ja-JP" altLang="en-US" sz="105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歳なのに、</a:t>
            </a:r>
            <a:r>
              <a:rPr kumimoji="0" lang="en-US" altLang="ja-JP" sz="1050" dirty="0" err="1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akane</a:t>
            </a:r>
            <a:r>
              <a:rPr kumimoji="0" lang="ja-JP" altLang="en-US" sz="105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さんに厳しい指導してもらいながら、</a:t>
            </a:r>
            <a:endParaRPr kumimoji="0" lang="en-US" altLang="ja-JP" sz="1050" dirty="0">
              <a:solidFill>
                <a:schemeClr val="tx1"/>
              </a:solidFill>
              <a:latin typeface="+mj-ea"/>
              <a:ea typeface="+mj-ea"/>
              <a:sym typeface="メイリオ" pitchFamily="50" charset="-128"/>
            </a:endParaRPr>
          </a:p>
          <a:p>
            <a:r>
              <a:rPr kumimoji="0" lang="ja-JP" altLang="en-US" sz="105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歌ったり踊って、うちらの方がよっぽどハードで</a:t>
            </a:r>
            <a:endParaRPr kumimoji="0" lang="en-US" altLang="ja-JP" sz="1050" dirty="0">
              <a:solidFill>
                <a:schemeClr val="tx1"/>
              </a:solidFill>
              <a:latin typeface="+mj-ea"/>
              <a:ea typeface="+mj-ea"/>
              <a:sym typeface="メイリオ" pitchFamily="50" charset="-128"/>
            </a:endParaRPr>
          </a:p>
          <a:p>
            <a:r>
              <a:rPr kumimoji="0" lang="ja-JP" altLang="en-US" sz="105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しんどかったけど</a:t>
            </a:r>
            <a:r>
              <a:rPr kumimoji="0" lang="en-US" altLang="ja-JP" sz="1050" dirty="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10</a:t>
            </a:r>
            <a:r>
              <a:rPr kumimoji="0" lang="ja-JP" altLang="en-US" sz="105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歳は若返った気する。</a:t>
            </a:r>
            <a:r>
              <a:rPr kumimoji="0" lang="en-US" altLang="ja-JP" sz="1050" dirty="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MV</a:t>
            </a:r>
            <a:r>
              <a:rPr kumimoji="0" lang="ja-JP" altLang="en-US" sz="1050">
                <a:solidFill>
                  <a:schemeClr val="tx1"/>
                </a:solidFill>
                <a:latin typeface="+mj-ea"/>
                <a:ea typeface="+mj-ea"/>
                <a:sym typeface="メイリオ" pitchFamily="50" charset="-128"/>
              </a:rPr>
              <a:t>見てやー！</a:t>
            </a:r>
            <a:endParaRPr kumimoji="0" lang="en-US" altLang="ja-JP" sz="1050" dirty="0">
              <a:solidFill>
                <a:schemeClr val="tx1"/>
              </a:solidFill>
              <a:latin typeface="+mj-ea"/>
              <a:ea typeface="+mj-ea"/>
              <a:sym typeface="メイリオ" pitchFamily="50" charset="-128"/>
            </a:endParaRPr>
          </a:p>
          <a:p>
            <a:endParaRPr kumimoji="0" lang="en-US" altLang="ja-JP" sz="1200" dirty="0">
              <a:solidFill>
                <a:schemeClr val="tx1"/>
              </a:solidFill>
              <a:latin typeface="Hiragino Mincho ProN W3" panose="02020300000000000000" pitchFamily="18" charset="-128"/>
              <a:ea typeface="Hiragino Mincho ProN W3" panose="02020300000000000000" pitchFamily="18" charset="-128"/>
              <a:sym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4573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85CC4-012E-D14F-86B7-B24B1A9CC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5737A7A-A568-883E-4DB3-2574C23E22F2}"/>
              </a:ext>
            </a:extLst>
          </p:cNvPr>
          <p:cNvSpPr>
            <a:spLocks/>
          </p:cNvSpPr>
          <p:nvPr/>
        </p:nvSpPr>
        <p:spPr bwMode="auto">
          <a:xfrm>
            <a:off x="1985717" y="7984692"/>
            <a:ext cx="65405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ja-JP" sz="1400" dirty="0">
              <a:latin typeface="みんなの文字ゴStd L" pitchFamily="34" charset="-128"/>
              <a:ea typeface="みんなの文字ゴStd L" pitchFamily="34" charset="-128"/>
              <a:sym typeface="メイリオ ボールド" charset="-128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1A1C2B64-7638-109C-B72E-F5EC3232CC60}"/>
              </a:ext>
            </a:extLst>
          </p:cNvPr>
          <p:cNvSpPr>
            <a:spLocks/>
          </p:cNvSpPr>
          <p:nvPr/>
        </p:nvSpPr>
        <p:spPr bwMode="auto">
          <a:xfrm>
            <a:off x="5707" y="141240"/>
            <a:ext cx="6852293" cy="2399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ja-JP" altLang="en-US" sz="1800" dirty="0">
              <a:latin typeface="+mn-ea"/>
              <a:ea typeface="+mn-ea"/>
            </a:endParaRPr>
          </a:p>
        </p:txBody>
      </p:sp>
      <p:sp>
        <p:nvSpPr>
          <p:cNvPr id="26" name="正方形/長方形 6">
            <a:extLst>
              <a:ext uri="{FF2B5EF4-FFF2-40B4-BE49-F238E27FC236}">
                <a16:creationId xmlns:a16="http://schemas.microsoft.com/office/drawing/2014/main" id="{481265C2-27C6-8017-ABE6-FCFDD2421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9" y="106875"/>
            <a:ext cx="4176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ja-JP" altLang="en-US" sz="1400" b="1">
                <a:latin typeface="みんなの文字ゴStd L" pitchFamily="34" charset="-128"/>
                <a:ea typeface="みんなの文字ゴStd L" pitchFamily="34" charset="-128"/>
                <a:sym typeface="メイリオ" charset="-128"/>
              </a:rPr>
              <a:t>歌詞紹介</a:t>
            </a:r>
            <a:endParaRPr kumimoji="0" lang="en-US" altLang="ja-JP" sz="1400" b="1" dirty="0">
              <a:latin typeface="みんなの文字ゴStd L" pitchFamily="34" charset="-128"/>
              <a:ea typeface="みんなの文字ゴStd L" pitchFamily="34" charset="-128"/>
              <a:sym typeface="メイリオ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554EA7-896D-7928-4C72-9DF551F73CF4}"/>
              </a:ext>
            </a:extLst>
          </p:cNvPr>
          <p:cNvSpPr txBox="1"/>
          <p:nvPr/>
        </p:nvSpPr>
        <p:spPr>
          <a:xfrm>
            <a:off x="260648" y="683568"/>
            <a:ext cx="2808312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「</a:t>
            </a:r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</a:t>
            </a:r>
            <a:r>
              <a:rPr lang="ja-JP" altLang="en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」</a:t>
            </a:r>
            <a:r>
              <a:rPr lang="en" altLang="ja-JP" sz="1000" dirty="0">
                <a:effectLst/>
                <a:latin typeface="Helvetica Neue" panose="02000503000000020004" pitchFamily="2" charset="0"/>
              </a:rPr>
              <a:t>  </a:t>
            </a:r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オバチャーン</a:t>
            </a:r>
            <a:endParaRPr lang="ja-JP" altLang="en-US" sz="1000">
              <a:effectLst/>
              <a:latin typeface="Helvetica Neue" panose="02000503000000020004" pitchFamily="2" charset="0"/>
            </a:endParaRPr>
          </a:p>
          <a:p>
            <a:endParaRPr lang="ja-JP" altLang="en-US" sz="1000">
              <a:effectLst/>
              <a:latin typeface="Helvetica Neue" panose="02000503000000020004" pitchFamily="2" charset="0"/>
            </a:endParaRP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ど派手なヒョウ柄最強スタイル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どんな問題も解決したる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世話焼き根性溢れるパッション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世界を元気にするミッション</a:t>
            </a:r>
          </a:p>
          <a:p>
            <a:r>
              <a:rPr lang="ja-JP" altLang="en-US" sz="1000"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OBACHAAAN POWER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WE GIVE YOU THAT POWER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FROM OSAKA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OVER THE WORLD</a:t>
            </a:r>
          </a:p>
          <a:p>
            <a:br>
              <a:rPr lang="en" altLang="ja-JP" sz="1000" dirty="0">
                <a:effectLst/>
                <a:latin typeface="Helvetica Neue" panose="02000503000000020004" pitchFamily="2" charset="0"/>
              </a:rPr>
            </a:br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どんな嵐も笑顔で乗り切る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どんな品もんも真顔で値切る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しんどいばかりのヤなこの世界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明るく照らすで新世界</a:t>
            </a:r>
          </a:p>
          <a:p>
            <a:br>
              <a:rPr lang="ja-JP" altLang="en-US" sz="1000">
                <a:effectLst/>
                <a:latin typeface="Helvetica Neue" panose="02000503000000020004" pitchFamily="2" charset="0"/>
              </a:rPr>
            </a:br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OBACHAAAN POWER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WE GIVE YOU THAT POWER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FROM OSAKA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OVER THE WORLD</a:t>
            </a:r>
          </a:p>
          <a:p>
            <a:endParaRPr lang="en" altLang="ja-JP" sz="1000" dirty="0">
              <a:effectLst/>
              <a:latin typeface="Helvetica Neue" panose="02000503000000020004" pitchFamily="2" charset="0"/>
            </a:endParaRP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ぼちぼちいこか</a:t>
            </a:r>
            <a:r>
              <a:rPr lang="ja-JP" altLang="en-US" sz="1000">
                <a:effectLst/>
                <a:latin typeface="Helvetica Neue" panose="02000503000000020004" pitchFamily="2" charset="0"/>
              </a:rPr>
              <a:t> </a:t>
            </a:r>
            <a:r>
              <a:rPr lang="en" altLang="ja-JP" sz="1000" dirty="0">
                <a:effectLst/>
                <a:latin typeface="Helvetica Neue" panose="02000503000000020004" pitchFamily="2" charset="0"/>
              </a:rPr>
              <a:t>TAKE IT EASY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心配してもしゃあないケセラセラ　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笑う角には福が来たる　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まいどおおきにありがとう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　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OBACHAAAN POWER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WE GIVE YOU THAT POWER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FROM OSAKA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OVER THE WORLD</a:t>
            </a:r>
          </a:p>
          <a:p>
            <a:br>
              <a:rPr lang="en" altLang="ja-JP" sz="1000" dirty="0">
                <a:effectLst/>
                <a:latin typeface="Helvetica Neue" panose="02000503000000020004" pitchFamily="2" charset="0"/>
              </a:rPr>
            </a:br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あんたの人生あんたが主役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他人はみんなエキストラ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きっと待ってるハッピーエンド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うまいこといくはず知らんけど　</a:t>
            </a:r>
          </a:p>
          <a:p>
            <a:r>
              <a:rPr lang="ja-JP" altLang="en-US" sz="100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　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OBACHAAAN POWER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WE GIVE YOU THAT POWER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FROM OSAKA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OVER THE WORLD</a:t>
            </a:r>
          </a:p>
          <a:p>
            <a:br>
              <a:rPr lang="en" altLang="ja-JP" sz="1000" dirty="0">
                <a:effectLst/>
                <a:latin typeface="Helvetica Neue" panose="02000503000000020004" pitchFamily="2" charset="0"/>
              </a:rPr>
            </a:br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  </a:t>
            </a:r>
            <a:r>
              <a:rPr lang="en" altLang="ja-JP" sz="1000" dirty="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(</a:t>
            </a:r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OVERPOWER)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  </a:t>
            </a:r>
            <a:r>
              <a:rPr lang="en" altLang="ja-JP" sz="1000" dirty="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(</a:t>
            </a:r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OVERPOWER)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  </a:t>
            </a:r>
            <a:r>
              <a:rPr lang="en" altLang="ja-JP" sz="1000" dirty="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(</a:t>
            </a:r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OVERPOWER)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  </a:t>
            </a:r>
            <a:r>
              <a:rPr lang="en" altLang="ja-JP" sz="1000" dirty="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(</a:t>
            </a:r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OVERPOWER)</a:t>
            </a:r>
          </a:p>
          <a:p>
            <a:br>
              <a:rPr lang="en" altLang="ja-JP" sz="1000" dirty="0">
                <a:effectLst/>
                <a:latin typeface="Helvetica Neue" panose="02000503000000020004" pitchFamily="2" charset="0"/>
              </a:rPr>
            </a:br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OVER THE SKY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OVER THE RAINBOW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FROM OSAKA</a:t>
            </a:r>
          </a:p>
          <a:p>
            <a:r>
              <a:rPr lang="en" altLang="ja-JP" sz="1000" dirty="0">
                <a:effectLst/>
                <a:latin typeface="Helvetica Neue" panose="02000503000000020004" pitchFamily="2" charset="0"/>
              </a:rPr>
              <a:t>OVERPOWER   OVER THE WORLD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D3C1F20-15C4-A239-8581-7EE6818E52F0}"/>
              </a:ext>
            </a:extLst>
          </p:cNvPr>
          <p:cNvSpPr>
            <a:spLocks/>
          </p:cNvSpPr>
          <p:nvPr/>
        </p:nvSpPr>
        <p:spPr bwMode="auto">
          <a:xfrm>
            <a:off x="3068961" y="539551"/>
            <a:ext cx="3612828" cy="8497574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ja-JP" altLang="en-US" sz="180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A1944B-F9B4-E491-AE2D-672045C5D233}"/>
              </a:ext>
            </a:extLst>
          </p:cNvPr>
          <p:cNvSpPr txBox="1"/>
          <p:nvPr/>
        </p:nvSpPr>
        <p:spPr>
          <a:xfrm>
            <a:off x="3140968" y="573011"/>
            <a:ext cx="3456384" cy="872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「楽曲に込めた想い」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endParaRPr lang="en-US" altLang="ja-JP" sz="1100" dirty="0">
              <a:effectLst/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コロナに戦争、少子化に物価高。</a:t>
            </a:r>
            <a:endParaRPr lang="en-US" altLang="ja-JP" sz="1100" dirty="0">
              <a:effectLst/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先の見えない時代、不安の中で生きる人の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メンタル問題は深刻です。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とくに</a:t>
            </a:r>
            <a:r>
              <a:rPr lang="en-US" altLang="ja-JP" sz="11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SNS</a:t>
            </a:r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の普及で、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つい自分と他人を比べてしまったり、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心無い匿名の他者からの攻撃を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真に受けてしまったり、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甘い言葉に引き寄せられて、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危険な犯罪や詐欺に引っかかってしまったり、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人生経験の少ない若者の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メンタル問題はさらに深刻です。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ひと昔前であれば、落ち込んでいたら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近所のおっちゃんおばちゃんが、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何気なく声をかけてくれたり、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地域社会との結びつきを感じることができました。今は他者と積極的に関わることが難しい時代です。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大阪のおばちゃんはおせっかいで口やかましいが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今の時代に必要な存在なのではないか。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と強く思うのです。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一方、高齢者もさまざまな問題を抱えます。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老老介護、地方の過疎化、孤独死。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寂しさや貧困から闇バイトに陥る高齢者も多い。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他人との関わりが希薄になっていき、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社会からこぼれ落ちてしまう。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しかしオバチャーンは違います。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若者の前で歌って踊り、</a:t>
            </a:r>
            <a:r>
              <a:rPr lang="en-US" altLang="ja-JP" sz="11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CM</a:t>
            </a:r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に出る。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オバチャーンの最高齢は</a:t>
            </a:r>
            <a:r>
              <a:rPr lang="en-US" altLang="ja-JP" sz="11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82</a:t>
            </a:r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歳ですが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en-US" altLang="ja-JP" sz="11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MV</a:t>
            </a:r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の中では元気に開脚を見せてくれます。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元気な高齢者が増えること。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これこそが医療費の高騰を防ぎ、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地域社会を活性し、若者に歳をとることの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喜びを見せることができるよ思うのです。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万博がかかげる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「いのち輝く未来社会のデザイン」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最先端の技術も素晴らしいですが、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高齢者が輝くこと。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人生の先輩たちを活かすこと。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それこそが「いのち輝く未来社会のデザイン」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だと心より思っています。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　　　　</a:t>
            </a:r>
            <a:endParaRPr lang="en-US" altLang="ja-JP" sz="11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r>
              <a:rPr lang="ja-JP" altLang="en-US" sz="11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　　　　　　　　　　プロデューサー 日座裕介</a:t>
            </a:r>
            <a:endParaRPr lang="en" altLang="ja-JP" sz="1200" dirty="0">
              <a:effectLst/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0075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C1BC5-E5E1-459A-50BD-FD639E8D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7534D2-30E3-0FBD-C450-C5EA083521B0}"/>
              </a:ext>
            </a:extLst>
          </p:cNvPr>
          <p:cNvSpPr>
            <a:spLocks/>
          </p:cNvSpPr>
          <p:nvPr/>
        </p:nvSpPr>
        <p:spPr bwMode="auto">
          <a:xfrm>
            <a:off x="1985717" y="7984692"/>
            <a:ext cx="65405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ja-JP" sz="1400" dirty="0">
              <a:latin typeface="みんなの文字ゴStd L" pitchFamily="34" charset="-128"/>
              <a:ea typeface="みんなの文字ゴStd L" pitchFamily="34" charset="-128"/>
              <a:sym typeface="メイリオ ボールド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D67D99-F9EF-6034-E847-DF05C87BA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0"/>
            <a:ext cx="633046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962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ホワイト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ホワイ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9105</TotalTime>
  <Pages>0</Pages>
  <Words>912</Words>
  <Characters>0</Characters>
  <Application>Microsoft Macintosh PowerPoint</Application>
  <PresentationFormat>画面に合わせる (4:3)</PresentationFormat>
  <Lines>0</Lines>
  <Paragraphs>128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Hiragino Mincho ProN W3</vt:lpstr>
      <vt:lpstr>Hiragino Sans</vt:lpstr>
      <vt:lpstr>みんなの文字ゴStd L</vt:lpstr>
      <vt:lpstr>Arial</vt:lpstr>
      <vt:lpstr>Calibri</vt:lpstr>
      <vt:lpstr>Helvetica</vt:lpstr>
      <vt:lpstr>Helvetica Neue</vt:lpstr>
      <vt:lpstr>ホワイト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光仁</dc:creator>
  <cp:lastModifiedBy>裕介 日座</cp:lastModifiedBy>
  <cp:revision>500</cp:revision>
  <cp:lastPrinted>2017-07-05T04:35:13Z</cp:lastPrinted>
  <dcterms:modified xsi:type="dcterms:W3CDTF">2025-03-24T05:13:40Z</dcterms:modified>
</cp:coreProperties>
</file>