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906000" cy="6858000" type="A4"/>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428F10-C58B-43D0-B75D-0655C23ACAC3}" v="31" dt="2026-06-07T06:41:09.7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323" autoAdjust="0"/>
  </p:normalViewPr>
  <p:slideViewPr>
    <p:cSldViewPr>
      <p:cViewPr varScale="1">
        <p:scale>
          <a:sx n="63" d="100"/>
          <a:sy n="63" d="100"/>
        </p:scale>
        <p:origin x="508" y="5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均 鈴木" userId="fb78c56359398e9f" providerId="LiveId" clId="{AC55FC80-BBE5-4C58-A5BF-07DB5F15A455}"/>
    <pc:docChg chg="undo custSel modSld">
      <pc:chgData name="均 鈴木" userId="fb78c56359398e9f" providerId="LiveId" clId="{AC55FC80-BBE5-4C58-A5BF-07DB5F15A455}" dt="2026-06-07T06:41:09.749" v="46"/>
      <pc:docMkLst>
        <pc:docMk/>
      </pc:docMkLst>
      <pc:sldChg chg="modSp mod setBg">
        <pc:chgData name="均 鈴木" userId="fb78c56359398e9f" providerId="LiveId" clId="{AC55FC80-BBE5-4C58-A5BF-07DB5F15A455}" dt="2026-06-07T06:41:09.749" v="46"/>
        <pc:sldMkLst>
          <pc:docMk/>
          <pc:sldMk cId="3949432037" sldId="256"/>
        </pc:sldMkLst>
        <pc:spChg chg="mod">
          <ac:chgData name="均 鈴木" userId="fb78c56359398e9f" providerId="LiveId" clId="{AC55FC80-BBE5-4C58-A5BF-07DB5F15A455}" dt="2026-06-07T06:31:53.135" v="13" actId="20577"/>
          <ac:spMkLst>
            <pc:docMk/>
            <pc:sldMk cId="3949432037" sldId="256"/>
            <ac:spMk id="8" creationId="{41BD842A-7E85-6610-9F2A-7FFD483E1628}"/>
          </ac:spMkLst>
        </pc:spChg>
        <pc:spChg chg="mod">
          <ac:chgData name="均 鈴木" userId="fb78c56359398e9f" providerId="LiveId" clId="{AC55FC80-BBE5-4C58-A5BF-07DB5F15A455}" dt="2026-06-07T06:39:52.561" v="25" actId="207"/>
          <ac:spMkLst>
            <pc:docMk/>
            <pc:sldMk cId="3949432037" sldId="256"/>
            <ac:spMk id="29" creationId="{00000000-0000-0000-0000-000000000000}"/>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3-04T02:38:15.521"/>
    </inkml:context>
    <inkml:brush xml:id="br0">
      <inkml:brushProperty name="width" value="0.035" units="cm"/>
      <inkml:brushProperty name="height" value="0.035" units="cm"/>
      <inkml:brushProperty name="color" value="#E71224"/>
    </inkml:brush>
  </inkml:definitions>
  <inkml:trace contextRef="#ctx0" brushRef="#br0">1 1 24575</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2B3A90C-14FF-431F-B670-149B63898789}" type="datetimeFigureOut">
              <a:rPr kumimoji="1" lang="ja-JP" altLang="en-US" smtClean="0"/>
              <a:t>2026/6/7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1686182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B3A90C-14FF-431F-B670-149B63898789}" type="datetimeFigureOut">
              <a:rPr kumimoji="1" lang="ja-JP" altLang="en-US" smtClean="0"/>
              <a:t>2026/6/7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2675761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B3A90C-14FF-431F-B670-149B63898789}" type="datetimeFigureOut">
              <a:rPr kumimoji="1" lang="ja-JP" altLang="en-US" smtClean="0"/>
              <a:t>2026/6/7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2036695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B3A90C-14FF-431F-B670-149B63898789}" type="datetimeFigureOut">
              <a:rPr kumimoji="1" lang="ja-JP" altLang="en-US" smtClean="0"/>
              <a:t>2026/6/7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3447203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2B3A90C-14FF-431F-B670-149B63898789}" type="datetimeFigureOut">
              <a:rPr kumimoji="1" lang="ja-JP" altLang="en-US" smtClean="0"/>
              <a:t>2026/6/7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2373412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2B3A90C-14FF-431F-B670-149B63898789}" type="datetimeFigureOut">
              <a:rPr kumimoji="1" lang="ja-JP" altLang="en-US" smtClean="0"/>
              <a:t>2026/6/7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2120582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2B3A90C-14FF-431F-B670-149B63898789}" type="datetimeFigureOut">
              <a:rPr kumimoji="1" lang="ja-JP" altLang="en-US" smtClean="0"/>
              <a:t>2026/6/7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2904847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2B3A90C-14FF-431F-B670-149B63898789}" type="datetimeFigureOut">
              <a:rPr kumimoji="1" lang="ja-JP" altLang="en-US" smtClean="0"/>
              <a:t>2026/6/7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2805095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2B3A90C-14FF-431F-B670-149B63898789}" type="datetimeFigureOut">
              <a:rPr kumimoji="1" lang="ja-JP" altLang="en-US" smtClean="0"/>
              <a:t>2026/6/7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2432728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B3A90C-14FF-431F-B670-149B63898789}" type="datetimeFigureOut">
              <a:rPr kumimoji="1" lang="ja-JP" altLang="en-US" smtClean="0"/>
              <a:t>2026/6/7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3408542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B3A90C-14FF-431F-B670-149B63898789}" type="datetimeFigureOut">
              <a:rPr kumimoji="1" lang="ja-JP" altLang="en-US" smtClean="0"/>
              <a:t>2026/6/7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1370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3A90C-14FF-431F-B670-149B63898789}" type="datetimeFigureOut">
              <a:rPr kumimoji="1" lang="ja-JP" altLang="en-US" smtClean="0"/>
              <a:t>2026/6/7</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4D03A9-0FAA-4E99-8E62-C6E0A7AD34A2}" type="slidenum">
              <a:rPr kumimoji="1" lang="ja-JP" altLang="en-US" smtClean="0"/>
              <a:t>‹#›</a:t>
            </a:fld>
            <a:endParaRPr kumimoji="1" lang="ja-JP" altLang="en-US"/>
          </a:p>
        </p:txBody>
      </p:sp>
    </p:spTree>
    <p:extLst>
      <p:ext uri="{BB962C8B-B14F-4D97-AF65-F5344CB8AC3E}">
        <p14:creationId xmlns:p14="http://schemas.microsoft.com/office/powerpoint/2010/main" val="2798334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1.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bwMode="black">
      <p:bgPr>
        <a:pattFill prst="ltDnDiag">
          <a:fgClr>
            <a:schemeClr val="tx1"/>
          </a:fgClr>
          <a:bgClr>
            <a:srgbClr val="C00000"/>
          </a:bgClr>
        </a:pattFill>
        <a:effectLst/>
      </p:bgPr>
    </p:bg>
    <p:spTree>
      <p:nvGrpSpPr>
        <p:cNvPr id="1" name=""/>
        <p:cNvGrpSpPr/>
        <p:nvPr/>
      </p:nvGrpSpPr>
      <p:grpSpPr>
        <a:xfrm>
          <a:off x="0" y="0"/>
          <a:ext cx="0" cy="0"/>
          <a:chOff x="0" y="0"/>
          <a:chExt cx="0" cy="0"/>
        </a:xfrm>
      </p:grpSpPr>
      <p:grpSp>
        <p:nvGrpSpPr>
          <p:cNvPr id="4" name="グループ化 3"/>
          <p:cNvGrpSpPr/>
          <p:nvPr/>
        </p:nvGrpSpPr>
        <p:grpSpPr>
          <a:xfrm>
            <a:off x="236235" y="273199"/>
            <a:ext cx="9739847" cy="6433665"/>
            <a:chOff x="217170" y="236811"/>
            <a:chExt cx="9595799" cy="6433665"/>
          </a:xfrm>
        </p:grpSpPr>
        <p:sp>
          <p:nvSpPr>
            <p:cNvPr id="9" name="正方形/長方形 8"/>
            <p:cNvSpPr/>
            <p:nvPr/>
          </p:nvSpPr>
          <p:spPr>
            <a:xfrm>
              <a:off x="345000" y="236811"/>
              <a:ext cx="9216000" cy="756000"/>
            </a:xfrm>
            <a:prstGeom prst="rect">
              <a:avLst/>
            </a:prstGeom>
            <a:solidFill>
              <a:srgbClr val="FFFF00"/>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rgbClr val="FF0000"/>
                </a:solidFill>
              </a:endParaRPr>
            </a:p>
          </p:txBody>
        </p:sp>
        <p:sp>
          <p:nvSpPr>
            <p:cNvPr id="12" name="正方形/長方形 11"/>
            <p:cNvSpPr/>
            <p:nvPr/>
          </p:nvSpPr>
          <p:spPr>
            <a:xfrm>
              <a:off x="217170" y="2846812"/>
              <a:ext cx="9216000" cy="3823664"/>
            </a:xfrm>
            <a:prstGeom prst="rect">
              <a:avLst/>
            </a:prstGeom>
            <a:solidFill>
              <a:srgbClr val="FFFF00"/>
            </a:solidFill>
            <a:ln w="19050" cmpd="sng">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 name="二等辺三角形 10"/>
            <p:cNvSpPr/>
            <p:nvPr/>
          </p:nvSpPr>
          <p:spPr>
            <a:xfrm flipV="1">
              <a:off x="345000" y="990824"/>
              <a:ext cx="9216000" cy="2016000"/>
            </a:xfrm>
            <a:prstGeom prst="triangle">
              <a:avLst/>
            </a:prstGeom>
            <a:pattFill prst="ltVert">
              <a:fgClr>
                <a:schemeClr val="accent5">
                  <a:lumMod val="40000"/>
                  <a:lumOff val="60000"/>
                </a:schemeClr>
              </a:fgClr>
              <a:bgClr>
                <a:schemeClr val="bg1"/>
              </a:bgClr>
            </a:patt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5" name="正方形/長方形 14"/>
            <p:cNvSpPr/>
            <p:nvPr/>
          </p:nvSpPr>
          <p:spPr>
            <a:xfrm>
              <a:off x="560512" y="4533174"/>
              <a:ext cx="2880000" cy="1944000"/>
            </a:xfrm>
            <a:prstGeom prst="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20" name="正方形/長方形 19"/>
            <p:cNvSpPr/>
            <p:nvPr/>
          </p:nvSpPr>
          <p:spPr>
            <a:xfrm>
              <a:off x="3513000" y="4533174"/>
              <a:ext cx="2880000" cy="1944000"/>
            </a:xfrm>
            <a:prstGeom prst="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22" name="正方形/長方形 21"/>
            <p:cNvSpPr/>
            <p:nvPr/>
          </p:nvSpPr>
          <p:spPr>
            <a:xfrm>
              <a:off x="6465488" y="4533174"/>
              <a:ext cx="2880000" cy="1944000"/>
            </a:xfrm>
            <a:prstGeom prst="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26" name="ホームベース 25"/>
            <p:cNvSpPr/>
            <p:nvPr/>
          </p:nvSpPr>
          <p:spPr>
            <a:xfrm rot="5400000">
              <a:off x="1617587" y="2753541"/>
              <a:ext cx="648288" cy="2880000"/>
            </a:xfrm>
            <a:prstGeom prst="homePlate">
              <a:avLst>
                <a:gd name="adj" fmla="val 25646"/>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7" name="ホームベース 26"/>
            <p:cNvSpPr/>
            <p:nvPr/>
          </p:nvSpPr>
          <p:spPr>
            <a:xfrm rot="5400000">
              <a:off x="4587874" y="2761640"/>
              <a:ext cx="648288" cy="2880000"/>
            </a:xfrm>
            <a:prstGeom prst="homePlate">
              <a:avLst>
                <a:gd name="adj" fmla="val 25646"/>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ホームベース 27"/>
            <p:cNvSpPr/>
            <p:nvPr/>
          </p:nvSpPr>
          <p:spPr>
            <a:xfrm rot="5400000">
              <a:off x="7556442" y="2735236"/>
              <a:ext cx="648288" cy="2880000"/>
            </a:xfrm>
            <a:prstGeom prst="homePlate">
              <a:avLst>
                <a:gd name="adj" fmla="val 25646"/>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389146" y="4005064"/>
              <a:ext cx="2955041" cy="307777"/>
            </a:xfrm>
            <a:prstGeom prst="rect">
              <a:avLst/>
            </a:prstGeom>
            <a:noFill/>
          </p:spPr>
          <p:txBody>
            <a:bodyPr wrap="square" rtlCol="0">
              <a:spAutoFit/>
            </a:bodyPr>
            <a:lstStyle/>
            <a:p>
              <a:pPr algn="ctr"/>
              <a:r>
                <a:rPr lang="ja-JP" altLang="en-US" sz="1400" b="1" dirty="0"/>
                <a:t>　経営の終着駅が幸せであるために</a:t>
              </a:r>
              <a:endParaRPr lang="en-US" altLang="ja-JP" sz="1400" b="1" dirty="0"/>
            </a:p>
          </p:txBody>
        </p:sp>
        <p:sp>
          <p:nvSpPr>
            <p:cNvPr id="34" name="テキスト ボックス 33"/>
            <p:cNvSpPr txBox="1"/>
            <p:nvPr/>
          </p:nvSpPr>
          <p:spPr>
            <a:xfrm>
              <a:off x="668364" y="4651094"/>
              <a:ext cx="2664296" cy="1384995"/>
            </a:xfrm>
            <a:prstGeom prst="rect">
              <a:avLst/>
            </a:prstGeom>
            <a:noFill/>
          </p:spPr>
          <p:txBody>
            <a:bodyPr wrap="square" rtlCol="0">
              <a:spAutoFit/>
            </a:bodyPr>
            <a:lstStyle/>
            <a:p>
              <a:pPr algn="ctr"/>
              <a:endParaRPr kumimoji="1" lang="en-US" altLang="ja-JP" sz="1200" b="1" dirty="0">
                <a:solidFill>
                  <a:schemeClr val="accent3">
                    <a:lumMod val="50000"/>
                  </a:schemeClr>
                </a:solidFill>
              </a:endParaRPr>
            </a:p>
            <a:p>
              <a:pPr algn="ctr"/>
              <a:endParaRPr lang="en-US" altLang="ja-JP" sz="1200" b="1" dirty="0">
                <a:solidFill>
                  <a:schemeClr val="accent3">
                    <a:lumMod val="50000"/>
                  </a:schemeClr>
                </a:solidFill>
              </a:endParaRPr>
            </a:p>
            <a:p>
              <a:pPr algn="ctr"/>
              <a:endParaRPr kumimoji="1" lang="en-US" altLang="ja-JP" sz="1200" b="1" dirty="0">
                <a:solidFill>
                  <a:schemeClr val="accent3">
                    <a:lumMod val="50000"/>
                  </a:schemeClr>
                </a:solidFill>
              </a:endParaRPr>
            </a:p>
            <a:p>
              <a:pPr algn="ctr"/>
              <a:endParaRPr lang="en-US" altLang="ja-JP" sz="1200" b="1" dirty="0">
                <a:solidFill>
                  <a:schemeClr val="accent3">
                    <a:lumMod val="50000"/>
                  </a:schemeClr>
                </a:solidFill>
              </a:endParaRPr>
            </a:p>
            <a:p>
              <a:pPr algn="ctr"/>
              <a:endParaRPr kumimoji="1" lang="en-US" altLang="ja-JP" sz="1200" b="1" dirty="0">
                <a:solidFill>
                  <a:schemeClr val="accent3">
                    <a:lumMod val="50000"/>
                  </a:schemeClr>
                </a:solidFill>
              </a:endParaRPr>
            </a:p>
            <a:p>
              <a:pPr algn="ctr"/>
              <a:endParaRPr lang="en-US" altLang="ja-JP" sz="1200" b="1" dirty="0">
                <a:solidFill>
                  <a:schemeClr val="accent3">
                    <a:lumMod val="50000"/>
                  </a:schemeClr>
                </a:solidFill>
              </a:endParaRPr>
            </a:p>
            <a:p>
              <a:pPr algn="ctr"/>
              <a:endParaRPr kumimoji="1" lang="ja-JP" altLang="en-US" sz="1200" b="1" dirty="0">
                <a:solidFill>
                  <a:schemeClr val="accent3">
                    <a:lumMod val="50000"/>
                  </a:schemeClr>
                </a:solidFill>
              </a:endParaRPr>
            </a:p>
          </p:txBody>
        </p:sp>
        <p:sp>
          <p:nvSpPr>
            <p:cNvPr id="35" name="テキスト ボックス 34"/>
            <p:cNvSpPr txBox="1"/>
            <p:nvPr/>
          </p:nvSpPr>
          <p:spPr>
            <a:xfrm>
              <a:off x="3244708" y="4005780"/>
              <a:ext cx="3300571" cy="307777"/>
            </a:xfrm>
            <a:prstGeom prst="rect">
              <a:avLst/>
            </a:prstGeom>
            <a:noFill/>
          </p:spPr>
          <p:txBody>
            <a:bodyPr wrap="square" rtlCol="0">
              <a:spAutoFit/>
            </a:bodyPr>
            <a:lstStyle/>
            <a:p>
              <a:pPr algn="ctr"/>
              <a:r>
                <a:rPr kumimoji="1" lang="ja-JP" altLang="en-US" sz="1400" b="1" dirty="0"/>
                <a:t>Ｍ＆Ａ推進アドバイザーとは</a:t>
              </a:r>
            </a:p>
          </p:txBody>
        </p:sp>
        <p:sp>
          <p:nvSpPr>
            <p:cNvPr id="37" name="テキスト ボックス 36"/>
            <p:cNvSpPr txBox="1"/>
            <p:nvPr/>
          </p:nvSpPr>
          <p:spPr>
            <a:xfrm>
              <a:off x="6513339" y="3955607"/>
              <a:ext cx="2784295" cy="307777"/>
            </a:xfrm>
            <a:prstGeom prst="rect">
              <a:avLst/>
            </a:prstGeom>
            <a:noFill/>
          </p:spPr>
          <p:txBody>
            <a:bodyPr wrap="square" rtlCol="0">
              <a:spAutoFit/>
            </a:bodyPr>
            <a:lstStyle/>
            <a:p>
              <a:pPr algn="ctr"/>
              <a:r>
                <a:rPr lang="ja-JP" altLang="en-US" sz="1400" b="1" dirty="0"/>
                <a:t>プロジェクトの目的</a:t>
              </a:r>
              <a:endParaRPr kumimoji="1" lang="ja-JP" altLang="en-US" sz="1400" b="1" dirty="0"/>
            </a:p>
          </p:txBody>
        </p:sp>
        <p:sp>
          <p:nvSpPr>
            <p:cNvPr id="29" name="テキスト ボックス 28"/>
            <p:cNvSpPr txBox="1"/>
            <p:nvPr/>
          </p:nvSpPr>
          <p:spPr>
            <a:xfrm>
              <a:off x="297893" y="315204"/>
              <a:ext cx="9216000" cy="1077218"/>
            </a:xfrm>
            <a:prstGeom prst="rect">
              <a:avLst/>
            </a:prstGeom>
            <a:noFill/>
          </p:spPr>
          <p:txBody>
            <a:bodyPr wrap="square" rtlCol="0">
              <a:spAutoFit/>
            </a:bodyPr>
            <a:lstStyle/>
            <a:p>
              <a:pPr algn="ctr"/>
              <a:r>
                <a:rPr lang="ja-JP" altLang="en-US" sz="2400" dirty="0">
                  <a:latin typeface="HGPｺﾞｼｯｸE" pitchFamily="50" charset="-128"/>
                  <a:ea typeface="HGPｺﾞｼｯｸE" pitchFamily="50" charset="-128"/>
                </a:rPr>
                <a:t>健全なＭ＆Ａ普及人材育成プロジェクト</a:t>
              </a:r>
            </a:p>
            <a:p>
              <a:pPr algn="ctr"/>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M&amp;A</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実践経営者と担当した</a:t>
              </a:r>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M&amp;A</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仲介企業が連携し健全な</a:t>
              </a:r>
              <a:r>
                <a:rPr lang="en-US" altLang="ja-JP" sz="1600" kern="100" dirty="0">
                  <a:latin typeface="游明朝" panose="02020400000000000000" pitchFamily="18" charset="-128"/>
                  <a:ea typeface="游明朝" panose="02020400000000000000" pitchFamily="18" charset="-128"/>
                  <a:cs typeface="Times New Roman" panose="02020603050405020304" pitchFamily="18" charset="0"/>
                </a:rPr>
                <a:t>M&amp;A</a:t>
              </a:r>
              <a:r>
                <a:rPr lang="ja-JP" altLang="en-US" sz="1600" kern="100" dirty="0">
                  <a:latin typeface="游明朝" panose="02020400000000000000" pitchFamily="18" charset="-128"/>
                  <a:ea typeface="游明朝" panose="02020400000000000000" pitchFamily="18" charset="-128"/>
                  <a:cs typeface="Times New Roman" panose="02020603050405020304" pitchFamily="18" charset="0"/>
                </a:rPr>
                <a:t>普及を目指す事業です</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endParaRPr kumimoji="1" lang="ja-JP" altLang="en-US" sz="2400" dirty="0">
                <a:latin typeface="HGPｺﾞｼｯｸE" pitchFamily="50" charset="-128"/>
                <a:ea typeface="HGPｺﾞｼｯｸE" pitchFamily="50" charset="-128"/>
              </a:endParaRPr>
            </a:p>
          </p:txBody>
        </p:sp>
        <p:sp>
          <p:nvSpPr>
            <p:cNvPr id="3" name="正方形/長方形 2"/>
            <p:cNvSpPr/>
            <p:nvPr/>
          </p:nvSpPr>
          <p:spPr>
            <a:xfrm>
              <a:off x="378614" y="986749"/>
              <a:ext cx="9054556" cy="648000"/>
            </a:xfrm>
            <a:prstGeom prst="rect">
              <a:avLst/>
            </a:prstGeom>
            <a:noFill/>
            <a:ln w="1270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　　</a:t>
              </a:r>
            </a:p>
          </p:txBody>
        </p:sp>
        <p:sp>
          <p:nvSpPr>
            <p:cNvPr id="46" name="テキスト ボックス 45"/>
            <p:cNvSpPr txBox="1"/>
            <p:nvPr/>
          </p:nvSpPr>
          <p:spPr>
            <a:xfrm>
              <a:off x="560571" y="2908395"/>
              <a:ext cx="648032" cy="338554"/>
            </a:xfrm>
            <a:prstGeom prst="rect">
              <a:avLst/>
            </a:prstGeom>
            <a:noFill/>
          </p:spPr>
          <p:txBody>
            <a:bodyPr wrap="square" rtlCol="0">
              <a:spAutoFit/>
            </a:bodyPr>
            <a:lstStyle/>
            <a:p>
              <a:endParaRPr kumimoji="1" lang="ja-JP" altLang="en-US" sz="1600" dirty="0">
                <a:solidFill>
                  <a:schemeClr val="accent1">
                    <a:lumMod val="75000"/>
                  </a:schemeClr>
                </a:solidFill>
                <a:latin typeface="HGPｺﾞｼｯｸE" pitchFamily="50" charset="-128"/>
                <a:ea typeface="HGPｺﾞｼｯｸE" pitchFamily="50" charset="-128"/>
              </a:endParaRPr>
            </a:p>
          </p:txBody>
        </p:sp>
        <p:sp>
          <p:nvSpPr>
            <p:cNvPr id="47" name="正方形/長方形 46"/>
            <p:cNvSpPr/>
            <p:nvPr/>
          </p:nvSpPr>
          <p:spPr>
            <a:xfrm>
              <a:off x="2285831" y="2988688"/>
              <a:ext cx="4896544" cy="720000"/>
            </a:xfrm>
            <a:prstGeom prst="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テキスト ボックス 31"/>
            <p:cNvSpPr txBox="1"/>
            <p:nvPr/>
          </p:nvSpPr>
          <p:spPr>
            <a:xfrm>
              <a:off x="2202251" y="3180552"/>
              <a:ext cx="4706480" cy="615553"/>
            </a:xfrm>
            <a:prstGeom prst="rect">
              <a:avLst/>
            </a:prstGeom>
            <a:noFill/>
          </p:spPr>
          <p:txBody>
            <a:bodyPr wrap="square" rtlCol="0">
              <a:spAutoFit/>
            </a:bodyPr>
            <a:lstStyle/>
            <a:p>
              <a:pPr algn="ctr"/>
              <a:r>
                <a:rPr lang="ja-JP" altLang="en-US" sz="2000" dirty="0">
                  <a:solidFill>
                    <a:schemeClr val="accent4">
                      <a:lumMod val="75000"/>
                    </a:schemeClr>
                  </a:solidFill>
                  <a:latin typeface="HGS創英角ｺﾞｼｯｸUB" pitchFamily="50" charset="-128"/>
                  <a:ea typeface="HGS創英角ｺﾞｼｯｸUB" pitchFamily="50" charset="-128"/>
                </a:rPr>
                <a:t>Ｍ＆Ａ推進アドバイザー誕生</a:t>
              </a:r>
            </a:p>
            <a:p>
              <a:pPr algn="ctr"/>
              <a:endParaRPr lang="en-US" altLang="ja-JP" sz="1400" dirty="0">
                <a:solidFill>
                  <a:schemeClr val="accent4">
                    <a:lumMod val="75000"/>
                  </a:schemeClr>
                </a:solidFill>
                <a:latin typeface="HGS創英角ｺﾞｼｯｸUB" pitchFamily="50" charset="-128"/>
                <a:ea typeface="HGS創英角ｺﾞｼｯｸUB" pitchFamily="50" charset="-128"/>
              </a:endParaRPr>
            </a:p>
          </p:txBody>
        </p:sp>
        <p:sp>
          <p:nvSpPr>
            <p:cNvPr id="48" name="テキスト ボックス 47"/>
            <p:cNvSpPr txBox="1"/>
            <p:nvPr/>
          </p:nvSpPr>
          <p:spPr>
            <a:xfrm>
              <a:off x="3627279" y="4651094"/>
              <a:ext cx="2664296" cy="276999"/>
            </a:xfrm>
            <a:prstGeom prst="rect">
              <a:avLst/>
            </a:prstGeom>
            <a:noFill/>
          </p:spPr>
          <p:txBody>
            <a:bodyPr wrap="square" rtlCol="0">
              <a:spAutoFit/>
            </a:bodyPr>
            <a:lstStyle/>
            <a:p>
              <a:pPr algn="ctr"/>
              <a:endParaRPr kumimoji="1" lang="en-US" altLang="ja-JP" sz="1200" dirty="0"/>
            </a:p>
          </p:txBody>
        </p:sp>
        <p:sp>
          <p:nvSpPr>
            <p:cNvPr id="49" name="テキスト ボックス 48"/>
            <p:cNvSpPr txBox="1"/>
            <p:nvPr/>
          </p:nvSpPr>
          <p:spPr>
            <a:xfrm>
              <a:off x="6573340" y="4651094"/>
              <a:ext cx="2664296" cy="253916"/>
            </a:xfrm>
            <a:prstGeom prst="rect">
              <a:avLst/>
            </a:prstGeom>
            <a:noFill/>
          </p:spPr>
          <p:txBody>
            <a:bodyPr wrap="square" rtlCol="0">
              <a:spAutoFit/>
            </a:bodyPr>
            <a:lstStyle/>
            <a:p>
              <a:pPr algn="ctr"/>
              <a:endParaRPr kumimoji="1" lang="ja-JP" altLang="en-US" sz="1050" dirty="0"/>
            </a:p>
          </p:txBody>
        </p:sp>
        <p:sp>
          <p:nvSpPr>
            <p:cNvPr id="44" name="テキスト ボックス 43"/>
            <p:cNvSpPr txBox="1"/>
            <p:nvPr/>
          </p:nvSpPr>
          <p:spPr>
            <a:xfrm>
              <a:off x="4229036" y="1384014"/>
              <a:ext cx="1447928" cy="984885"/>
            </a:xfrm>
            <a:prstGeom prst="rect">
              <a:avLst/>
            </a:prstGeom>
            <a:noFill/>
          </p:spPr>
          <p:txBody>
            <a:bodyPr wrap="square" rtlCol="0">
              <a:spAutoFit/>
            </a:bodyPr>
            <a:lstStyle/>
            <a:p>
              <a:pPr algn="ctr"/>
              <a:endParaRPr lang="ja-JP" altLang="en-US" sz="1500" b="1" dirty="0">
                <a:latin typeface="+mn-ea"/>
              </a:endParaRPr>
            </a:p>
            <a:p>
              <a:pPr algn="ctr"/>
              <a:endParaRPr lang="en-US" altLang="ja-JP" sz="2800" b="1" dirty="0">
                <a:latin typeface="+mj-ea"/>
                <a:ea typeface="+mj-ea"/>
              </a:endParaRPr>
            </a:p>
            <a:p>
              <a:pPr algn="ctr"/>
              <a:endParaRPr lang="ja-JP" altLang="en-US" sz="1500" b="1" dirty="0">
                <a:latin typeface="+mn-ea"/>
              </a:endParaRPr>
            </a:p>
          </p:txBody>
        </p:sp>
        <p:sp>
          <p:nvSpPr>
            <p:cNvPr id="6" name="ホームベース 5"/>
            <p:cNvSpPr/>
            <p:nvPr/>
          </p:nvSpPr>
          <p:spPr>
            <a:xfrm>
              <a:off x="326025" y="1194328"/>
              <a:ext cx="4175440" cy="1537805"/>
            </a:xfrm>
            <a:prstGeom prst="homePlate">
              <a:avLst>
                <a:gd name="adj" fmla="val 2564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5" name="ホームベース 24"/>
            <p:cNvSpPr/>
            <p:nvPr/>
          </p:nvSpPr>
          <p:spPr>
            <a:xfrm flipH="1">
              <a:off x="5461032" y="1226608"/>
              <a:ext cx="4100847" cy="1537805"/>
            </a:xfrm>
            <a:prstGeom prst="homePlate">
              <a:avLst>
                <a:gd name="adj" fmla="val 2564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349999" y="1135760"/>
              <a:ext cx="3890212" cy="2423740"/>
            </a:xfrm>
            <a:prstGeom prst="rect">
              <a:avLst/>
            </a:prstGeom>
            <a:noFill/>
          </p:spPr>
          <p:txBody>
            <a:bodyPr wrap="square" rtlCol="0">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lvl="0">
                <a:buSzPts val="1000"/>
                <a:tabLst>
                  <a:tab pos="457200" algn="l"/>
                </a:tabLst>
              </a:pPr>
              <a:endPar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buNone/>
              </a:pPr>
              <a:r>
                <a:rPr kumimoji="1" lang="en-US" altLang="ja-JP" sz="1050" kern="100" dirty="0">
                  <a:solidFill>
                    <a:srgbClr val="000000"/>
                  </a:solidFill>
                  <a:effectLst/>
                  <a:latin typeface="+mj-ea"/>
                  <a:ea typeface="+mj-ea"/>
                  <a:cs typeface="Times New Roman" panose="02020603050405020304" pitchFamily="18" charset="0"/>
                </a:rPr>
                <a:t>M&amp;A</a:t>
              </a:r>
              <a:r>
                <a:rPr lang="ja-JP" altLang="ja-JP" sz="1050" kern="100" dirty="0">
                  <a:solidFill>
                    <a:srgbClr val="000000"/>
                  </a:solidFill>
                  <a:effectLst/>
                  <a:latin typeface="+mj-ea"/>
                  <a:ea typeface="+mj-ea"/>
                  <a:cs typeface="Times New Roman" panose="02020603050405020304" pitchFamily="18" charset="0"/>
                </a:rPr>
                <a:t>は第三者に自社の経営を委ねる手法で後継者不在中小企業にとって最適な事業承継手法ですが、</a:t>
              </a:r>
              <a:r>
                <a:rPr kumimoji="1" lang="ja-JP" altLang="ja-JP" sz="1050" kern="100" dirty="0">
                  <a:solidFill>
                    <a:srgbClr val="000000"/>
                  </a:solidFill>
                  <a:effectLst/>
                  <a:latin typeface="+mj-ea"/>
                  <a:ea typeface="+mj-ea"/>
                  <a:cs typeface="Times New Roman" panose="02020603050405020304" pitchFamily="18" charset="0"/>
                </a:rPr>
                <a:t>多くの経営者</a:t>
              </a:r>
              <a:r>
                <a:rPr kumimoji="1" lang="ja-JP" altLang="en-US" sz="1050" kern="100" dirty="0">
                  <a:solidFill>
                    <a:srgbClr val="000000"/>
                  </a:solidFill>
                  <a:effectLst/>
                  <a:latin typeface="+mj-ea"/>
                  <a:ea typeface="+mj-ea"/>
                  <a:cs typeface="Times New Roman" panose="02020603050405020304" pitchFamily="18" charset="0"/>
                </a:rPr>
                <a:t>が躊躇しています</a:t>
              </a:r>
              <a:r>
                <a:rPr kumimoji="1" lang="ja-JP" altLang="ja-JP" sz="1050" kern="100" dirty="0">
                  <a:solidFill>
                    <a:srgbClr val="000000"/>
                  </a:solidFill>
                  <a:effectLst/>
                  <a:latin typeface="+mj-ea"/>
                  <a:ea typeface="+mj-ea"/>
                  <a:cs typeface="Times New Roman" panose="02020603050405020304" pitchFamily="18" charset="0"/>
                </a:rPr>
                <a:t>。日本では約</a:t>
              </a:r>
              <a:r>
                <a:rPr kumimoji="1" lang="en-US" altLang="ja-JP" sz="1050" kern="100" dirty="0">
                  <a:solidFill>
                    <a:srgbClr val="000000"/>
                  </a:solidFill>
                  <a:effectLst/>
                  <a:latin typeface="+mj-ea"/>
                  <a:ea typeface="+mj-ea"/>
                  <a:cs typeface="Times New Roman" panose="02020603050405020304" pitchFamily="18" charset="0"/>
                </a:rPr>
                <a:t>120</a:t>
              </a:r>
              <a:r>
                <a:rPr kumimoji="1" lang="ja-JP" altLang="ja-JP" sz="1050" kern="100" dirty="0">
                  <a:solidFill>
                    <a:srgbClr val="000000"/>
                  </a:solidFill>
                  <a:effectLst/>
                  <a:latin typeface="+mj-ea"/>
                  <a:ea typeface="+mj-ea"/>
                  <a:cs typeface="Times New Roman" panose="02020603050405020304" pitchFamily="18" charset="0"/>
                </a:rPr>
                <a:t>万社の中小企業が後継者不在と言われています。本プロジェクトは、</a:t>
              </a:r>
              <a:r>
                <a:rPr kumimoji="1" lang="en-US" altLang="ja-JP" sz="1050" kern="100" dirty="0">
                  <a:solidFill>
                    <a:srgbClr val="000000"/>
                  </a:solidFill>
                  <a:effectLst/>
                  <a:latin typeface="+mj-ea"/>
                  <a:ea typeface="+mj-ea"/>
                  <a:cs typeface="Times New Roman" panose="02020603050405020304" pitchFamily="18" charset="0"/>
                </a:rPr>
                <a:t>M&amp;A</a:t>
              </a:r>
              <a:r>
                <a:rPr lang="ja-JP" altLang="ja-JP" sz="1050" kern="100" dirty="0">
                  <a:solidFill>
                    <a:srgbClr val="000000"/>
                  </a:solidFill>
                  <a:effectLst/>
                  <a:latin typeface="+mj-ea"/>
                  <a:ea typeface="+mj-ea"/>
                  <a:cs typeface="Times New Roman" panose="02020603050405020304" pitchFamily="18" charset="0"/>
                </a:rPr>
                <a:t>の良さを理解した後継者不在中小企業経営者が自社売却</a:t>
              </a:r>
              <a:r>
                <a:rPr lang="ja-JP" altLang="en-US" sz="1050" kern="100" dirty="0">
                  <a:solidFill>
                    <a:srgbClr val="000000"/>
                  </a:solidFill>
                  <a:latin typeface="+mj-ea"/>
                  <a:ea typeface="+mj-ea"/>
                  <a:cs typeface="Times New Roman" panose="02020603050405020304" pitchFamily="18" charset="0"/>
                </a:rPr>
                <a:t>を決断</a:t>
              </a:r>
              <a:r>
                <a:rPr lang="ja-JP" altLang="ja-JP" sz="1050" kern="100" dirty="0">
                  <a:solidFill>
                    <a:srgbClr val="000000"/>
                  </a:solidFill>
                  <a:effectLst/>
                  <a:latin typeface="+mj-ea"/>
                  <a:ea typeface="+mj-ea"/>
                  <a:cs typeface="Times New Roman" panose="02020603050405020304" pitchFamily="18" charset="0"/>
                </a:rPr>
                <a:t>し、自社売却成立後その経験を元に、自社売却に躊躇している経営者を支援する側に立ち、廃業しようとしている企業を救済していきます。</a:t>
              </a:r>
              <a:endParaRPr lang="ja-JP" altLang="en-US" sz="1050" kern="100" dirty="0">
                <a:solidFill>
                  <a:srgbClr val="000000"/>
                </a:solidFill>
                <a:effectLst/>
                <a:latin typeface="+mj-ea"/>
                <a:ea typeface="+mj-ea"/>
                <a:cs typeface="Times New Roman" panose="02020603050405020304" pitchFamily="18" charset="0"/>
              </a:endParaRPr>
            </a:p>
            <a:p>
              <a:pPr>
                <a:buNone/>
              </a:pPr>
              <a:endPar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a:p>
              <a:pPr algn="just"/>
              <a:r>
                <a:rPr lang="en-US" altLang="ja-JP" sz="1200" dirty="0"/>
                <a:t>【</a:t>
              </a:r>
              <a:r>
                <a:rPr lang="ja-JP" altLang="en-US" sz="1200" dirty="0"/>
                <a:t>著書ご案内</a:t>
              </a:r>
              <a:r>
                <a:rPr lang="en-US" altLang="ja-JP" sz="1200" dirty="0"/>
                <a:t>】</a:t>
              </a:r>
              <a:r>
                <a:rPr lang="ja-JP" altLang="en-US" sz="1200" dirty="0"/>
                <a:t>　　　　　　　　　　　　　　　　　　　</a:t>
              </a:r>
              <a:endParaRPr kumimoji="1" lang="ja-JP" altLang="en-US" sz="1200" dirty="0"/>
            </a:p>
            <a:p>
              <a:pPr algn="just"/>
              <a:r>
                <a:rPr lang="ja-JP" altLang="en-US" sz="1200" dirty="0"/>
                <a:t>　　著者　鈴木均　　　　　　　</a:t>
              </a:r>
            </a:p>
            <a:p>
              <a:pPr algn="just"/>
              <a:r>
                <a:rPr lang="ja-JP" altLang="en-US" sz="1200" dirty="0"/>
                <a:t>アマゾンでご購入頂けます　　　　</a:t>
              </a:r>
            </a:p>
          </p:txBody>
        </p:sp>
        <p:sp>
          <p:nvSpPr>
            <p:cNvPr id="39" name="テキスト ボックス 38"/>
            <p:cNvSpPr txBox="1"/>
            <p:nvPr/>
          </p:nvSpPr>
          <p:spPr>
            <a:xfrm>
              <a:off x="560939" y="1177719"/>
              <a:ext cx="2883368" cy="338554"/>
            </a:xfrm>
            <a:prstGeom prst="rect">
              <a:avLst/>
            </a:prstGeom>
            <a:noFill/>
          </p:spPr>
          <p:txBody>
            <a:bodyPr wrap="square" rtlCol="0">
              <a:spAutoFit/>
            </a:bodyPr>
            <a:lstStyle/>
            <a:p>
              <a:r>
                <a:rPr kumimoji="1" lang="ja-JP" altLang="en-US" sz="1600" dirty="0">
                  <a:solidFill>
                    <a:schemeClr val="accent1">
                      <a:lumMod val="75000"/>
                    </a:schemeClr>
                  </a:solidFill>
                  <a:latin typeface="HGPｺﾞｼｯｸE" pitchFamily="50" charset="-128"/>
                  <a:ea typeface="HGPｺﾞｼｯｸE" pitchFamily="50" charset="-128"/>
                </a:rPr>
                <a:t>　　</a:t>
              </a:r>
              <a:r>
                <a:rPr lang="ja-JP" altLang="en-US" sz="1600" dirty="0">
                  <a:solidFill>
                    <a:schemeClr val="accent1">
                      <a:lumMod val="75000"/>
                    </a:schemeClr>
                  </a:solidFill>
                  <a:latin typeface="HGPｺﾞｼｯｸE" pitchFamily="50" charset="-128"/>
                  <a:ea typeface="HGPｺﾞｼｯｸE" pitchFamily="50" charset="-128"/>
                </a:rPr>
                <a:t>後継者不在中小企業経営者</a:t>
              </a:r>
              <a:endParaRPr kumimoji="1" lang="ja-JP" altLang="en-US" sz="1600" dirty="0">
                <a:solidFill>
                  <a:schemeClr val="accent1">
                    <a:lumMod val="75000"/>
                  </a:schemeClr>
                </a:solidFill>
                <a:latin typeface="HGPｺﾞｼｯｸE" pitchFamily="50" charset="-128"/>
                <a:ea typeface="HGPｺﾞｼｯｸE" pitchFamily="50" charset="-128"/>
              </a:endParaRPr>
            </a:p>
          </p:txBody>
        </p:sp>
        <p:sp>
          <p:nvSpPr>
            <p:cNvPr id="41" name="テキスト ボックス 40"/>
            <p:cNvSpPr txBox="1"/>
            <p:nvPr/>
          </p:nvSpPr>
          <p:spPr>
            <a:xfrm>
              <a:off x="5738695" y="1276251"/>
              <a:ext cx="3983698" cy="1384995"/>
            </a:xfrm>
            <a:prstGeom prst="rect">
              <a:avLst/>
            </a:prstGeom>
            <a:noFill/>
          </p:spPr>
          <p:txBody>
            <a:bodyPr wrap="square" rtlCol="0">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endParaRPr lang="en-US" altLang="ja-JP" sz="1200" noProof="0" dirty="0"/>
            </a:p>
            <a:p>
              <a:pPr marL="0" marR="0" lvl="0" indent="0" algn="just" defTabSz="914400" rtl="0" eaLnBrk="0" fontAlgn="base" latinLnBrk="0" hangingPunct="0">
                <a:lnSpc>
                  <a:spcPct val="100000"/>
                </a:lnSpc>
                <a:spcBef>
                  <a:spcPct val="0"/>
                </a:spcBef>
                <a:spcAft>
                  <a:spcPct val="0"/>
                </a:spcAft>
                <a:buClrTx/>
                <a:buSzTx/>
                <a:buFontTx/>
                <a:buNone/>
                <a:tabLst/>
                <a:defRPr/>
              </a:pPr>
              <a:endParaRPr lang="ja-JP" altLang="en-US" sz="1200" dirty="0"/>
            </a:p>
            <a:p>
              <a:pPr marL="228600" indent="-228600" algn="just">
                <a:buFont typeface="+mj-lt"/>
                <a:buAutoNum type="arabicPeriod"/>
              </a:pPr>
              <a:endParaRPr lang="en-US" altLang="ja-JP" sz="1200" dirty="0"/>
            </a:p>
            <a:p>
              <a:pPr marL="228600" indent="-228600" algn="just">
                <a:buFont typeface="+mj-lt"/>
                <a:buAutoNum type="arabicPeriod"/>
              </a:pPr>
              <a:endParaRPr lang="en-US" altLang="ja-JP" sz="1200" dirty="0"/>
            </a:p>
            <a:p>
              <a:pPr marL="228600" indent="-228600" algn="just">
                <a:buFont typeface="+mj-lt"/>
                <a:buAutoNum type="arabicPeriod"/>
              </a:pPr>
              <a:endParaRPr lang="en-US" altLang="ja-JP" sz="1200" dirty="0"/>
            </a:p>
            <a:p>
              <a:pPr marL="228600" indent="-228600" algn="just">
                <a:buFont typeface="+mj-lt"/>
                <a:buAutoNum type="arabicPeriod"/>
              </a:pPr>
              <a:endParaRPr lang="en-US" altLang="ja-JP" sz="1200" dirty="0"/>
            </a:p>
            <a:p>
              <a:pPr marL="228600" indent="-228600" algn="just">
                <a:buFont typeface="+mj-lt"/>
                <a:buAutoNum type="arabicPeriod"/>
              </a:pPr>
              <a:endParaRPr lang="en-US" altLang="ja-JP" sz="1200" dirty="0"/>
            </a:p>
          </p:txBody>
        </p:sp>
        <p:sp>
          <p:nvSpPr>
            <p:cNvPr id="42" name="テキスト ボックス 41"/>
            <p:cNvSpPr txBox="1"/>
            <p:nvPr/>
          </p:nvSpPr>
          <p:spPr>
            <a:xfrm>
              <a:off x="6556003" y="1250710"/>
              <a:ext cx="3256966" cy="338554"/>
            </a:xfrm>
            <a:prstGeom prst="rect">
              <a:avLst/>
            </a:prstGeom>
            <a:noFill/>
          </p:spPr>
          <p:txBody>
            <a:bodyPr wrap="square" rtlCol="0">
              <a:spAutoFit/>
            </a:bodyPr>
            <a:lstStyle/>
            <a:p>
              <a:r>
                <a:rPr lang="ja-JP" altLang="en-US" sz="1600" dirty="0">
                  <a:solidFill>
                    <a:schemeClr val="accent1">
                      <a:lumMod val="75000"/>
                    </a:schemeClr>
                  </a:solidFill>
                  <a:latin typeface="HGPｺﾞｼｯｸE" pitchFamily="50" charset="-128"/>
                  <a:ea typeface="HGPｺﾞｼｯｸE" pitchFamily="50" charset="-128"/>
                </a:rPr>
                <a:t>健全なＭ</a:t>
              </a:r>
              <a:r>
                <a:rPr kumimoji="1" lang="ja-JP" altLang="en-US" sz="1600" dirty="0">
                  <a:solidFill>
                    <a:schemeClr val="accent1">
                      <a:lumMod val="75000"/>
                    </a:schemeClr>
                  </a:solidFill>
                  <a:latin typeface="HGPｺﾞｼｯｸE" pitchFamily="50" charset="-128"/>
                  <a:ea typeface="HGPｺﾞｼｯｸE" pitchFamily="50" charset="-128"/>
                </a:rPr>
                <a:t>＆Ａ仲介企業</a:t>
              </a:r>
            </a:p>
          </p:txBody>
        </p:sp>
      </p:grpSp>
      <p:sp>
        <p:nvSpPr>
          <p:cNvPr id="13" name="テキスト ボックス 12">
            <a:extLst>
              <a:ext uri="{FF2B5EF4-FFF2-40B4-BE49-F238E27FC236}">
                <a16:creationId xmlns:a16="http://schemas.microsoft.com/office/drawing/2014/main" id="{A4A299B1-D81A-071A-BAFD-0BF370ADA1E1}"/>
              </a:ext>
            </a:extLst>
          </p:cNvPr>
          <p:cNvSpPr txBox="1"/>
          <p:nvPr/>
        </p:nvSpPr>
        <p:spPr>
          <a:xfrm>
            <a:off x="622815" y="4522052"/>
            <a:ext cx="2971036" cy="2039020"/>
          </a:xfrm>
          <a:prstGeom prst="rect">
            <a:avLst/>
          </a:prstGeom>
          <a:noFill/>
        </p:spPr>
        <p:txBody>
          <a:bodyPr wrap="square" rtlCol="0">
            <a:spAutoFit/>
          </a:bodyPr>
          <a:lstStyle/>
          <a:p>
            <a:pPr>
              <a:buNone/>
            </a:pPr>
            <a:endParaRPr lang="en-US" altLang="ja-JP" sz="1100" b="1"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buNone/>
            </a:pPr>
            <a:r>
              <a:rPr lang="ja-JP" altLang="ja-JP" sz="1050" kern="100" dirty="0">
                <a:effectLst/>
                <a:latin typeface="+mj-ea"/>
                <a:ea typeface="+mj-ea"/>
                <a:cs typeface="Times New Roman" panose="02020603050405020304" pitchFamily="18" charset="0"/>
              </a:rPr>
              <a:t>多くの経営者にとって</a:t>
            </a:r>
            <a:r>
              <a:rPr lang="ja-JP" altLang="en-US" sz="1050" kern="100" dirty="0">
                <a:effectLst/>
                <a:latin typeface="+mj-ea"/>
                <a:ea typeface="+mj-ea"/>
                <a:cs typeface="Times New Roman" panose="02020603050405020304" pitchFamily="18" charset="0"/>
              </a:rPr>
              <a:t>自社売却の</a:t>
            </a:r>
            <a:r>
              <a:rPr lang="ja-JP" altLang="ja-JP" sz="1050" kern="100" dirty="0">
                <a:effectLst/>
                <a:latin typeface="+mj-ea"/>
                <a:ea typeface="+mj-ea"/>
                <a:cs typeface="Times New Roman" panose="02020603050405020304" pitchFamily="18" charset="0"/>
              </a:rPr>
              <a:t>最大の不安は、「会社を譲った後の人生が見えないこと」にあるかもしれません。『経営の終着駅が幸せであるために』（著者：鈴木均）は、そうした経営者に対し、「決断の先にどのような日常があるのか」 「どのような心境の変化があるのか 」「どのように新たな人生を築いていくのか 」を具体的に提示することで、</a:t>
            </a:r>
            <a:r>
              <a:rPr lang="en-US" altLang="ja-JP" sz="1050" kern="100" dirty="0">
                <a:effectLst/>
                <a:latin typeface="+mj-ea"/>
                <a:ea typeface="+mj-ea"/>
                <a:cs typeface="Times New Roman" panose="02020603050405020304" pitchFamily="18" charset="0"/>
              </a:rPr>
              <a:t>M&amp;A</a:t>
            </a:r>
            <a:r>
              <a:rPr lang="ja-JP" altLang="ja-JP" sz="1050" kern="100" dirty="0">
                <a:effectLst/>
                <a:latin typeface="+mj-ea"/>
                <a:ea typeface="+mj-ea"/>
                <a:cs typeface="Times New Roman" panose="02020603050405020304" pitchFamily="18" charset="0"/>
              </a:rPr>
              <a:t>を</a:t>
            </a:r>
            <a:r>
              <a:rPr lang="en-US" altLang="ja-JP" sz="1050" kern="100" dirty="0">
                <a:effectLst/>
                <a:latin typeface="+mj-ea"/>
                <a:ea typeface="+mj-ea"/>
                <a:cs typeface="Times New Roman" panose="02020603050405020304" pitchFamily="18" charset="0"/>
              </a:rPr>
              <a:t>“</a:t>
            </a:r>
            <a:r>
              <a:rPr lang="ja-JP" altLang="ja-JP" sz="1050" kern="100" dirty="0">
                <a:effectLst/>
                <a:latin typeface="+mj-ea"/>
                <a:ea typeface="+mj-ea"/>
                <a:cs typeface="Times New Roman" panose="02020603050405020304" pitchFamily="18" charset="0"/>
              </a:rPr>
              <a:t>現実の選択肢</a:t>
            </a:r>
            <a:r>
              <a:rPr lang="en-US" altLang="ja-JP" sz="1050" kern="100" dirty="0">
                <a:effectLst/>
                <a:latin typeface="+mj-ea"/>
                <a:ea typeface="+mj-ea"/>
                <a:cs typeface="Times New Roman" panose="02020603050405020304" pitchFamily="18" charset="0"/>
              </a:rPr>
              <a:t>”</a:t>
            </a:r>
            <a:r>
              <a:rPr lang="ja-JP" altLang="ja-JP" sz="1050" kern="100" dirty="0">
                <a:effectLst/>
                <a:latin typeface="+mj-ea"/>
                <a:ea typeface="+mj-ea"/>
                <a:cs typeface="Times New Roman" panose="02020603050405020304" pitchFamily="18" charset="0"/>
              </a:rPr>
              <a:t>として捉えるきっかけを提供します</a:t>
            </a:r>
            <a:r>
              <a:rPr lang="ja-JP" altLang="en-US" sz="1050" kern="100" dirty="0">
                <a:effectLst/>
                <a:latin typeface="+mj-ea"/>
                <a:ea typeface="+mj-ea"/>
                <a:cs typeface="Times New Roman" panose="02020603050405020304" pitchFamily="18" charset="0"/>
              </a:rPr>
              <a:t>。後継者不在中小企業の経営者にお薦め</a:t>
            </a:r>
            <a:r>
              <a:rPr lang="ja-JP" altLang="en-US" sz="1050" kern="100" dirty="0">
                <a:latin typeface="+mj-ea"/>
                <a:ea typeface="+mj-ea"/>
                <a:cs typeface="Times New Roman" panose="02020603050405020304" pitchFamily="18" charset="0"/>
              </a:rPr>
              <a:t>します</a:t>
            </a:r>
            <a:r>
              <a:rPr lang="ja-JP" altLang="en-US" sz="1050" b="1"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en-US" sz="1050" kern="100" dirty="0">
                <a:effectLst/>
                <a:latin typeface="+mj-ea"/>
                <a:ea typeface="+mj-ea"/>
                <a:cs typeface="Times New Roman" panose="02020603050405020304" pitchFamily="18" charset="0"/>
              </a:rPr>
              <a:t>本著は著者の自社売却から２４年間の</a:t>
            </a:r>
            <a:r>
              <a:rPr lang="en-US" altLang="ja-JP" sz="1050" kern="100" dirty="0">
                <a:effectLst/>
                <a:latin typeface="+mj-ea"/>
                <a:ea typeface="+mj-ea"/>
                <a:cs typeface="Times New Roman" panose="02020603050405020304" pitchFamily="18" charset="0"/>
              </a:rPr>
              <a:t>M&amp;A</a:t>
            </a:r>
            <a:r>
              <a:rPr lang="ja-JP" altLang="en-US" sz="1050" kern="100" dirty="0">
                <a:effectLst/>
                <a:latin typeface="+mj-ea"/>
                <a:ea typeface="+mj-ea"/>
                <a:cs typeface="Times New Roman" panose="02020603050405020304" pitchFamily="18" charset="0"/>
              </a:rPr>
              <a:t>人生を凝縮し提言するものです。</a:t>
            </a:r>
            <a:endParaRPr lang="ja-JP" altLang="ja-JP" sz="1050" kern="100" dirty="0">
              <a:effectLst/>
              <a:latin typeface="+mj-ea"/>
              <a:ea typeface="+mj-ea"/>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63A9B5C2-6D0E-9B24-CEE3-5ED6C9AFF276}"/>
              </a:ext>
            </a:extLst>
          </p:cNvPr>
          <p:cNvSpPr txBox="1"/>
          <p:nvPr/>
        </p:nvSpPr>
        <p:spPr>
          <a:xfrm>
            <a:off x="3623566" y="4564265"/>
            <a:ext cx="2861464" cy="1869743"/>
          </a:xfrm>
          <a:prstGeom prst="rect">
            <a:avLst/>
          </a:prstGeom>
          <a:noFill/>
        </p:spPr>
        <p:txBody>
          <a:bodyPr wrap="square" rtlCol="0">
            <a:spAutoFit/>
          </a:bodyPr>
          <a:lstStyle/>
          <a:p>
            <a:endParaRPr lang="en-US" altLang="ja-JP" sz="1050" dirty="0"/>
          </a:p>
          <a:p>
            <a:r>
              <a:rPr lang="en-US" altLang="ja-JP" sz="1050" dirty="0"/>
              <a:t>M&amp;A</a:t>
            </a:r>
            <a:r>
              <a:rPr lang="ja-JP" altLang="en-US" sz="1050" dirty="0"/>
              <a:t>推進アドバイザーとは、本プロジェクトにおいて</a:t>
            </a:r>
            <a:r>
              <a:rPr lang="en-US" altLang="ja-JP" sz="1050" dirty="0"/>
              <a:t>M&amp;A</a:t>
            </a:r>
            <a:r>
              <a:rPr lang="ja-JP" altLang="en-US" sz="1050" dirty="0"/>
              <a:t>を成功させた中小企業経営者が担うネクストステージの役割です。自らの経験をもとに、</a:t>
            </a:r>
            <a:r>
              <a:rPr lang="en-US" altLang="ja-JP" sz="1050" dirty="0"/>
              <a:t>M&amp;A</a:t>
            </a:r>
            <a:r>
              <a:rPr lang="ja-JP" altLang="en-US" sz="1050" dirty="0"/>
              <a:t>の決断に迷う経営者に寄り添い、実体験に基づく助言を行います。ボランティアとしても、個人ビジネスとしても、自身のペースで関わりながら、次の人生を楽しみつつ社会に貢献できる新たな活動です。「廃業の当事者から承継の伴走者へ」の小見出しで、著書「経営の終着駅が幸せであるために」で提言しています。</a:t>
            </a:r>
            <a:endParaRPr kumimoji="1" lang="ja-JP" altLang="en-US" sz="1050" dirty="0"/>
          </a:p>
        </p:txBody>
      </p:sp>
      <p:sp>
        <p:nvSpPr>
          <p:cNvPr id="16" name="テキスト ボックス 15">
            <a:extLst>
              <a:ext uri="{FF2B5EF4-FFF2-40B4-BE49-F238E27FC236}">
                <a16:creationId xmlns:a16="http://schemas.microsoft.com/office/drawing/2014/main" id="{655582AE-7A71-74FC-6D5D-4C0845CEEDD9}"/>
              </a:ext>
            </a:extLst>
          </p:cNvPr>
          <p:cNvSpPr txBox="1"/>
          <p:nvPr/>
        </p:nvSpPr>
        <p:spPr>
          <a:xfrm>
            <a:off x="6561833" y="4674884"/>
            <a:ext cx="2923234" cy="1869743"/>
          </a:xfrm>
          <a:prstGeom prst="rect">
            <a:avLst/>
          </a:prstGeom>
          <a:noFill/>
        </p:spPr>
        <p:txBody>
          <a:bodyPr wrap="square" rtlCol="0">
            <a:spAutoFit/>
          </a:bodyPr>
          <a:lstStyle/>
          <a:p>
            <a:r>
              <a:rPr lang="en-US" altLang="ja-JP" sz="1050" dirty="0"/>
              <a:t>M&amp;A</a:t>
            </a:r>
            <a:r>
              <a:rPr lang="ja-JP" altLang="en-US" sz="1050" dirty="0"/>
              <a:t>を決断・実践する経営者と、その仲介を担う</a:t>
            </a:r>
            <a:r>
              <a:rPr lang="en-US" altLang="ja-JP" sz="1050" dirty="0"/>
              <a:t>M&amp;A</a:t>
            </a:r>
            <a:r>
              <a:rPr lang="ja-JP" altLang="en-US" sz="1050" dirty="0"/>
              <a:t>仲介会社が連携する取り組みです。</a:t>
            </a:r>
            <a:r>
              <a:rPr lang="en-US" altLang="ja-JP" sz="1050" dirty="0"/>
              <a:t>M&amp;A</a:t>
            </a:r>
            <a:r>
              <a:rPr lang="ja-JP" altLang="en-US" sz="1050" dirty="0"/>
              <a:t>成立後、経営者は自らの経験を活かし、</a:t>
            </a:r>
            <a:r>
              <a:rPr lang="en-US" altLang="ja-JP" sz="1050" dirty="0"/>
              <a:t>M&amp;A</a:t>
            </a:r>
            <a:r>
              <a:rPr lang="ja-JP" altLang="en-US" sz="1050" dirty="0"/>
              <a:t>推進アドバイザーとして仲介会社と再度連携し、後継者不在で廃業危機にある企業の</a:t>
            </a:r>
            <a:r>
              <a:rPr lang="en-US" altLang="ja-JP" sz="1050" dirty="0"/>
              <a:t>M&amp;A</a:t>
            </a:r>
            <a:r>
              <a:rPr lang="ja-JP" altLang="en-US" sz="1050" dirty="0"/>
              <a:t>をサポートします。この取り組みの広がりで、</a:t>
            </a:r>
            <a:r>
              <a:rPr lang="en-US" altLang="ja-JP" sz="1050" dirty="0"/>
              <a:t>M&amp;A</a:t>
            </a:r>
            <a:r>
              <a:rPr lang="ja-JP" altLang="en-US" sz="1050" dirty="0"/>
              <a:t>をためらう中小企業経営者の意思決定を後押しし、</a:t>
            </a:r>
            <a:r>
              <a:rPr lang="en-US" altLang="ja-JP" sz="1050" dirty="0"/>
              <a:t>M&amp;A </a:t>
            </a:r>
            <a:r>
              <a:rPr lang="ja-JP" altLang="en-US" sz="1050" dirty="0"/>
              <a:t>の広がりを目指します。健全な</a:t>
            </a:r>
            <a:r>
              <a:rPr lang="en-US" altLang="ja-JP" sz="1050" dirty="0"/>
              <a:t>M&amp;A</a:t>
            </a:r>
            <a:r>
              <a:rPr lang="ja-JP" altLang="en-US" sz="1050" dirty="0"/>
              <a:t>仲介業者と</a:t>
            </a:r>
            <a:r>
              <a:rPr kumimoji="1" lang="en-US" altLang="ja-JP" sz="105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M&amp;A</a:t>
            </a:r>
            <a:r>
              <a:rPr lang="ja-JP" altLang="en-US" sz="1050" dirty="0"/>
              <a:t>経験者の連携は健全な</a:t>
            </a:r>
            <a:r>
              <a:rPr lang="en-US" altLang="ja-JP" sz="1050" dirty="0"/>
              <a:t>M&amp;A</a:t>
            </a:r>
            <a:r>
              <a:rPr lang="ja-JP" altLang="en-US" sz="1050" dirty="0"/>
              <a:t>のイメージを彷彿とさせます。表記の「健全な</a:t>
            </a:r>
            <a:r>
              <a:rPr lang="en-US" altLang="ja-JP" sz="1050" dirty="0"/>
              <a:t>M&amp;A</a:t>
            </a:r>
            <a:r>
              <a:rPr lang="ja-JP" altLang="en-US" sz="1050" dirty="0"/>
              <a:t>普及人材」とは</a:t>
            </a:r>
            <a:r>
              <a:rPr lang="en-US" altLang="ja-JP" sz="1050" dirty="0"/>
              <a:t>M&amp;A</a:t>
            </a:r>
            <a:r>
              <a:rPr lang="ja-JP" altLang="en-US" sz="1050" dirty="0"/>
              <a:t>を成功させた中小企業経営者を指します。</a:t>
            </a:r>
            <a:endParaRPr kumimoji="1" lang="en-US" altLang="ja-JP" sz="1050" dirty="0"/>
          </a:p>
        </p:txBody>
      </p:sp>
      <mc:AlternateContent xmlns:mc="http://schemas.openxmlformats.org/markup-compatibility/2006" xmlns:p14="http://schemas.microsoft.com/office/powerpoint/2010/main">
        <mc:Choice Requires="p14">
          <p:contentPart p14:bwMode="auto" r:id="rId2">
            <p14:nvContentPartPr>
              <p14:cNvPr id="2" name="インク 1">
                <a:extLst>
                  <a:ext uri="{FF2B5EF4-FFF2-40B4-BE49-F238E27FC236}">
                    <a16:creationId xmlns:a16="http://schemas.microsoft.com/office/drawing/2014/main" id="{59216BE7-FC26-8108-A036-D2490809328E}"/>
                  </a:ext>
                </a:extLst>
              </p14:cNvPr>
              <p14:cNvContentPartPr/>
              <p14:nvPr/>
            </p14:nvContentPartPr>
            <p14:xfrm>
              <a:off x="1573476" y="687089"/>
              <a:ext cx="360" cy="360"/>
            </p14:xfrm>
          </p:contentPart>
        </mc:Choice>
        <mc:Fallback xmlns="">
          <p:pic>
            <p:nvPicPr>
              <p:cNvPr id="2" name="インク 1">
                <a:extLst>
                  <a:ext uri="{FF2B5EF4-FFF2-40B4-BE49-F238E27FC236}">
                    <a16:creationId xmlns:a16="http://schemas.microsoft.com/office/drawing/2014/main" id="{59216BE7-FC26-8108-A036-D2490809328E}"/>
                  </a:ext>
                </a:extLst>
              </p:cNvPr>
              <p:cNvPicPr/>
              <p:nvPr/>
            </p:nvPicPr>
            <p:blipFill>
              <a:blip r:embed="rId3"/>
              <a:stretch>
                <a:fillRect/>
              </a:stretch>
            </p:blipFill>
            <p:spPr>
              <a:xfrm>
                <a:off x="1567356" y="680969"/>
                <a:ext cx="12600" cy="12600"/>
              </a:xfrm>
              <a:prstGeom prst="rect">
                <a:avLst/>
              </a:prstGeom>
            </p:spPr>
          </p:pic>
        </mc:Fallback>
      </mc:AlternateContent>
      <p:pic>
        <p:nvPicPr>
          <p:cNvPr id="7" name="図 6" descr="挿絵 が含まれている画像&#10;&#10;自動的に生成された説明">
            <a:extLst>
              <a:ext uri="{FF2B5EF4-FFF2-40B4-BE49-F238E27FC236}">
                <a16:creationId xmlns:a16="http://schemas.microsoft.com/office/drawing/2014/main" id="{A0BE291E-1E67-63D7-8C4A-38CD437A6E6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11522" y="1379125"/>
            <a:ext cx="969147" cy="978995"/>
          </a:xfrm>
          <a:prstGeom prst="rect">
            <a:avLst/>
          </a:prstGeom>
        </p:spPr>
      </p:pic>
      <p:sp>
        <p:nvSpPr>
          <p:cNvPr id="8" name="テキスト ボックス 7">
            <a:extLst>
              <a:ext uri="{FF2B5EF4-FFF2-40B4-BE49-F238E27FC236}">
                <a16:creationId xmlns:a16="http://schemas.microsoft.com/office/drawing/2014/main" id="{41BD842A-7E85-6610-9F2A-7FFD483E1628}"/>
              </a:ext>
            </a:extLst>
          </p:cNvPr>
          <p:cNvSpPr txBox="1"/>
          <p:nvPr/>
        </p:nvSpPr>
        <p:spPr>
          <a:xfrm>
            <a:off x="5878829" y="1423191"/>
            <a:ext cx="3883527" cy="3993401"/>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endParaRPr lang="en-US" altLang="ja-JP"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lang="ja-JP" altLang="en-US"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健全な</a:t>
            </a:r>
            <a:r>
              <a:rPr lang="en-US" altLang="ja-JP"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M&amp;A</a:t>
            </a:r>
            <a:r>
              <a:rPr lang="ja-JP" altLang="en-US"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仲介企業とは、経済産業省が策定した「中小</a:t>
            </a:r>
            <a:r>
              <a:rPr lang="en-US" altLang="ja-JP"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M&amp;A</a:t>
            </a:r>
            <a:r>
              <a:rPr lang="ja-JP" altLang="en-US"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ガイドライン」を遵守し、譲渡企業・譲受企業の双方の利益を尊重し、透明性の高い手続きと誠実な業務遂行を行う事業者を指します。 </a:t>
            </a:r>
          </a:p>
          <a:p>
            <a:pPr marL="0" marR="0" lvl="0" indent="0" algn="just" defTabSz="914400" rtl="0" eaLnBrk="0" fontAlgn="base" latinLnBrk="0" hangingPunct="0">
              <a:lnSpc>
                <a:spcPct val="100000"/>
              </a:lnSpc>
              <a:spcBef>
                <a:spcPct val="0"/>
              </a:spcBef>
              <a:spcAft>
                <a:spcPct val="0"/>
              </a:spcAft>
              <a:buClrTx/>
              <a:buSzTx/>
              <a:buFontTx/>
              <a:buNone/>
              <a:tabLst/>
              <a:defRPr/>
            </a:pPr>
            <a:r>
              <a:rPr lang="ja-JP" altLang="en-US"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、単に案件を成約させることだけでなく、中小企業の事業承継や成長を支援し、長期的視点に立って関係者の利益最大化に貢献する企業です。中小企業庁の「</a:t>
            </a:r>
            <a:r>
              <a:rPr lang="en-US" altLang="ja-JP"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M&amp;A</a:t>
            </a:r>
            <a:r>
              <a:rPr lang="ja-JP" altLang="en-US"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支援機関登録制度」に登録し、ガイドラインに沿った業務を行うことを明言しています。</a:t>
            </a: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altLang="ja-JP"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altLang="ja-JP"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　　　　　　　　　　　　　　　　</a:t>
            </a:r>
            <a:r>
              <a:rPr kumimoji="1" lang="en-US" altLang="ja-JP"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a:t>
            </a:r>
            <a:r>
              <a:rPr kumimoji="1" lang="ja-JP" altLang="en-US"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企画提案者</a:t>
            </a:r>
            <a:r>
              <a:rPr kumimoji="1" lang="en-US" altLang="ja-JP"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a:t>
            </a:r>
            <a:endParaRPr kumimoji="1" lang="ja-JP" altLang="en-US"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lang="ja-JP" altLang="en-US"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　　　　　　　　　　　　　　　　株式会社メルサ創業者　鈴木均</a:t>
            </a:r>
            <a:endParaRPr kumimoji="1" lang="en-US" altLang="ja-JP"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lang="ja-JP" altLang="en-US"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en-US" altLang="ja-JP"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altLang="ja-JP"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altLang="ja-JP"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altLang="ja-JP"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lang="ja-JP" altLang="en-US"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defRPr/>
            </a:pPr>
            <a:r>
              <a:rPr lang="ja-JP" altLang="en-US"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altLang="en-US" sz="1200" b="1"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lang="ja-JP" altLang="en-US" sz="1200" b="1"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defRPr/>
            </a:pPr>
            <a:r>
              <a:rPr lang="ja-JP" altLang="en-US" sz="1050" dirty="0">
                <a:solidFill>
                  <a:srgbClr val="000000"/>
                </a:solidFill>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en-US" altLang="ja-JP" sz="2400" dirty="0">
              <a:solidFill>
                <a:srgbClr val="FF0000"/>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kumimoji="1" lang="en-US" altLang="ja-JP"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kumimoji="1" lang="en-US" altLang="ja-JP" sz="105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sp>
        <p:nvSpPr>
          <p:cNvPr id="17" name="正方形/長方形 16">
            <a:extLst>
              <a:ext uri="{FF2B5EF4-FFF2-40B4-BE49-F238E27FC236}">
                <a16:creationId xmlns:a16="http://schemas.microsoft.com/office/drawing/2014/main" id="{54A771DA-BFBE-6C8A-02D4-31E2E03BDB80}"/>
              </a:ext>
            </a:extLst>
          </p:cNvPr>
          <p:cNvSpPr/>
          <p:nvPr/>
        </p:nvSpPr>
        <p:spPr>
          <a:xfrm>
            <a:off x="4105526" y="2136729"/>
            <a:ext cx="2008812" cy="461665"/>
          </a:xfrm>
          <a:prstGeom prst="rect">
            <a:avLst/>
          </a:prstGeom>
          <a:noFill/>
        </p:spPr>
        <p:txBody>
          <a:bodyPr wrap="square" lIns="91440" tIns="45720" rIns="91440" bIns="45720">
            <a:spAutoFit/>
          </a:bodyPr>
          <a:lstStyle/>
          <a:p>
            <a:pPr algn="ctr"/>
            <a:r>
              <a:rPr lang="en-US" altLang="ja-JP" sz="2400" b="1" cap="none" spc="0" dirty="0">
                <a:ln w="9525">
                  <a:solidFill>
                    <a:schemeClr val="bg1"/>
                  </a:solidFill>
                  <a:prstDash val="solid"/>
                </a:ln>
                <a:solidFill>
                  <a:srgbClr val="FF0000"/>
                </a:solidFill>
                <a:effectLst>
                  <a:outerShdw blurRad="12700" dist="38100" dir="2700000" algn="tl" rotWithShape="0">
                    <a:schemeClr val="bg1">
                      <a:lumMod val="50000"/>
                    </a:schemeClr>
                  </a:outerShdw>
                </a:effectLst>
              </a:rPr>
              <a:t>M&amp;A</a:t>
            </a:r>
            <a:r>
              <a:rPr lang="ja-JP" altLang="en-US" sz="2400" b="1" cap="none" spc="0" dirty="0">
                <a:ln w="9525">
                  <a:solidFill>
                    <a:schemeClr val="bg1"/>
                  </a:solidFill>
                  <a:prstDash val="solid"/>
                </a:ln>
                <a:solidFill>
                  <a:srgbClr val="FF0000"/>
                </a:solidFill>
                <a:effectLst>
                  <a:outerShdw blurRad="12700" dist="38100" dir="2700000" algn="tl" rotWithShape="0">
                    <a:schemeClr val="bg1">
                      <a:lumMod val="50000"/>
                    </a:schemeClr>
                  </a:outerShdw>
                </a:effectLst>
              </a:rPr>
              <a:t>成立</a:t>
            </a:r>
          </a:p>
        </p:txBody>
      </p:sp>
      <p:sp>
        <p:nvSpPr>
          <p:cNvPr id="5" name="矢印: 下 4">
            <a:extLst>
              <a:ext uri="{FF2B5EF4-FFF2-40B4-BE49-F238E27FC236}">
                <a16:creationId xmlns:a16="http://schemas.microsoft.com/office/drawing/2014/main" id="{99810E30-5445-C373-09ED-0ED075C087D8}"/>
              </a:ext>
            </a:extLst>
          </p:cNvPr>
          <p:cNvSpPr/>
          <p:nvPr/>
        </p:nvSpPr>
        <p:spPr>
          <a:xfrm flipH="1">
            <a:off x="1352600" y="3732961"/>
            <a:ext cx="220876" cy="149416"/>
          </a:xfrm>
          <a:prstGeom prst="down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49432037"/>
      </p:ext>
    </p:extLst>
  </p:cSld>
  <p:clrMapOvr>
    <a:masterClrMapping/>
  </p:clrMapOvr>
</p:sld>
</file>

<file path=ppt/theme/theme1.xml><?xml version="1.0" encoding="utf-8"?>
<a:theme xmlns:a="http://schemas.openxmlformats.org/drawingml/2006/main" name="Office ​​テーマ">
  <a:themeElements>
    <a:clrScheme name="エグゼクティブ">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2997</TotalTime>
  <Words>747</Words>
  <Application>Microsoft Office PowerPoint</Application>
  <PresentationFormat>A4 210 x 297 mm</PresentationFormat>
  <Paragraphs>52</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HGPｺﾞｼｯｸE</vt:lpstr>
      <vt:lpstr>HGS創英角ｺﾞｼｯｸUB</vt:lpstr>
      <vt:lpstr>ＭＳ Ｐゴシック</vt:lpstr>
      <vt:lpstr>游明朝</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WATANABE</dc:creator>
  <cp:lastModifiedBy>均 鈴木</cp:lastModifiedBy>
  <cp:revision>110</cp:revision>
  <cp:lastPrinted>2026-04-06T00:34:31Z</cp:lastPrinted>
  <dcterms:created xsi:type="dcterms:W3CDTF">2012-01-21T00:31:55Z</dcterms:created>
  <dcterms:modified xsi:type="dcterms:W3CDTF">2026-06-07T06:41:13Z</dcterms:modified>
</cp:coreProperties>
</file>