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handoutMasterIdLst>
    <p:handoutMasterId r:id="rId5"/>
  </p:handoutMasterIdLst>
  <p:sldIdLst>
    <p:sldId id="260" r:id="rId2"/>
    <p:sldId id="261" r:id="rId3"/>
  </p:sldIdLst>
  <p:sldSz cx="6858000" cy="9144000" type="screen4x3"/>
  <p:notesSz cx="7107238" cy="10240963"/>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3333CC"/>
    <a:srgbClr val="FF0080"/>
    <a:srgbClr val="804000"/>
    <a:srgbClr val="6699FF"/>
    <a:srgbClr val="CCE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p:scale>
          <a:sx n="100" d="100"/>
          <a:sy n="100" d="100"/>
        </p:scale>
        <p:origin x="-1014" y="918"/>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3054350" cy="473075"/>
          </a:xfrm>
          <a:prstGeom prst="rect">
            <a:avLst/>
          </a:prstGeom>
          <a:noFill/>
          <a:ln w="9525">
            <a:noFill/>
            <a:miter lim="800000"/>
            <a:headEnd/>
            <a:tailEnd/>
          </a:ln>
          <a:effectLst/>
        </p:spPr>
        <p:txBody>
          <a:bodyPr vert="horz" wrap="square" lIns="95535" tIns="47768" rIns="95535" bIns="47768" numCol="1" anchor="t" anchorCtr="0" compatLnSpc="1">
            <a:prstTxWarp prst="textNoShape">
              <a:avLst/>
            </a:prstTxWarp>
          </a:bodyPr>
          <a:lstStyle>
            <a:lvl1pP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20483" name="Rectangle 3"/>
          <p:cNvSpPr>
            <a:spLocks noGrp="1" noChangeArrowheads="1"/>
          </p:cNvSpPr>
          <p:nvPr>
            <p:ph type="dt" sz="quarter" idx="1"/>
          </p:nvPr>
        </p:nvSpPr>
        <p:spPr bwMode="auto">
          <a:xfrm>
            <a:off x="4019550" y="0"/>
            <a:ext cx="3055938" cy="473075"/>
          </a:xfrm>
          <a:prstGeom prst="rect">
            <a:avLst/>
          </a:prstGeom>
          <a:noFill/>
          <a:ln w="9525">
            <a:noFill/>
            <a:miter lim="800000"/>
            <a:headEnd/>
            <a:tailEnd/>
          </a:ln>
          <a:effectLst/>
        </p:spPr>
        <p:txBody>
          <a:bodyPr vert="horz" wrap="square" lIns="95535" tIns="47768" rIns="95535" bIns="47768" numCol="1" anchor="t" anchorCtr="0" compatLnSpc="1">
            <a:prstTxWarp prst="textNoShape">
              <a:avLst/>
            </a:prstTxWarp>
          </a:bodyPr>
          <a:lstStyle>
            <a:lvl1pPr algn="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20484" name="Rectangle 4"/>
          <p:cNvSpPr>
            <a:spLocks noGrp="1" noChangeArrowheads="1"/>
          </p:cNvSpPr>
          <p:nvPr>
            <p:ph type="ftr" sz="quarter" idx="2"/>
          </p:nvPr>
        </p:nvSpPr>
        <p:spPr bwMode="auto">
          <a:xfrm>
            <a:off x="0" y="9728200"/>
            <a:ext cx="3054350" cy="476250"/>
          </a:xfrm>
          <a:prstGeom prst="rect">
            <a:avLst/>
          </a:prstGeom>
          <a:noFill/>
          <a:ln w="9525">
            <a:noFill/>
            <a:miter lim="800000"/>
            <a:headEnd/>
            <a:tailEnd/>
          </a:ln>
          <a:effectLst/>
        </p:spPr>
        <p:txBody>
          <a:bodyPr vert="horz" wrap="square" lIns="95535" tIns="47768" rIns="95535" bIns="47768" numCol="1" anchor="b" anchorCtr="0" compatLnSpc="1">
            <a:prstTxWarp prst="textNoShape">
              <a:avLst/>
            </a:prstTxWarp>
          </a:bodyPr>
          <a:lstStyle>
            <a:lvl1pP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20485" name="Rectangle 5"/>
          <p:cNvSpPr>
            <a:spLocks noGrp="1" noChangeArrowheads="1"/>
          </p:cNvSpPr>
          <p:nvPr>
            <p:ph type="sldNum" sz="quarter" idx="3"/>
          </p:nvPr>
        </p:nvSpPr>
        <p:spPr bwMode="auto">
          <a:xfrm>
            <a:off x="4019550" y="9728200"/>
            <a:ext cx="3055938" cy="476250"/>
          </a:xfrm>
          <a:prstGeom prst="rect">
            <a:avLst/>
          </a:prstGeom>
          <a:noFill/>
          <a:ln w="9525">
            <a:noFill/>
            <a:miter lim="800000"/>
            <a:headEnd/>
            <a:tailEnd/>
          </a:ln>
          <a:effectLst/>
        </p:spPr>
        <p:txBody>
          <a:bodyPr vert="horz" wrap="square" lIns="95535" tIns="47768" rIns="95535" bIns="47768" numCol="1" anchor="b" anchorCtr="0" compatLnSpc="1">
            <a:prstTxWarp prst="textNoShape">
              <a:avLst/>
            </a:prstTxWarp>
          </a:bodyPr>
          <a:lstStyle>
            <a:lvl1pPr algn="r" defTabSz="956440">
              <a:defRPr sz="1200">
                <a:latin typeface="Arial" pitchFamily="34" charset="0"/>
              </a:defRPr>
            </a:lvl1pPr>
          </a:lstStyle>
          <a:p>
            <a:pPr>
              <a:defRPr/>
            </a:pPr>
            <a:fld id="{701BCD30-BEE9-4D11-89A4-D917BB2E5A44}" type="slidenum">
              <a:rPr lang="en-US" altLang="ja-JP"/>
              <a:pPr>
                <a:defRPr/>
              </a:pPr>
              <a:t>&lt;#&gt;</a:t>
            </a:fld>
            <a:endParaRPr lang="en-US" altLang="ja-JP"/>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54350" cy="473075"/>
          </a:xfrm>
          <a:prstGeom prst="rect">
            <a:avLst/>
          </a:prstGeom>
          <a:noFill/>
          <a:ln w="9525">
            <a:noFill/>
            <a:miter lim="800000"/>
            <a:headEnd/>
            <a:tailEnd/>
          </a:ln>
          <a:effectLst/>
        </p:spPr>
        <p:txBody>
          <a:bodyPr vert="horz" wrap="square" lIns="95535" tIns="47768" rIns="95535" bIns="47768" numCol="1" anchor="t" anchorCtr="0" compatLnSpc="1">
            <a:prstTxWarp prst="textNoShape">
              <a:avLst/>
            </a:prstTxWarp>
          </a:bodyPr>
          <a:lstStyle>
            <a:lvl1pP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14339" name="Rectangle 3"/>
          <p:cNvSpPr>
            <a:spLocks noGrp="1" noChangeArrowheads="1"/>
          </p:cNvSpPr>
          <p:nvPr>
            <p:ph type="dt" idx="1"/>
          </p:nvPr>
        </p:nvSpPr>
        <p:spPr bwMode="auto">
          <a:xfrm>
            <a:off x="4019550" y="0"/>
            <a:ext cx="3055938" cy="473075"/>
          </a:xfrm>
          <a:prstGeom prst="rect">
            <a:avLst/>
          </a:prstGeom>
          <a:noFill/>
          <a:ln w="9525">
            <a:noFill/>
            <a:miter lim="800000"/>
            <a:headEnd/>
            <a:tailEnd/>
          </a:ln>
          <a:effectLst/>
        </p:spPr>
        <p:txBody>
          <a:bodyPr vert="horz" wrap="square" lIns="95535" tIns="47768" rIns="95535" bIns="47768" numCol="1" anchor="t" anchorCtr="0" compatLnSpc="1">
            <a:prstTxWarp prst="textNoShape">
              <a:avLst/>
            </a:prstTxWarp>
          </a:bodyPr>
          <a:lstStyle>
            <a:lvl1pPr algn="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4100" name="Rectangle 4"/>
          <p:cNvSpPr>
            <a:spLocks noChangeArrowheads="1" noTextEdit="1"/>
          </p:cNvSpPr>
          <p:nvPr>
            <p:ph type="sldImg" idx="2"/>
          </p:nvPr>
        </p:nvSpPr>
        <p:spPr bwMode="auto">
          <a:xfrm>
            <a:off x="2154238" y="788988"/>
            <a:ext cx="2849562" cy="3797300"/>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965200" y="4903788"/>
            <a:ext cx="5226050" cy="4587875"/>
          </a:xfrm>
          <a:prstGeom prst="rect">
            <a:avLst/>
          </a:prstGeom>
          <a:noFill/>
          <a:ln w="9525">
            <a:noFill/>
            <a:miter lim="800000"/>
            <a:headEnd/>
            <a:tailEnd/>
          </a:ln>
          <a:effectLst/>
        </p:spPr>
        <p:txBody>
          <a:bodyPr vert="horz" wrap="square" lIns="95535" tIns="47768" rIns="95535" bIns="47768" numCol="1" anchor="t" anchorCtr="0" compatLnSpc="1">
            <a:prstTxWarp prst="textNoShape">
              <a:avLst/>
            </a:prstTxWarp>
          </a:bodyPr>
          <a:lstStyle/>
          <a:p>
            <a:pPr lvl="0"/>
            <a:r>
              <a:rPr lang="ja-JP" altLang="en-US" noProof="0" smtClean="0"/>
              <a:t>マスタ</a:t>
            </a:r>
            <a:r>
              <a:rPr lang="en-US" altLang="ja-JP" noProof="0" smtClean="0"/>
              <a:t> </a:t>
            </a:r>
            <a:r>
              <a:rPr lang="ja-JP" altLang="en-US" noProof="0" smtClean="0"/>
              <a:t>テキストの書式設定</a:t>
            </a:r>
            <a:endParaRPr lang="en-US" altLang="ja-JP" noProof="0" smtClean="0"/>
          </a:p>
          <a:p>
            <a:pPr lvl="1"/>
            <a:r>
              <a:rPr lang="ja-JP" altLang="en-US" noProof="0" smtClean="0"/>
              <a:t>第</a:t>
            </a:r>
            <a:r>
              <a:rPr lang="en-US" altLang="ja-JP" noProof="0" smtClean="0"/>
              <a:t> 2 </a:t>
            </a:r>
            <a:r>
              <a:rPr lang="ja-JP" altLang="en-US" noProof="0" smtClean="0"/>
              <a:t>レベル</a:t>
            </a:r>
            <a:endParaRPr lang="en-US" altLang="ja-JP" noProof="0" smtClean="0"/>
          </a:p>
          <a:p>
            <a:pPr lvl="2"/>
            <a:r>
              <a:rPr lang="ja-JP" altLang="en-US" noProof="0" smtClean="0"/>
              <a:t>第</a:t>
            </a:r>
            <a:r>
              <a:rPr lang="en-US" altLang="ja-JP" noProof="0" smtClean="0"/>
              <a:t> 3 </a:t>
            </a:r>
            <a:r>
              <a:rPr lang="ja-JP" altLang="en-US" noProof="0" smtClean="0"/>
              <a:t>レベル</a:t>
            </a:r>
            <a:endParaRPr lang="en-US" altLang="ja-JP" noProof="0" smtClean="0"/>
          </a:p>
          <a:p>
            <a:pPr lvl="3"/>
            <a:r>
              <a:rPr lang="ja-JP" altLang="en-US" noProof="0" smtClean="0"/>
              <a:t>第</a:t>
            </a:r>
            <a:r>
              <a:rPr lang="en-US" altLang="ja-JP" noProof="0" smtClean="0"/>
              <a:t> 4 </a:t>
            </a:r>
            <a:r>
              <a:rPr lang="ja-JP" altLang="en-US" noProof="0" smtClean="0"/>
              <a:t>レベル</a:t>
            </a:r>
            <a:endParaRPr lang="en-US" altLang="ja-JP" noProof="0" smtClean="0"/>
          </a:p>
          <a:p>
            <a:pPr lvl="4"/>
            <a:r>
              <a:rPr lang="ja-JP" altLang="en-US" noProof="0" smtClean="0"/>
              <a:t>第</a:t>
            </a:r>
            <a:r>
              <a:rPr lang="en-US" altLang="ja-JP" noProof="0" smtClean="0"/>
              <a:t> 5 </a:t>
            </a:r>
            <a:r>
              <a:rPr lang="ja-JP" altLang="en-US" noProof="0" smtClean="0"/>
              <a:t>レベル</a:t>
            </a:r>
          </a:p>
        </p:txBody>
      </p:sp>
      <p:sp>
        <p:nvSpPr>
          <p:cNvPr id="14342" name="Rectangle 6"/>
          <p:cNvSpPr>
            <a:spLocks noGrp="1" noChangeArrowheads="1"/>
          </p:cNvSpPr>
          <p:nvPr>
            <p:ph type="ftr" sz="quarter" idx="4"/>
          </p:nvPr>
        </p:nvSpPr>
        <p:spPr bwMode="auto">
          <a:xfrm>
            <a:off x="0" y="9728200"/>
            <a:ext cx="3054350" cy="476250"/>
          </a:xfrm>
          <a:prstGeom prst="rect">
            <a:avLst/>
          </a:prstGeom>
          <a:noFill/>
          <a:ln w="9525">
            <a:noFill/>
            <a:miter lim="800000"/>
            <a:headEnd/>
            <a:tailEnd/>
          </a:ln>
          <a:effectLst/>
        </p:spPr>
        <p:txBody>
          <a:bodyPr vert="horz" wrap="square" lIns="95535" tIns="47768" rIns="95535" bIns="47768" numCol="1" anchor="b" anchorCtr="0" compatLnSpc="1">
            <a:prstTxWarp prst="textNoShape">
              <a:avLst/>
            </a:prstTxWarp>
          </a:bodyPr>
          <a:lstStyle>
            <a:lvl1pPr defTabSz="956440">
              <a:defRPr sz="1200">
                <a:latin typeface="Arial" pitchFamily="-107" charset="0"/>
                <a:ea typeface="ＭＳ Ｐゴシック" pitchFamily="-107" charset="-128"/>
                <a:cs typeface="ＭＳ Ｐゴシック" pitchFamily="-107" charset="-128"/>
              </a:defRPr>
            </a:lvl1pPr>
          </a:lstStyle>
          <a:p>
            <a:pPr>
              <a:defRPr/>
            </a:pPr>
            <a:endParaRPr lang="en-US" altLang="ja-JP"/>
          </a:p>
        </p:txBody>
      </p:sp>
      <p:sp>
        <p:nvSpPr>
          <p:cNvPr id="14343" name="Rectangle 7"/>
          <p:cNvSpPr>
            <a:spLocks noGrp="1" noChangeArrowheads="1"/>
          </p:cNvSpPr>
          <p:nvPr>
            <p:ph type="sldNum" sz="quarter" idx="5"/>
          </p:nvPr>
        </p:nvSpPr>
        <p:spPr bwMode="auto">
          <a:xfrm>
            <a:off x="4019550" y="9728200"/>
            <a:ext cx="3055938" cy="476250"/>
          </a:xfrm>
          <a:prstGeom prst="rect">
            <a:avLst/>
          </a:prstGeom>
          <a:noFill/>
          <a:ln w="9525">
            <a:noFill/>
            <a:miter lim="800000"/>
            <a:headEnd/>
            <a:tailEnd/>
          </a:ln>
          <a:effectLst/>
        </p:spPr>
        <p:txBody>
          <a:bodyPr vert="horz" wrap="square" lIns="95535" tIns="47768" rIns="95535" bIns="47768" numCol="1" anchor="b" anchorCtr="0" compatLnSpc="1">
            <a:prstTxWarp prst="textNoShape">
              <a:avLst/>
            </a:prstTxWarp>
          </a:bodyPr>
          <a:lstStyle>
            <a:lvl1pPr algn="r" defTabSz="956440">
              <a:defRPr sz="1200">
                <a:latin typeface="Arial" pitchFamily="34" charset="0"/>
              </a:defRPr>
            </a:lvl1pPr>
          </a:lstStyle>
          <a:p>
            <a:pPr>
              <a:defRPr/>
            </a:pPr>
            <a:fld id="{601565F1-6C97-433F-9063-34C8544DA682}" type="slidenum">
              <a:rPr lang="en-US" altLang="ja-JP"/>
              <a:pPr>
                <a:defRPr/>
              </a:pPr>
              <a:t>&lt;#&gt;</a:t>
            </a:fld>
            <a:endParaRPr lang="en-US" altLang="ja-JP"/>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itchFamily="-107" charset="0"/>
        <a:ea typeface="ＭＳ Ｐ明朝" pitchFamily="-107" charset="-128"/>
        <a:cs typeface="ＭＳ Ｐ明朝" pitchFamily="-107" charset="-128"/>
      </a:defRPr>
    </a:lvl1pPr>
    <a:lvl2pPr marL="457200" algn="l" rtl="0" eaLnBrk="0" fontAlgn="base" hangingPunct="0">
      <a:spcBef>
        <a:spcPct val="30000"/>
      </a:spcBef>
      <a:spcAft>
        <a:spcPct val="0"/>
      </a:spcAft>
      <a:defRPr kumimoji="1" sz="1200" kern="1200">
        <a:solidFill>
          <a:schemeClr val="tx1"/>
        </a:solidFill>
        <a:latin typeface="Arial" pitchFamily="-107" charset="0"/>
        <a:ea typeface="ＭＳ Ｐ明朝" pitchFamily="-107" charset="-128"/>
        <a:cs typeface="ＭＳ Ｐ明朝" pitchFamily="-107" charset="-128"/>
      </a:defRPr>
    </a:lvl2pPr>
    <a:lvl3pPr marL="914400" algn="l" rtl="0" eaLnBrk="0" fontAlgn="base" hangingPunct="0">
      <a:spcBef>
        <a:spcPct val="30000"/>
      </a:spcBef>
      <a:spcAft>
        <a:spcPct val="0"/>
      </a:spcAft>
      <a:defRPr kumimoji="1" sz="1200" kern="1200">
        <a:solidFill>
          <a:schemeClr val="tx1"/>
        </a:solidFill>
        <a:latin typeface="Arial" pitchFamily="-107" charset="0"/>
        <a:ea typeface="ＭＳ Ｐ明朝" pitchFamily="-107" charset="-128"/>
        <a:cs typeface="ＭＳ Ｐ明朝" pitchFamily="-107" charset="-128"/>
      </a:defRPr>
    </a:lvl3pPr>
    <a:lvl4pPr marL="1371600" algn="l" rtl="0" eaLnBrk="0" fontAlgn="base" hangingPunct="0">
      <a:spcBef>
        <a:spcPct val="30000"/>
      </a:spcBef>
      <a:spcAft>
        <a:spcPct val="0"/>
      </a:spcAft>
      <a:defRPr kumimoji="1" sz="1200" kern="1200">
        <a:solidFill>
          <a:schemeClr val="tx1"/>
        </a:solidFill>
        <a:latin typeface="Arial" pitchFamily="-107" charset="0"/>
        <a:ea typeface="ＭＳ Ｐ明朝" pitchFamily="-107" charset="-128"/>
        <a:cs typeface="ＭＳ Ｐ明朝" pitchFamily="-107" charset="-128"/>
      </a:defRPr>
    </a:lvl4pPr>
    <a:lvl5pPr marL="1828800" algn="l" rtl="0" eaLnBrk="0" fontAlgn="base" hangingPunct="0">
      <a:spcBef>
        <a:spcPct val="30000"/>
      </a:spcBef>
      <a:spcAft>
        <a:spcPct val="0"/>
      </a:spcAft>
      <a:defRPr kumimoji="1" sz="1200" kern="1200">
        <a:solidFill>
          <a:schemeClr val="tx1"/>
        </a:solidFill>
        <a:latin typeface="Arial" pitchFamily="-107" charset="0"/>
        <a:ea typeface="ＭＳ Ｐ明朝" pitchFamily="-107" charset="-128"/>
        <a:cs typeface="ＭＳ Ｐ明朝" pitchFamily="-107" charset="-128"/>
      </a:defRPr>
    </a:lvl5pPr>
    <a:lvl6pPr marL="2286000" algn="l" defTabSz="457200" rtl="0" eaLnBrk="1" latinLnBrk="0" hangingPunct="1">
      <a:defRPr kumimoji="1" sz="1200" kern="1200">
        <a:solidFill>
          <a:schemeClr val="tx1"/>
        </a:solidFill>
        <a:latin typeface="+mn-lt"/>
        <a:ea typeface="+mn-ea"/>
        <a:cs typeface="+mn-cs"/>
      </a:defRPr>
    </a:lvl6pPr>
    <a:lvl7pPr marL="2743200" algn="l" defTabSz="457200" rtl="0" eaLnBrk="1" latinLnBrk="0" hangingPunct="1">
      <a:defRPr kumimoji="1" sz="1200" kern="1200">
        <a:solidFill>
          <a:schemeClr val="tx1"/>
        </a:solidFill>
        <a:latin typeface="+mn-lt"/>
        <a:ea typeface="+mn-ea"/>
        <a:cs typeface="+mn-cs"/>
      </a:defRPr>
    </a:lvl7pPr>
    <a:lvl8pPr marL="3200400" algn="l" defTabSz="457200" rtl="0" eaLnBrk="1" latinLnBrk="0" hangingPunct="1">
      <a:defRPr kumimoji="1" sz="1200" kern="1200">
        <a:solidFill>
          <a:schemeClr val="tx1"/>
        </a:solidFill>
        <a:latin typeface="+mn-lt"/>
        <a:ea typeface="+mn-ea"/>
        <a:cs typeface="+mn-cs"/>
      </a:defRPr>
    </a:lvl8pPr>
    <a:lvl9pPr marL="3657600" algn="l" defTabSz="4572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514350" y="2840038"/>
            <a:ext cx="5829300" cy="1960562"/>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028700" y="5181600"/>
            <a:ext cx="4800600" cy="2336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0078622E-48A2-4EE0-8F07-E2A2F788F299}" type="slidenum">
              <a:rPr lang="en-US" altLang="ja-JP"/>
              <a:pPr>
                <a:defRPr/>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E69CD6CB-4968-43BE-BAE5-F8D6179D0374}" type="slidenum">
              <a:rPr lang="en-US" altLang="ja-JP"/>
              <a:pPr>
                <a:defRPr/>
              </a:pPr>
              <a:t>&lt;#&gt;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 ヘッダー">
    <p:spTree>
      <p:nvGrpSpPr>
        <p:cNvPr id="1" name=""/>
        <p:cNvGrpSpPr/>
        <p:nvPr/>
      </p:nvGrpSpPr>
      <p:grpSpPr>
        <a:xfrm>
          <a:off x="0" y="0"/>
          <a:ext cx="0" cy="0"/>
          <a:chOff x="0" y="0"/>
          <a:chExt cx="0" cy="0"/>
        </a:xfrm>
      </p:grpSpPr>
      <p:sp>
        <p:nvSpPr>
          <p:cNvPr id="2" name="タイトル 1"/>
          <p:cNvSpPr>
            <a:spLocks noGrp="1"/>
          </p:cNvSpPr>
          <p:nvPr>
            <p:ph type="title"/>
          </p:nvPr>
        </p:nvSpPr>
        <p:spPr>
          <a:xfrm>
            <a:off x="541338" y="5875338"/>
            <a:ext cx="5829300" cy="1816100"/>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541338" y="3875088"/>
            <a:ext cx="5829300" cy="20002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E3A36295-00BB-4C25-8B64-4BC3ABF01B29}" type="slidenum">
              <a:rPr lang="en-US" altLang="ja-JP"/>
              <a:pPr>
                <a:defRPr/>
              </a:pPr>
              <a:t>&lt;#&gt;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429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35052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6D5ABA39-319A-43B5-BC15-B4FEA1E97602}" type="slidenum">
              <a:rPr lang="en-US" altLang="ja-JP"/>
              <a:pPr>
                <a:defRPr/>
              </a:pPr>
              <a:t>&lt;#&gt;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342900" y="2046288"/>
            <a:ext cx="3030538"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342900" y="2900363"/>
            <a:ext cx="3030538"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3484563" y="2046288"/>
            <a:ext cx="3030537"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3484563" y="2900363"/>
            <a:ext cx="3030537"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9" name="Rectangle 6"/>
          <p:cNvSpPr>
            <a:spLocks noGrp="1" noChangeArrowheads="1"/>
          </p:cNvSpPr>
          <p:nvPr>
            <p:ph type="sldNum" sz="quarter" idx="12"/>
          </p:nvPr>
        </p:nvSpPr>
        <p:spPr>
          <a:ln/>
        </p:spPr>
        <p:txBody>
          <a:bodyPr/>
          <a:lstStyle>
            <a:lvl1pPr>
              <a:defRPr/>
            </a:lvl1pPr>
          </a:lstStyle>
          <a:p>
            <a:pPr>
              <a:defRPr/>
            </a:pPr>
            <a:fld id="{E3237B7F-09A0-414A-9B84-67E39BB17EB5}" type="slidenum">
              <a:rPr lang="en-US" altLang="ja-JP"/>
              <a:pPr>
                <a:defRPr/>
              </a:pPr>
              <a:t>&lt;#&gt;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5" name="Rectangle 6"/>
          <p:cNvSpPr>
            <a:spLocks noGrp="1" noChangeArrowheads="1"/>
          </p:cNvSpPr>
          <p:nvPr>
            <p:ph type="sldNum" sz="quarter" idx="12"/>
          </p:nvPr>
        </p:nvSpPr>
        <p:spPr>
          <a:ln/>
        </p:spPr>
        <p:txBody>
          <a:bodyPr/>
          <a:lstStyle>
            <a:lvl1pPr>
              <a:defRPr/>
            </a:lvl1pPr>
          </a:lstStyle>
          <a:p>
            <a:pPr>
              <a:defRPr/>
            </a:pPr>
            <a:fld id="{62A9A89A-285C-4E56-AFF2-3B1D1E8120CA}" type="slidenum">
              <a:rPr lang="en-US" altLang="ja-JP"/>
              <a:pPr>
                <a:defRPr/>
              </a:pPr>
              <a:t>&lt;#&gt;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4" name="Rectangle 6"/>
          <p:cNvSpPr>
            <a:spLocks noGrp="1" noChangeArrowheads="1"/>
          </p:cNvSpPr>
          <p:nvPr>
            <p:ph type="sldNum" sz="quarter" idx="12"/>
          </p:nvPr>
        </p:nvSpPr>
        <p:spPr>
          <a:ln/>
        </p:spPr>
        <p:txBody>
          <a:bodyPr/>
          <a:lstStyle>
            <a:lvl1pPr>
              <a:defRPr/>
            </a:lvl1pPr>
          </a:lstStyle>
          <a:p>
            <a:pPr>
              <a:defRPr/>
            </a:pPr>
            <a:fld id="{547F9792-F11B-4276-A7DF-364330ED3E92}" type="slidenum">
              <a:rPr lang="en-US" altLang="ja-JP"/>
              <a:pPr>
                <a:defRPr/>
              </a:pPr>
              <a:t>&lt;#&gt;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42900" y="363538"/>
            <a:ext cx="2255838" cy="154940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2681288" y="363538"/>
            <a:ext cx="3833812" cy="78041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342900" y="1912938"/>
            <a:ext cx="2255838" cy="62547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389387D1-C2E1-47F6-81A4-9A7358F5B97A}" type="slidenum">
              <a:rPr lang="en-US" altLang="ja-JP"/>
              <a:pPr>
                <a:defRPr/>
              </a:pPr>
              <a:t>&lt;#&gt;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と図">
    <p:spTree>
      <p:nvGrpSpPr>
        <p:cNvPr id="1" name=""/>
        <p:cNvGrpSpPr/>
        <p:nvPr/>
      </p:nvGrpSpPr>
      <p:grpSpPr>
        <a:xfrm>
          <a:off x="0" y="0"/>
          <a:ext cx="0" cy="0"/>
          <a:chOff x="0" y="0"/>
          <a:chExt cx="0" cy="0"/>
        </a:xfrm>
      </p:grpSpPr>
      <p:sp>
        <p:nvSpPr>
          <p:cNvPr id="2" name="タイトル 1"/>
          <p:cNvSpPr>
            <a:spLocks noGrp="1"/>
          </p:cNvSpPr>
          <p:nvPr>
            <p:ph type="title"/>
          </p:nvPr>
        </p:nvSpPr>
        <p:spPr>
          <a:xfrm>
            <a:off x="1344613" y="6400800"/>
            <a:ext cx="4114800" cy="755650"/>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344613" y="81756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endParaRPr lang="ja-JP" altLang="en-US" noProof="0" smtClean="0"/>
          </a:p>
        </p:txBody>
      </p:sp>
      <p:sp>
        <p:nvSpPr>
          <p:cNvPr id="4" name="テキスト プレースホルダ 3"/>
          <p:cNvSpPr>
            <a:spLocks noGrp="1"/>
          </p:cNvSpPr>
          <p:nvPr>
            <p:ph type="body" sz="half" idx="2"/>
          </p:nvPr>
        </p:nvSpPr>
        <p:spPr>
          <a:xfrm>
            <a:off x="1344613" y="7156450"/>
            <a:ext cx="4114800" cy="10731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p:cNvSpPr>
            <a:spLocks noGrp="1" noChangeArrowheads="1"/>
          </p:cNvSpPr>
          <p:nvPr>
            <p:ph type="sldNum" sz="quarter" idx="12"/>
          </p:nvPr>
        </p:nvSpPr>
        <p:spPr>
          <a:ln/>
        </p:spPr>
        <p:txBody>
          <a:bodyPr/>
          <a:lstStyle>
            <a:lvl1pPr>
              <a:defRPr/>
            </a:lvl1pPr>
          </a:lstStyle>
          <a:p>
            <a:pPr>
              <a:defRPr/>
            </a:pPr>
            <a:fld id="{1D6A3690-92EF-4FE9-9ED5-AAC8994363EE}" type="slidenum">
              <a:rPr lang="en-US" altLang="ja-JP"/>
              <a:pPr>
                <a:defRPr/>
              </a:pPr>
              <a:t>&lt;#&gt;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18827A2B-3A33-4D97-AAE4-472936F28A69}" type="slidenum">
              <a:rPr lang="en-US" altLang="ja-JP"/>
              <a:pPr>
                <a:defRPr/>
              </a:pPr>
              <a:t>&lt;#&gt;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4972050" y="366713"/>
            <a:ext cx="1543050" cy="780097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42900" y="366713"/>
            <a:ext cx="4476750" cy="780097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p:cNvSpPr>
            <a:spLocks noGrp="1" noChangeArrowheads="1"/>
          </p:cNvSpPr>
          <p:nvPr>
            <p:ph type="sldNum" sz="quarter" idx="12"/>
          </p:nvPr>
        </p:nvSpPr>
        <p:spPr>
          <a:ln/>
        </p:spPr>
        <p:txBody>
          <a:bodyPr/>
          <a:lstStyle>
            <a:lvl1pPr>
              <a:defRPr/>
            </a:lvl1pPr>
          </a:lstStyle>
          <a:p>
            <a:pPr>
              <a:defRPr/>
            </a:pPr>
            <a:fld id="{5DEC928D-C346-48A2-A18C-667C3C75C52C}" type="slidenum">
              <a:rPr lang="en-US" altLang="ja-JP"/>
              <a:pPr>
                <a:defRPr/>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a:t>
            </a:r>
            <a:r>
              <a:rPr lang="en-US" altLang="ja-JP" smtClean="0"/>
              <a:t> </a:t>
            </a:r>
            <a:r>
              <a:rPr lang="ja-JP" altLang="en-US" smtClean="0"/>
              <a:t>タイトルの書式設定</a:t>
            </a:r>
          </a:p>
        </p:txBody>
      </p:sp>
      <p:sp>
        <p:nvSpPr>
          <p:cNvPr id="1027" name="Rectangle 3"/>
          <p:cNvSpPr>
            <a:spLocks noGrp="1" noChangeArrowheads="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a:t>
            </a:r>
            <a:r>
              <a:rPr lang="en-US" altLang="ja-JP" smtClean="0"/>
              <a:t> </a:t>
            </a:r>
            <a:r>
              <a:rPr lang="ja-JP" altLang="en-US" smtClean="0"/>
              <a:t>テキストの書式設定</a:t>
            </a:r>
            <a:endParaRPr lang="en-US" altLang="ja-JP" smtClean="0"/>
          </a:p>
          <a:p>
            <a:pPr lvl="1"/>
            <a:r>
              <a:rPr lang="ja-JP" altLang="en-US" smtClean="0"/>
              <a:t>第</a:t>
            </a:r>
            <a:r>
              <a:rPr lang="en-US" altLang="ja-JP" smtClean="0"/>
              <a:t> 2 </a:t>
            </a:r>
            <a:r>
              <a:rPr lang="ja-JP" altLang="en-US" smtClean="0"/>
              <a:t>レベル</a:t>
            </a:r>
            <a:endParaRPr lang="en-US" altLang="ja-JP" smtClean="0"/>
          </a:p>
          <a:p>
            <a:pPr lvl="2"/>
            <a:r>
              <a:rPr lang="ja-JP" altLang="en-US" smtClean="0"/>
              <a:t>第</a:t>
            </a:r>
            <a:r>
              <a:rPr lang="en-US" altLang="ja-JP" smtClean="0"/>
              <a:t> 3 </a:t>
            </a:r>
            <a:r>
              <a:rPr lang="ja-JP" altLang="en-US" smtClean="0"/>
              <a:t>レベル</a:t>
            </a:r>
            <a:endParaRPr lang="en-US" altLang="ja-JP" smtClean="0"/>
          </a:p>
          <a:p>
            <a:pPr lvl="3"/>
            <a:r>
              <a:rPr lang="ja-JP" altLang="en-US" smtClean="0"/>
              <a:t>第</a:t>
            </a:r>
            <a:r>
              <a:rPr lang="en-US" altLang="ja-JP" smtClean="0"/>
              <a:t> 4 </a:t>
            </a:r>
            <a:r>
              <a:rPr lang="ja-JP" altLang="en-US" smtClean="0"/>
              <a:t>レベル</a:t>
            </a:r>
            <a:endParaRPr lang="en-US" altLang="ja-JP" smtClean="0"/>
          </a:p>
          <a:p>
            <a:pPr lvl="4"/>
            <a:r>
              <a:rPr lang="ja-JP" altLang="en-US" smtClean="0"/>
              <a:t>第</a:t>
            </a:r>
            <a:r>
              <a:rPr lang="en-US" altLang="ja-JP" smtClean="0"/>
              <a:t> 5 </a:t>
            </a:r>
            <a:r>
              <a:rPr lang="ja-JP" altLang="en-US" smtClean="0"/>
              <a:t>レベル</a:t>
            </a:r>
          </a:p>
        </p:txBody>
      </p:sp>
      <p:sp>
        <p:nvSpPr>
          <p:cNvPr id="1028" name="Rectangle 4"/>
          <p:cNvSpPr>
            <a:spLocks noGrp="1" noChangeArrowheads="1"/>
          </p:cNvSpPr>
          <p:nvPr>
            <p:ph type="dt" sz="half" idx="2"/>
          </p:nvPr>
        </p:nvSpPr>
        <p:spPr bwMode="auto">
          <a:xfrm>
            <a:off x="342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107" charset="0"/>
                <a:ea typeface="ＭＳ Ｐゴシック" pitchFamily="-107" charset="-128"/>
              </a:defRPr>
            </a:lvl1pPr>
          </a:lstStyle>
          <a:p>
            <a:pPr>
              <a:defRPr/>
            </a:pPr>
            <a:endParaRPr lang="en-US" altLang="ja-JP"/>
          </a:p>
        </p:txBody>
      </p:sp>
      <p:sp>
        <p:nvSpPr>
          <p:cNvPr id="1029" name="Rectangle 5"/>
          <p:cNvSpPr>
            <a:spLocks noGrp="1" noChangeArrowheads="1"/>
          </p:cNvSpPr>
          <p:nvPr>
            <p:ph type="ftr" sz="quarter" idx="3"/>
          </p:nvPr>
        </p:nvSpPr>
        <p:spPr bwMode="auto">
          <a:xfrm>
            <a:off x="2343150" y="8326438"/>
            <a:ext cx="21717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107" charset="0"/>
                <a:ea typeface="ＭＳ Ｐゴシック" pitchFamily="-107" charset="-128"/>
              </a:defRPr>
            </a:lvl1pPr>
          </a:lstStyle>
          <a:p>
            <a:pPr>
              <a:defRPr/>
            </a:pPr>
            <a:endParaRPr lang="en-US" altLang="ja-JP"/>
          </a:p>
        </p:txBody>
      </p:sp>
      <p:sp>
        <p:nvSpPr>
          <p:cNvPr id="1030" name="Rectangle 6"/>
          <p:cNvSpPr>
            <a:spLocks noGrp="1" noChangeArrowheads="1"/>
          </p:cNvSpPr>
          <p:nvPr>
            <p:ph type="sldNum" sz="quarter" idx="4"/>
          </p:nvPr>
        </p:nvSpPr>
        <p:spPr bwMode="auto">
          <a:xfrm>
            <a:off x="4914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1D460467-0A23-4F39-AA59-078337089FD2}" type="slidenum">
              <a:rPr lang="en-US" altLang="ja-JP"/>
              <a:pPr>
                <a:defRPr/>
              </a:pPr>
              <a:t>&lt;#&gt;</a:t>
            </a:fld>
            <a:endParaRPr lang="en-US"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kumimoji="1" sz="4400">
          <a:solidFill>
            <a:schemeClr val="tx2"/>
          </a:solidFill>
          <a:latin typeface="+mj-lt"/>
          <a:ea typeface="+mj-ea"/>
          <a:cs typeface="+mj-cs"/>
        </a:defRPr>
      </a:lvl1pPr>
      <a:lvl2pPr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kumimoji="1"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800">
          <a:solidFill>
            <a:schemeClr val="tx1"/>
          </a:solidFill>
          <a:latin typeface="+mn-lt"/>
          <a:ea typeface="+mn-ea"/>
        </a:defRPr>
      </a:lvl2pPr>
      <a:lvl3pPr marL="1143000" indent="-228600" algn="l" rtl="0" eaLnBrk="1" fontAlgn="base" hangingPunct="1">
        <a:spcBef>
          <a:spcPct val="20000"/>
        </a:spcBef>
        <a:spcAft>
          <a:spcPct val="0"/>
        </a:spcAft>
        <a:buChar char="•"/>
        <a:defRPr kumimoji="1" sz="24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playstudy.jp/"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190500" y="609600"/>
            <a:ext cx="6477000" cy="1176338"/>
          </a:xfrm>
          <a:prstGeom prst="rect">
            <a:avLst/>
          </a:prstGeom>
          <a:solidFill>
            <a:schemeClr val="bg1"/>
          </a:solidFill>
          <a:ln w="9525">
            <a:solidFill>
              <a:schemeClr val="bg2"/>
            </a:solidFill>
            <a:miter lim="800000"/>
            <a:headEnd/>
            <a:tailEnd/>
          </a:ln>
          <a:effectLst>
            <a:outerShdw blurRad="63500" dist="38099" dir="2700000" algn="ctr" rotWithShape="0">
              <a:schemeClr val="bg2">
                <a:alpha val="74998"/>
              </a:schemeClr>
            </a:outerShdw>
          </a:effectLst>
        </p:spPr>
        <p:txBody>
          <a:bodyPr anchor="ctr"/>
          <a:lstStyle/>
          <a:p>
            <a:pPr algn="ctr">
              <a:lnSpc>
                <a:spcPct val="120000"/>
              </a:lnSpc>
              <a:defRPr/>
            </a:pPr>
            <a:r>
              <a:rPr lang="ja-JP" altLang="en-US" dirty="0">
                <a:latin typeface="HGP創英角ｺﾞｼｯｸUB" pitchFamily="50" charset="-128"/>
                <a:ea typeface="HGP創英角ｺﾞｼｯｸUB" pitchFamily="50" charset="-128"/>
              </a:rPr>
              <a:t>携帯電話にかざすだけで名刺が送れる</a:t>
            </a:r>
            <a:endParaRPr lang="en-US" altLang="ja-JP" dirty="0">
              <a:latin typeface="HGP創英角ｺﾞｼｯｸUB" pitchFamily="50" charset="-128"/>
              <a:ea typeface="HGP創英角ｺﾞｼｯｸUB" pitchFamily="50" charset="-128"/>
            </a:endParaRPr>
          </a:p>
          <a:p>
            <a:pPr algn="ctr">
              <a:lnSpc>
                <a:spcPct val="120000"/>
              </a:lnSpc>
              <a:defRPr/>
            </a:pPr>
            <a:r>
              <a:rPr lang="en-US" altLang="ja-JP" dirty="0">
                <a:latin typeface="HGP創英角ｺﾞｼｯｸUB" pitchFamily="50" charset="-128"/>
                <a:ea typeface="HGP創英角ｺﾞｼｯｸUB" pitchFamily="50" charset="-128"/>
              </a:rPr>
              <a:t>Co2</a:t>
            </a:r>
            <a:r>
              <a:rPr lang="ja-JP" altLang="en-US" dirty="0">
                <a:latin typeface="HGP創英角ｺﾞｼｯｸUB" pitchFamily="50" charset="-128"/>
                <a:ea typeface="HGP創英角ｺﾞｼｯｸUB" pitchFamily="50" charset="-128"/>
              </a:rPr>
              <a:t>も廃棄物も出さないカーボンオフセット付きデジタル名刺</a:t>
            </a:r>
            <a:endParaRPr lang="en-US" altLang="ja-JP" dirty="0">
              <a:latin typeface="HGP創英角ｺﾞｼｯｸUB" pitchFamily="50" charset="-128"/>
              <a:ea typeface="HGP創英角ｺﾞｼｯｸUB" pitchFamily="50" charset="-128"/>
            </a:endParaRPr>
          </a:p>
          <a:p>
            <a:pPr algn="ctr">
              <a:lnSpc>
                <a:spcPct val="120000"/>
              </a:lnSpc>
              <a:defRPr/>
            </a:pPr>
            <a:r>
              <a:rPr lang="ja-JP" altLang="en-US" dirty="0">
                <a:latin typeface="HGP創英角ｺﾞｼｯｸUB" pitchFamily="50" charset="-128"/>
                <a:ea typeface="HGP創英角ｺﾞｼｯｸUB" pitchFamily="50" charset="-128"/>
              </a:rPr>
              <a:t>「</a:t>
            </a:r>
            <a:r>
              <a:rPr lang="en-US" altLang="ja-JP" dirty="0">
                <a:latin typeface="HGP創英角ｺﾞｼｯｸUB" pitchFamily="50" charset="-128"/>
                <a:ea typeface="HGP創英角ｺﾞｼｯｸUB" pitchFamily="50" charset="-128"/>
              </a:rPr>
              <a:t>Smart Biz</a:t>
            </a:r>
            <a:r>
              <a:rPr lang="ja-JP" altLang="en-US" dirty="0">
                <a:latin typeface="HGP創英角ｺﾞｼｯｸUB" pitchFamily="50" charset="-128"/>
                <a:ea typeface="HGP創英角ｺﾞｼｯｸUB" pitchFamily="50" charset="-128"/>
              </a:rPr>
              <a:t>」サービス開始</a:t>
            </a:r>
            <a:endParaRPr lang="en-US" altLang="ja-JP" dirty="0">
              <a:latin typeface="HGP創英角ｺﾞｼｯｸUB" pitchFamily="50" charset="-128"/>
              <a:ea typeface="HGP創英角ｺﾞｼｯｸUB" pitchFamily="50" charset="-128"/>
            </a:endParaRPr>
          </a:p>
        </p:txBody>
      </p:sp>
      <p:sp>
        <p:nvSpPr>
          <p:cNvPr id="2051" name="Rectangle 67"/>
          <p:cNvSpPr>
            <a:spLocks noChangeArrowheads="1"/>
          </p:cNvSpPr>
          <p:nvPr/>
        </p:nvSpPr>
        <p:spPr bwMode="auto">
          <a:xfrm>
            <a:off x="228600" y="2578100"/>
            <a:ext cx="6400800" cy="258763"/>
          </a:xfrm>
          <a:prstGeom prst="rect">
            <a:avLst/>
          </a:prstGeom>
          <a:noFill/>
          <a:ln w="9525">
            <a:noFill/>
            <a:miter lim="800000"/>
            <a:headEnd/>
            <a:tailEnd/>
          </a:ln>
        </p:spPr>
        <p:txBody>
          <a:bodyPr>
            <a:spAutoFit/>
          </a:bodyPr>
          <a:lstStyle/>
          <a:p>
            <a:pPr>
              <a:lnSpc>
                <a:spcPct val="110000"/>
              </a:lnSpc>
            </a:pPr>
            <a:r>
              <a:rPr lang="ja-JP" altLang="en-US" sz="1000">
                <a:latin typeface="ＭＳ Ｐゴシック" pitchFamily="50" charset="-128"/>
              </a:rPr>
              <a:t>　</a:t>
            </a:r>
          </a:p>
        </p:txBody>
      </p:sp>
      <p:sp>
        <p:nvSpPr>
          <p:cNvPr id="2052" name="Text Box 92"/>
          <p:cNvSpPr txBox="1">
            <a:spLocks noChangeArrowheads="1"/>
          </p:cNvSpPr>
          <p:nvPr/>
        </p:nvSpPr>
        <p:spPr bwMode="auto">
          <a:xfrm>
            <a:off x="0" y="304800"/>
            <a:ext cx="2286000" cy="274638"/>
          </a:xfrm>
          <a:prstGeom prst="rect">
            <a:avLst/>
          </a:prstGeom>
          <a:noFill/>
          <a:ln w="9525">
            <a:noFill/>
            <a:miter lim="800000"/>
            <a:headEnd/>
            <a:tailEnd/>
          </a:ln>
        </p:spPr>
        <p:txBody>
          <a:bodyPr>
            <a:spAutoFit/>
          </a:bodyPr>
          <a:lstStyle/>
          <a:p>
            <a:r>
              <a:rPr kumimoji="0" lang="ja-JP" altLang="en-US" sz="1200" b="1">
                <a:solidFill>
                  <a:srgbClr val="000000"/>
                </a:solidFill>
                <a:latin typeface="Osaka" pitchFamily="-107" charset="-128"/>
              </a:rPr>
              <a:t>報道関係　各位</a:t>
            </a:r>
            <a:endParaRPr kumimoji="0" lang="ja-JP" altLang="en-US" sz="1300">
              <a:solidFill>
                <a:srgbClr val="000000"/>
              </a:solidFill>
              <a:latin typeface="ヒラギノ明朝 Pro W3" pitchFamily="-107" charset="-128"/>
            </a:endParaRPr>
          </a:p>
        </p:txBody>
      </p:sp>
      <p:sp>
        <p:nvSpPr>
          <p:cNvPr id="2053" name="Text Box 93"/>
          <p:cNvSpPr txBox="1">
            <a:spLocks noChangeArrowheads="1"/>
          </p:cNvSpPr>
          <p:nvPr/>
        </p:nvSpPr>
        <p:spPr bwMode="auto">
          <a:xfrm>
            <a:off x="4572000" y="0"/>
            <a:ext cx="2286000" cy="292100"/>
          </a:xfrm>
          <a:prstGeom prst="rect">
            <a:avLst/>
          </a:prstGeom>
          <a:noFill/>
          <a:ln w="9525">
            <a:noFill/>
            <a:miter lim="800000"/>
            <a:headEnd/>
            <a:tailEnd/>
          </a:ln>
        </p:spPr>
        <p:txBody>
          <a:bodyPr>
            <a:spAutoFit/>
          </a:bodyPr>
          <a:lstStyle/>
          <a:p>
            <a:pPr algn="r"/>
            <a:r>
              <a:rPr kumimoji="0" lang="en-US" altLang="ja-JP" sz="1300">
                <a:solidFill>
                  <a:srgbClr val="000000"/>
                </a:solidFill>
                <a:latin typeface="ＭＳ Ｐゴシック" pitchFamily="50" charset="-128"/>
              </a:rPr>
              <a:t>2010</a:t>
            </a:r>
            <a:r>
              <a:rPr kumimoji="0" lang="ja-JP" altLang="en-US" sz="1300">
                <a:solidFill>
                  <a:srgbClr val="000000"/>
                </a:solidFill>
                <a:latin typeface="ＭＳ Ｐゴシック" pitchFamily="50" charset="-128"/>
              </a:rPr>
              <a:t>年</a:t>
            </a:r>
            <a:r>
              <a:rPr kumimoji="0" lang="en-US" altLang="ja-JP" sz="1300">
                <a:solidFill>
                  <a:srgbClr val="000000"/>
                </a:solidFill>
                <a:latin typeface="ＭＳ Ｐゴシック" pitchFamily="50" charset="-128"/>
              </a:rPr>
              <a:t>4</a:t>
            </a:r>
            <a:r>
              <a:rPr kumimoji="0" lang="ja-JP" altLang="en-US" sz="1300">
                <a:solidFill>
                  <a:srgbClr val="000000"/>
                </a:solidFill>
                <a:latin typeface="ＭＳ Ｐゴシック" pitchFamily="50" charset="-128"/>
              </a:rPr>
              <a:t>月</a:t>
            </a:r>
            <a:r>
              <a:rPr kumimoji="0" lang="en-US" altLang="ja-JP" sz="1300">
                <a:solidFill>
                  <a:srgbClr val="000000"/>
                </a:solidFill>
                <a:latin typeface="ＭＳ Ｐゴシック" pitchFamily="50" charset="-128"/>
              </a:rPr>
              <a:t>20</a:t>
            </a:r>
            <a:r>
              <a:rPr kumimoji="0" lang="ja-JP" altLang="en-US" sz="1300">
                <a:solidFill>
                  <a:srgbClr val="000000"/>
                </a:solidFill>
                <a:latin typeface="ＭＳ Ｐゴシック" pitchFamily="50" charset="-128"/>
              </a:rPr>
              <a:t>日</a:t>
            </a:r>
          </a:p>
        </p:txBody>
      </p:sp>
      <p:sp>
        <p:nvSpPr>
          <p:cNvPr id="2054" name="Rectangle 168"/>
          <p:cNvSpPr>
            <a:spLocks noChangeArrowheads="1"/>
          </p:cNvSpPr>
          <p:nvPr/>
        </p:nvSpPr>
        <p:spPr bwMode="auto">
          <a:xfrm>
            <a:off x="304800" y="7491413"/>
            <a:ext cx="6248400" cy="938212"/>
          </a:xfrm>
          <a:prstGeom prst="rect">
            <a:avLst/>
          </a:prstGeom>
          <a:noFill/>
          <a:ln w="9525">
            <a:noFill/>
            <a:miter lim="800000"/>
            <a:headEnd/>
            <a:tailEnd/>
          </a:ln>
        </p:spPr>
        <p:txBody>
          <a:bodyPr>
            <a:spAutoFit/>
          </a:bodyPr>
          <a:lstStyle/>
          <a:p>
            <a:endParaRPr lang="en-US" altLang="ja-JP" sz="1100">
              <a:latin typeface="Osaka−等幅" pitchFamily="-107" charset="-128"/>
              <a:ea typeface="Osaka−等幅" pitchFamily="-107" charset="-128"/>
            </a:endParaRPr>
          </a:p>
          <a:p>
            <a:r>
              <a:rPr lang="en-US" altLang="ja-JP" sz="1100">
                <a:latin typeface="Osaka−等幅" pitchFamily="-107" charset="-128"/>
                <a:ea typeface="Osaka−等幅" pitchFamily="-107" charset="-128"/>
              </a:rPr>
              <a:t>□</a:t>
            </a:r>
            <a:r>
              <a:rPr lang="ja-JP" altLang="en-US" sz="1100">
                <a:latin typeface="Osaka−等幅" pitchFamily="-107" charset="-128"/>
                <a:ea typeface="Osaka−等幅" pitchFamily="-107" charset="-128"/>
              </a:rPr>
              <a:t>会社情報　きずなクラフト株式会社　</a:t>
            </a:r>
            <a:endParaRPr lang="en-US" altLang="ja-JP" sz="1100">
              <a:latin typeface="Osaka−等幅" pitchFamily="-107" charset="-128"/>
              <a:ea typeface="Osaka−等幅" pitchFamily="-107" charset="-128"/>
            </a:endParaRPr>
          </a:p>
          <a:p>
            <a:r>
              <a:rPr lang="ja-JP" altLang="en-US" sz="1100">
                <a:latin typeface="Osaka−等幅" pitchFamily="-107" charset="-128"/>
                <a:ea typeface="Osaka−等幅" pitchFamily="-107" charset="-128"/>
              </a:rPr>
              <a:t>代表取締役　濱川　智</a:t>
            </a:r>
            <a:endParaRPr lang="en-US" altLang="ja-JP" sz="1100">
              <a:latin typeface="Osaka−等幅" pitchFamily="-107" charset="-128"/>
              <a:ea typeface="Osaka−等幅" pitchFamily="-107" charset="-128"/>
            </a:endParaRPr>
          </a:p>
          <a:p>
            <a:r>
              <a:rPr lang="en-US" altLang="ja-JP" sz="1100">
                <a:latin typeface="Osaka−等幅" pitchFamily="-107" charset="-128"/>
                <a:ea typeface="Osaka−等幅" pitchFamily="-107" charset="-128"/>
              </a:rPr>
              <a:t>〒203-0052</a:t>
            </a:r>
            <a:r>
              <a:rPr lang="ja-JP" altLang="en-US" sz="1100">
                <a:latin typeface="Osaka−等幅" pitchFamily="-107" charset="-128"/>
                <a:ea typeface="Osaka−等幅" pitchFamily="-107" charset="-128"/>
              </a:rPr>
              <a:t>東京都東久留米市幸町</a:t>
            </a:r>
            <a:r>
              <a:rPr lang="en-US" altLang="ja-JP" sz="1100">
                <a:latin typeface="Osaka−等幅" pitchFamily="-107" charset="-128"/>
                <a:ea typeface="Osaka−等幅" pitchFamily="-107" charset="-128"/>
              </a:rPr>
              <a:t>2-14-8</a:t>
            </a:r>
          </a:p>
          <a:p>
            <a:r>
              <a:rPr lang="ja-JP" altLang="en-US" sz="1100">
                <a:latin typeface="Osaka−等幅" pitchFamily="-107" charset="-128"/>
                <a:ea typeface="Osaka−等幅" pitchFamily="-107" charset="-128"/>
              </a:rPr>
              <a:t>電話番号：</a:t>
            </a:r>
            <a:r>
              <a:rPr lang="en-US" altLang="ja-JP" sz="1100">
                <a:latin typeface="Osaka−等幅" pitchFamily="-107" charset="-128"/>
                <a:ea typeface="Osaka−等幅" pitchFamily="-107" charset="-128"/>
              </a:rPr>
              <a:t>042-453-5505</a:t>
            </a:r>
            <a:r>
              <a:rPr lang="ja-JP" altLang="en-US" sz="1100">
                <a:latin typeface="Osaka−等幅" pitchFamily="-107" charset="-128"/>
                <a:ea typeface="Osaka−等幅" pitchFamily="-107" charset="-128"/>
              </a:rPr>
              <a:t>　</a:t>
            </a:r>
            <a:r>
              <a:rPr lang="en-US" altLang="ja-JP" sz="1100">
                <a:latin typeface="Osaka−等幅" pitchFamily="-107" charset="-128"/>
                <a:ea typeface="Osaka−等幅" pitchFamily="-107" charset="-128"/>
              </a:rPr>
              <a:t>FAX</a:t>
            </a:r>
            <a:r>
              <a:rPr lang="ja-JP" altLang="en-US" sz="1100">
                <a:latin typeface="Osaka−等幅" pitchFamily="-107" charset="-128"/>
                <a:ea typeface="Osaka−等幅" pitchFamily="-107" charset="-128"/>
              </a:rPr>
              <a:t>：</a:t>
            </a:r>
            <a:r>
              <a:rPr lang="en-US" altLang="ja-JP" sz="1100">
                <a:latin typeface="Osaka−等幅" pitchFamily="-107" charset="-128"/>
                <a:ea typeface="Osaka−等幅" pitchFamily="-107" charset="-128"/>
              </a:rPr>
              <a:t>042-475-7709</a:t>
            </a:r>
            <a:r>
              <a:rPr lang="ja-JP" altLang="en-US" sz="1100">
                <a:latin typeface="Osaka−等幅" pitchFamily="-107" charset="-128"/>
                <a:ea typeface="Osaka−等幅" pitchFamily="-107" charset="-128"/>
              </a:rPr>
              <a:t>　メールアドレス： </a:t>
            </a:r>
            <a:r>
              <a:rPr lang="en-US" altLang="ja-JP" sz="1100">
                <a:latin typeface="Osaka−等幅" pitchFamily="-107" charset="-128"/>
                <a:ea typeface="Osaka−等幅" pitchFamily="-107" charset="-128"/>
              </a:rPr>
              <a:t>info@kizunacraft.co.jp</a:t>
            </a:r>
          </a:p>
        </p:txBody>
      </p:sp>
      <p:sp>
        <p:nvSpPr>
          <p:cNvPr id="2055" name="Text Box 92"/>
          <p:cNvSpPr txBox="1">
            <a:spLocks noChangeArrowheads="1"/>
          </p:cNvSpPr>
          <p:nvPr/>
        </p:nvSpPr>
        <p:spPr bwMode="auto">
          <a:xfrm>
            <a:off x="76200" y="30163"/>
            <a:ext cx="2286000" cy="276225"/>
          </a:xfrm>
          <a:prstGeom prst="rect">
            <a:avLst/>
          </a:prstGeom>
          <a:noFill/>
          <a:ln w="9525">
            <a:noFill/>
            <a:miter lim="800000"/>
            <a:headEnd/>
            <a:tailEnd/>
          </a:ln>
        </p:spPr>
        <p:txBody>
          <a:bodyPr>
            <a:spAutoFit/>
          </a:bodyPr>
          <a:lstStyle/>
          <a:p>
            <a:r>
              <a:rPr kumimoji="0" lang="ja-JP" altLang="en-US" sz="1200" b="1">
                <a:solidFill>
                  <a:srgbClr val="000000"/>
                </a:solidFill>
                <a:latin typeface="Osaka" pitchFamily="-107" charset="-128"/>
              </a:rPr>
              <a:t>プレスリリース</a:t>
            </a:r>
            <a:endParaRPr kumimoji="0" lang="ja-JP" altLang="en-US" sz="1300">
              <a:solidFill>
                <a:srgbClr val="000000"/>
              </a:solidFill>
              <a:latin typeface="ヒラギノ明朝 Pro W3" pitchFamily="-107" charset="-128"/>
            </a:endParaRPr>
          </a:p>
        </p:txBody>
      </p:sp>
      <p:sp>
        <p:nvSpPr>
          <p:cNvPr id="35" name="正方形/長方形 34"/>
          <p:cNvSpPr/>
          <p:nvPr/>
        </p:nvSpPr>
        <p:spPr>
          <a:xfrm>
            <a:off x="0" y="0"/>
            <a:ext cx="1524000" cy="3048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p>
        </p:txBody>
      </p:sp>
      <p:sp>
        <p:nvSpPr>
          <p:cNvPr id="2057" name="Text Box 12"/>
          <p:cNvSpPr txBox="1">
            <a:spLocks noChangeArrowheads="1"/>
          </p:cNvSpPr>
          <p:nvPr/>
        </p:nvSpPr>
        <p:spPr bwMode="auto">
          <a:xfrm>
            <a:off x="142875" y="2214563"/>
            <a:ext cx="6500813" cy="5357812"/>
          </a:xfrm>
          <a:prstGeom prst="rect">
            <a:avLst/>
          </a:prstGeom>
          <a:noFill/>
          <a:ln w="9525">
            <a:noFill/>
            <a:miter lim="800000"/>
            <a:headEnd/>
            <a:tailEnd/>
          </a:ln>
        </p:spPr>
        <p:txBody>
          <a:bodyPr/>
          <a:lstStyle/>
          <a:p>
            <a:pPr>
              <a:defRPr/>
            </a:pPr>
            <a:r>
              <a:rPr lang="ja-JP" altLang="en-US" sz="1100" dirty="0">
                <a:latin typeface="メイリオ" pitchFamily="50" charset="-128"/>
                <a:ea typeface="メイリオ" pitchFamily="50" charset="-128"/>
              </a:rPr>
              <a:t>エコマーケティングの支援を行うきずなクラフト株式会社（本社：東京都東久留米市、代表取締役：濱川智</a:t>
            </a:r>
            <a:r>
              <a:rPr lang="en-US" altLang="ja-JP" sz="1100" dirty="0">
                <a:latin typeface="メイリオ" pitchFamily="50" charset="-128"/>
                <a:ea typeface="メイリオ" pitchFamily="50" charset="-128"/>
              </a:rPr>
              <a:t>:</a:t>
            </a:r>
            <a:r>
              <a:rPr lang="en-US" altLang="ja-JP" sz="1100" dirty="0">
                <a:latin typeface="メイリオ" pitchFamily="50" charset="-128"/>
                <a:ea typeface="メイリオ" pitchFamily="50" charset="-128"/>
                <a:hlinkClick r:id="rId2"/>
              </a:rPr>
              <a:t>http://</a:t>
            </a:r>
            <a:r>
              <a:rPr lang="en-US" altLang="ja-JP" sz="1100" dirty="0">
                <a:latin typeface="メイリオ" pitchFamily="50" charset="-128"/>
                <a:ea typeface="メイリオ" pitchFamily="50" charset="-128"/>
              </a:rPr>
              <a:t>kizunacraft.co.jp </a:t>
            </a:r>
            <a:r>
              <a:rPr lang="ja-JP" altLang="en-US" sz="1100" dirty="0">
                <a:latin typeface="メイリオ" pitchFamily="50" charset="-128"/>
                <a:ea typeface="メイリオ" pitchFamily="50" charset="-128"/>
              </a:rPr>
              <a:t>）は、カーボンオフセットプロバイダーのジーコンシャス株式会社（本社：東京都渋谷区、代表取締役：井手敏和）と業務提携し、専用端末をかざすだけで自分の名刺を相手の携帯電話に送ることができるカーボンオフセット付きデジタル名刺サービス「</a:t>
            </a:r>
            <a:r>
              <a:rPr lang="en-US" altLang="ja-JP" sz="1100" dirty="0">
                <a:latin typeface="メイリオ" pitchFamily="50" charset="-128"/>
                <a:ea typeface="メイリオ" pitchFamily="50" charset="-128"/>
              </a:rPr>
              <a:t>Smart Biz</a:t>
            </a:r>
            <a:r>
              <a:rPr lang="ja-JP" altLang="en-US" sz="1100" dirty="0">
                <a:latin typeface="メイリオ" pitchFamily="50" charset="-128"/>
                <a:ea typeface="メイリオ" pitchFamily="50" charset="-128"/>
              </a:rPr>
              <a:t>」の提供を</a:t>
            </a:r>
            <a:r>
              <a:rPr lang="en-US" altLang="ja-JP" sz="1100" dirty="0">
                <a:latin typeface="メイリオ" pitchFamily="50" charset="-128"/>
                <a:ea typeface="メイリオ" pitchFamily="50" charset="-128"/>
              </a:rPr>
              <a:t>2010</a:t>
            </a:r>
            <a:r>
              <a:rPr lang="ja-JP" altLang="en-US" sz="1100" dirty="0">
                <a:latin typeface="メイリオ" pitchFamily="50" charset="-128"/>
                <a:ea typeface="メイリオ" pitchFamily="50" charset="-128"/>
              </a:rPr>
              <a:t>年</a:t>
            </a:r>
            <a:r>
              <a:rPr lang="en-US" altLang="ja-JP" sz="1100" dirty="0">
                <a:latin typeface="メイリオ" pitchFamily="50" charset="-128"/>
                <a:ea typeface="メイリオ" pitchFamily="50" charset="-128"/>
              </a:rPr>
              <a:t>4</a:t>
            </a:r>
            <a:r>
              <a:rPr lang="ja-JP" altLang="en-US" sz="1100" dirty="0">
                <a:latin typeface="メイリオ" pitchFamily="50" charset="-128"/>
                <a:ea typeface="メイリオ" pitchFamily="50" charset="-128"/>
              </a:rPr>
              <a:t>月</a:t>
            </a:r>
            <a:r>
              <a:rPr lang="en-US" altLang="ja-JP" sz="1100" dirty="0">
                <a:latin typeface="メイリオ" pitchFamily="50" charset="-128"/>
                <a:ea typeface="メイリオ" pitchFamily="50" charset="-128"/>
              </a:rPr>
              <a:t>20</a:t>
            </a:r>
            <a:r>
              <a:rPr lang="ja-JP" altLang="en-US" sz="1100" dirty="0">
                <a:latin typeface="メイリオ" pitchFamily="50" charset="-128"/>
                <a:ea typeface="メイリオ" pitchFamily="50" charset="-128"/>
              </a:rPr>
              <a:t>日から開始します。</a:t>
            </a:r>
            <a:endParaRPr lang="en-US" altLang="ja-JP" sz="1100" dirty="0">
              <a:latin typeface="メイリオ" pitchFamily="50" charset="-128"/>
              <a:ea typeface="メイリオ" pitchFamily="50" charset="-128"/>
            </a:endParaRPr>
          </a:p>
          <a:p>
            <a:pPr>
              <a:defRPr/>
            </a:pP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a:t>
            </a:r>
            <a:r>
              <a:rPr lang="en-US" altLang="ja-JP" sz="1100" dirty="0">
                <a:latin typeface="メイリオ" pitchFamily="50" charset="-128"/>
                <a:ea typeface="メイリオ" pitchFamily="50" charset="-128"/>
              </a:rPr>
              <a:t>Smart Biz</a:t>
            </a:r>
            <a:r>
              <a:rPr lang="ja-JP" altLang="en-US" sz="1100" dirty="0">
                <a:latin typeface="メイリオ" pitchFamily="50" charset="-128"/>
                <a:ea typeface="メイリオ" pitchFamily="50" charset="-128"/>
              </a:rPr>
              <a:t>専用</a:t>
            </a:r>
            <a:r>
              <a:rPr lang="en-US" altLang="ja-JP" sz="1100" dirty="0">
                <a:latin typeface="メイリオ" pitchFamily="50" charset="-128"/>
                <a:ea typeface="メイリオ" pitchFamily="50" charset="-128"/>
              </a:rPr>
              <a:t>Web</a:t>
            </a:r>
            <a:r>
              <a:rPr lang="ja-JP" altLang="en-US" sz="1100" dirty="0">
                <a:latin typeface="メイリオ" pitchFamily="50" charset="-128"/>
                <a:ea typeface="メイリオ" pitchFamily="50" charset="-128"/>
              </a:rPr>
              <a:t>サイト</a:t>
            </a:r>
            <a:endParaRPr lang="en-US" altLang="ja-JP" sz="1100" dirty="0">
              <a:latin typeface="メイリオ" pitchFamily="50" charset="-128"/>
              <a:ea typeface="メイリオ" pitchFamily="50" charset="-128"/>
            </a:endParaRPr>
          </a:p>
          <a:p>
            <a:pPr>
              <a:defRPr/>
            </a:pPr>
            <a:r>
              <a:rPr lang="en-US" altLang="ja-JP" sz="1100" dirty="0">
                <a:latin typeface="メイリオ" pitchFamily="50" charset="-128"/>
                <a:ea typeface="メイリオ" pitchFamily="50" charset="-128"/>
              </a:rPr>
              <a:t>http://kizunacraft.co.jp/smart/</a:t>
            </a:r>
          </a:p>
          <a:p>
            <a:pPr>
              <a:defRPr/>
            </a:pPr>
            <a:endParaRPr lang="en-US" altLang="ja-JP" sz="1100" dirty="0">
              <a:latin typeface="メイリオ" pitchFamily="50" charset="-128"/>
              <a:ea typeface="メイリオ" pitchFamily="50" charset="-128"/>
            </a:endParaRPr>
          </a:p>
          <a:p>
            <a:pPr>
              <a:defRPr/>
            </a:pPr>
            <a:r>
              <a:rPr lang="en-US" altLang="ja-JP" sz="1100" dirty="0">
                <a:latin typeface="メイリオ" pitchFamily="50" charset="-128"/>
                <a:ea typeface="メイリオ" pitchFamily="50" charset="-128"/>
              </a:rPr>
              <a:t>Smart Biz</a:t>
            </a:r>
            <a:r>
              <a:rPr lang="ja-JP" altLang="en-US" sz="1100" dirty="0">
                <a:latin typeface="メイリオ" pitchFamily="50" charset="-128"/>
                <a:ea typeface="メイリオ" pitchFamily="50" charset="-128"/>
              </a:rPr>
              <a:t>はジーコンシャス社が保有する</a:t>
            </a:r>
            <a:r>
              <a:rPr lang="en-US" altLang="ja-JP" sz="1100" dirty="0">
                <a:latin typeface="メイリオ" pitchFamily="50" charset="-128"/>
                <a:ea typeface="メイリオ" pitchFamily="50" charset="-128"/>
              </a:rPr>
              <a:t>Co2</a:t>
            </a:r>
            <a:r>
              <a:rPr lang="ja-JP" altLang="en-US" sz="1100" dirty="0">
                <a:latin typeface="メイリオ" pitchFamily="50" charset="-128"/>
                <a:ea typeface="メイリオ" pitchFamily="50" charset="-128"/>
              </a:rPr>
              <a:t>クレジットを利用したカーボンオフセット付きサービスで、１アカウント（利用）あたり毎月</a:t>
            </a:r>
            <a:r>
              <a:rPr lang="en-US" altLang="ja-JP" sz="1100" dirty="0">
                <a:latin typeface="メイリオ" pitchFamily="50" charset="-128"/>
                <a:ea typeface="メイリオ" pitchFamily="50" charset="-128"/>
              </a:rPr>
              <a:t>45kg</a:t>
            </a:r>
            <a:r>
              <a:rPr lang="ja-JP" altLang="en-US" sz="1100" dirty="0">
                <a:latin typeface="メイリオ" pitchFamily="50" charset="-128"/>
                <a:ea typeface="メイリオ" pitchFamily="50" charset="-128"/>
              </a:rPr>
              <a:t>の</a:t>
            </a:r>
            <a:r>
              <a:rPr lang="en-US" altLang="ja-JP" sz="1100" dirty="0">
                <a:latin typeface="メイリオ" pitchFamily="50" charset="-128"/>
                <a:ea typeface="メイリオ" pitchFamily="50" charset="-128"/>
              </a:rPr>
              <a:t>Co2</a:t>
            </a:r>
            <a:r>
              <a:rPr lang="ja-JP" altLang="en-US" sz="1100" dirty="0">
                <a:latin typeface="メイリオ" pitchFamily="50" charset="-128"/>
                <a:ea typeface="メイリオ" pitchFamily="50" charset="-128"/>
              </a:rPr>
              <a:t>をオフセットします。このオフセット量は一般家庭から排出されるひとりあたり</a:t>
            </a:r>
            <a:r>
              <a:rPr lang="en-US" altLang="ja-JP" sz="1100" dirty="0">
                <a:latin typeface="メイリオ" pitchFamily="50" charset="-128"/>
                <a:ea typeface="メイリオ" pitchFamily="50" charset="-128"/>
              </a:rPr>
              <a:t>Co2</a:t>
            </a:r>
            <a:r>
              <a:rPr lang="ja-JP" altLang="en-US" sz="1100" dirty="0">
                <a:latin typeface="メイリオ" pitchFamily="50" charset="-128"/>
                <a:ea typeface="メイリオ" pitchFamily="50" charset="-128"/>
              </a:rPr>
              <a:t>排出量約</a:t>
            </a:r>
            <a:r>
              <a:rPr lang="en-US" altLang="ja-JP" sz="1100" dirty="0">
                <a:latin typeface="メイリオ" pitchFamily="50" charset="-128"/>
                <a:ea typeface="メイリオ" pitchFamily="50" charset="-128"/>
              </a:rPr>
              <a:t>180kg</a:t>
            </a:r>
            <a:r>
              <a:rPr lang="ja-JP" altLang="en-US" sz="1100" dirty="0">
                <a:latin typeface="メイリオ" pitchFamily="50" charset="-128"/>
                <a:ea typeface="メイリオ" pitchFamily="50" charset="-128"/>
              </a:rPr>
              <a:t>（</a:t>
            </a:r>
            <a:r>
              <a:rPr lang="en-US" altLang="ja-JP" sz="1100" dirty="0">
                <a:latin typeface="メイリオ" pitchFamily="50" charset="-128"/>
                <a:ea typeface="メイリオ" pitchFamily="50" charset="-128"/>
              </a:rPr>
              <a:t>※1</a:t>
            </a:r>
            <a:r>
              <a:rPr lang="ja-JP" altLang="en-US" sz="1100" dirty="0">
                <a:latin typeface="メイリオ" pitchFamily="50" charset="-128"/>
                <a:ea typeface="メイリオ" pitchFamily="50" charset="-128"/>
              </a:rPr>
              <a:t>）の</a:t>
            </a:r>
            <a:r>
              <a:rPr lang="en-US" altLang="ja-JP" sz="1100" dirty="0">
                <a:latin typeface="メイリオ" pitchFamily="50" charset="-128"/>
                <a:ea typeface="メイリオ" pitchFamily="50" charset="-128"/>
              </a:rPr>
              <a:t>25%</a:t>
            </a:r>
            <a:r>
              <a:rPr lang="ja-JP" altLang="en-US" sz="1100" dirty="0">
                <a:latin typeface="メイリオ" pitchFamily="50" charset="-128"/>
                <a:ea typeface="メイリオ" pitchFamily="50" charset="-128"/>
              </a:rPr>
              <a:t>に相当します。本サービスの利用により、日本の目標である</a:t>
            </a:r>
            <a:r>
              <a:rPr lang="en-US" altLang="ja-JP" sz="1100" dirty="0">
                <a:latin typeface="メイリオ" pitchFamily="50" charset="-128"/>
                <a:ea typeface="メイリオ" pitchFamily="50" charset="-128"/>
              </a:rPr>
              <a:t>2020</a:t>
            </a:r>
            <a:r>
              <a:rPr lang="ja-JP" altLang="en-US" sz="1100" dirty="0">
                <a:latin typeface="メイリオ" pitchFamily="50" charset="-128"/>
                <a:ea typeface="メイリオ" pitchFamily="50" charset="-128"/>
              </a:rPr>
              <a:t>年までに</a:t>
            </a:r>
            <a:r>
              <a:rPr lang="en-US" altLang="ja-JP" sz="1100" dirty="0">
                <a:latin typeface="メイリオ" pitchFamily="50" charset="-128"/>
                <a:ea typeface="メイリオ" pitchFamily="50" charset="-128"/>
              </a:rPr>
              <a:t>1990</a:t>
            </a:r>
            <a:r>
              <a:rPr lang="ja-JP" altLang="en-US" sz="1100" dirty="0">
                <a:latin typeface="メイリオ" pitchFamily="50" charset="-128"/>
                <a:ea typeface="メイリオ" pitchFamily="50" charset="-128"/>
              </a:rPr>
              <a:t>年比</a:t>
            </a:r>
            <a:r>
              <a:rPr lang="en-US" altLang="ja-JP" sz="1100" dirty="0">
                <a:latin typeface="メイリオ" pitchFamily="50" charset="-128"/>
                <a:ea typeface="メイリオ" pitchFamily="50" charset="-128"/>
              </a:rPr>
              <a:t>25%</a:t>
            </a:r>
            <a:r>
              <a:rPr lang="ja-JP" altLang="en-US" sz="1100" dirty="0">
                <a:latin typeface="メイリオ" pitchFamily="50" charset="-128"/>
                <a:ea typeface="メイリオ" pitchFamily="50" charset="-128"/>
              </a:rPr>
              <a:t>の</a:t>
            </a:r>
            <a:r>
              <a:rPr lang="en-US" altLang="ja-JP" sz="1100" dirty="0">
                <a:latin typeface="メイリオ" pitchFamily="50" charset="-128"/>
                <a:ea typeface="メイリオ" pitchFamily="50" charset="-128"/>
              </a:rPr>
              <a:t>Co2</a:t>
            </a:r>
            <a:r>
              <a:rPr lang="ja-JP" altLang="en-US" sz="1100" dirty="0">
                <a:latin typeface="メイリオ" pitchFamily="50" charset="-128"/>
                <a:ea typeface="メイリオ" pitchFamily="50" charset="-128"/>
              </a:rPr>
              <a:t>削減という目標に貢献が可能です。</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また、携帯電話を利用したデジタル名刺なので従来の紙名刺のように紙資源を確保するための森林伐採や廃棄物などが発生しないエコなビジネスツールであることが特徴です。</a:t>
            </a:r>
            <a:endParaRPr lang="en-US" altLang="ja-JP" sz="1100" dirty="0">
              <a:latin typeface="メイリオ" pitchFamily="50" charset="-128"/>
              <a:ea typeface="メイリオ" pitchFamily="50" charset="-128"/>
            </a:endParaRPr>
          </a:p>
          <a:p>
            <a:pPr>
              <a:defRPr/>
            </a:pPr>
            <a:endParaRPr lang="en-US" altLang="ja-JP" sz="1100" dirty="0">
              <a:latin typeface="メイリオ" pitchFamily="50" charset="-128"/>
              <a:ea typeface="メイリオ" pitchFamily="50" charset="-128"/>
            </a:endParaRPr>
          </a:p>
          <a:p>
            <a:pPr>
              <a:defRPr/>
            </a:pPr>
            <a:r>
              <a:rPr lang="en-US" altLang="ja-JP" sz="1100" dirty="0">
                <a:latin typeface="メイリオ" pitchFamily="50" charset="-128"/>
                <a:ea typeface="メイリオ" pitchFamily="50" charset="-128"/>
              </a:rPr>
              <a:t>【</a:t>
            </a:r>
            <a:r>
              <a:rPr lang="ja-JP" altLang="en-US" sz="1100" dirty="0">
                <a:latin typeface="メイリオ" pitchFamily="50" charset="-128"/>
                <a:ea typeface="メイリオ" pitchFamily="50" charset="-128"/>
              </a:rPr>
              <a:t>デジタル名刺　</a:t>
            </a:r>
            <a:r>
              <a:rPr lang="en-US" altLang="ja-JP" sz="1100" dirty="0">
                <a:latin typeface="メイリオ" pitchFamily="50" charset="-128"/>
                <a:ea typeface="メイリオ" pitchFamily="50" charset="-128"/>
              </a:rPr>
              <a:t>Smart Biz</a:t>
            </a:r>
            <a:r>
              <a:rPr lang="ja-JP" altLang="en-US" sz="1100" dirty="0">
                <a:latin typeface="メイリオ" pitchFamily="50" charset="-128"/>
                <a:ea typeface="メイリオ" pitchFamily="50" charset="-128"/>
              </a:rPr>
              <a:t>の特徴</a:t>
            </a:r>
            <a:r>
              <a:rPr lang="en-US" altLang="ja-JP" sz="1100" dirty="0">
                <a:latin typeface="メイリオ" pitchFamily="50" charset="-128"/>
                <a:ea typeface="メイリオ" pitchFamily="50" charset="-128"/>
              </a:rPr>
              <a:t>】</a:t>
            </a:r>
          </a:p>
          <a:p>
            <a:pPr>
              <a:defRPr/>
            </a:pPr>
            <a:r>
              <a:rPr lang="ja-JP" altLang="en-US" sz="1100" dirty="0">
                <a:latin typeface="メイリオ" pitchFamily="50" charset="-128"/>
                <a:ea typeface="メイリオ" pitchFamily="50" charset="-128"/>
              </a:rPr>
              <a:t>●専用の</a:t>
            </a:r>
            <a:r>
              <a:rPr lang="en-US" altLang="ja-JP" sz="1100" dirty="0" err="1">
                <a:latin typeface="メイリオ" pitchFamily="50" charset="-128"/>
                <a:ea typeface="メイリオ" pitchFamily="50" charset="-128"/>
              </a:rPr>
              <a:t>Felica</a:t>
            </a:r>
            <a:r>
              <a:rPr lang="ja-JP" altLang="en-US" sz="1100" dirty="0">
                <a:latin typeface="メイリオ" pitchFamily="50" charset="-128"/>
                <a:ea typeface="メイリオ" pitchFamily="50" charset="-128"/>
              </a:rPr>
              <a:t>リーダーを利用することで、おサイフケータイ（</a:t>
            </a:r>
            <a:r>
              <a:rPr lang="en-US" altLang="ja-JP" sz="1100" dirty="0">
                <a:latin typeface="メイリオ" pitchFamily="50" charset="-128"/>
                <a:ea typeface="メイリオ" pitchFamily="50" charset="-128"/>
              </a:rPr>
              <a:t>※2</a:t>
            </a:r>
            <a:r>
              <a:rPr lang="ja-JP" altLang="en-US" sz="1100" dirty="0">
                <a:latin typeface="メイリオ" pitchFamily="50" charset="-128"/>
                <a:ea typeface="メイリオ" pitchFamily="50" charset="-128"/>
              </a:rPr>
              <a:t>）にかざすだけで名刺情報を相手の携帯電話に送ることができる</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●携帯電話に直接名刺情報を送ることができるので、メールも電話もワンプッシュで受けられる</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●契約期間内であれば、いつでも名刺デザインや名刺に記載する個人情報が変更可能</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a:t>
            </a:r>
            <a:r>
              <a:rPr lang="en-US" altLang="ja-JP" sz="1100" dirty="0">
                <a:latin typeface="メイリオ" pitchFamily="50" charset="-128"/>
                <a:ea typeface="メイリオ" pitchFamily="50" charset="-128"/>
              </a:rPr>
              <a:t>1</a:t>
            </a:r>
            <a:r>
              <a:rPr lang="ja-JP" altLang="en-US" sz="1100" dirty="0">
                <a:latin typeface="メイリオ" pitchFamily="50" charset="-128"/>
                <a:ea typeface="メイリオ" pitchFamily="50" charset="-128"/>
              </a:rPr>
              <a:t>契約あたり毎月</a:t>
            </a:r>
            <a:r>
              <a:rPr lang="en-US" altLang="ja-JP" sz="1100" dirty="0">
                <a:latin typeface="メイリオ" pitchFamily="50" charset="-128"/>
                <a:ea typeface="メイリオ" pitchFamily="50" charset="-128"/>
              </a:rPr>
              <a:t>45kg</a:t>
            </a:r>
            <a:r>
              <a:rPr lang="ja-JP" altLang="en-US" sz="1100" dirty="0">
                <a:latin typeface="メイリオ" pitchFamily="50" charset="-128"/>
                <a:ea typeface="メイリオ" pitchFamily="50" charset="-128"/>
              </a:rPr>
              <a:t>の</a:t>
            </a:r>
            <a:r>
              <a:rPr lang="en-US" altLang="ja-JP" sz="1100" dirty="0">
                <a:latin typeface="メイリオ" pitchFamily="50" charset="-128"/>
                <a:ea typeface="メイリオ" pitchFamily="50" charset="-128"/>
              </a:rPr>
              <a:t>Co2</a:t>
            </a:r>
            <a:r>
              <a:rPr lang="ja-JP" altLang="en-US" sz="1100" dirty="0">
                <a:latin typeface="メイリオ" pitchFamily="50" charset="-128"/>
                <a:ea typeface="メイリオ" pitchFamily="50" charset="-128"/>
              </a:rPr>
              <a:t>をオフセットするカーボンオフセット付きサービス</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　（カーボンオフセットは、ジーコンシャス社の</a:t>
            </a:r>
            <a:r>
              <a:rPr lang="en-US" altLang="ja-JP" sz="1100" dirty="0" err="1">
                <a:latin typeface="メイリオ" pitchFamily="50" charset="-128"/>
                <a:ea typeface="メイリオ" pitchFamily="50" charset="-128"/>
              </a:rPr>
              <a:t>CarbonPASS</a:t>
            </a:r>
            <a:r>
              <a:rPr lang="ja-JP" altLang="en-US" sz="1100" dirty="0">
                <a:latin typeface="メイリオ" pitchFamily="50" charset="-128"/>
                <a:ea typeface="メイリオ" pitchFamily="50" charset="-128"/>
              </a:rPr>
              <a:t>ブランドを使用）</a:t>
            </a:r>
            <a:endParaRPr lang="en-US" altLang="ja-JP" sz="1100" dirty="0">
              <a:latin typeface="メイリオ" pitchFamily="50" charset="-128"/>
              <a:ea typeface="メイリオ" pitchFamily="50" charset="-128"/>
            </a:endParaRPr>
          </a:p>
          <a:p>
            <a:pPr>
              <a:defRPr/>
            </a:pP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携帯電話に直接表示～保存させる仕組みなので、紙名刺のように容易に捨てられるリスクが少なく、</a:t>
            </a:r>
            <a:r>
              <a:rPr lang="en-US" altLang="ja-JP" sz="1100" dirty="0">
                <a:latin typeface="メイリオ" pitchFamily="50" charset="-128"/>
                <a:ea typeface="メイリオ" pitchFamily="50" charset="-128"/>
              </a:rPr>
              <a:t>Web</a:t>
            </a:r>
            <a:r>
              <a:rPr lang="ja-JP" altLang="en-US" sz="1100" dirty="0">
                <a:latin typeface="メイリオ" pitchFamily="50" charset="-128"/>
                <a:ea typeface="メイリオ" pitchFamily="50" charset="-128"/>
              </a:rPr>
              <a:t>ベースのシステムを採用しているので、メールマガジンや携帯クーポンとの連動が容易です。</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専用の</a:t>
            </a:r>
            <a:r>
              <a:rPr lang="en-US" altLang="ja-JP" sz="1100" dirty="0" err="1">
                <a:latin typeface="メイリオ" pitchFamily="50" charset="-128"/>
                <a:ea typeface="メイリオ" pitchFamily="50" charset="-128"/>
              </a:rPr>
              <a:t>Felica</a:t>
            </a:r>
            <a:r>
              <a:rPr lang="ja-JP" altLang="en-US" sz="1100" dirty="0">
                <a:latin typeface="メイリオ" pitchFamily="50" charset="-128"/>
                <a:ea typeface="メイリオ" pitchFamily="50" charset="-128"/>
              </a:rPr>
              <a:t>リーダーを買い取るプランと</a:t>
            </a:r>
            <a:r>
              <a:rPr lang="en-US" altLang="ja-JP" sz="1100" dirty="0" err="1">
                <a:latin typeface="メイリオ" pitchFamily="50" charset="-128"/>
                <a:ea typeface="メイリオ" pitchFamily="50" charset="-128"/>
              </a:rPr>
              <a:t>Felica</a:t>
            </a:r>
            <a:r>
              <a:rPr lang="ja-JP" altLang="en-US" sz="1100" dirty="0">
                <a:latin typeface="メイリオ" pitchFamily="50" charset="-128"/>
                <a:ea typeface="メイリオ" pitchFamily="50" charset="-128"/>
              </a:rPr>
              <a:t>リーダーのレンタルプランをお選びいただけます。</a:t>
            </a:r>
            <a:endParaRPr lang="en-US" altLang="ja-JP" sz="1100" dirty="0">
              <a:latin typeface="メイリオ" pitchFamily="50" charset="-128"/>
              <a:ea typeface="メイリオ" pitchFamily="50" charset="-128"/>
            </a:endParaRPr>
          </a:p>
          <a:p>
            <a:pPr>
              <a:defRPr/>
            </a:pPr>
            <a:r>
              <a:rPr lang="ja-JP" altLang="en-US" sz="1100" dirty="0">
                <a:latin typeface="メイリオ" pitchFamily="50" charset="-128"/>
                <a:ea typeface="メイリオ" pitchFamily="50" charset="-128"/>
              </a:rPr>
              <a:t>買い取りプランの初期費用は</a:t>
            </a:r>
            <a:r>
              <a:rPr lang="en-US" altLang="ja-JP" sz="1100" dirty="0">
                <a:latin typeface="メイリオ" pitchFamily="50" charset="-128"/>
                <a:ea typeface="メイリオ" pitchFamily="50" charset="-128"/>
              </a:rPr>
              <a:t>16,000</a:t>
            </a:r>
            <a:r>
              <a:rPr lang="ja-JP" altLang="en-US" sz="1100" dirty="0">
                <a:latin typeface="メイリオ" pitchFamily="50" charset="-128"/>
                <a:ea typeface="メイリオ" pitchFamily="50" charset="-128"/>
              </a:rPr>
              <a:t>円（税抜）～レンタルプランは月々</a:t>
            </a:r>
            <a:r>
              <a:rPr lang="en-US" altLang="ja-JP" sz="1100" dirty="0">
                <a:latin typeface="メイリオ" pitchFamily="50" charset="-128"/>
                <a:ea typeface="メイリオ" pitchFamily="50" charset="-128"/>
              </a:rPr>
              <a:t>3,800</a:t>
            </a:r>
            <a:r>
              <a:rPr lang="ja-JP" altLang="en-US" sz="1100" dirty="0">
                <a:latin typeface="メイリオ" pitchFamily="50" charset="-128"/>
                <a:ea typeface="メイリオ" pitchFamily="50" charset="-128"/>
              </a:rPr>
              <a:t>円（税抜）～</a:t>
            </a:r>
            <a:endParaRPr lang="en-US" altLang="ja-JP" sz="1100" dirty="0">
              <a:latin typeface="メイリオ" pitchFamily="50" charset="-128"/>
              <a:ea typeface="メイリオ" pitchFamily="50" charset="-128"/>
            </a:endParaRPr>
          </a:p>
          <a:p>
            <a:pPr>
              <a:defRPr/>
            </a:pPr>
            <a:r>
              <a:rPr lang="en-US" altLang="ja-JP" sz="1100" dirty="0">
                <a:latin typeface="メイリオ" pitchFamily="50" charset="-128"/>
                <a:ea typeface="メイリオ" pitchFamily="50" charset="-128"/>
              </a:rPr>
              <a:t>2010</a:t>
            </a:r>
            <a:r>
              <a:rPr lang="ja-JP" altLang="en-US" sz="1100" dirty="0">
                <a:latin typeface="メイリオ" pitchFamily="50" charset="-128"/>
                <a:ea typeface="メイリオ" pitchFamily="50" charset="-128"/>
              </a:rPr>
              <a:t>年に</a:t>
            </a:r>
            <a:r>
              <a:rPr lang="en-US" altLang="ja-JP" sz="1100" dirty="0">
                <a:latin typeface="メイリオ" pitchFamily="50" charset="-128"/>
                <a:ea typeface="メイリオ" pitchFamily="50" charset="-128"/>
              </a:rPr>
              <a:t>10</a:t>
            </a:r>
            <a:r>
              <a:rPr lang="ja-JP" altLang="en-US" sz="1100" dirty="0">
                <a:latin typeface="メイリオ" pitchFamily="50" charset="-128"/>
                <a:ea typeface="メイリオ" pitchFamily="50" charset="-128"/>
              </a:rPr>
              <a:t>社の導入を目標としています。</a:t>
            </a:r>
            <a:endParaRPr lang="en-US" altLang="ja-JP" sz="1100" dirty="0">
              <a:latin typeface="メイリオ" pitchFamily="50" charset="-128"/>
              <a:ea typeface="メイリオ" pitchFamily="50" charset="-128"/>
            </a:endParaRPr>
          </a:p>
          <a:p>
            <a:pPr>
              <a:defRPr/>
            </a:pPr>
            <a:endParaRPr lang="en-US" altLang="ja-JP" sz="1050" dirty="0">
              <a:latin typeface="メイリオ" pitchFamily="50" charset="-128"/>
              <a:ea typeface="メイリオ" pitchFamily="50" charset="-128"/>
            </a:endParaRPr>
          </a:p>
          <a:p>
            <a:pPr>
              <a:defRPr/>
            </a:pPr>
            <a:r>
              <a:rPr lang="en-US" altLang="ja-JP" sz="1050" dirty="0">
                <a:latin typeface="メイリオ" pitchFamily="50" charset="-128"/>
                <a:ea typeface="メイリオ" pitchFamily="50" charset="-128"/>
              </a:rPr>
              <a:t>※1</a:t>
            </a:r>
            <a:r>
              <a:rPr lang="ja-JP" altLang="en-US" sz="1050" dirty="0">
                <a:latin typeface="メイリオ" pitchFamily="50" charset="-128"/>
                <a:ea typeface="メイリオ" pitchFamily="50" charset="-128"/>
              </a:rPr>
              <a:t>　出典：国立環境研究所ウェブページ</a:t>
            </a:r>
            <a:endParaRPr lang="en-US" altLang="ja-JP" sz="1050" dirty="0">
              <a:latin typeface="メイリオ" pitchFamily="50" charset="-128"/>
              <a:ea typeface="メイリオ" pitchFamily="50" charset="-128"/>
            </a:endParaRPr>
          </a:p>
          <a:p>
            <a:pPr>
              <a:defRPr/>
            </a:pPr>
            <a:r>
              <a:rPr lang="en-US" altLang="ja-JP" sz="1050" dirty="0">
                <a:latin typeface="メイリオ" pitchFamily="50" charset="-128"/>
                <a:ea typeface="メイリオ" pitchFamily="50" charset="-128"/>
              </a:rPr>
              <a:t>※2</a:t>
            </a:r>
            <a:r>
              <a:rPr lang="ja-JP" altLang="en-US" sz="1050" dirty="0">
                <a:latin typeface="メイリオ" pitchFamily="50" charset="-128"/>
                <a:ea typeface="メイリオ" pitchFamily="50" charset="-128"/>
              </a:rPr>
              <a:t>　おサイフケータイは</a:t>
            </a:r>
            <a:r>
              <a:rPr lang="en-US" altLang="ja-JP" sz="1050" dirty="0">
                <a:latin typeface="メイリオ" pitchFamily="50" charset="-128"/>
                <a:ea typeface="メイリオ" pitchFamily="50" charset="-128"/>
              </a:rPr>
              <a:t>NTT-</a:t>
            </a:r>
            <a:r>
              <a:rPr lang="en-US" altLang="ja-JP" sz="1050" dirty="0" err="1">
                <a:latin typeface="メイリオ" pitchFamily="50" charset="-128"/>
                <a:ea typeface="メイリオ" pitchFamily="50" charset="-128"/>
              </a:rPr>
              <a:t>docomo</a:t>
            </a:r>
            <a:r>
              <a:rPr lang="ja-JP" altLang="en-US" sz="1050" dirty="0">
                <a:latin typeface="メイリオ" pitchFamily="50" charset="-128"/>
                <a:ea typeface="メイリオ" pitchFamily="50" charset="-128"/>
              </a:rPr>
              <a:t>の商標です</a:t>
            </a:r>
            <a:endParaRPr lang="en-US" altLang="ja-JP" sz="1050" dirty="0">
              <a:latin typeface="メイリオ" pitchFamily="50" charset="-128"/>
              <a:ea typeface="メイリオ" pitchFamily="50" charset="-128"/>
            </a:endParaRPr>
          </a:p>
        </p:txBody>
      </p:sp>
      <p:sp>
        <p:nvSpPr>
          <p:cNvPr id="2058" name="Rectangle 85"/>
          <p:cNvSpPr>
            <a:spLocks noChangeArrowheads="1"/>
          </p:cNvSpPr>
          <p:nvPr/>
        </p:nvSpPr>
        <p:spPr bwMode="auto">
          <a:xfrm>
            <a:off x="1598613" y="8556625"/>
            <a:ext cx="3659187" cy="554038"/>
          </a:xfrm>
          <a:prstGeom prst="rect">
            <a:avLst/>
          </a:prstGeom>
          <a:noFill/>
          <a:ln w="38100" cmpd="dbl">
            <a:solidFill>
              <a:schemeClr val="tx1"/>
            </a:solidFill>
            <a:miter lim="800000"/>
            <a:headEnd/>
            <a:tailEnd/>
          </a:ln>
        </p:spPr>
        <p:txBody>
          <a:bodyPr>
            <a:spAutoFit/>
          </a:bodyPr>
          <a:lstStyle/>
          <a:p>
            <a:pPr algn="ctr"/>
            <a:r>
              <a:rPr lang="en-US" altLang="ja-JP" sz="1000" b="1">
                <a:latin typeface="ＭＳ Ｐゴシック" pitchFamily="50" charset="-128"/>
              </a:rPr>
              <a:t>Smart Biz</a:t>
            </a:r>
            <a:r>
              <a:rPr lang="ja-JP" altLang="en-US" sz="1000" b="1">
                <a:latin typeface="ＭＳ Ｐゴシック" pitchFamily="50" charset="-128"/>
              </a:rPr>
              <a:t>広報事務局</a:t>
            </a:r>
            <a:endParaRPr lang="en-US" altLang="ja-JP" sz="1000" b="1">
              <a:latin typeface="ＭＳ Ｐゴシック" pitchFamily="50" charset="-128"/>
            </a:endParaRPr>
          </a:p>
          <a:p>
            <a:pPr algn="ctr"/>
            <a:r>
              <a:rPr lang="en-US" altLang="ja-JP" sz="1000" b="1">
                <a:latin typeface="ＭＳ Ｐゴシック" pitchFamily="50" charset="-128"/>
              </a:rPr>
              <a:t>TEL042-453-5505</a:t>
            </a:r>
            <a:r>
              <a:rPr lang="ja-JP" altLang="en-US" sz="1000" b="1">
                <a:latin typeface="ＭＳ Ｐゴシック" pitchFamily="50" charset="-128"/>
              </a:rPr>
              <a:t>　</a:t>
            </a:r>
            <a:r>
              <a:rPr lang="en-US" altLang="ja-JP" sz="1000" b="1">
                <a:latin typeface="Osaka−等幅" pitchFamily="-107" charset="-128"/>
                <a:ea typeface="Osaka−等幅" pitchFamily="-107" charset="-128"/>
              </a:rPr>
              <a:t>info@kizunacraft.co.jp</a:t>
            </a:r>
            <a:endParaRPr lang="en-US" altLang="ja-JP" sz="1000" b="1">
              <a:latin typeface="ＭＳ Ｐゴシック" pitchFamily="50" charset="-128"/>
            </a:endParaRPr>
          </a:p>
          <a:p>
            <a:pPr algn="ctr"/>
            <a:r>
              <a:rPr lang="ja-JP" altLang="en-US" sz="1000" b="1">
                <a:latin typeface="ＭＳ Ｐゴシック" pitchFamily="50" charset="-128"/>
              </a:rPr>
              <a:t>担当：濱川　</a:t>
            </a:r>
            <a:r>
              <a:rPr lang="en-US" altLang="ja-JP" sz="1000" b="1">
                <a:latin typeface="ＭＳ Ｐゴシック" pitchFamily="50" charset="-128"/>
              </a:rPr>
              <a:t>090-2228-6302</a:t>
            </a:r>
            <a:r>
              <a:rPr lang="ja-JP" altLang="en-US" sz="1000" b="1">
                <a:latin typeface="ＭＳ Ｐゴシック" pitchFamily="50" charset="-128"/>
              </a:rPr>
              <a:t>　</a:t>
            </a:r>
          </a:p>
        </p:txBody>
      </p:sp>
      <p:sp>
        <p:nvSpPr>
          <p:cNvPr id="2059" name="Text Box 92"/>
          <p:cNvSpPr txBox="1">
            <a:spLocks noChangeArrowheads="1"/>
          </p:cNvSpPr>
          <p:nvPr/>
        </p:nvSpPr>
        <p:spPr bwMode="auto">
          <a:xfrm>
            <a:off x="4419600" y="1851025"/>
            <a:ext cx="2286000" cy="292100"/>
          </a:xfrm>
          <a:prstGeom prst="rect">
            <a:avLst/>
          </a:prstGeom>
          <a:noFill/>
          <a:ln w="9525">
            <a:noFill/>
            <a:miter lim="800000"/>
            <a:headEnd/>
            <a:tailEnd/>
          </a:ln>
        </p:spPr>
        <p:txBody>
          <a:bodyPr>
            <a:spAutoFit/>
          </a:bodyPr>
          <a:lstStyle/>
          <a:p>
            <a:pPr algn="r"/>
            <a:r>
              <a:rPr kumimoji="0" lang="ja-JP" altLang="en-US" sz="1300">
                <a:solidFill>
                  <a:srgbClr val="000000"/>
                </a:solidFill>
                <a:latin typeface="ヒラギノ明朝 Pro W3" pitchFamily="-107" charset="-128"/>
              </a:rPr>
              <a:t>きずなクラフト株式会社</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テキスト ボックス 2"/>
          <p:cNvSpPr txBox="1">
            <a:spLocks noChangeArrowheads="1"/>
          </p:cNvSpPr>
          <p:nvPr/>
        </p:nvSpPr>
        <p:spPr bwMode="auto">
          <a:xfrm>
            <a:off x="2714625" y="0"/>
            <a:ext cx="1338263" cy="369888"/>
          </a:xfrm>
          <a:prstGeom prst="rect">
            <a:avLst/>
          </a:prstGeom>
          <a:noFill/>
          <a:ln w="9525">
            <a:noFill/>
            <a:miter lim="800000"/>
            <a:headEnd/>
            <a:tailEnd/>
          </a:ln>
        </p:spPr>
        <p:txBody>
          <a:bodyPr wrap="none">
            <a:spAutoFit/>
          </a:bodyPr>
          <a:lstStyle/>
          <a:p>
            <a:r>
              <a:rPr lang="ja-JP" altLang="en-US"/>
              <a:t>（参考情報）</a:t>
            </a:r>
          </a:p>
        </p:txBody>
      </p:sp>
      <p:pic>
        <p:nvPicPr>
          <p:cNvPr id="3075" name="図 4" descr="meishi_top.gif"/>
          <p:cNvPicPr>
            <a:picLocks noChangeAspect="1"/>
          </p:cNvPicPr>
          <p:nvPr/>
        </p:nvPicPr>
        <p:blipFill>
          <a:blip r:embed="rId2"/>
          <a:srcRect/>
          <a:stretch>
            <a:fillRect/>
          </a:stretch>
        </p:blipFill>
        <p:spPr bwMode="auto">
          <a:xfrm>
            <a:off x="523875" y="357188"/>
            <a:ext cx="5810250" cy="2381250"/>
          </a:xfrm>
          <a:prstGeom prst="rect">
            <a:avLst/>
          </a:prstGeom>
          <a:noFill/>
          <a:ln w="9525">
            <a:noFill/>
            <a:miter lim="800000"/>
            <a:headEnd/>
            <a:tailEnd/>
          </a:ln>
        </p:spPr>
      </p:pic>
      <p:pic>
        <p:nvPicPr>
          <p:cNvPr id="3076" name="図 6" descr="tusk.gif"/>
          <p:cNvPicPr>
            <a:picLocks noChangeAspect="1"/>
          </p:cNvPicPr>
          <p:nvPr/>
        </p:nvPicPr>
        <p:blipFill>
          <a:blip r:embed="rId3"/>
          <a:srcRect/>
          <a:stretch>
            <a:fillRect/>
          </a:stretch>
        </p:blipFill>
        <p:spPr bwMode="auto">
          <a:xfrm>
            <a:off x="571500" y="2828925"/>
            <a:ext cx="5810250" cy="3600450"/>
          </a:xfrm>
          <a:prstGeom prst="rect">
            <a:avLst/>
          </a:prstGeom>
          <a:noFill/>
          <a:ln w="9525">
            <a:noFill/>
            <a:miter lim="800000"/>
            <a:headEnd/>
            <a:tailEnd/>
          </a:ln>
        </p:spPr>
      </p:pic>
      <p:sp>
        <p:nvSpPr>
          <p:cNvPr id="3077" name="テキスト ボックス 7"/>
          <p:cNvSpPr txBox="1">
            <a:spLocks noChangeArrowheads="1"/>
          </p:cNvSpPr>
          <p:nvPr/>
        </p:nvSpPr>
        <p:spPr bwMode="auto">
          <a:xfrm>
            <a:off x="571500" y="4572000"/>
            <a:ext cx="954088" cy="276225"/>
          </a:xfrm>
          <a:prstGeom prst="rect">
            <a:avLst/>
          </a:prstGeom>
          <a:noFill/>
          <a:ln w="9525">
            <a:noFill/>
            <a:miter lim="800000"/>
            <a:headEnd/>
            <a:tailEnd/>
          </a:ln>
        </p:spPr>
        <p:txBody>
          <a:bodyPr wrap="none">
            <a:spAutoFit/>
          </a:bodyPr>
          <a:lstStyle/>
          <a:p>
            <a:r>
              <a:rPr lang="ja-JP" altLang="en-US" sz="1200">
                <a:latin typeface="メイリオ" pitchFamily="50" charset="-128"/>
                <a:ea typeface="メイリオ" pitchFamily="50" charset="-128"/>
              </a:rPr>
              <a:t>名刺送り手</a:t>
            </a:r>
          </a:p>
        </p:txBody>
      </p:sp>
      <p:sp>
        <p:nvSpPr>
          <p:cNvPr id="3078" name="テキスト ボックス 8"/>
          <p:cNvSpPr txBox="1">
            <a:spLocks noChangeArrowheads="1"/>
          </p:cNvSpPr>
          <p:nvPr/>
        </p:nvSpPr>
        <p:spPr bwMode="auto">
          <a:xfrm>
            <a:off x="5857875" y="4572000"/>
            <a:ext cx="954088" cy="276225"/>
          </a:xfrm>
          <a:prstGeom prst="rect">
            <a:avLst/>
          </a:prstGeom>
          <a:noFill/>
          <a:ln w="9525">
            <a:noFill/>
            <a:miter lim="800000"/>
            <a:headEnd/>
            <a:tailEnd/>
          </a:ln>
        </p:spPr>
        <p:txBody>
          <a:bodyPr wrap="none">
            <a:spAutoFit/>
          </a:bodyPr>
          <a:lstStyle/>
          <a:p>
            <a:r>
              <a:rPr lang="ja-JP" altLang="en-US" sz="1200">
                <a:latin typeface="メイリオ" pitchFamily="50" charset="-128"/>
                <a:ea typeface="メイリオ" pitchFamily="50" charset="-128"/>
              </a:rPr>
              <a:t>名刺受け手</a:t>
            </a:r>
          </a:p>
        </p:txBody>
      </p:sp>
      <p:sp>
        <p:nvSpPr>
          <p:cNvPr id="10" name="正方形/長方形 9"/>
          <p:cNvSpPr/>
          <p:nvPr/>
        </p:nvSpPr>
        <p:spPr>
          <a:xfrm>
            <a:off x="428625" y="6786563"/>
            <a:ext cx="6000750" cy="2071687"/>
          </a:xfrm>
          <a:prstGeom prst="rect">
            <a:avLst/>
          </a:prstGeom>
        </p:spPr>
        <p:style>
          <a:lnRef idx="2">
            <a:schemeClr val="dk1"/>
          </a:lnRef>
          <a:fillRef idx="1">
            <a:schemeClr val="lt1"/>
          </a:fillRef>
          <a:effectRef idx="0">
            <a:schemeClr val="dk1"/>
          </a:effectRef>
          <a:fontRef idx="minor">
            <a:schemeClr val="dk1"/>
          </a:fontRef>
        </p:style>
        <p:txBody>
          <a:bodyPr anchor="ctr"/>
          <a:lstStyle/>
          <a:p>
            <a:pPr>
              <a:defRPr/>
            </a:pPr>
            <a:r>
              <a:rPr lang="ja-JP" altLang="en-US" sz="1050" dirty="0">
                <a:solidFill>
                  <a:schemeClr val="tx1"/>
                </a:solidFill>
                <a:latin typeface="メイリオ" pitchFamily="50" charset="-128"/>
                <a:ea typeface="メイリオ" pitchFamily="50" charset="-128"/>
              </a:rPr>
              <a:t>発行済み京都クレジット／ＣＥＲを使用。</a:t>
            </a:r>
          </a:p>
          <a:p>
            <a:pPr>
              <a:defRPr/>
            </a:pPr>
            <a:r>
              <a:rPr lang="ja-JP" altLang="en-US" sz="1050" dirty="0">
                <a:solidFill>
                  <a:schemeClr val="tx1"/>
                </a:solidFill>
                <a:latin typeface="メイリオ" pitchFamily="50" charset="-128"/>
                <a:ea typeface="メイリオ" pitchFamily="50" charset="-128"/>
              </a:rPr>
              <a:t>カーボンオフセットの実施は、この京都クレジットＣＥＲを、日本国政府の管理口座へ償却移転することで履行します。</a:t>
            </a:r>
          </a:p>
          <a:p>
            <a:pPr>
              <a:defRPr/>
            </a:pPr>
            <a:endParaRPr lang="ja-JP" altLang="en-US" sz="1050" dirty="0">
              <a:solidFill>
                <a:schemeClr val="tx1"/>
              </a:solidFill>
              <a:latin typeface="メイリオ" pitchFamily="50" charset="-128"/>
              <a:ea typeface="メイリオ" pitchFamily="50" charset="-128"/>
            </a:endParaRPr>
          </a:p>
          <a:p>
            <a:pPr>
              <a:defRPr/>
            </a:pPr>
            <a:r>
              <a:rPr lang="ja-JP" altLang="en-US" sz="1050" dirty="0">
                <a:solidFill>
                  <a:schemeClr val="tx1"/>
                </a:solidFill>
                <a:latin typeface="メイリオ" pitchFamily="50" charset="-128"/>
                <a:ea typeface="メイリオ" pitchFamily="50" charset="-128"/>
              </a:rPr>
              <a:t>クレジット（プロジェクト）内容は、風力発電や水力発電など、クリーンエネルギー系の方法論で創出されるプロジェクトを想定。</a:t>
            </a:r>
          </a:p>
          <a:p>
            <a:pPr>
              <a:defRPr/>
            </a:pPr>
            <a:endParaRPr lang="ja-JP" altLang="en-US" sz="1050" dirty="0">
              <a:solidFill>
                <a:schemeClr val="tx1"/>
              </a:solidFill>
              <a:latin typeface="メイリオ" pitchFamily="50" charset="-128"/>
              <a:ea typeface="メイリオ" pitchFamily="50" charset="-128"/>
            </a:endParaRPr>
          </a:p>
          <a:p>
            <a:pPr>
              <a:defRPr/>
            </a:pPr>
            <a:r>
              <a:rPr lang="ja-JP" altLang="en-US" sz="1050" dirty="0">
                <a:solidFill>
                  <a:schemeClr val="tx1"/>
                </a:solidFill>
                <a:latin typeface="メイリオ" pitchFamily="50" charset="-128"/>
                <a:ea typeface="メイリオ" pitchFamily="50" charset="-128"/>
              </a:rPr>
              <a:t>尚、使用する京都クレジット／ＣＥＲのプロジェクト種別は、カーボンオフセットサービス提供期間内に、随時変更になる可能性があります。</a:t>
            </a:r>
          </a:p>
          <a:p>
            <a:pPr>
              <a:defRPr/>
            </a:pPr>
            <a:r>
              <a:rPr lang="ja-JP" altLang="en-US" sz="1050" dirty="0">
                <a:solidFill>
                  <a:schemeClr val="tx1"/>
                </a:solidFill>
                <a:latin typeface="メイリオ" pitchFamily="50" charset="-128"/>
                <a:ea typeface="メイリオ" pitchFamily="50" charset="-128"/>
              </a:rPr>
              <a:t>月次ごとにオフセット参加実績を集計し、その実績数値にもとづき、ジーコンシャス社を通して、京都クレジットＣＥＲの確保および日本国政府管理口座への償却移転を実施していきます。</a:t>
            </a:r>
          </a:p>
        </p:txBody>
      </p:sp>
      <p:sp>
        <p:nvSpPr>
          <p:cNvPr id="3080" name="テキスト ボックス 10"/>
          <p:cNvSpPr txBox="1">
            <a:spLocks noChangeArrowheads="1"/>
          </p:cNvSpPr>
          <p:nvPr/>
        </p:nvSpPr>
        <p:spPr bwMode="auto">
          <a:xfrm>
            <a:off x="428625" y="6500813"/>
            <a:ext cx="2230438" cy="276225"/>
          </a:xfrm>
          <a:prstGeom prst="rect">
            <a:avLst/>
          </a:prstGeom>
          <a:noFill/>
          <a:ln w="9525">
            <a:noFill/>
            <a:miter lim="800000"/>
            <a:headEnd/>
            <a:tailEnd/>
          </a:ln>
        </p:spPr>
        <p:txBody>
          <a:bodyPr wrap="none">
            <a:spAutoFit/>
          </a:bodyPr>
          <a:lstStyle/>
          <a:p>
            <a:r>
              <a:rPr lang="en-US" altLang="ja-JP" sz="1200" b="1"/>
              <a:t>Smart Biz</a:t>
            </a:r>
            <a:r>
              <a:rPr lang="ja-JP" altLang="en-US" sz="1200" b="1"/>
              <a:t>のカーボンオフセット</a:t>
            </a:r>
          </a:p>
        </p:txBody>
      </p:sp>
    </p:spTree>
  </p:cSld>
  <p:clrMapOvr>
    <a:masterClrMapping/>
  </p:clrMapOvr>
</p:sld>
</file>

<file path=ppt/theme/theme1.xml><?xml version="1.0" encoding="utf-8"?>
<a:theme xmlns:a="http://schemas.openxmlformats.org/drawingml/2006/main" name="SmartBizプレスリリース（改訂）.ppt-1">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SmartBizプレスリリース（改訂）.ppt-1</Template>
  <TotalTime>0</TotalTime>
  <Words>412</Words>
  <Application>Microsoft Macintosh PowerPoint</Application>
  <PresentationFormat>画面に合わせる (4:3)</PresentationFormat>
  <Paragraphs>49</Paragraphs>
  <Slides>2</Slides>
  <Notes>0</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2</vt:i4>
      </vt:variant>
    </vt:vector>
  </HeadingPairs>
  <TitlesOfParts>
    <vt:vector size="11" baseType="lpstr">
      <vt:lpstr>Arial</vt:lpstr>
      <vt:lpstr>ＭＳ Ｐゴシック</vt:lpstr>
      <vt:lpstr>ＭＳ Ｐ明朝</vt:lpstr>
      <vt:lpstr>HGP創英角ｺﾞｼｯｸUB</vt:lpstr>
      <vt:lpstr>Osaka</vt:lpstr>
      <vt:lpstr>ヒラギノ明朝 Pro W3</vt:lpstr>
      <vt:lpstr>Osaka−等幅</vt:lpstr>
      <vt:lpstr>メイリオ</vt:lpstr>
      <vt:lpstr>SmartBizプレスリリース（改訂）.ppt-1</vt:lpstr>
      <vt:lpstr>スライド 1</vt:lpstr>
      <vt:lpstr>スライド 2</vt:lpstr>
    </vt:vector>
  </TitlesOfParts>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 </dc:creator>
  <cp:lastModifiedBy> </cp:lastModifiedBy>
  <cp:revision>1</cp:revision>
  <cp:lastPrinted>2009-04-09T01:47:06Z</cp:lastPrinted>
  <dcterms:created xsi:type="dcterms:W3CDTF">2010-04-19T08:36:01Z</dcterms:created>
  <dcterms:modified xsi:type="dcterms:W3CDTF">2010-04-19T08:36:14Z</dcterms:modified>
</cp:coreProperties>
</file>