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1"/>
  </p:notesMasterIdLst>
  <p:handoutMasterIdLst>
    <p:handoutMasterId r:id="rId12"/>
  </p:handoutMasterIdLst>
  <p:sldIdLst>
    <p:sldId id="256" r:id="rId2"/>
    <p:sldId id="257" r:id="rId3"/>
    <p:sldId id="258" r:id="rId4"/>
    <p:sldId id="259" r:id="rId5"/>
    <p:sldId id="260" r:id="rId6"/>
    <p:sldId id="261" r:id="rId7"/>
    <p:sldId id="262" r:id="rId8"/>
    <p:sldId id="264" r:id="rId9"/>
    <p:sldId id="263" r:id="rId10"/>
  </p:sldIdLst>
  <p:sldSz cx="9906000" cy="6610350"/>
  <p:notesSz cx="6858000" cy="9144000"/>
  <p:defaultTextStyle>
    <a:lvl1pPr algn="ctr">
      <a:defRPr sz="3000">
        <a:latin typeface="Gill Sans"/>
        <a:ea typeface="Gill Sans"/>
        <a:cs typeface="Gill Sans"/>
        <a:sym typeface="Gill Sans"/>
      </a:defRPr>
    </a:lvl1pPr>
    <a:lvl2pPr indent="431016" algn="ctr">
      <a:defRPr sz="3000">
        <a:latin typeface="Gill Sans"/>
        <a:ea typeface="Gill Sans"/>
        <a:cs typeface="Gill Sans"/>
        <a:sym typeface="Gill Sans"/>
      </a:defRPr>
    </a:lvl2pPr>
    <a:lvl3pPr indent="862031" algn="ctr">
      <a:defRPr sz="3000">
        <a:latin typeface="Gill Sans"/>
        <a:ea typeface="Gill Sans"/>
        <a:cs typeface="Gill Sans"/>
        <a:sym typeface="Gill Sans"/>
      </a:defRPr>
    </a:lvl3pPr>
    <a:lvl4pPr indent="1293047" algn="ctr">
      <a:defRPr sz="3000">
        <a:latin typeface="Gill Sans"/>
        <a:ea typeface="Gill Sans"/>
        <a:cs typeface="Gill Sans"/>
        <a:sym typeface="Gill Sans"/>
      </a:defRPr>
    </a:lvl4pPr>
    <a:lvl5pPr indent="1724063" algn="ctr">
      <a:defRPr sz="3000">
        <a:latin typeface="Gill Sans"/>
        <a:ea typeface="Gill Sans"/>
        <a:cs typeface="Gill Sans"/>
        <a:sym typeface="Gill Sans"/>
      </a:defRPr>
    </a:lvl5pPr>
    <a:lvl6pPr algn="ctr">
      <a:defRPr sz="3000">
        <a:latin typeface="Gill Sans"/>
        <a:ea typeface="Gill Sans"/>
        <a:cs typeface="Gill Sans"/>
        <a:sym typeface="Gill Sans"/>
      </a:defRPr>
    </a:lvl6pPr>
    <a:lvl7pPr algn="ctr">
      <a:defRPr sz="3000">
        <a:latin typeface="Gill Sans"/>
        <a:ea typeface="Gill Sans"/>
        <a:cs typeface="Gill Sans"/>
        <a:sym typeface="Gill Sans"/>
      </a:defRPr>
    </a:lvl7pPr>
    <a:lvl8pPr algn="ctr">
      <a:defRPr sz="3000">
        <a:latin typeface="Gill Sans"/>
        <a:ea typeface="Gill Sans"/>
        <a:cs typeface="Gill Sans"/>
        <a:sym typeface="Gill Sans"/>
      </a:defRPr>
    </a:lvl8pPr>
    <a:lvl9pPr algn="ctr">
      <a:defRPr sz="3000">
        <a:latin typeface="Gill Sans"/>
        <a:ea typeface="Gill Sans"/>
        <a:cs typeface="Gill Sans"/>
        <a:sym typeface="Gill San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n" i="on">
        <a:font>
          <a:latin typeface="Gill Sans"/>
          <a:ea typeface="Gill Sans"/>
          <a:cs typeface="Gill Sans"/>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DE3E7"/>
          </a:solidFill>
        </a:fill>
      </a:tcStyle>
    </a:wholeTbl>
    <a:band2H>
      <a:tcTxStyle/>
      <a:tcStyle>
        <a:tcBdr/>
        <a:fill>
          <a:solidFill>
            <a:srgbClr val="E8F2F4"/>
          </a:solidFill>
        </a:fill>
      </a:tcStyle>
    </a:band2H>
    <a:firstCol>
      <a:tcTxStyle b="on" i="on">
        <a:font>
          <a:latin typeface="Gill Sans"/>
          <a:ea typeface="Gill Sans"/>
          <a:cs typeface="Gill San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41B0BD"/>
          </a:solidFill>
        </a:fill>
      </a:tcStyle>
    </a:firstCol>
    <a:lastRow>
      <a:tcTxStyle b="on" i="on">
        <a:font>
          <a:latin typeface="Gill Sans"/>
          <a:ea typeface="Gill Sans"/>
          <a:cs typeface="Gill Sans"/>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41B0BD"/>
          </a:solidFill>
        </a:fill>
      </a:tcStyle>
    </a:lastRow>
    <a:firstRow>
      <a:tcTxStyle b="on" i="on">
        <a:font>
          <a:latin typeface="Gill Sans"/>
          <a:ea typeface="Gill Sans"/>
          <a:cs typeface="Gill San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41B0BD"/>
          </a:solidFill>
        </a:fill>
      </a:tcStyle>
    </a:firstRow>
  </a:tblStyle>
  <a:tblStyle styleId="{C7B018BB-80A7-4F77-B60F-C8B233D01FF8}" styleName="">
    <a:tblBg/>
    <a:wholeTbl>
      <a:tcTxStyle b="on" i="on">
        <a:font>
          <a:latin typeface="Gill Sans"/>
          <a:ea typeface="Gill Sans"/>
          <a:cs typeface="Gill Sans"/>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FFFFF"/>
          </a:solidFill>
        </a:fill>
      </a:tcStyle>
    </a:wholeTbl>
    <a:band2H>
      <a:tcTxStyle/>
      <a:tcStyle>
        <a:tcBdr/>
        <a:fill>
          <a:solidFill>
            <a:srgbClr val="FFFFFF"/>
          </a:solidFill>
        </a:fill>
      </a:tcStyle>
    </a:band2H>
    <a:firstCol>
      <a:tcTxStyle b="on" i="on">
        <a:font>
          <a:latin typeface="Gill Sans"/>
          <a:ea typeface="Gill Sans"/>
          <a:cs typeface="Gill San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FFFFF"/>
          </a:solidFill>
        </a:fill>
      </a:tcStyle>
    </a:firstCol>
    <a:lastRow>
      <a:tcTxStyle b="on" i="on">
        <a:font>
          <a:latin typeface="Gill Sans"/>
          <a:ea typeface="Gill Sans"/>
          <a:cs typeface="Gill Sans"/>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FFFFF"/>
          </a:solidFill>
        </a:fill>
      </a:tcStyle>
    </a:lastRow>
    <a:firstRow>
      <a:tcTxStyle b="on" i="on">
        <a:font>
          <a:latin typeface="Gill Sans"/>
          <a:ea typeface="Gill Sans"/>
          <a:cs typeface="Gill San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FFFFF"/>
          </a:solidFill>
        </a:fill>
      </a:tcStyle>
    </a:firstRow>
  </a:tblStyle>
  <a:tblStyle styleId="{EEE7283C-3CF3-47DC-8721-378D4A62B228}" styleName="">
    <a:tblBg/>
    <a:wholeTbl>
      <a:tcTxStyle b="on" i="on">
        <a:font>
          <a:latin typeface="Gill Sans"/>
          <a:ea typeface="Gill Sans"/>
          <a:cs typeface="Gill Sans"/>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CCCDA"/>
          </a:solidFill>
        </a:fill>
      </a:tcStyle>
    </a:wholeTbl>
    <a:band2H>
      <a:tcTxStyle/>
      <a:tcStyle>
        <a:tcBdr/>
        <a:fill>
          <a:solidFill>
            <a:srgbClr val="E7E7ED"/>
          </a:solidFill>
        </a:fill>
      </a:tcStyle>
    </a:band2H>
    <a:firstCol>
      <a:tcTxStyle b="on" i="on">
        <a:font>
          <a:latin typeface="Gill Sans"/>
          <a:ea typeface="Gill Sans"/>
          <a:cs typeface="Gill San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E2E8B"/>
          </a:solidFill>
        </a:fill>
      </a:tcStyle>
    </a:firstCol>
    <a:lastRow>
      <a:tcTxStyle b="on" i="on">
        <a:font>
          <a:latin typeface="Gill Sans"/>
          <a:ea typeface="Gill Sans"/>
          <a:cs typeface="Gill Sans"/>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E2E8B"/>
          </a:solidFill>
        </a:fill>
      </a:tcStyle>
    </a:lastRow>
    <a:firstRow>
      <a:tcTxStyle b="on" i="on">
        <a:font>
          <a:latin typeface="Gill Sans"/>
          <a:ea typeface="Gill Sans"/>
          <a:cs typeface="Gill San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E2E8B"/>
          </a:solidFill>
        </a:fill>
      </a:tcStyle>
    </a:firstRow>
  </a:tblStyle>
  <a:tblStyle styleId="{CF821DB8-F4EB-4A41-A1BA-3FCAFE7338EE}" styleName="">
    <a:tblBg/>
    <a:wholeTbl>
      <a:tcTxStyle b="on" i="on">
        <a:font>
          <a:latin typeface="Gill Sans"/>
          <a:ea typeface="Gill Sans"/>
          <a:cs typeface="Gill Sans"/>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n">
        <a:font>
          <a:latin typeface="Gill Sans"/>
          <a:ea typeface="Gill Sans"/>
          <a:cs typeface="Gill Sans"/>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41B0BD"/>
          </a:solidFill>
        </a:fill>
      </a:tcStyle>
    </a:firstCol>
    <a:lastRow>
      <a:tcTxStyle b="on" i="on">
        <a:font>
          <a:latin typeface="Gill Sans"/>
          <a:ea typeface="Gill Sans"/>
          <a:cs typeface="Gill Sans"/>
        </a:font>
        <a:srgbClr val="000000"/>
      </a:tcTxStyle>
      <a:tcStyle>
        <a:tcBdr>
          <a:left>
            <a:ln w="12700" cap="flat">
              <a:noFill/>
              <a:miter lim="400000"/>
            </a:ln>
          </a:left>
          <a:right>
            <a:ln w="12700" cap="flat">
              <a:noFill/>
              <a:miter lim="400000"/>
            </a:ln>
          </a:right>
          <a:top>
            <a:ln w="508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FFFFFF"/>
          </a:solidFill>
        </a:fill>
      </a:tcStyle>
    </a:lastRow>
    <a:firstRow>
      <a:tcTxStyle b="on" i="on">
        <a:font>
          <a:latin typeface="Gill Sans"/>
          <a:ea typeface="Gill Sans"/>
          <a:cs typeface="Gill Sans"/>
        </a:font>
        <a:srgbClr val="FFFFFF"/>
      </a:tcTxStyle>
      <a:tcStyle>
        <a:tcBdr>
          <a:left>
            <a:ln w="12700" cap="flat">
              <a:noFill/>
              <a:miter lim="400000"/>
            </a:ln>
          </a:left>
          <a:right>
            <a:ln w="12700" cap="flat">
              <a:noFill/>
              <a:miter lim="400000"/>
            </a:ln>
          </a:right>
          <a:top>
            <a:ln w="254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41B0BD"/>
          </a:solidFill>
        </a:fill>
      </a:tcStyle>
    </a:firstRow>
  </a:tblStyle>
  <a:tblStyle styleId="{33BA23B1-9221-436E-865A-0063620EA4FD}" styleName="">
    <a:tblBg/>
    <a:wholeTbl>
      <a:tcTxStyle b="on" i="on">
        <a:font>
          <a:latin typeface="Gill Sans"/>
          <a:ea typeface="Gill Sans"/>
          <a:cs typeface="Gill Sans"/>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CACA"/>
          </a:solidFill>
        </a:fill>
      </a:tcStyle>
    </a:wholeTbl>
    <a:band2H>
      <a:tcTxStyle/>
      <a:tcStyle>
        <a:tcBdr/>
        <a:fill>
          <a:solidFill>
            <a:srgbClr val="E6E6E6"/>
          </a:solidFill>
        </a:fill>
      </a:tcStyle>
    </a:band2H>
    <a:firstCol>
      <a:tcTxStyle b="on" i="on">
        <a:font>
          <a:latin typeface="Gill Sans"/>
          <a:ea typeface="Gill Sans"/>
          <a:cs typeface="Gill San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Col>
    <a:lastRow>
      <a:tcTxStyle b="on" i="on">
        <a:font>
          <a:latin typeface="Gill Sans"/>
          <a:ea typeface="Gill Sans"/>
          <a:cs typeface="Gill Sans"/>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lastRow>
    <a:firstRow>
      <a:tcTxStyle b="on" i="on">
        <a:font>
          <a:latin typeface="Gill Sans"/>
          <a:ea typeface="Gill Sans"/>
          <a:cs typeface="Gill Sans"/>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Row>
  </a:tblStyle>
  <a:tblStyle styleId="{2708684C-4D16-4618-839F-0558EEFCDFE6}" styleName="">
    <a:tblBg/>
    <a:wholeTbl>
      <a:tcTxStyle b="on" i="on">
        <a:font>
          <a:latin typeface="Gill Sans"/>
          <a:ea typeface="Gill Sans"/>
          <a:cs typeface="Gill Sans"/>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wholeTbl>
    <a:band2H>
      <a:tcTxStyle/>
      <a:tcStyle>
        <a:tcBdr/>
        <a:fill>
          <a:solidFill>
            <a:srgbClr val="FFFFFF"/>
          </a:solidFill>
        </a:fill>
      </a:tcStyle>
    </a:band2H>
    <a:firstCol>
      <a:tcTxStyle b="on" i="on">
        <a:font>
          <a:latin typeface="Gill Sans"/>
          <a:ea typeface="Gill Sans"/>
          <a:cs typeface="Gill Sans"/>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firstCol>
    <a:lastRow>
      <a:tcTxStyle b="on" i="on">
        <a:font>
          <a:latin typeface="Gill Sans"/>
          <a:ea typeface="Gill Sans"/>
          <a:cs typeface="Gill Sans"/>
        </a:font>
        <a:srgbClr val="000000"/>
      </a:tcTxStyle>
      <a:tcStyle>
        <a:tcBdr>
          <a:left>
            <a:ln w="12700" cap="flat">
              <a:solidFill>
                <a:srgbClr val="000000"/>
              </a:solidFill>
              <a:prstDash val="solid"/>
              <a:bevel/>
            </a:ln>
          </a:left>
          <a:right>
            <a:ln w="12700" cap="flat">
              <a:solidFill>
                <a:srgbClr val="000000"/>
              </a:solidFill>
              <a:prstDash val="solid"/>
              <a:bevel/>
            </a:ln>
          </a:right>
          <a:top>
            <a:ln w="508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lastRow>
    <a:firstRow>
      <a:tcTxStyle b="on" i="on">
        <a:font>
          <a:latin typeface="Gill Sans"/>
          <a:ea typeface="Gill Sans"/>
          <a:cs typeface="Gill Sans"/>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254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85" d="100"/>
          <a:sy n="85" d="100"/>
        </p:scale>
        <p:origin x="-1248" y="-96"/>
      </p:cViewPr>
      <p:guideLst>
        <p:guide orient="horz" pos="2082"/>
        <p:guide pos="312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notesMaster" Target="notesMasters/notesMaster1.xml"/><Relationship Id="rId12" Type="http://schemas.openxmlformats.org/officeDocument/2006/relationships/handoutMaster" Target="handoutMasters/handoutMaster1.xml"/><Relationship Id="rId13" Type="http://schemas.openxmlformats.org/officeDocument/2006/relationships/printerSettings" Target="printerSettings/printerSettings1.bin"/><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6CFBACA-79AC-0E49-AFE1-DA041605E6EE}" type="datetimeFigureOut">
              <a:rPr kumimoji="1" lang="ja-JP" altLang="en-US" smtClean="0"/>
              <a:t>2014/11/24</a:t>
            </a:fld>
            <a:endParaRPr kumimoji="1" lang="ja-JP" altLang="en-US"/>
          </a:p>
        </p:txBody>
      </p:sp>
      <p:sp>
        <p:nvSpPr>
          <p:cNvPr id="4" name="フッター プレースホルダー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5" name="スライド番号プレースホルダー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2BEED60-5F11-154F-8F7A-615B395A7D80}" type="slidenum">
              <a:rPr kumimoji="1" lang="ja-JP" altLang="en-US" smtClean="0"/>
              <a:t>‹#›</a:t>
            </a:fld>
            <a:endParaRPr kumimoji="1" lang="ja-JP" altLang="en-US"/>
          </a:p>
        </p:txBody>
      </p:sp>
    </p:spTree>
    <p:extLst>
      <p:ext uri="{BB962C8B-B14F-4D97-AF65-F5344CB8AC3E}">
        <p14:creationId xmlns:p14="http://schemas.microsoft.com/office/powerpoint/2010/main" val="10127532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2" name="Shape 32"/>
          <p:cNvSpPr>
            <a:spLocks noGrp="1" noRot="1" noChangeAspect="1"/>
          </p:cNvSpPr>
          <p:nvPr>
            <p:ph type="sldImg"/>
          </p:nvPr>
        </p:nvSpPr>
        <p:spPr>
          <a:xfrm>
            <a:off x="860425" y="685800"/>
            <a:ext cx="5137150" cy="3429000"/>
          </a:xfrm>
          <a:prstGeom prst="rect">
            <a:avLst/>
          </a:prstGeom>
        </p:spPr>
        <p:txBody>
          <a:bodyPr/>
          <a:lstStyle/>
          <a:p>
            <a:pPr lvl="0"/>
            <a:endParaRPr/>
          </a:p>
        </p:txBody>
      </p:sp>
      <p:sp>
        <p:nvSpPr>
          <p:cNvPr id="33" name="Shape 33"/>
          <p:cNvSpPr>
            <a:spLocks noGrp="1"/>
          </p:cNvSpPr>
          <p:nvPr>
            <p:ph type="body" sz="quarter" idx="1"/>
          </p:nvPr>
        </p:nvSpPr>
        <p:spPr>
          <a:xfrm>
            <a:off x="914400" y="4343400"/>
            <a:ext cx="5029200" cy="4114800"/>
          </a:xfrm>
          <a:prstGeom prst="rect">
            <a:avLst/>
          </a:prstGeom>
        </p:spPr>
        <p:txBody>
          <a:bodyPr/>
          <a:lstStyle/>
          <a:p>
            <a:pPr lvl="0"/>
            <a:endParaRPr/>
          </a:p>
        </p:txBody>
      </p:sp>
    </p:spTree>
    <p:extLst>
      <p:ext uri="{BB962C8B-B14F-4D97-AF65-F5344CB8AC3E}">
        <p14:creationId xmlns:p14="http://schemas.microsoft.com/office/powerpoint/2010/main" val="3373591229"/>
      </p:ext>
    </p:extLst>
  </p:cSld>
  <p:clrMap bg1="lt1" tx1="dk1" bg2="lt2" tx2="dk2" accent1="accent1" accent2="accent2" accent3="accent3" accent4="accent4" accent5="accent5" accent6="accent6" hlink="hlink" folHlink="folHlink"/>
  <p:notesStyle>
    <a:lvl1pPr defTabSz="431016">
      <a:lnSpc>
        <a:spcPct val="125000"/>
      </a:lnSpc>
      <a:defRPr sz="2300">
        <a:latin typeface="+mj-lt"/>
        <a:ea typeface="+mj-ea"/>
        <a:cs typeface="+mj-cs"/>
        <a:sym typeface="Avenir Roman"/>
      </a:defRPr>
    </a:lvl1pPr>
    <a:lvl2pPr indent="215507" defTabSz="431016">
      <a:lnSpc>
        <a:spcPct val="125000"/>
      </a:lnSpc>
      <a:defRPr sz="2300">
        <a:latin typeface="+mj-lt"/>
        <a:ea typeface="+mj-ea"/>
        <a:cs typeface="+mj-cs"/>
        <a:sym typeface="Avenir Roman"/>
      </a:defRPr>
    </a:lvl2pPr>
    <a:lvl3pPr indent="431016" defTabSz="431016">
      <a:lnSpc>
        <a:spcPct val="125000"/>
      </a:lnSpc>
      <a:defRPr sz="2300">
        <a:latin typeface="+mj-lt"/>
        <a:ea typeface="+mj-ea"/>
        <a:cs typeface="+mj-cs"/>
        <a:sym typeface="Avenir Roman"/>
      </a:defRPr>
    </a:lvl3pPr>
    <a:lvl4pPr indent="646523" defTabSz="431016">
      <a:lnSpc>
        <a:spcPct val="125000"/>
      </a:lnSpc>
      <a:defRPr sz="2300">
        <a:latin typeface="+mj-lt"/>
        <a:ea typeface="+mj-ea"/>
        <a:cs typeface="+mj-cs"/>
        <a:sym typeface="Avenir Roman"/>
      </a:defRPr>
    </a:lvl4pPr>
    <a:lvl5pPr indent="862031" defTabSz="431016">
      <a:lnSpc>
        <a:spcPct val="125000"/>
      </a:lnSpc>
      <a:defRPr sz="2300">
        <a:latin typeface="+mj-lt"/>
        <a:ea typeface="+mj-ea"/>
        <a:cs typeface="+mj-cs"/>
        <a:sym typeface="Avenir Roman"/>
      </a:defRPr>
    </a:lvl5pPr>
    <a:lvl6pPr indent="1077538" defTabSz="431016">
      <a:lnSpc>
        <a:spcPct val="125000"/>
      </a:lnSpc>
      <a:defRPr sz="2300">
        <a:latin typeface="+mj-lt"/>
        <a:ea typeface="+mj-ea"/>
        <a:cs typeface="+mj-cs"/>
        <a:sym typeface="Avenir Roman"/>
      </a:defRPr>
    </a:lvl6pPr>
    <a:lvl7pPr indent="1293047" defTabSz="431016">
      <a:lnSpc>
        <a:spcPct val="125000"/>
      </a:lnSpc>
      <a:defRPr sz="2300">
        <a:latin typeface="+mj-lt"/>
        <a:ea typeface="+mj-ea"/>
        <a:cs typeface="+mj-cs"/>
        <a:sym typeface="Avenir Roman"/>
      </a:defRPr>
    </a:lvl7pPr>
    <a:lvl8pPr indent="1508555" defTabSz="431016">
      <a:lnSpc>
        <a:spcPct val="125000"/>
      </a:lnSpc>
      <a:defRPr sz="2300">
        <a:latin typeface="+mj-lt"/>
        <a:ea typeface="+mj-ea"/>
        <a:cs typeface="+mj-cs"/>
        <a:sym typeface="Avenir Roman"/>
      </a:defRPr>
    </a:lvl8pPr>
    <a:lvl9pPr indent="1724063" defTabSz="431016">
      <a:lnSpc>
        <a:spcPct val="125000"/>
      </a:lnSpc>
      <a:defRPr sz="2300">
        <a:latin typeface="+mj-lt"/>
        <a:ea typeface="+mj-ea"/>
        <a:cs typeface="+mj-cs"/>
        <a:sym typeface="Avenir Roman"/>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Default">
    <p:spTree>
      <p:nvGrpSpPr>
        <p:cNvPr id="1" name=""/>
        <p:cNvGrpSpPr/>
        <p:nvPr/>
      </p:nvGrpSpPr>
      <p:grpSpPr>
        <a:xfrm>
          <a:off x="0" y="0"/>
          <a:ext cx="0" cy="0"/>
          <a:chOff x="0" y="0"/>
          <a:chExt cx="0" cy="0"/>
        </a:xfrm>
      </p:grpSpPr>
      <p:sp>
        <p:nvSpPr>
          <p:cNvPr id="12" name="Shape 12"/>
          <p:cNvSpPr/>
          <p:nvPr/>
        </p:nvSpPr>
        <p:spPr>
          <a:xfrm>
            <a:off x="-12383" y="2368709"/>
            <a:ext cx="9930765" cy="1322070"/>
          </a:xfrm>
          <a:prstGeom prst="rect">
            <a:avLst/>
          </a:prstGeom>
          <a:solidFill>
            <a:srgbClr val="41B0BD"/>
          </a:solidFill>
          <a:ln w="12700">
            <a:miter lim="400000"/>
          </a:ln>
        </p:spPr>
        <p:txBody>
          <a:bodyPr lIns="0" tIns="0" rIns="0" bIns="0"/>
          <a:lstStyle/>
          <a:p>
            <a:pPr lvl="0" algn="l">
              <a:defRPr sz="1800" b="1">
                <a:latin typeface="ヒラギノ角ゴ Pro W3"/>
                <a:ea typeface="ヒラギノ角ゴ Pro W3"/>
                <a:cs typeface="ヒラギノ角ゴ Pro W3"/>
                <a:sym typeface="ヒラギノ角ゴ Pro W3"/>
              </a:defRPr>
            </a:pPr>
            <a:endParaRPr/>
          </a:p>
        </p:txBody>
      </p:sp>
      <p:sp>
        <p:nvSpPr>
          <p:cNvPr id="13" name="Shape 13"/>
          <p:cNvSpPr/>
          <p:nvPr/>
        </p:nvSpPr>
        <p:spPr>
          <a:xfrm>
            <a:off x="1" y="-209327"/>
            <a:ext cx="123825" cy="6819678"/>
          </a:xfrm>
          <a:prstGeom prst="rect">
            <a:avLst/>
          </a:prstGeom>
          <a:solidFill>
            <a:srgbClr val="41B0BD"/>
          </a:solidFill>
          <a:ln w="12700">
            <a:miter lim="400000"/>
          </a:ln>
        </p:spPr>
        <p:txBody>
          <a:bodyPr lIns="0" tIns="0" rIns="0" bIns="0"/>
          <a:lstStyle/>
          <a:p>
            <a:pPr lvl="0" algn="l">
              <a:defRPr sz="1800" b="1">
                <a:latin typeface="ヒラギノ角ゴ Pro W3"/>
                <a:ea typeface="ヒラギノ角ゴ Pro W3"/>
                <a:cs typeface="ヒラギノ角ゴ Pro W3"/>
                <a:sym typeface="ヒラギノ角ゴ Pro W3"/>
              </a:defRPr>
            </a:pPr>
            <a:endParaRPr/>
          </a:p>
        </p:txBody>
      </p:sp>
      <p:grpSp>
        <p:nvGrpSpPr>
          <p:cNvPr id="16" name="Group 16"/>
          <p:cNvGrpSpPr/>
          <p:nvPr/>
        </p:nvGrpSpPr>
        <p:grpSpPr>
          <a:xfrm>
            <a:off x="8093570" y="6055521"/>
            <a:ext cx="1706492" cy="709950"/>
            <a:chOff x="0" y="-239349"/>
            <a:chExt cx="1750246" cy="818385"/>
          </a:xfrm>
        </p:grpSpPr>
        <p:sp>
          <p:nvSpPr>
            <p:cNvPr id="14" name="Shape 14"/>
            <p:cNvSpPr/>
            <p:nvPr/>
          </p:nvSpPr>
          <p:spPr>
            <a:xfrm>
              <a:off x="0" y="20249"/>
              <a:ext cx="1750247" cy="299188"/>
            </a:xfrm>
            <a:prstGeom prst="rect">
              <a:avLst/>
            </a:prstGeom>
            <a:solidFill>
              <a:srgbClr val="FFFFFF"/>
            </a:solidFill>
            <a:ln w="12700" cap="flat">
              <a:solidFill>
                <a:srgbClr val="000000"/>
              </a:solidFill>
              <a:prstDash val="solid"/>
              <a:round/>
            </a:ln>
            <a:effectLst/>
          </p:spPr>
          <p:txBody>
            <a:bodyPr wrap="square" lIns="0" tIns="0" rIns="0" bIns="0" numCol="1" anchor="ctr">
              <a:noAutofit/>
            </a:bodyPr>
            <a:lstStyle/>
            <a:p>
              <a:pPr lvl="0" algn="l">
                <a:lnSpc>
                  <a:spcPts val="1508"/>
                </a:lnSpc>
                <a:defRPr sz="900">
                  <a:solidFill>
                    <a:srgbClr val="FF0000"/>
                  </a:solidFill>
                  <a:latin typeface="Arial Bold"/>
                  <a:ea typeface="Arial Bold"/>
                  <a:cs typeface="Arial Bold"/>
                  <a:sym typeface="Arial Bold"/>
                </a:defRPr>
              </a:pPr>
              <a:endParaRPr/>
            </a:p>
          </p:txBody>
        </p:sp>
        <p:sp>
          <p:nvSpPr>
            <p:cNvPr id="15" name="Shape 15"/>
            <p:cNvSpPr/>
            <p:nvPr/>
          </p:nvSpPr>
          <p:spPr>
            <a:xfrm>
              <a:off x="0" y="-239350"/>
              <a:ext cx="1750247" cy="81838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50800" tIns="50800" rIns="50800" bIns="50800" numCol="1" anchor="ctr">
              <a:noAutofit/>
            </a:bodyPr>
            <a:lstStyle/>
            <a:p>
              <a:pPr lvl="0" algn="r">
                <a:lnSpc>
                  <a:spcPts val="1508"/>
                </a:lnSpc>
                <a:defRPr sz="1800"/>
              </a:pPr>
              <a:r>
                <a:rPr sz="900" b="1">
                  <a:latin typeface="ヒラギノ角ゴ Pro W3"/>
                  <a:ea typeface="ヒラギノ角ゴ Pro W3"/>
                  <a:cs typeface="ヒラギノ角ゴ Pro W3"/>
                  <a:sym typeface="ヒラギノ角ゴ Pro W3"/>
                </a:rPr>
                <a:t>©bitbank,Inc </a:t>
              </a:r>
              <a:r>
                <a:rPr sz="900">
                  <a:solidFill>
                    <a:srgbClr val="FF0000"/>
                  </a:solidFill>
                  <a:latin typeface="Arial Bold"/>
                  <a:ea typeface="Arial Bold"/>
                  <a:cs typeface="Arial Bold"/>
                  <a:sym typeface="Arial Bold"/>
                </a:rPr>
                <a:t>Confidential</a:t>
              </a:r>
            </a:p>
          </p:txBody>
        </p:sp>
      </p:grpSp>
      <p:pic>
        <p:nvPicPr>
          <p:cNvPr id="17" name="image.png"/>
          <p:cNvPicPr/>
          <p:nvPr/>
        </p:nvPicPr>
        <p:blipFill>
          <a:blip r:embed="rId2">
            <a:extLst/>
          </a:blip>
          <a:stretch>
            <a:fillRect/>
          </a:stretch>
        </p:blipFill>
        <p:spPr>
          <a:xfrm>
            <a:off x="8251905" y="52333"/>
            <a:ext cx="1610758" cy="364132"/>
          </a:xfrm>
          <a:prstGeom prst="rect">
            <a:avLst/>
          </a:prstGeom>
          <a:ln w="12700">
            <a:miter lim="400000"/>
          </a:ln>
        </p:spPr>
      </p:pic>
    </p:spTree>
  </p:cSld>
  <p:clrMapOvr>
    <a:masterClrMapping/>
  </p:clrMapOvr>
  <p:transition xmlns:p14="http://schemas.microsoft.com/office/powerpoint/2010/mai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19" name="Shape 19"/>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xmlns:p14="http://schemas.microsoft.com/office/powerpoint/2010/mai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Default">
    <p:spTree>
      <p:nvGrpSpPr>
        <p:cNvPr id="1" name=""/>
        <p:cNvGrpSpPr/>
        <p:nvPr/>
      </p:nvGrpSpPr>
      <p:grpSpPr>
        <a:xfrm>
          <a:off x="0" y="0"/>
          <a:ext cx="0" cy="0"/>
          <a:chOff x="0" y="0"/>
          <a:chExt cx="0" cy="0"/>
        </a:xfrm>
      </p:grpSpPr>
      <p:pic>
        <p:nvPicPr>
          <p:cNvPr id="21" name="image.png"/>
          <p:cNvPicPr/>
          <p:nvPr/>
        </p:nvPicPr>
        <p:blipFill>
          <a:blip r:embed="rId2">
            <a:extLst/>
          </a:blip>
          <a:stretch>
            <a:fillRect/>
          </a:stretch>
        </p:blipFill>
        <p:spPr>
          <a:xfrm>
            <a:off x="4018123" y="1492838"/>
            <a:ext cx="1795463" cy="1597501"/>
          </a:xfrm>
          <a:prstGeom prst="rect">
            <a:avLst/>
          </a:prstGeom>
          <a:ln w="12700">
            <a:miter lim="400000"/>
          </a:ln>
        </p:spPr>
      </p:pic>
      <p:sp>
        <p:nvSpPr>
          <p:cNvPr id="22" name="Shape 22"/>
          <p:cNvSpPr/>
          <p:nvPr/>
        </p:nvSpPr>
        <p:spPr>
          <a:xfrm>
            <a:off x="-12383" y="4946746"/>
            <a:ext cx="9930765" cy="1255967"/>
          </a:xfrm>
          <a:prstGeom prst="rect">
            <a:avLst/>
          </a:prstGeom>
          <a:solidFill>
            <a:srgbClr val="41B0BD"/>
          </a:solidFill>
          <a:ln w="12700">
            <a:miter lim="400000"/>
          </a:ln>
        </p:spPr>
        <p:txBody>
          <a:bodyPr lIns="0" tIns="0" rIns="0" bIns="0"/>
          <a:lstStyle/>
          <a:p>
            <a:pPr lvl="0" algn="l">
              <a:defRPr sz="1800"/>
            </a:pPr>
            <a:endParaRPr/>
          </a:p>
        </p:txBody>
      </p:sp>
      <p:sp>
        <p:nvSpPr>
          <p:cNvPr id="23" name="Shape 23"/>
          <p:cNvSpPr/>
          <p:nvPr/>
        </p:nvSpPr>
        <p:spPr>
          <a:xfrm>
            <a:off x="284799" y="5539933"/>
            <a:ext cx="5312093" cy="40011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lvl="0" algn="l">
              <a:defRPr sz="1800"/>
            </a:pPr>
            <a:r>
              <a:rPr sz="1300">
                <a:solidFill>
                  <a:srgbClr val="FFFFFF"/>
                </a:solidFill>
                <a:latin typeface="ＭＳ Ｐゴシック"/>
                <a:ea typeface="ＭＳ Ｐゴシック"/>
                <a:cs typeface="ＭＳ Ｐゴシック"/>
                <a:sym typeface="ＭＳ Ｐゴシック"/>
              </a:rPr>
              <a:t>〒</a:t>
            </a:r>
            <a:r>
              <a:rPr sz="1300">
                <a:solidFill>
                  <a:srgbClr val="FFFFFF"/>
                </a:solidFill>
                <a:latin typeface="ヒラギノ角ゴ Pro W3"/>
                <a:ea typeface="ヒラギノ角ゴ Pro W3"/>
                <a:cs typeface="ヒラギノ角ゴ Pro W3"/>
                <a:sym typeface="ヒラギノ角ゴ Pro W3"/>
              </a:rPr>
              <a:t>150-0002</a:t>
            </a:r>
          </a:p>
          <a:p>
            <a:pPr lvl="0" algn="l">
              <a:defRPr sz="1800"/>
            </a:pPr>
            <a:r>
              <a:rPr sz="1300">
                <a:solidFill>
                  <a:srgbClr val="FFFFFF"/>
                </a:solidFill>
                <a:latin typeface="ＭＳ Ｐゴシック"/>
                <a:ea typeface="ＭＳ Ｐゴシック"/>
                <a:cs typeface="ＭＳ Ｐゴシック"/>
                <a:sym typeface="ＭＳ Ｐゴシック"/>
              </a:rPr>
              <a:t>東京都渋谷区渋谷</a:t>
            </a:r>
            <a:r>
              <a:rPr sz="1300">
                <a:solidFill>
                  <a:srgbClr val="FFFFFF"/>
                </a:solidFill>
                <a:latin typeface="ヒラギノ角ゴ Pro W3"/>
                <a:ea typeface="ヒラギノ角ゴ Pro W3"/>
                <a:cs typeface="ヒラギノ角ゴ Pro W3"/>
                <a:sym typeface="ヒラギノ角ゴ Pro W3"/>
              </a:rPr>
              <a:t>2-10-15 NV_1 BLDG 7F</a:t>
            </a:r>
          </a:p>
        </p:txBody>
      </p:sp>
      <p:sp>
        <p:nvSpPr>
          <p:cNvPr id="24" name="Shape 24"/>
          <p:cNvSpPr/>
          <p:nvPr/>
        </p:nvSpPr>
        <p:spPr>
          <a:xfrm>
            <a:off x="272415" y="5105714"/>
            <a:ext cx="3219450" cy="276999"/>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l">
              <a:defRPr sz="1800">
                <a:solidFill>
                  <a:srgbClr val="FFFFFF"/>
                </a:solidFill>
                <a:latin typeface="ＭＳ Ｐゴシック"/>
                <a:ea typeface="ＭＳ Ｐゴシック"/>
                <a:cs typeface="ＭＳ Ｐゴシック"/>
                <a:sym typeface="ＭＳ Ｐゴシック"/>
              </a:defRPr>
            </a:lvl1pPr>
          </a:lstStyle>
          <a:p>
            <a:pPr lvl="0">
              <a:defRPr>
                <a:solidFill>
                  <a:srgbClr val="000000"/>
                </a:solidFill>
              </a:defRPr>
            </a:pPr>
            <a:r>
              <a:rPr>
                <a:solidFill>
                  <a:srgbClr val="FFFFFF"/>
                </a:solidFill>
              </a:rPr>
              <a:t>ビットバンク株式会社</a:t>
            </a:r>
          </a:p>
        </p:txBody>
      </p:sp>
      <p:sp>
        <p:nvSpPr>
          <p:cNvPr id="25" name="Shape 25"/>
          <p:cNvSpPr/>
          <p:nvPr/>
        </p:nvSpPr>
        <p:spPr>
          <a:xfrm>
            <a:off x="340521" y="3431092"/>
            <a:ext cx="9423083" cy="276999"/>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lvl1pPr algn="l">
              <a:spcBef>
                <a:spcPts val="5000"/>
              </a:spcBef>
              <a:defRPr sz="1800">
                <a:solidFill>
                  <a:srgbClr val="41B0BD"/>
                </a:solidFill>
                <a:latin typeface="ＭＳ Ｐゴシック"/>
                <a:ea typeface="ＭＳ Ｐゴシック"/>
                <a:cs typeface="ＭＳ Ｐゴシック"/>
                <a:sym typeface="ＭＳ Ｐゴシック"/>
              </a:defRPr>
            </a:lvl1pPr>
          </a:lstStyle>
          <a:p>
            <a:pPr lvl="0">
              <a:defRPr>
                <a:solidFill>
                  <a:srgbClr val="000000"/>
                </a:solidFill>
              </a:defRPr>
            </a:pPr>
            <a:r>
              <a:rPr>
                <a:solidFill>
                  <a:srgbClr val="41B0BD"/>
                </a:solidFill>
              </a:rPr>
              <a:t>ビットコインをすべてのひとに！</a:t>
            </a:r>
          </a:p>
        </p:txBody>
      </p:sp>
      <p:pic>
        <p:nvPicPr>
          <p:cNvPr id="26" name="image.png"/>
          <p:cNvPicPr/>
          <p:nvPr/>
        </p:nvPicPr>
        <p:blipFill>
          <a:blip r:embed="rId3">
            <a:extLst/>
          </a:blip>
          <a:stretch>
            <a:fillRect/>
          </a:stretch>
        </p:blipFill>
        <p:spPr>
          <a:xfrm>
            <a:off x="8605838" y="6266064"/>
            <a:ext cx="1139190" cy="257529"/>
          </a:xfrm>
          <a:prstGeom prst="rect">
            <a:avLst/>
          </a:prstGeom>
          <a:ln w="12700">
            <a:miter lim="400000"/>
          </a:ln>
        </p:spPr>
      </p:pic>
      <p:grpSp>
        <p:nvGrpSpPr>
          <p:cNvPr id="29" name="Group 29"/>
          <p:cNvGrpSpPr/>
          <p:nvPr/>
        </p:nvGrpSpPr>
        <p:grpSpPr>
          <a:xfrm>
            <a:off x="8345808" y="73297"/>
            <a:ext cx="1448753" cy="294098"/>
            <a:chOff x="0" y="-25318"/>
            <a:chExt cx="1485900" cy="339016"/>
          </a:xfrm>
        </p:grpSpPr>
        <p:sp>
          <p:nvSpPr>
            <p:cNvPr id="27" name="Shape 27"/>
            <p:cNvSpPr/>
            <p:nvPr/>
          </p:nvSpPr>
          <p:spPr>
            <a:xfrm>
              <a:off x="0" y="17190"/>
              <a:ext cx="1485900" cy="254001"/>
            </a:xfrm>
            <a:prstGeom prst="rect">
              <a:avLst/>
            </a:prstGeom>
            <a:solidFill>
              <a:srgbClr val="FFFFFF"/>
            </a:solidFill>
            <a:ln w="12700" cap="flat">
              <a:solidFill>
                <a:srgbClr val="000000"/>
              </a:solidFill>
              <a:prstDash val="solid"/>
              <a:round/>
            </a:ln>
            <a:effectLst/>
          </p:spPr>
          <p:txBody>
            <a:bodyPr wrap="square" lIns="0" tIns="0" rIns="0" bIns="0" numCol="1" anchor="ctr">
              <a:noAutofit/>
            </a:bodyPr>
            <a:lstStyle/>
            <a:p>
              <a:pPr lvl="0" algn="l">
                <a:lnSpc>
                  <a:spcPts val="1508"/>
                </a:lnSpc>
                <a:defRPr sz="900">
                  <a:solidFill>
                    <a:srgbClr val="FF0000"/>
                  </a:solidFill>
                  <a:latin typeface="Arial Bold"/>
                  <a:ea typeface="Arial Bold"/>
                  <a:cs typeface="Arial Bold"/>
                  <a:sym typeface="Arial Bold"/>
                </a:defRPr>
              </a:pPr>
              <a:endParaRPr/>
            </a:p>
          </p:txBody>
        </p:sp>
        <p:sp>
          <p:nvSpPr>
            <p:cNvPr id="28" name="Shape 28"/>
            <p:cNvSpPr/>
            <p:nvPr/>
          </p:nvSpPr>
          <p:spPr>
            <a:xfrm>
              <a:off x="0" y="-25318"/>
              <a:ext cx="1485900" cy="33901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50800" tIns="50800" rIns="50800" bIns="50800" numCol="1" anchor="ctr">
              <a:spAutoFit/>
            </a:bodyPr>
            <a:lstStyle>
              <a:lvl1pPr algn="l">
                <a:lnSpc>
                  <a:spcPts val="1600"/>
                </a:lnSpc>
                <a:defRPr sz="900">
                  <a:solidFill>
                    <a:srgbClr val="FF0000"/>
                  </a:solidFill>
                  <a:latin typeface="Arial Bold"/>
                  <a:ea typeface="Arial Bold"/>
                  <a:cs typeface="Arial Bold"/>
                  <a:sym typeface="Arial Bold"/>
                </a:defRPr>
              </a:lvl1pPr>
            </a:lstStyle>
            <a:p>
              <a:pPr lvl="0">
                <a:defRPr sz="1800">
                  <a:solidFill>
                    <a:srgbClr val="000000"/>
                  </a:solidFill>
                </a:defRPr>
              </a:pPr>
              <a:r>
                <a:rPr sz="800">
                  <a:solidFill>
                    <a:srgbClr val="FF0000"/>
                  </a:solidFill>
                </a:rPr>
                <a:t>Confidential &amp; sample</a:t>
              </a:r>
            </a:p>
          </p:txBody>
        </p:sp>
      </p:grpSp>
      <p:sp>
        <p:nvSpPr>
          <p:cNvPr id="30" name="Shape 30"/>
          <p:cNvSpPr/>
          <p:nvPr/>
        </p:nvSpPr>
        <p:spPr>
          <a:xfrm>
            <a:off x="1" y="-209327"/>
            <a:ext cx="123825" cy="6819678"/>
          </a:xfrm>
          <a:prstGeom prst="rect">
            <a:avLst/>
          </a:prstGeom>
          <a:solidFill>
            <a:srgbClr val="41B0BD"/>
          </a:solidFill>
          <a:ln w="12700">
            <a:miter lim="400000"/>
          </a:ln>
        </p:spPr>
        <p:txBody>
          <a:bodyPr lIns="0" tIns="0" rIns="0" bIns="0"/>
          <a:lstStyle/>
          <a:p>
            <a:pPr lvl="0" algn="l">
              <a:defRPr sz="1800"/>
            </a:pPr>
            <a:endParaRPr/>
          </a:p>
        </p:txBody>
      </p:sp>
      <p:sp>
        <p:nvSpPr>
          <p:cNvPr id="31" name="Shape 31"/>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xmlns:p14="http://schemas.microsoft.com/office/powerpoint/2010/mai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theme" Target="../theme/theme1.xml"/><Relationship Id="rId5"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4" name="Group 4"/>
          <p:cNvGrpSpPr/>
          <p:nvPr/>
        </p:nvGrpSpPr>
        <p:grpSpPr>
          <a:xfrm>
            <a:off x="775" y="638727"/>
            <a:ext cx="9904452" cy="33053"/>
            <a:chOff x="0" y="0"/>
            <a:chExt cx="10158411" cy="38100"/>
          </a:xfrm>
        </p:grpSpPr>
        <p:sp>
          <p:nvSpPr>
            <p:cNvPr id="2" name="Shape 2"/>
            <p:cNvSpPr/>
            <p:nvPr/>
          </p:nvSpPr>
          <p:spPr>
            <a:xfrm>
              <a:off x="0" y="0"/>
              <a:ext cx="10158412" cy="0"/>
            </a:xfrm>
            <a:prstGeom prst="line">
              <a:avLst/>
            </a:prstGeom>
            <a:noFill/>
            <a:ln w="38100" cap="flat">
              <a:solidFill>
                <a:srgbClr val="41B0BD"/>
              </a:solidFill>
              <a:prstDash val="solid"/>
              <a:miter lim="800000"/>
            </a:ln>
            <a:effectLst/>
          </p:spPr>
          <p:txBody>
            <a:bodyPr wrap="square" lIns="0" tIns="0" rIns="0" bIns="0" numCol="1" anchor="t">
              <a:noAutofit/>
            </a:bodyPr>
            <a:lstStyle/>
            <a:p>
              <a:pPr lvl="0" algn="l" defTabSz="431016">
                <a:defRPr sz="1200">
                  <a:latin typeface="+mn-lt"/>
                  <a:ea typeface="+mn-ea"/>
                  <a:cs typeface="+mn-cs"/>
                  <a:sym typeface="Helvetica"/>
                </a:defRPr>
              </a:pPr>
              <a:endParaRPr/>
            </a:p>
          </p:txBody>
        </p:sp>
        <p:sp>
          <p:nvSpPr>
            <p:cNvPr id="3" name="Shape 3"/>
            <p:cNvSpPr/>
            <p:nvPr/>
          </p:nvSpPr>
          <p:spPr>
            <a:xfrm>
              <a:off x="0" y="38100"/>
              <a:ext cx="10158412" cy="0"/>
            </a:xfrm>
            <a:prstGeom prst="line">
              <a:avLst/>
            </a:prstGeom>
            <a:noFill/>
            <a:ln w="38100" cap="flat">
              <a:solidFill>
                <a:srgbClr val="80FCFF"/>
              </a:solidFill>
              <a:prstDash val="solid"/>
              <a:miter lim="800000"/>
            </a:ln>
            <a:effectLst/>
          </p:spPr>
          <p:txBody>
            <a:bodyPr wrap="square" lIns="0" tIns="0" rIns="0" bIns="0" numCol="1" anchor="t">
              <a:noAutofit/>
            </a:bodyPr>
            <a:lstStyle/>
            <a:p>
              <a:pPr lvl="0" algn="l" defTabSz="431016">
                <a:defRPr sz="1200">
                  <a:latin typeface="+mn-lt"/>
                  <a:ea typeface="+mn-ea"/>
                  <a:cs typeface="+mn-cs"/>
                  <a:sym typeface="Helvetica"/>
                </a:defRPr>
              </a:pPr>
              <a:endParaRPr/>
            </a:p>
          </p:txBody>
        </p:sp>
      </p:grpSp>
      <p:sp>
        <p:nvSpPr>
          <p:cNvPr id="5" name="Shape 5"/>
          <p:cNvSpPr/>
          <p:nvPr/>
        </p:nvSpPr>
        <p:spPr>
          <a:xfrm>
            <a:off x="-24764" y="-15494"/>
            <a:ext cx="148590" cy="6641337"/>
          </a:xfrm>
          <a:prstGeom prst="rect">
            <a:avLst/>
          </a:prstGeom>
          <a:solidFill>
            <a:srgbClr val="41B0BD"/>
          </a:solidFill>
          <a:ln w="12700">
            <a:miter lim="400000"/>
          </a:ln>
        </p:spPr>
        <p:txBody>
          <a:bodyPr lIns="0" tIns="0" rIns="0" bIns="0"/>
          <a:lstStyle/>
          <a:p>
            <a:pPr lvl="0" algn="l">
              <a:defRPr sz="1800"/>
            </a:pPr>
            <a:endParaRPr/>
          </a:p>
        </p:txBody>
      </p:sp>
      <p:pic>
        <p:nvPicPr>
          <p:cNvPr id="6" name="image.png"/>
          <p:cNvPicPr/>
          <p:nvPr/>
        </p:nvPicPr>
        <p:blipFill>
          <a:blip r:embed="rId5">
            <a:extLst/>
          </a:blip>
          <a:stretch>
            <a:fillRect/>
          </a:stretch>
        </p:blipFill>
        <p:spPr>
          <a:xfrm>
            <a:off x="8400986" y="140472"/>
            <a:ext cx="1325471" cy="299639"/>
          </a:xfrm>
          <a:prstGeom prst="rect">
            <a:avLst/>
          </a:prstGeom>
          <a:ln w="12700">
            <a:miter lim="400000"/>
          </a:ln>
        </p:spPr>
      </p:pic>
      <p:sp>
        <p:nvSpPr>
          <p:cNvPr id="7" name="Shape 7"/>
          <p:cNvSpPr>
            <a:spLocks noGrp="1"/>
          </p:cNvSpPr>
          <p:nvPr>
            <p:ph type="sldNum" sz="quarter" idx="2"/>
          </p:nvPr>
        </p:nvSpPr>
        <p:spPr>
          <a:xfrm>
            <a:off x="4816794" y="6290853"/>
            <a:ext cx="292228" cy="287101"/>
          </a:xfrm>
          <a:prstGeom prst="rect">
            <a:avLst/>
          </a:prstGeom>
          <a:ln w="12700">
            <a:miter lim="400000"/>
          </a:ln>
        </p:spPr>
        <p:txBody>
          <a:bodyPr wrap="none" lIns="43101" tIns="43102" rIns="43101" bIns="43102">
            <a:spAutoFit/>
          </a:bodyPr>
          <a:lstStyle>
            <a:lvl1pPr algn="l">
              <a:defRPr sz="1300">
                <a:solidFill>
                  <a:srgbClr val="41B0BD"/>
                </a:solidFill>
              </a:defRPr>
            </a:lvl1pPr>
          </a:lstStyle>
          <a:p>
            <a:pPr lvl="0"/>
            <a:fld id="{86CB4B4D-7CA3-9044-876B-883B54F8677D}" type="slidenum">
              <a:t>‹#›</a:t>
            </a:fld>
            <a:endParaRPr/>
          </a:p>
        </p:txBody>
      </p:sp>
      <p:grpSp>
        <p:nvGrpSpPr>
          <p:cNvPr id="10" name="Group 10"/>
          <p:cNvGrpSpPr/>
          <p:nvPr/>
        </p:nvGrpSpPr>
        <p:grpSpPr>
          <a:xfrm>
            <a:off x="8093570" y="6055521"/>
            <a:ext cx="1706492" cy="709950"/>
            <a:chOff x="0" y="-239349"/>
            <a:chExt cx="1750246" cy="818385"/>
          </a:xfrm>
        </p:grpSpPr>
        <p:sp>
          <p:nvSpPr>
            <p:cNvPr id="8" name="Shape 8"/>
            <p:cNvSpPr/>
            <p:nvPr/>
          </p:nvSpPr>
          <p:spPr>
            <a:xfrm>
              <a:off x="0" y="20249"/>
              <a:ext cx="1750247" cy="299188"/>
            </a:xfrm>
            <a:prstGeom prst="rect">
              <a:avLst/>
            </a:prstGeom>
            <a:solidFill>
              <a:srgbClr val="FFFFFF"/>
            </a:solidFill>
            <a:ln w="12700" cap="flat">
              <a:solidFill>
                <a:srgbClr val="000000"/>
              </a:solidFill>
              <a:prstDash val="solid"/>
              <a:round/>
            </a:ln>
            <a:effectLst/>
          </p:spPr>
          <p:txBody>
            <a:bodyPr wrap="square" lIns="0" tIns="0" rIns="0" bIns="0" numCol="1" anchor="ctr">
              <a:noAutofit/>
            </a:bodyPr>
            <a:lstStyle/>
            <a:p>
              <a:pPr lvl="0" algn="l">
                <a:lnSpc>
                  <a:spcPts val="1508"/>
                </a:lnSpc>
                <a:defRPr sz="900">
                  <a:solidFill>
                    <a:srgbClr val="FF0000"/>
                  </a:solidFill>
                  <a:latin typeface="Arial Bold"/>
                  <a:ea typeface="Arial Bold"/>
                  <a:cs typeface="Arial Bold"/>
                  <a:sym typeface="Arial Bold"/>
                </a:defRPr>
              </a:pPr>
              <a:endParaRPr/>
            </a:p>
          </p:txBody>
        </p:sp>
        <p:sp>
          <p:nvSpPr>
            <p:cNvPr id="9" name="Shape 9"/>
            <p:cNvSpPr/>
            <p:nvPr/>
          </p:nvSpPr>
          <p:spPr>
            <a:xfrm>
              <a:off x="0" y="-239350"/>
              <a:ext cx="1750247" cy="81838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50800" tIns="50800" rIns="50800" bIns="50800" numCol="1" anchor="ctr">
              <a:noAutofit/>
            </a:bodyPr>
            <a:lstStyle/>
            <a:p>
              <a:pPr lvl="0" algn="r">
                <a:lnSpc>
                  <a:spcPts val="1508"/>
                </a:lnSpc>
                <a:defRPr sz="1800"/>
              </a:pPr>
              <a:r>
                <a:rPr sz="900" b="1">
                  <a:latin typeface="ヒラギノ角ゴ Pro W3"/>
                  <a:ea typeface="ヒラギノ角ゴ Pro W3"/>
                  <a:cs typeface="ヒラギノ角ゴ Pro W3"/>
                  <a:sym typeface="ヒラギノ角ゴ Pro W3"/>
                </a:rPr>
                <a:t>©bitbank,Inc </a:t>
              </a:r>
              <a:r>
                <a:rPr sz="900">
                  <a:solidFill>
                    <a:srgbClr val="FF0000"/>
                  </a:solidFill>
                  <a:latin typeface="Arial Bold"/>
                  <a:ea typeface="Arial Bold"/>
                  <a:cs typeface="Arial Bold"/>
                  <a:sym typeface="Arial Bold"/>
                </a:rPr>
                <a:t>Confidential</a:t>
              </a:r>
            </a:p>
          </p:txBody>
        </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ransition xmlns:p14="http://schemas.microsoft.com/office/powerpoint/2010/main" spd="med"/>
  <p:txStyles>
    <p:titleStyle>
      <a:lvl1pPr algn="ctr">
        <a:defRPr sz="6000">
          <a:latin typeface="Gill Sans"/>
          <a:ea typeface="Gill Sans"/>
          <a:cs typeface="Gill Sans"/>
          <a:sym typeface="Gill Sans"/>
        </a:defRPr>
      </a:lvl1pPr>
      <a:lvl2pPr algn="ctr">
        <a:defRPr sz="6000">
          <a:latin typeface="Gill Sans"/>
          <a:ea typeface="Gill Sans"/>
          <a:cs typeface="Gill Sans"/>
          <a:sym typeface="Gill Sans"/>
        </a:defRPr>
      </a:lvl2pPr>
      <a:lvl3pPr algn="ctr">
        <a:defRPr sz="6000">
          <a:latin typeface="Gill Sans"/>
          <a:ea typeface="Gill Sans"/>
          <a:cs typeface="Gill Sans"/>
          <a:sym typeface="Gill Sans"/>
        </a:defRPr>
      </a:lvl3pPr>
      <a:lvl4pPr algn="ctr">
        <a:defRPr sz="6000">
          <a:latin typeface="Gill Sans"/>
          <a:ea typeface="Gill Sans"/>
          <a:cs typeface="Gill Sans"/>
          <a:sym typeface="Gill Sans"/>
        </a:defRPr>
      </a:lvl4pPr>
      <a:lvl5pPr algn="ctr">
        <a:defRPr sz="6000">
          <a:latin typeface="Gill Sans"/>
          <a:ea typeface="Gill Sans"/>
          <a:cs typeface="Gill Sans"/>
          <a:sym typeface="Gill Sans"/>
        </a:defRPr>
      </a:lvl5pPr>
      <a:lvl6pPr indent="431016" algn="ctr">
        <a:defRPr sz="6000">
          <a:latin typeface="Gill Sans"/>
          <a:ea typeface="Gill Sans"/>
          <a:cs typeface="Gill Sans"/>
          <a:sym typeface="Gill Sans"/>
        </a:defRPr>
      </a:lvl6pPr>
      <a:lvl7pPr indent="862031" algn="ctr">
        <a:defRPr sz="6000">
          <a:latin typeface="Gill Sans"/>
          <a:ea typeface="Gill Sans"/>
          <a:cs typeface="Gill Sans"/>
          <a:sym typeface="Gill Sans"/>
        </a:defRPr>
      </a:lvl7pPr>
      <a:lvl8pPr indent="1293047" algn="ctr">
        <a:defRPr sz="6000">
          <a:latin typeface="Gill Sans"/>
          <a:ea typeface="Gill Sans"/>
          <a:cs typeface="Gill Sans"/>
          <a:sym typeface="Gill Sans"/>
        </a:defRPr>
      </a:lvl8pPr>
      <a:lvl9pPr indent="1724063" algn="ctr">
        <a:defRPr sz="6000">
          <a:latin typeface="Gill Sans"/>
          <a:ea typeface="Gill Sans"/>
          <a:cs typeface="Gill Sans"/>
          <a:sym typeface="Gill Sans"/>
        </a:defRPr>
      </a:lvl9pPr>
    </p:titleStyle>
    <p:bodyStyle>
      <a:lvl1pPr algn="ctr">
        <a:defRPr sz="2300" b="1">
          <a:solidFill>
            <a:srgbClr val="41B0BD"/>
          </a:solidFill>
          <a:latin typeface="ヒラギノ角ゴ Pro W3"/>
          <a:ea typeface="ヒラギノ角ゴ Pro W3"/>
          <a:cs typeface="ヒラギノ角ゴ Pro W3"/>
          <a:sym typeface="ヒラギノ角ゴ Pro W3"/>
        </a:defRPr>
      </a:lvl1pPr>
      <a:lvl2pPr algn="ctr">
        <a:defRPr sz="2300" b="1">
          <a:solidFill>
            <a:srgbClr val="41B0BD"/>
          </a:solidFill>
          <a:latin typeface="ヒラギノ角ゴ Pro W3"/>
          <a:ea typeface="ヒラギノ角ゴ Pro W3"/>
          <a:cs typeface="ヒラギノ角ゴ Pro W3"/>
          <a:sym typeface="ヒラギノ角ゴ Pro W3"/>
        </a:defRPr>
      </a:lvl2pPr>
      <a:lvl3pPr algn="ctr">
        <a:defRPr sz="2300" b="1">
          <a:solidFill>
            <a:srgbClr val="41B0BD"/>
          </a:solidFill>
          <a:latin typeface="ヒラギノ角ゴ Pro W3"/>
          <a:ea typeface="ヒラギノ角ゴ Pro W3"/>
          <a:cs typeface="ヒラギノ角ゴ Pro W3"/>
          <a:sym typeface="ヒラギノ角ゴ Pro W3"/>
        </a:defRPr>
      </a:lvl3pPr>
      <a:lvl4pPr algn="ctr">
        <a:defRPr sz="2300" b="1">
          <a:solidFill>
            <a:srgbClr val="41B0BD"/>
          </a:solidFill>
          <a:latin typeface="ヒラギノ角ゴ Pro W3"/>
          <a:ea typeface="ヒラギノ角ゴ Pro W3"/>
          <a:cs typeface="ヒラギノ角ゴ Pro W3"/>
          <a:sym typeface="ヒラギノ角ゴ Pro W3"/>
        </a:defRPr>
      </a:lvl4pPr>
      <a:lvl5pPr algn="ctr">
        <a:defRPr sz="2300" b="1">
          <a:solidFill>
            <a:srgbClr val="41B0BD"/>
          </a:solidFill>
          <a:latin typeface="ヒラギノ角ゴ Pro W3"/>
          <a:ea typeface="ヒラギノ角ゴ Pro W3"/>
          <a:cs typeface="ヒラギノ角ゴ Pro W3"/>
          <a:sym typeface="ヒラギノ角ゴ Pro W3"/>
        </a:defRPr>
      </a:lvl5pPr>
      <a:lvl6pPr indent="431016" algn="ctr">
        <a:defRPr sz="2300" b="1">
          <a:solidFill>
            <a:srgbClr val="41B0BD"/>
          </a:solidFill>
          <a:latin typeface="ヒラギノ角ゴ Pro W3"/>
          <a:ea typeface="ヒラギノ角ゴ Pro W3"/>
          <a:cs typeface="ヒラギノ角ゴ Pro W3"/>
          <a:sym typeface="ヒラギノ角ゴ Pro W3"/>
        </a:defRPr>
      </a:lvl6pPr>
      <a:lvl7pPr indent="862031" algn="ctr">
        <a:defRPr sz="2300" b="1">
          <a:solidFill>
            <a:srgbClr val="41B0BD"/>
          </a:solidFill>
          <a:latin typeface="ヒラギノ角ゴ Pro W3"/>
          <a:ea typeface="ヒラギノ角ゴ Pro W3"/>
          <a:cs typeface="ヒラギノ角ゴ Pro W3"/>
          <a:sym typeface="ヒラギノ角ゴ Pro W3"/>
        </a:defRPr>
      </a:lvl7pPr>
      <a:lvl8pPr indent="1293047" algn="ctr">
        <a:defRPr sz="2300" b="1">
          <a:solidFill>
            <a:srgbClr val="41B0BD"/>
          </a:solidFill>
          <a:latin typeface="ヒラギノ角ゴ Pro W3"/>
          <a:ea typeface="ヒラギノ角ゴ Pro W3"/>
          <a:cs typeface="ヒラギノ角ゴ Pro W3"/>
          <a:sym typeface="ヒラギノ角ゴ Pro W3"/>
        </a:defRPr>
      </a:lvl8pPr>
      <a:lvl9pPr indent="1724063" algn="ctr">
        <a:defRPr sz="2300" b="1">
          <a:solidFill>
            <a:srgbClr val="41B0BD"/>
          </a:solidFill>
          <a:latin typeface="ヒラギノ角ゴ Pro W3"/>
          <a:ea typeface="ヒラギノ角ゴ Pro W3"/>
          <a:cs typeface="ヒラギノ角ゴ Pro W3"/>
          <a:sym typeface="ヒラギノ角ゴ Pro W3"/>
        </a:defRPr>
      </a:lvl9pPr>
    </p:bodyStyle>
    <p:otherStyle>
      <a:lvl1pPr>
        <a:defRPr sz="1300">
          <a:solidFill>
            <a:schemeClr val="tx1"/>
          </a:solidFill>
          <a:latin typeface="+mn-lt"/>
          <a:ea typeface="+mn-ea"/>
          <a:cs typeface="+mn-cs"/>
          <a:sym typeface="Gill Sans"/>
        </a:defRPr>
      </a:lvl1pPr>
      <a:lvl2pPr indent="431016">
        <a:defRPr sz="1300">
          <a:solidFill>
            <a:schemeClr val="tx1"/>
          </a:solidFill>
          <a:latin typeface="+mn-lt"/>
          <a:ea typeface="+mn-ea"/>
          <a:cs typeface="+mn-cs"/>
          <a:sym typeface="Gill Sans"/>
        </a:defRPr>
      </a:lvl2pPr>
      <a:lvl3pPr indent="862031">
        <a:defRPr sz="1300">
          <a:solidFill>
            <a:schemeClr val="tx1"/>
          </a:solidFill>
          <a:latin typeface="+mn-lt"/>
          <a:ea typeface="+mn-ea"/>
          <a:cs typeface="+mn-cs"/>
          <a:sym typeface="Gill Sans"/>
        </a:defRPr>
      </a:lvl3pPr>
      <a:lvl4pPr indent="1293047">
        <a:defRPr sz="1300">
          <a:solidFill>
            <a:schemeClr val="tx1"/>
          </a:solidFill>
          <a:latin typeface="+mn-lt"/>
          <a:ea typeface="+mn-ea"/>
          <a:cs typeface="+mn-cs"/>
          <a:sym typeface="Gill Sans"/>
        </a:defRPr>
      </a:lvl4pPr>
      <a:lvl5pPr indent="1724063">
        <a:defRPr sz="1300">
          <a:solidFill>
            <a:schemeClr val="tx1"/>
          </a:solidFill>
          <a:latin typeface="+mn-lt"/>
          <a:ea typeface="+mn-ea"/>
          <a:cs typeface="+mn-cs"/>
          <a:sym typeface="Gill Sans"/>
        </a:defRPr>
      </a:lvl5pPr>
      <a:lvl6pPr>
        <a:defRPr sz="1300">
          <a:solidFill>
            <a:schemeClr val="tx1"/>
          </a:solidFill>
          <a:latin typeface="+mn-lt"/>
          <a:ea typeface="+mn-ea"/>
          <a:cs typeface="+mn-cs"/>
          <a:sym typeface="Gill Sans"/>
        </a:defRPr>
      </a:lvl6pPr>
      <a:lvl7pPr>
        <a:defRPr sz="1300">
          <a:solidFill>
            <a:schemeClr val="tx1"/>
          </a:solidFill>
          <a:latin typeface="+mn-lt"/>
          <a:ea typeface="+mn-ea"/>
          <a:cs typeface="+mn-cs"/>
          <a:sym typeface="Gill Sans"/>
        </a:defRPr>
      </a:lvl7pPr>
      <a:lvl8pPr>
        <a:defRPr sz="1300">
          <a:solidFill>
            <a:schemeClr val="tx1"/>
          </a:solidFill>
          <a:latin typeface="+mn-lt"/>
          <a:ea typeface="+mn-ea"/>
          <a:cs typeface="+mn-cs"/>
          <a:sym typeface="Gill Sans"/>
        </a:defRPr>
      </a:lvl8pPr>
      <a:lvl9pPr>
        <a:defRPr sz="1300">
          <a:solidFill>
            <a:schemeClr val="tx1"/>
          </a:solidFill>
          <a:latin typeface="+mn-lt"/>
          <a:ea typeface="+mn-ea"/>
          <a:cs typeface="+mn-cs"/>
          <a:sym typeface="Gill San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bitbankwallet.jp/" TargetMode="External"/><Relationship Id="rId4" Type="http://schemas.openxmlformats.org/officeDocument/2006/relationships/hyperlink" Target="https://www.bitcoinget.jp/" TargetMode="External"/><Relationship Id="rId1" Type="http://schemas.openxmlformats.org/officeDocument/2006/relationships/slideLayout" Target="../slideLayouts/slideLayout2.xml"/><Relationship Id="rId2" Type="http://schemas.openxmlformats.org/officeDocument/2006/relationships/hyperlink" Target="http://bitcheck.jp/"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 Id="rId3"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eg"/><Relationship Id="rId3" Type="http://schemas.openxmlformats.org/officeDocument/2006/relationships/image" Target="../media/image6.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 Id="rId3"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 Id="rId3"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 Id="rId3" Type="http://schemas.openxmlformats.org/officeDocument/2006/relationships/image" Target="../media/image1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Shape 35"/>
          <p:cNvSpPr/>
          <p:nvPr/>
        </p:nvSpPr>
        <p:spPr>
          <a:xfrm>
            <a:off x="4816792" y="6290852"/>
            <a:ext cx="196574" cy="287101"/>
          </a:xfrm>
          <a:prstGeom prst="rect">
            <a:avLst/>
          </a:prstGeom>
          <a:ln w="12700">
            <a:miter lim="400000"/>
          </a:ln>
          <a:extLst>
            <a:ext uri="{C572A759-6A51-4108-AA02-DFA0A04FC94B}">
              <ma14:wrappingTextBoxFlag xmlns:ma14="http://schemas.microsoft.com/office/mac/drawingml/2011/main" val="1"/>
            </a:ext>
          </a:extLst>
        </p:spPr>
        <p:txBody>
          <a:bodyPr wrap="none" lIns="43101" tIns="43102" rIns="43101" bIns="43102">
            <a:spAutoFit/>
          </a:bodyPr>
          <a:lstStyle>
            <a:lvl1pPr algn="l">
              <a:defRPr sz="1400" b="1">
                <a:solidFill>
                  <a:srgbClr val="41B0BD"/>
                </a:solidFill>
                <a:latin typeface="ヒラギノ角ゴ Pro W3"/>
                <a:ea typeface="ヒラギノ角ゴ Pro W3"/>
                <a:cs typeface="ヒラギノ角ゴ Pro W3"/>
                <a:sym typeface="ヒラギノ角ゴ Pro W3"/>
              </a:defRPr>
            </a:lvl1pPr>
          </a:lstStyle>
          <a:p>
            <a:pPr lvl="0">
              <a:defRPr sz="1800" b="0">
                <a:solidFill>
                  <a:srgbClr val="000000"/>
                </a:solidFill>
              </a:defRPr>
            </a:pPr>
            <a:r>
              <a:rPr sz="1300"/>
              <a:t>1</a:t>
            </a:r>
          </a:p>
        </p:txBody>
      </p:sp>
      <p:sp>
        <p:nvSpPr>
          <p:cNvPr id="36" name="Shape 36"/>
          <p:cNvSpPr>
            <a:spLocks noGrp="1"/>
          </p:cNvSpPr>
          <p:nvPr>
            <p:ph type="title" idx="4294967295"/>
          </p:nvPr>
        </p:nvSpPr>
        <p:spPr>
          <a:xfrm>
            <a:off x="179548" y="2456847"/>
            <a:ext cx="9546908" cy="1112742"/>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p>
            <a:pPr defTabSz="672384">
              <a:defRPr sz="1800"/>
            </a:pPr>
            <a:r>
              <a:rPr sz="3500" b="1">
                <a:solidFill>
                  <a:srgbClr val="FFFFFF"/>
                </a:solidFill>
                <a:latin typeface="ヒラギノ角ゴ Pro W3"/>
                <a:ea typeface="ヒラギノ角ゴ Pro W3"/>
                <a:cs typeface="ヒラギノ角ゴ Pro W3"/>
                <a:sym typeface="ヒラギノ角ゴ Pro W3"/>
              </a:rPr>
              <a:t>ビットバンク株式会社</a:t>
            </a:r>
          </a:p>
          <a:p>
            <a:pPr defTabSz="672384">
              <a:defRPr sz="1800"/>
            </a:pPr>
            <a:r>
              <a:rPr sz="3500" b="1">
                <a:solidFill>
                  <a:srgbClr val="FFFFFF"/>
                </a:solidFill>
                <a:latin typeface="ヒラギノ角ゴ Pro W3"/>
                <a:ea typeface="ヒラギノ角ゴ Pro W3"/>
                <a:cs typeface="ヒラギノ角ゴ Pro W3"/>
                <a:sym typeface="ヒラギノ角ゴ Pro W3"/>
              </a:rPr>
              <a:t>概要</a:t>
            </a:r>
          </a:p>
        </p:txBody>
      </p:sp>
      <p:sp>
        <p:nvSpPr>
          <p:cNvPr id="37" name="Shape 37"/>
          <p:cNvSpPr/>
          <p:nvPr/>
        </p:nvSpPr>
        <p:spPr>
          <a:xfrm>
            <a:off x="1" y="4725530"/>
            <a:ext cx="9893618" cy="200055"/>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spAutoFit/>
          </a:bodyPr>
          <a:lstStyle/>
          <a:p>
            <a:pPr lvl="0">
              <a:defRPr sz="1800"/>
            </a:pPr>
            <a:r>
              <a:rPr lang="en-US" sz="1300" dirty="0">
                <a:solidFill>
                  <a:srgbClr val="4D4D4D"/>
                </a:solidFill>
                <a:latin typeface="ヒラギノ角ゴ Pro W3"/>
                <a:ea typeface="ヒラギノ角ゴ Pro W3"/>
                <a:cs typeface="ヒラギノ角ゴ Pro W3"/>
                <a:sym typeface="ヒラギノ角ゴ Pro W3"/>
              </a:rPr>
              <a:t>2014</a:t>
            </a:r>
            <a:r>
              <a:rPr sz="1300" dirty="0">
                <a:solidFill>
                  <a:srgbClr val="4D4D4D"/>
                </a:solidFill>
                <a:latin typeface="ＭＳ Ｐゴシック"/>
                <a:ea typeface="ＭＳ Ｐゴシック"/>
                <a:cs typeface="ＭＳ Ｐゴシック"/>
                <a:sym typeface="ＭＳ Ｐゴシック"/>
              </a:rPr>
              <a:t>年1</a:t>
            </a:r>
            <a:r>
              <a:rPr lang="en-US" sz="1300" dirty="0">
                <a:solidFill>
                  <a:srgbClr val="4D4D4D"/>
                </a:solidFill>
                <a:latin typeface="ＭＳ Ｐゴシック"/>
                <a:ea typeface="ＭＳ Ｐゴシック"/>
                <a:cs typeface="ＭＳ Ｐゴシック"/>
                <a:sym typeface="ＭＳ Ｐゴシック"/>
              </a:rPr>
              <a:t>1</a:t>
            </a:r>
            <a:r>
              <a:rPr sz="1300" dirty="0" smtClean="0">
                <a:solidFill>
                  <a:srgbClr val="4D4D4D"/>
                </a:solidFill>
                <a:latin typeface="ＭＳ Ｐゴシック"/>
                <a:ea typeface="ＭＳ Ｐゴシック"/>
                <a:cs typeface="ＭＳ Ｐゴシック"/>
                <a:sym typeface="ＭＳ Ｐゴシック"/>
              </a:rPr>
              <a:t>月</a:t>
            </a:r>
            <a:r>
              <a:rPr lang="en-US" sz="1300" dirty="0" smtClean="0">
                <a:solidFill>
                  <a:srgbClr val="4D4D4D"/>
                </a:solidFill>
                <a:latin typeface="ＭＳ Ｐゴシック"/>
                <a:ea typeface="ＭＳ Ｐゴシック"/>
                <a:cs typeface="ＭＳ Ｐゴシック"/>
                <a:sym typeface="ＭＳ Ｐゴシック"/>
              </a:rPr>
              <a:t>24</a:t>
            </a:r>
            <a:r>
              <a:rPr sz="1300" dirty="0" smtClean="0">
                <a:solidFill>
                  <a:srgbClr val="4D4D4D"/>
                </a:solidFill>
                <a:latin typeface="ＭＳ Ｐゴシック"/>
                <a:ea typeface="ＭＳ Ｐゴシック"/>
                <a:cs typeface="ＭＳ Ｐゴシック"/>
                <a:sym typeface="ＭＳ Ｐゴシック"/>
              </a:rPr>
              <a:t>日</a:t>
            </a:r>
            <a:endParaRPr sz="1300" dirty="0">
              <a:solidFill>
                <a:srgbClr val="4D4D4D"/>
              </a:solidFill>
              <a:latin typeface="ＭＳ Ｐゴシック"/>
              <a:ea typeface="ＭＳ Ｐゴシック"/>
              <a:cs typeface="ＭＳ Ｐゴシック"/>
              <a:sym typeface="ＭＳ Ｐゴシック"/>
            </a:endParaRPr>
          </a:p>
        </p:txBody>
      </p:sp>
    </p:spTree>
  </p:cSld>
  <p:clrMapOvr>
    <a:masterClrMapping/>
  </p:clrMapOvr>
  <p:transition xmlns:p14="http://schemas.microsoft.com/office/powerpoint/2010/mai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Shape 39"/>
          <p:cNvSpPr>
            <a:spLocks noGrp="1"/>
          </p:cNvSpPr>
          <p:nvPr>
            <p:ph type="sldNum" sz="quarter" idx="2"/>
          </p:nvPr>
        </p:nvSpPr>
        <p:spPr>
          <a:xfrm>
            <a:off x="4816794" y="6290853"/>
            <a:ext cx="202460" cy="364045"/>
          </a:xfrm>
          <a:prstGeom prst="rect">
            <a:avLst/>
          </a:prstGeom>
          <a:extLst>
            <a:ext uri="{C572A759-6A51-4108-AA02-DFA0A04FC94B}">
              <ma14:wrappingTextBoxFlag xmlns:ma14="http://schemas.microsoft.com/office/mac/drawingml/2011/main" val="1"/>
            </a:ext>
          </a:extLst>
        </p:spPr>
        <p:txBody>
          <a:bodyPr/>
          <a:lstStyle/>
          <a:p>
            <a:pPr lvl="0">
              <a:defRPr sz="1800">
                <a:solidFill>
                  <a:srgbClr val="000000"/>
                </a:solidFill>
              </a:defRPr>
            </a:pPr>
            <a:fld id="{86CB4B4D-7CA3-9044-876B-883B54F8677D}" type="slidenum">
              <a:rPr/>
              <a:t>2</a:t>
            </a:fld>
            <a:endParaRPr/>
          </a:p>
        </p:txBody>
      </p:sp>
      <p:sp>
        <p:nvSpPr>
          <p:cNvPr id="41" name="Shape 41"/>
          <p:cNvSpPr/>
          <p:nvPr/>
        </p:nvSpPr>
        <p:spPr>
          <a:xfrm>
            <a:off x="-2" y="657358"/>
            <a:ext cx="9906003" cy="1"/>
          </a:xfrm>
          <a:prstGeom prst="line">
            <a:avLst/>
          </a:prstGeom>
          <a:ln w="12700">
            <a:solidFill/>
            <a:miter lim="400000"/>
          </a:ln>
        </p:spPr>
        <p:txBody>
          <a:bodyPr lIns="37414" tIns="37414" rIns="37414" bIns="37414" anchor="ctr"/>
          <a:lstStyle/>
          <a:p>
            <a:pPr defTabSz="550742">
              <a:defRPr sz="1800">
                <a:latin typeface="ヒラギノ角ゴ ProN W3"/>
                <a:ea typeface="ヒラギノ角ゴ ProN W3"/>
                <a:cs typeface="ヒラギノ角ゴ ProN W3"/>
                <a:sym typeface="ヒラギノ角ゴ ProN W3"/>
              </a:defRPr>
            </a:pPr>
            <a:endParaRPr/>
          </a:p>
        </p:txBody>
      </p:sp>
      <p:sp>
        <p:nvSpPr>
          <p:cNvPr id="42" name="Shape 42"/>
          <p:cNvSpPr/>
          <p:nvPr/>
        </p:nvSpPr>
        <p:spPr>
          <a:xfrm>
            <a:off x="634003" y="74353"/>
            <a:ext cx="1010374" cy="364045"/>
          </a:xfrm>
          <a:prstGeom prst="rect">
            <a:avLst/>
          </a:prstGeom>
          <a:ln w="12700">
            <a:miter lim="400000"/>
          </a:ln>
          <a:extLst>
            <a:ext uri="{C572A759-6A51-4108-AA02-DFA0A04FC94B}">
              <ma14:wrappingTextBoxFlag xmlns:ma14="http://schemas.microsoft.com/office/mac/drawingml/2011/main" val="1"/>
            </a:ext>
          </a:extLst>
        </p:spPr>
        <p:txBody>
          <a:bodyPr wrap="none" lIns="43101" tIns="43102" rIns="43101" bIns="43102">
            <a:spAutoFit/>
          </a:bodyPr>
          <a:lstStyle/>
          <a:p>
            <a:pPr lvl="0">
              <a:defRPr sz="1800"/>
            </a:pPr>
            <a:r>
              <a:rPr/>
              <a:t>会社概要</a:t>
            </a:r>
          </a:p>
        </p:txBody>
      </p:sp>
      <p:sp>
        <p:nvSpPr>
          <p:cNvPr id="43" name="Shape 43"/>
          <p:cNvSpPr/>
          <p:nvPr/>
        </p:nvSpPr>
        <p:spPr>
          <a:xfrm>
            <a:off x="3178236" y="808484"/>
            <a:ext cx="3549530" cy="364045"/>
          </a:xfrm>
          <a:prstGeom prst="rect">
            <a:avLst/>
          </a:prstGeom>
          <a:ln w="12700">
            <a:miter lim="400000"/>
          </a:ln>
          <a:extLst>
            <a:ext uri="{C572A759-6A51-4108-AA02-DFA0A04FC94B}">
              <ma14:wrappingTextBoxFlag xmlns:ma14="http://schemas.microsoft.com/office/mac/drawingml/2011/main" val="1"/>
            </a:ext>
          </a:extLst>
        </p:spPr>
        <p:txBody>
          <a:bodyPr wrap="none" lIns="43101" tIns="43102" rIns="43101" bIns="43102">
            <a:spAutoFit/>
          </a:bodyPr>
          <a:lstStyle>
            <a:lvl1pPr>
              <a:defRPr>
                <a:latin typeface="メイリオ"/>
                <a:ea typeface="メイリオ"/>
                <a:cs typeface="メイリオ"/>
                <a:sym typeface="メイリオ"/>
              </a:defRPr>
            </a:lvl1pPr>
          </a:lstStyle>
          <a:p>
            <a:pPr lvl="0">
              <a:defRPr sz="1800"/>
            </a:pPr>
            <a:r>
              <a:rPr/>
              <a:t>ビットコインをすべてのひとに！</a:t>
            </a:r>
          </a:p>
        </p:txBody>
      </p:sp>
      <p:sp>
        <p:nvSpPr>
          <p:cNvPr id="7" name="Shape 40"/>
          <p:cNvSpPr/>
          <p:nvPr/>
        </p:nvSpPr>
        <p:spPr>
          <a:xfrm>
            <a:off x="322931" y="1247384"/>
            <a:ext cx="8731485" cy="3987949"/>
          </a:xfrm>
          <a:prstGeom prst="rect">
            <a:avLst/>
          </a:prstGeom>
          <a:ln w="12700">
            <a:miter lim="400000"/>
          </a:ln>
          <a:extLst>
            <a:ext uri="{C572A759-6A51-4108-AA02-DFA0A04FC94B}">
              <ma14:wrappingTextBoxFlag xmlns:ma14="http://schemas.microsoft.com/office/mac/drawingml/2011/main" val="1"/>
            </a:ext>
          </a:extLst>
        </p:spPr>
        <p:txBody>
          <a:bodyPr lIns="35274" tIns="35274" rIns="35274" bIns="35274" anchor="ctr"/>
          <a:lstStyle/>
          <a:p>
            <a:pPr algn="l" defTabSz="519240">
              <a:defRPr sz="1800"/>
            </a:pPr>
            <a:r>
              <a:rPr dirty="0">
                <a:latin typeface="メイリオ"/>
                <a:ea typeface="メイリオ"/>
                <a:cs typeface="メイリオ"/>
                <a:sym typeface="ヒラギノ角ゴ ProN W3"/>
              </a:rPr>
              <a:t>商号：　　　        ビットバンク株式会社</a:t>
            </a:r>
          </a:p>
          <a:p>
            <a:pPr algn="l" defTabSz="519240">
              <a:defRPr sz="1800"/>
            </a:pPr>
            <a:r>
              <a:rPr dirty="0">
                <a:latin typeface="メイリオ"/>
                <a:ea typeface="メイリオ"/>
                <a:cs typeface="メイリオ"/>
                <a:sym typeface="ヒラギノ角ゴ ProN W3"/>
              </a:rPr>
              <a:t>設立：　　　         2014年5月7日</a:t>
            </a:r>
          </a:p>
          <a:p>
            <a:pPr algn="l" defTabSz="519240">
              <a:defRPr sz="1800"/>
            </a:pPr>
            <a:r>
              <a:rPr dirty="0">
                <a:latin typeface="メイリオ"/>
                <a:ea typeface="メイリオ"/>
                <a:cs typeface="メイリオ"/>
                <a:sym typeface="ヒラギノ角ゴ ProN W3"/>
              </a:rPr>
              <a:t>資本金： 　          1億4100万円（資本準備金含む）　2014年8月31日現在</a:t>
            </a:r>
          </a:p>
          <a:p>
            <a:pPr algn="l" defTabSz="519240">
              <a:defRPr sz="1800"/>
            </a:pPr>
            <a:r>
              <a:rPr dirty="0">
                <a:latin typeface="メイリオ"/>
                <a:ea typeface="メイリオ"/>
                <a:cs typeface="メイリオ"/>
                <a:sym typeface="ヒラギノ角ゴ ProN W3"/>
              </a:rPr>
              <a:t>住所：　　　        〒150-0002 東京都渋谷区渋谷2-10-15 NV_1 BLDG 7F</a:t>
            </a:r>
          </a:p>
          <a:p>
            <a:pPr algn="l" defTabSz="519240">
              <a:defRPr sz="1800"/>
            </a:pPr>
            <a:r>
              <a:rPr dirty="0">
                <a:latin typeface="メイリオ"/>
                <a:ea typeface="メイリオ"/>
                <a:cs typeface="メイリオ"/>
                <a:sym typeface="ヒラギノ角ゴ ProN W3"/>
              </a:rPr>
              <a:t>代表取締役：     　峰松浩樹</a:t>
            </a:r>
          </a:p>
          <a:p>
            <a:pPr algn="l" defTabSz="519240">
              <a:defRPr sz="1800"/>
            </a:pPr>
            <a:r>
              <a:rPr dirty="0">
                <a:latin typeface="メイリオ"/>
                <a:ea typeface="メイリオ"/>
                <a:cs typeface="メイリオ"/>
                <a:sym typeface="ヒラギノ角ゴ ProN W3"/>
              </a:rPr>
              <a:t>EMAIL：             support@bitcoinbank.co.jp</a:t>
            </a:r>
          </a:p>
          <a:p>
            <a:pPr algn="l" defTabSz="519240">
              <a:defRPr sz="1800"/>
            </a:pPr>
            <a:r>
              <a:rPr dirty="0">
                <a:latin typeface="メイリオ"/>
                <a:ea typeface="メイリオ"/>
                <a:cs typeface="メイリオ"/>
                <a:sym typeface="ヒラギノ角ゴ ProN W3"/>
              </a:rPr>
              <a:t>TEL：                 03-6427-1520</a:t>
            </a:r>
          </a:p>
          <a:p>
            <a:pPr algn="l" defTabSz="519240">
              <a:defRPr sz="1800"/>
            </a:pPr>
            <a:r>
              <a:rPr dirty="0">
                <a:latin typeface="メイリオ"/>
                <a:ea typeface="メイリオ"/>
                <a:cs typeface="メイリオ"/>
                <a:sym typeface="ヒラギノ角ゴ ProN W3"/>
              </a:rPr>
              <a:t>FAX：                 03-6427-1521</a:t>
            </a:r>
          </a:p>
          <a:p>
            <a:pPr algn="l" defTabSz="519240">
              <a:defRPr sz="1800"/>
            </a:pPr>
            <a:r>
              <a:rPr dirty="0">
                <a:latin typeface="メイリオ"/>
                <a:ea typeface="メイリオ"/>
                <a:cs typeface="メイリオ"/>
                <a:sym typeface="ヒラギノ角ゴ ProN W3"/>
              </a:rPr>
              <a:t>URL：                </a:t>
            </a:r>
            <a:r>
              <a:rPr dirty="0">
                <a:latin typeface="メイリオ"/>
                <a:ea typeface="メイリオ"/>
                <a:cs typeface="メイリオ"/>
                <a:sym typeface="ヒラギノ角ゴ ProN W3"/>
                <a:hlinkClick r:id="rId2"/>
              </a:rPr>
              <a:t>http://bitcoinbank.co.jp/</a:t>
            </a:r>
            <a:endParaRPr dirty="0">
              <a:latin typeface="メイリオ"/>
              <a:ea typeface="メイリオ"/>
              <a:cs typeface="メイリオ"/>
              <a:sym typeface="ヒラギノ角ゴ ProN W3"/>
            </a:endParaRPr>
          </a:p>
          <a:p>
            <a:pPr algn="l" defTabSz="519240">
              <a:defRPr sz="1800"/>
            </a:pPr>
            <a:r>
              <a:rPr dirty="0">
                <a:latin typeface="メイリオ"/>
                <a:ea typeface="メイリオ"/>
                <a:cs typeface="メイリオ"/>
                <a:sym typeface="ヒラギノ角ゴ ProN W3"/>
              </a:rPr>
              <a:t>事業内容：        　仮想通貨関連事業</a:t>
            </a:r>
          </a:p>
          <a:p>
            <a:pPr algn="l" defTabSz="519240">
              <a:defRPr sz="1800"/>
            </a:pPr>
            <a:r>
              <a:rPr dirty="0">
                <a:latin typeface="メイリオ"/>
                <a:ea typeface="メイリオ"/>
                <a:cs typeface="メイリオ"/>
                <a:sym typeface="ヒラギノ角ゴ ProN W3"/>
              </a:rPr>
              <a:t>サービス：        　ビットバンクウォレット</a:t>
            </a:r>
            <a:r>
              <a:rPr dirty="0" smtClean="0">
                <a:latin typeface="メイリオ"/>
                <a:ea typeface="メイリオ"/>
                <a:cs typeface="メイリオ"/>
                <a:sym typeface="ヒラギノ角ゴ ProN W3"/>
              </a:rPr>
              <a:t>（</a:t>
            </a:r>
            <a:r>
              <a:rPr lang="en-US" dirty="0" smtClean="0">
                <a:latin typeface="メイリオ"/>
                <a:ea typeface="メイリオ"/>
                <a:cs typeface="メイリオ"/>
                <a:sym typeface="ヒラギノ角ゴ ProN W3"/>
              </a:rPr>
              <a:t> </a:t>
            </a:r>
            <a:r>
              <a:rPr dirty="0" smtClean="0">
                <a:latin typeface="メイリオ"/>
                <a:ea typeface="メイリオ"/>
                <a:cs typeface="メイリオ"/>
                <a:sym typeface="ヒラギノ角ゴ ProN W3"/>
                <a:hlinkClick r:id="rId3"/>
              </a:rPr>
              <a:t>https</a:t>
            </a:r>
            <a:r>
              <a:rPr dirty="0">
                <a:latin typeface="メイリオ"/>
                <a:ea typeface="メイリオ"/>
                <a:cs typeface="メイリオ"/>
                <a:sym typeface="ヒラギノ角ゴ ProN W3"/>
                <a:hlinkClick r:id="rId3"/>
              </a:rPr>
              <a:t>://bitbankwallet.jp</a:t>
            </a:r>
            <a:r>
              <a:rPr dirty="0" smtClean="0">
                <a:latin typeface="メイリオ"/>
                <a:ea typeface="メイリオ"/>
                <a:cs typeface="メイリオ"/>
                <a:sym typeface="ヒラギノ角ゴ ProN W3"/>
                <a:hlinkClick r:id="rId3"/>
              </a:rPr>
              <a:t>/</a:t>
            </a:r>
            <a:r>
              <a:rPr lang="en-US" dirty="0" smtClean="0">
                <a:latin typeface="メイリオ"/>
                <a:ea typeface="メイリオ"/>
                <a:cs typeface="メイリオ"/>
                <a:sym typeface="ヒラギノ角ゴ ProN W3"/>
              </a:rPr>
              <a:t> </a:t>
            </a:r>
            <a:r>
              <a:rPr dirty="0" smtClean="0">
                <a:latin typeface="メイリオ"/>
                <a:ea typeface="メイリオ"/>
                <a:cs typeface="メイリオ"/>
                <a:sym typeface="ヒラギノ角ゴ ProN W3"/>
              </a:rPr>
              <a:t>）</a:t>
            </a:r>
            <a:endParaRPr dirty="0">
              <a:latin typeface="メイリオ"/>
              <a:ea typeface="メイリオ"/>
              <a:cs typeface="メイリオ"/>
              <a:sym typeface="ヒラギノ角ゴ ProN W3"/>
            </a:endParaRPr>
          </a:p>
          <a:p>
            <a:pPr algn="l" defTabSz="519240">
              <a:defRPr sz="1800"/>
            </a:pPr>
            <a:r>
              <a:rPr dirty="0">
                <a:latin typeface="メイリオ"/>
                <a:ea typeface="メイリオ"/>
                <a:cs typeface="メイリオ"/>
                <a:sym typeface="ヒラギノ角ゴ ProN W3"/>
              </a:rPr>
              <a:t>                          </a:t>
            </a:r>
            <a:r>
              <a:rPr dirty="0" smtClean="0">
                <a:latin typeface="メイリオ"/>
                <a:ea typeface="メイリオ"/>
                <a:cs typeface="メイリオ"/>
                <a:sym typeface="ヒラギノ角ゴ ProN W3"/>
              </a:rPr>
              <a:t>ビットコイン</a:t>
            </a:r>
            <a:r>
              <a:rPr dirty="0">
                <a:latin typeface="メイリオ"/>
                <a:ea typeface="メイリオ"/>
                <a:cs typeface="メイリオ"/>
                <a:sym typeface="ヒラギノ角ゴ ProN W3"/>
              </a:rPr>
              <a:t>ATM</a:t>
            </a:r>
          </a:p>
          <a:p>
            <a:pPr algn="l" defTabSz="519240">
              <a:defRPr sz="1800"/>
            </a:pPr>
            <a:r>
              <a:rPr dirty="0">
                <a:latin typeface="メイリオ"/>
                <a:ea typeface="メイリオ"/>
                <a:cs typeface="メイリオ"/>
                <a:sym typeface="ヒラギノ角ゴ ProN W3"/>
              </a:rPr>
              <a:t>                          ビットバンクペイ</a:t>
            </a:r>
            <a:r>
              <a:rPr dirty="0" smtClean="0">
                <a:latin typeface="メイリオ"/>
                <a:ea typeface="メイリオ"/>
                <a:cs typeface="メイリオ"/>
                <a:sym typeface="ヒラギノ角ゴ ProN W3"/>
              </a:rPr>
              <a:t>（</a:t>
            </a:r>
            <a:r>
              <a:rPr lang="en-US" dirty="0" smtClean="0">
                <a:latin typeface="メイリオ"/>
                <a:ea typeface="メイリオ"/>
                <a:cs typeface="メイリオ"/>
                <a:sym typeface="ヒラギノ角ゴ ProN W3"/>
              </a:rPr>
              <a:t> </a:t>
            </a:r>
            <a:r>
              <a:rPr u="sng" dirty="0" smtClean="0">
                <a:solidFill>
                  <a:srgbClr val="009999"/>
                </a:solidFill>
                <a:uFill>
                  <a:solidFill>
                    <a:srgbClr val="009999"/>
                  </a:solidFill>
                </a:uFill>
                <a:latin typeface="メイリオ"/>
                <a:ea typeface="メイリオ"/>
                <a:cs typeface="メイリオ"/>
                <a:sym typeface="ヒラギノ角ゴ ProN W3"/>
                <a:hlinkClick r:id="rId3"/>
              </a:rPr>
              <a:t>https</a:t>
            </a:r>
            <a:r>
              <a:rPr u="sng" dirty="0">
                <a:solidFill>
                  <a:srgbClr val="009999"/>
                </a:solidFill>
                <a:uFill>
                  <a:solidFill>
                    <a:srgbClr val="009999"/>
                  </a:solidFill>
                </a:uFill>
                <a:latin typeface="メイリオ"/>
                <a:ea typeface="メイリオ"/>
                <a:cs typeface="メイリオ"/>
                <a:sym typeface="ヒラギノ角ゴ ProN W3"/>
                <a:hlinkClick r:id="rId3"/>
              </a:rPr>
              <a:t>://</a:t>
            </a:r>
            <a:r>
              <a:rPr u="sng" dirty="0" smtClean="0">
                <a:solidFill>
                  <a:srgbClr val="009999"/>
                </a:solidFill>
                <a:uFill>
                  <a:solidFill>
                    <a:srgbClr val="009999"/>
                  </a:solidFill>
                </a:uFill>
                <a:latin typeface="メイリオ"/>
                <a:ea typeface="メイリオ"/>
                <a:cs typeface="メイリオ"/>
                <a:sym typeface="ヒラギノ角ゴ ProN W3"/>
                <a:hlinkClick r:id="rId3"/>
              </a:rPr>
              <a:t>bitbank</a:t>
            </a:r>
            <a:r>
              <a:rPr lang="en-US" u="sng" dirty="0" smtClean="0">
                <a:solidFill>
                  <a:srgbClr val="009999"/>
                </a:solidFill>
                <a:uFill>
                  <a:solidFill>
                    <a:srgbClr val="009999"/>
                  </a:solidFill>
                </a:uFill>
                <a:latin typeface="メイリオ"/>
                <a:ea typeface="メイリオ"/>
                <a:cs typeface="メイリオ"/>
                <a:sym typeface="ヒラギノ角ゴ ProN W3"/>
                <a:hlinkClick r:id="rId3"/>
              </a:rPr>
              <a:t>pay</a:t>
            </a:r>
            <a:r>
              <a:rPr u="sng" dirty="0" smtClean="0">
                <a:solidFill>
                  <a:srgbClr val="009999"/>
                </a:solidFill>
                <a:uFill>
                  <a:solidFill>
                    <a:srgbClr val="009999"/>
                  </a:solidFill>
                </a:uFill>
                <a:latin typeface="メイリオ"/>
                <a:ea typeface="メイリオ"/>
                <a:cs typeface="メイリオ"/>
                <a:sym typeface="ヒラギノ角ゴ ProN W3"/>
                <a:hlinkClick r:id="rId3"/>
              </a:rPr>
              <a:t>.jp/</a:t>
            </a:r>
            <a:r>
              <a:rPr lang="en-US" u="sng" dirty="0" smtClean="0">
                <a:solidFill>
                  <a:srgbClr val="009999"/>
                </a:solidFill>
                <a:uFill>
                  <a:solidFill>
                    <a:srgbClr val="009999"/>
                  </a:solidFill>
                </a:uFill>
                <a:latin typeface="メイリオ"/>
                <a:ea typeface="メイリオ"/>
                <a:cs typeface="メイリオ"/>
                <a:sym typeface="ヒラギノ角ゴ ProN W3"/>
              </a:rPr>
              <a:t> </a:t>
            </a:r>
            <a:r>
              <a:rPr dirty="0" smtClean="0">
                <a:latin typeface="メイリオ"/>
                <a:ea typeface="メイリオ"/>
                <a:cs typeface="メイリオ"/>
                <a:sym typeface="ヒラギノ角ゴ ProN W3"/>
              </a:rPr>
              <a:t>）</a:t>
            </a:r>
            <a:endParaRPr dirty="0">
              <a:latin typeface="メイリオ"/>
              <a:ea typeface="メイリオ"/>
              <a:cs typeface="メイリオ"/>
              <a:sym typeface="ヒラギノ角ゴ ProN W3"/>
            </a:endParaRPr>
          </a:p>
          <a:p>
            <a:pPr algn="l" defTabSz="519240">
              <a:defRPr sz="1800"/>
            </a:pPr>
            <a:r>
              <a:rPr dirty="0">
                <a:latin typeface="メイリオ"/>
                <a:ea typeface="メイリオ"/>
                <a:cs typeface="メイリオ"/>
                <a:sym typeface="ヒラギノ角ゴ ProN W3"/>
              </a:rPr>
              <a:t>　　　　　　　　</a:t>
            </a:r>
            <a:r>
              <a:rPr dirty="0" smtClean="0">
                <a:latin typeface="メイリオ"/>
                <a:ea typeface="メイリオ"/>
                <a:cs typeface="メイリオ"/>
                <a:sym typeface="ヒラギノ角ゴ ProN W3"/>
              </a:rPr>
              <a:t>　　・店舗</a:t>
            </a:r>
            <a:r>
              <a:rPr dirty="0">
                <a:latin typeface="メイリオ"/>
                <a:ea typeface="メイリオ"/>
                <a:cs typeface="メイリオ"/>
                <a:sym typeface="ヒラギノ角ゴ ProN W3"/>
              </a:rPr>
              <a:t>内対面決済型　・オンライン決済</a:t>
            </a:r>
            <a:r>
              <a:rPr dirty="0" smtClean="0">
                <a:latin typeface="メイリオ"/>
                <a:ea typeface="メイリオ"/>
                <a:cs typeface="メイリオ"/>
                <a:sym typeface="ヒラギノ角ゴ ProN W3"/>
              </a:rPr>
              <a:t>型</a:t>
            </a:r>
            <a:endParaRPr lang="en-US" dirty="0" smtClean="0">
              <a:latin typeface="メイリオ"/>
              <a:ea typeface="メイリオ"/>
              <a:cs typeface="メイリオ"/>
              <a:sym typeface="ヒラギノ角ゴ ProN W3"/>
            </a:endParaRPr>
          </a:p>
          <a:p>
            <a:pPr algn="l" defTabSz="519240">
              <a:defRPr sz="1800"/>
            </a:pPr>
            <a:r>
              <a:rPr lang="ja-JP" altLang="en-US" dirty="0" smtClean="0">
                <a:latin typeface="メイリオ"/>
                <a:ea typeface="メイリオ"/>
                <a:cs typeface="メイリオ"/>
                <a:sym typeface="ヒラギノ角ゴ ProN W3"/>
              </a:rPr>
              <a:t>　　　　　　　　　</a:t>
            </a:r>
            <a:r>
              <a:rPr lang="en-US" dirty="0" smtClean="0">
                <a:latin typeface="メイリオ"/>
                <a:ea typeface="メイリオ"/>
                <a:cs typeface="メイリオ"/>
                <a:sym typeface="ヒラギノ角ゴ ProN W3"/>
              </a:rPr>
              <a:t>ビットコインゲット ( </a:t>
            </a:r>
            <a:r>
              <a:rPr lang="en-US" dirty="0" smtClean="0">
                <a:latin typeface="メイリオ"/>
                <a:ea typeface="メイリオ"/>
                <a:cs typeface="メイリオ"/>
                <a:sym typeface="ヒラギノ角ゴ ProN W3"/>
                <a:hlinkClick r:id="rId4"/>
              </a:rPr>
              <a:t>https://www.bitcoinget.jp/</a:t>
            </a:r>
            <a:r>
              <a:rPr lang="en-US" dirty="0" smtClean="0">
                <a:latin typeface="メイリオ"/>
                <a:ea typeface="メイリオ"/>
                <a:cs typeface="メイリオ"/>
                <a:sym typeface="ヒラギノ角ゴ ProN W3"/>
              </a:rPr>
              <a:t> )</a:t>
            </a:r>
            <a:endParaRPr dirty="0">
              <a:latin typeface="メイリオ"/>
              <a:ea typeface="メイリオ"/>
              <a:cs typeface="メイリオ"/>
              <a:sym typeface="ヒラギノ角ゴ ProN W3"/>
            </a:endParaRPr>
          </a:p>
        </p:txBody>
      </p:sp>
    </p:spTree>
  </p:cSld>
  <p:clrMapOvr>
    <a:masterClrMapping/>
  </p:clrMapOvr>
  <p:transition xmlns:p14="http://schemas.microsoft.com/office/powerpoint/2010/mai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hape 45"/>
          <p:cNvSpPr>
            <a:spLocks noGrp="1"/>
          </p:cNvSpPr>
          <p:nvPr>
            <p:ph type="sldNum" sz="quarter" idx="2"/>
          </p:nvPr>
        </p:nvSpPr>
        <p:spPr>
          <a:xfrm>
            <a:off x="4816794" y="6290853"/>
            <a:ext cx="202460" cy="364045"/>
          </a:xfrm>
          <a:prstGeom prst="rect">
            <a:avLst/>
          </a:prstGeom>
          <a:extLst>
            <a:ext uri="{C572A759-6A51-4108-AA02-DFA0A04FC94B}">
              <ma14:wrappingTextBoxFlag xmlns:ma14="http://schemas.microsoft.com/office/mac/drawingml/2011/main" val="1"/>
            </a:ext>
          </a:extLst>
        </p:spPr>
        <p:txBody>
          <a:bodyPr/>
          <a:lstStyle/>
          <a:p>
            <a:pPr lvl="0">
              <a:defRPr sz="1800">
                <a:solidFill>
                  <a:srgbClr val="000000"/>
                </a:solidFill>
              </a:defRPr>
            </a:pPr>
            <a:fld id="{86CB4B4D-7CA3-9044-876B-883B54F8677D}" type="slidenum">
              <a:rPr/>
              <a:t>3</a:t>
            </a:fld>
            <a:endParaRPr/>
          </a:p>
        </p:txBody>
      </p:sp>
      <p:sp>
        <p:nvSpPr>
          <p:cNvPr id="46" name="Shape 46"/>
          <p:cNvSpPr/>
          <p:nvPr/>
        </p:nvSpPr>
        <p:spPr>
          <a:xfrm>
            <a:off x="405528" y="851085"/>
            <a:ext cx="9205906" cy="4510323"/>
          </a:xfrm>
          <a:prstGeom prst="rect">
            <a:avLst/>
          </a:prstGeom>
          <a:ln w="12700">
            <a:miter lim="400000"/>
          </a:ln>
          <a:extLst>
            <a:ext uri="{C572A759-6A51-4108-AA02-DFA0A04FC94B}">
              <ma14:wrappingTextBoxFlag xmlns:ma14="http://schemas.microsoft.com/office/mac/drawingml/2011/main" val="1"/>
            </a:ext>
          </a:extLst>
        </p:spPr>
        <p:txBody>
          <a:bodyPr lIns="38791" tIns="38791" rIns="38791" bIns="38791">
            <a:spAutoFit/>
          </a:bodyPr>
          <a:lstStyle/>
          <a:p>
            <a:pPr lvl="0" algn="l">
              <a:defRPr sz="1800"/>
            </a:pPr>
            <a:r>
              <a:rPr dirty="0">
                <a:latin typeface="ＭＳ Ｐゴシック"/>
                <a:ea typeface="ＭＳ Ｐゴシック"/>
                <a:cs typeface="ＭＳ Ｐゴシック"/>
                <a:sym typeface="ＭＳ Ｐゴシック"/>
              </a:rPr>
              <a:t>（</a:t>
            </a:r>
            <a:r>
              <a:rPr dirty="0">
                <a:latin typeface="Calibri"/>
                <a:ea typeface="Calibri"/>
                <a:cs typeface="Calibri"/>
                <a:sym typeface="Calibri"/>
              </a:rPr>
              <a:t>1</a:t>
            </a:r>
            <a:r>
              <a:rPr dirty="0">
                <a:latin typeface="ＭＳ Ｐゴシック"/>
                <a:ea typeface="ＭＳ Ｐゴシック"/>
                <a:cs typeface="ＭＳ Ｐゴシック"/>
                <a:sym typeface="ＭＳ Ｐゴシック"/>
              </a:rPr>
              <a:t>）　ビットコインを単なる</a:t>
            </a:r>
            <a:r>
              <a:rPr dirty="0">
                <a:latin typeface="Calibri"/>
                <a:ea typeface="Calibri"/>
                <a:cs typeface="Calibri"/>
                <a:sym typeface="Calibri"/>
              </a:rPr>
              <a:t>“</a:t>
            </a:r>
            <a:r>
              <a:rPr dirty="0">
                <a:latin typeface="ＭＳ Ｐゴシック"/>
                <a:ea typeface="ＭＳ Ｐゴシック"/>
                <a:cs typeface="ＭＳ Ｐゴシック"/>
                <a:sym typeface="ＭＳ Ｐゴシック"/>
              </a:rPr>
              <a:t>新しい技術</a:t>
            </a:r>
            <a:r>
              <a:rPr dirty="0">
                <a:latin typeface="Calibri"/>
                <a:ea typeface="Calibri"/>
                <a:cs typeface="Calibri"/>
                <a:sym typeface="Calibri"/>
              </a:rPr>
              <a:t>”</a:t>
            </a:r>
            <a:r>
              <a:rPr dirty="0">
                <a:latin typeface="ＭＳ Ｐゴシック"/>
                <a:ea typeface="ＭＳ Ｐゴシック"/>
                <a:cs typeface="ＭＳ Ｐゴシック"/>
                <a:sym typeface="ＭＳ Ｐゴシック"/>
              </a:rPr>
              <a:t>ではなく、</a:t>
            </a:r>
          </a:p>
          <a:p>
            <a:pPr lvl="0" algn="l">
              <a:defRPr sz="1800"/>
            </a:pPr>
            <a:r>
              <a:rPr dirty="0">
                <a:latin typeface="ＭＳ Ｐゴシック"/>
                <a:ea typeface="ＭＳ Ｐゴシック"/>
                <a:cs typeface="ＭＳ Ｐゴシック"/>
                <a:sym typeface="ＭＳ Ｐゴシック"/>
              </a:rPr>
              <a:t>　　　</a:t>
            </a:r>
            <a:r>
              <a:rPr dirty="0">
                <a:latin typeface="Calibri"/>
                <a:ea typeface="Calibri"/>
                <a:cs typeface="Calibri"/>
                <a:sym typeface="Calibri"/>
              </a:rPr>
              <a:t>“</a:t>
            </a:r>
            <a:r>
              <a:rPr dirty="0">
                <a:latin typeface="ＭＳ Ｐゴシック"/>
                <a:ea typeface="ＭＳ Ｐゴシック"/>
                <a:cs typeface="ＭＳ Ｐゴシック"/>
                <a:sym typeface="ＭＳ Ｐゴシック"/>
              </a:rPr>
              <a:t>社会を変える革命的なイノベーション</a:t>
            </a:r>
            <a:r>
              <a:rPr dirty="0">
                <a:latin typeface="Calibri"/>
                <a:ea typeface="Calibri"/>
                <a:cs typeface="Calibri"/>
                <a:sym typeface="Calibri"/>
              </a:rPr>
              <a:t>“</a:t>
            </a:r>
            <a:r>
              <a:rPr dirty="0">
                <a:latin typeface="ＭＳ Ｐゴシック"/>
                <a:ea typeface="ＭＳ Ｐゴシック"/>
                <a:cs typeface="ＭＳ Ｐゴシック"/>
                <a:sym typeface="ＭＳ Ｐゴシック"/>
              </a:rPr>
              <a:t>として信じる熱い志を持ったものが集い起業</a:t>
            </a:r>
            <a:endParaRPr dirty="0">
              <a:latin typeface="Calibri"/>
              <a:ea typeface="Calibri"/>
              <a:cs typeface="Calibri"/>
              <a:sym typeface="Calibri"/>
            </a:endParaRPr>
          </a:p>
          <a:p>
            <a:pPr lvl="0" algn="l">
              <a:defRPr sz="1800"/>
            </a:pPr>
            <a:endParaRPr dirty="0">
              <a:latin typeface="Calibri"/>
              <a:ea typeface="Calibri"/>
              <a:cs typeface="Calibri"/>
              <a:sym typeface="Calibri"/>
            </a:endParaRPr>
          </a:p>
          <a:p>
            <a:pPr lvl="0" algn="l">
              <a:defRPr sz="1800"/>
            </a:pPr>
            <a:r>
              <a:rPr dirty="0">
                <a:latin typeface="ＭＳ Ｐゴシック"/>
                <a:ea typeface="ＭＳ Ｐゴシック"/>
                <a:cs typeface="ＭＳ Ｐゴシック"/>
                <a:sym typeface="ＭＳ Ｐゴシック"/>
              </a:rPr>
              <a:t>（</a:t>
            </a:r>
            <a:r>
              <a:rPr dirty="0">
                <a:latin typeface="Calibri"/>
                <a:ea typeface="Calibri"/>
                <a:cs typeface="Calibri"/>
                <a:sym typeface="Calibri"/>
              </a:rPr>
              <a:t>2</a:t>
            </a:r>
            <a:r>
              <a:rPr dirty="0">
                <a:latin typeface="ＭＳ Ｐゴシック"/>
                <a:ea typeface="ＭＳ Ｐゴシック"/>
                <a:cs typeface="ＭＳ Ｐゴシック"/>
                <a:sym typeface="ＭＳ Ｐゴシック"/>
              </a:rPr>
              <a:t>）　ビットコインが広く普及するためにコンプライアンスへ注力</a:t>
            </a:r>
            <a:endParaRPr dirty="0">
              <a:latin typeface="Calibri"/>
              <a:ea typeface="Calibri"/>
              <a:cs typeface="Calibri"/>
              <a:sym typeface="Calibri"/>
            </a:endParaRPr>
          </a:p>
          <a:p>
            <a:pPr lvl="0" algn="l">
              <a:defRPr sz="1800"/>
            </a:pPr>
            <a:r>
              <a:rPr dirty="0">
                <a:latin typeface="ＭＳ Ｐゴシック"/>
                <a:ea typeface="ＭＳ Ｐゴシック"/>
                <a:cs typeface="ＭＳ Ｐゴシック"/>
                <a:sym typeface="ＭＳ Ｐゴシック"/>
              </a:rPr>
              <a:t>　　　 </a:t>
            </a:r>
            <a:r>
              <a:rPr dirty="0">
                <a:latin typeface="Calibri"/>
                <a:ea typeface="Calibri"/>
                <a:cs typeface="Calibri"/>
                <a:sym typeface="Calibri"/>
              </a:rPr>
              <a:t>⇒</a:t>
            </a:r>
            <a:r>
              <a:rPr dirty="0">
                <a:latin typeface="ＭＳ Ｐゴシック"/>
                <a:ea typeface="ＭＳ Ｐゴシック"/>
                <a:cs typeface="ＭＳ Ｐゴシック"/>
                <a:sym typeface="ＭＳ Ｐゴシック"/>
              </a:rPr>
              <a:t>本人確認や不正利用者対策などを行っていきます</a:t>
            </a:r>
            <a:endParaRPr dirty="0">
              <a:latin typeface="Calibri"/>
              <a:ea typeface="Calibri"/>
              <a:cs typeface="Calibri"/>
              <a:sym typeface="Calibri"/>
            </a:endParaRPr>
          </a:p>
          <a:p>
            <a:pPr lvl="0" algn="l">
              <a:defRPr sz="1800"/>
            </a:pPr>
            <a:endParaRPr dirty="0">
              <a:latin typeface="Calibri"/>
              <a:ea typeface="Calibri"/>
              <a:cs typeface="Calibri"/>
              <a:sym typeface="Calibri"/>
            </a:endParaRPr>
          </a:p>
          <a:p>
            <a:pPr lvl="0" algn="l">
              <a:defRPr sz="1800"/>
            </a:pPr>
            <a:r>
              <a:rPr dirty="0">
                <a:latin typeface="ＭＳ Ｐゴシック"/>
                <a:ea typeface="ＭＳ Ｐゴシック"/>
                <a:cs typeface="ＭＳ Ｐゴシック"/>
                <a:sym typeface="ＭＳ Ｐゴシック"/>
              </a:rPr>
              <a:t>（</a:t>
            </a:r>
            <a:r>
              <a:rPr dirty="0">
                <a:latin typeface="Calibri"/>
                <a:ea typeface="Calibri"/>
                <a:cs typeface="Calibri"/>
                <a:sym typeface="Calibri"/>
              </a:rPr>
              <a:t>3</a:t>
            </a:r>
            <a:r>
              <a:rPr dirty="0">
                <a:latin typeface="ＭＳ Ｐゴシック"/>
                <a:ea typeface="ＭＳ Ｐゴシック"/>
                <a:cs typeface="ＭＳ Ｐゴシック"/>
                <a:sym typeface="ＭＳ Ｐゴシック"/>
              </a:rPr>
              <a:t>）　法律面での高い対応力</a:t>
            </a:r>
            <a:endParaRPr dirty="0">
              <a:latin typeface="Calibri"/>
              <a:ea typeface="Calibri"/>
              <a:cs typeface="Calibri"/>
              <a:sym typeface="Calibri"/>
            </a:endParaRPr>
          </a:p>
          <a:p>
            <a:pPr lvl="0" algn="l">
              <a:defRPr sz="1800"/>
            </a:pPr>
            <a:r>
              <a:rPr dirty="0">
                <a:latin typeface="ＭＳ Ｐゴシック"/>
                <a:ea typeface="ＭＳ Ｐゴシック"/>
                <a:cs typeface="ＭＳ Ｐゴシック"/>
                <a:sym typeface="ＭＳ Ｐゴシック"/>
              </a:rPr>
              <a:t>　　　</a:t>
            </a:r>
            <a:r>
              <a:rPr dirty="0">
                <a:latin typeface="Calibri"/>
                <a:ea typeface="Calibri"/>
                <a:cs typeface="Calibri"/>
                <a:sym typeface="Calibri"/>
              </a:rPr>
              <a:t> </a:t>
            </a:r>
            <a:r>
              <a:rPr dirty="0">
                <a:latin typeface="ＭＳ Ｐゴシック"/>
                <a:ea typeface="ＭＳ Ｐゴシック"/>
                <a:cs typeface="ＭＳ Ｐゴシック"/>
                <a:sym typeface="ＭＳ Ｐゴシック"/>
              </a:rPr>
              <a:t>⇒顧問弁護士事務所　片岡総合法律事務所 http://www.klo.gr.jp/　</a:t>
            </a:r>
          </a:p>
          <a:p>
            <a:pPr lvl="0" algn="l">
              <a:defRPr sz="1800"/>
            </a:pPr>
            <a:endParaRPr dirty="0">
              <a:latin typeface="Calibri"/>
              <a:ea typeface="Calibri"/>
              <a:cs typeface="Calibri"/>
              <a:sym typeface="Calibri"/>
            </a:endParaRPr>
          </a:p>
          <a:p>
            <a:pPr lvl="0" algn="l">
              <a:defRPr sz="1800"/>
            </a:pPr>
            <a:r>
              <a:rPr dirty="0">
                <a:latin typeface="ＭＳ Ｐゴシック"/>
                <a:ea typeface="ＭＳ Ｐゴシック"/>
                <a:cs typeface="ＭＳ Ｐゴシック"/>
                <a:sym typeface="ＭＳ Ｐゴシック"/>
              </a:rPr>
              <a:t>（</a:t>
            </a:r>
            <a:r>
              <a:rPr dirty="0">
                <a:latin typeface="Calibri"/>
                <a:ea typeface="Calibri"/>
                <a:cs typeface="Calibri"/>
                <a:sym typeface="Calibri"/>
              </a:rPr>
              <a:t>4</a:t>
            </a:r>
            <a:r>
              <a:rPr dirty="0">
                <a:latin typeface="ＭＳ Ｐゴシック"/>
                <a:ea typeface="ＭＳ Ｐゴシック"/>
                <a:cs typeface="ＭＳ Ｐゴシック"/>
                <a:sym typeface="ＭＳ Ｐゴシック"/>
              </a:rPr>
              <a:t>）　</a:t>
            </a:r>
            <a:r>
              <a:rPr dirty="0">
                <a:latin typeface="Calibri"/>
                <a:ea typeface="Calibri"/>
                <a:cs typeface="Calibri"/>
                <a:sym typeface="Calibri"/>
              </a:rPr>
              <a:t>IT</a:t>
            </a:r>
            <a:r>
              <a:rPr dirty="0">
                <a:latin typeface="ＭＳ Ｐゴシック"/>
                <a:ea typeface="ＭＳ Ｐゴシック"/>
                <a:cs typeface="ＭＳ Ｐゴシック"/>
                <a:sym typeface="ＭＳ Ｐゴシック"/>
              </a:rPr>
              <a:t>業界への広い人脈</a:t>
            </a:r>
            <a:endParaRPr dirty="0">
              <a:latin typeface="Calibri"/>
              <a:ea typeface="Calibri"/>
              <a:cs typeface="Calibri"/>
              <a:sym typeface="Calibri"/>
            </a:endParaRPr>
          </a:p>
          <a:p>
            <a:pPr lvl="0" algn="l">
              <a:defRPr sz="1800"/>
            </a:pPr>
            <a:r>
              <a:rPr dirty="0">
                <a:latin typeface="ＭＳ Ｐゴシック"/>
                <a:ea typeface="ＭＳ Ｐゴシック"/>
                <a:cs typeface="ＭＳ Ｐゴシック"/>
                <a:sym typeface="ＭＳ Ｐゴシック"/>
              </a:rPr>
              <a:t>　　　 </a:t>
            </a:r>
            <a:r>
              <a:rPr dirty="0" smtClean="0">
                <a:latin typeface="Calibri"/>
                <a:ea typeface="Calibri"/>
                <a:cs typeface="Calibri"/>
                <a:sym typeface="Calibri"/>
              </a:rPr>
              <a:t>⇒</a:t>
            </a:r>
            <a:r>
              <a:rPr lang="en-US" dirty="0" smtClean="0">
                <a:latin typeface="Calibri"/>
                <a:ea typeface="Calibri"/>
                <a:cs typeface="Calibri"/>
                <a:sym typeface="Calibri"/>
              </a:rPr>
              <a:t>参画メンバーの</a:t>
            </a:r>
            <a:r>
              <a:rPr dirty="0" smtClean="0">
                <a:latin typeface="Calibri"/>
                <a:ea typeface="Calibri"/>
                <a:cs typeface="Calibri"/>
                <a:sym typeface="Calibri"/>
              </a:rPr>
              <a:t>IT</a:t>
            </a:r>
            <a:r>
              <a:rPr dirty="0">
                <a:latin typeface="ＭＳ Ｐゴシック"/>
                <a:ea typeface="ＭＳ Ｐゴシック"/>
                <a:cs typeface="ＭＳ Ｐゴシック"/>
                <a:sym typeface="ＭＳ Ｐゴシック"/>
              </a:rPr>
              <a:t>業界における幅広い実績</a:t>
            </a:r>
            <a:endParaRPr dirty="0">
              <a:latin typeface="Calibri"/>
              <a:ea typeface="Calibri"/>
              <a:cs typeface="Calibri"/>
              <a:sym typeface="Calibri"/>
            </a:endParaRPr>
          </a:p>
          <a:p>
            <a:pPr lvl="0" algn="l">
              <a:defRPr sz="1800"/>
            </a:pPr>
            <a:r>
              <a:rPr dirty="0">
                <a:latin typeface="ＭＳ Ｐゴシック"/>
                <a:ea typeface="ＭＳ Ｐゴシック"/>
                <a:cs typeface="ＭＳ Ｐゴシック"/>
                <a:sym typeface="ＭＳ Ｐゴシック"/>
              </a:rPr>
              <a:t>　　</a:t>
            </a:r>
            <a:endParaRPr dirty="0">
              <a:latin typeface="Calibri"/>
              <a:ea typeface="Calibri"/>
              <a:cs typeface="Calibri"/>
              <a:sym typeface="Calibri"/>
            </a:endParaRPr>
          </a:p>
          <a:p>
            <a:pPr lvl="0" algn="l">
              <a:defRPr sz="1800"/>
            </a:pPr>
            <a:r>
              <a:rPr dirty="0">
                <a:latin typeface="ＭＳ Ｐゴシック"/>
                <a:ea typeface="ＭＳ Ｐゴシック"/>
                <a:cs typeface="ＭＳ Ｐゴシック"/>
                <a:sym typeface="ＭＳ Ｐゴシック"/>
              </a:rPr>
              <a:t>（</a:t>
            </a:r>
            <a:r>
              <a:rPr dirty="0">
                <a:latin typeface="Calibri"/>
                <a:ea typeface="Calibri"/>
                <a:cs typeface="Calibri"/>
                <a:sym typeface="Calibri"/>
              </a:rPr>
              <a:t>5</a:t>
            </a:r>
            <a:r>
              <a:rPr dirty="0">
                <a:latin typeface="ＭＳ Ｐゴシック"/>
                <a:ea typeface="ＭＳ Ｐゴシック"/>
                <a:cs typeface="ＭＳ Ｐゴシック"/>
                <a:sym typeface="ＭＳ Ｐゴシック"/>
              </a:rPr>
              <a:t>）　高い開発力</a:t>
            </a:r>
            <a:endParaRPr dirty="0">
              <a:latin typeface="Calibri"/>
              <a:ea typeface="Calibri"/>
              <a:cs typeface="Calibri"/>
              <a:sym typeface="Calibri"/>
            </a:endParaRPr>
          </a:p>
          <a:p>
            <a:pPr lvl="0" algn="l">
              <a:defRPr sz="1800"/>
            </a:pPr>
            <a:r>
              <a:rPr dirty="0">
                <a:latin typeface="ＭＳ Ｐゴシック"/>
                <a:ea typeface="ＭＳ Ｐゴシック"/>
                <a:cs typeface="ＭＳ Ｐゴシック"/>
                <a:sym typeface="ＭＳ Ｐゴシック"/>
              </a:rPr>
              <a:t>　　　</a:t>
            </a:r>
            <a:r>
              <a:rPr dirty="0">
                <a:latin typeface="Calibri"/>
                <a:ea typeface="Calibri"/>
                <a:cs typeface="Calibri"/>
                <a:sym typeface="Calibri"/>
              </a:rPr>
              <a:t> ⇒CTO</a:t>
            </a:r>
            <a:r>
              <a:rPr dirty="0">
                <a:latin typeface="ＭＳ Ｐゴシック"/>
                <a:ea typeface="ＭＳ Ｐゴシック"/>
                <a:cs typeface="ＭＳ Ｐゴシック"/>
                <a:sym typeface="ＭＳ Ｐゴシック"/>
              </a:rPr>
              <a:t>峰松浩樹による仮想通貨に関する深い造詣と開発実績</a:t>
            </a:r>
            <a:endParaRPr dirty="0">
              <a:latin typeface="Calibri"/>
              <a:ea typeface="Calibri"/>
              <a:cs typeface="Calibri"/>
              <a:sym typeface="Calibri"/>
            </a:endParaRPr>
          </a:p>
          <a:p>
            <a:pPr lvl="0" algn="l">
              <a:defRPr sz="1800"/>
            </a:pPr>
            <a:endParaRPr dirty="0">
              <a:latin typeface="Calibri"/>
              <a:ea typeface="Calibri"/>
              <a:cs typeface="Calibri"/>
              <a:sym typeface="Calibri"/>
            </a:endParaRPr>
          </a:p>
          <a:p>
            <a:pPr lvl="0" algn="l">
              <a:defRPr sz="1800"/>
            </a:pPr>
            <a:r>
              <a:rPr dirty="0">
                <a:latin typeface="ＭＳ Ｐゴシック"/>
                <a:ea typeface="ＭＳ Ｐゴシック"/>
                <a:cs typeface="ＭＳ Ｐゴシック"/>
                <a:sym typeface="ＭＳ Ｐゴシック"/>
              </a:rPr>
              <a:t>（</a:t>
            </a:r>
            <a:r>
              <a:rPr dirty="0">
                <a:latin typeface="Calibri"/>
                <a:ea typeface="Calibri"/>
                <a:cs typeface="Calibri"/>
                <a:sym typeface="Calibri"/>
              </a:rPr>
              <a:t>6</a:t>
            </a:r>
            <a:r>
              <a:rPr dirty="0">
                <a:latin typeface="ＭＳ Ｐゴシック"/>
                <a:ea typeface="ＭＳ Ｐゴシック"/>
                <a:cs typeface="ＭＳ Ｐゴシック"/>
                <a:sym typeface="ＭＳ Ｐゴシック"/>
              </a:rPr>
              <a:t>）　ビットコインコミュニティへの積極的な参加による情報収集力</a:t>
            </a:r>
            <a:endParaRPr dirty="0">
              <a:latin typeface="Calibri"/>
              <a:ea typeface="Calibri"/>
              <a:cs typeface="Calibri"/>
              <a:sym typeface="Calibri"/>
            </a:endParaRPr>
          </a:p>
        </p:txBody>
      </p:sp>
      <p:sp>
        <p:nvSpPr>
          <p:cNvPr id="47" name="Shape 47"/>
          <p:cNvSpPr/>
          <p:nvPr/>
        </p:nvSpPr>
        <p:spPr>
          <a:xfrm>
            <a:off x="266225" y="163883"/>
            <a:ext cx="5019556" cy="370727"/>
          </a:xfrm>
          <a:prstGeom prst="rect">
            <a:avLst/>
          </a:prstGeom>
          <a:ln w="12700">
            <a:miter lim="400000"/>
          </a:ln>
          <a:extLst>
            <a:ext uri="{C572A759-6A51-4108-AA02-DFA0A04FC94B}">
              <ma14:wrappingTextBoxFlag xmlns:ma14="http://schemas.microsoft.com/office/mac/drawingml/2011/main" val="1"/>
            </a:ext>
          </a:extLst>
        </p:spPr>
        <p:txBody>
          <a:bodyPr lIns="38791" tIns="38791" rIns="38791" bIns="38791">
            <a:spAutoFit/>
          </a:bodyPr>
          <a:lstStyle>
            <a:lvl1pPr algn="l">
              <a:defRPr sz="2000">
                <a:latin typeface="ＭＳ Ｐゴシック"/>
                <a:ea typeface="ＭＳ Ｐゴシック"/>
                <a:cs typeface="ＭＳ Ｐゴシック"/>
                <a:sym typeface="ＭＳ Ｐゴシック"/>
              </a:defRPr>
            </a:lvl1pPr>
          </a:lstStyle>
          <a:p>
            <a:pPr lvl="0">
              <a:defRPr sz="1800"/>
            </a:pPr>
            <a:r>
              <a:rPr sz="1900"/>
              <a:t>ビットバンク社の特徴</a:t>
            </a:r>
          </a:p>
        </p:txBody>
      </p:sp>
    </p:spTree>
  </p:cSld>
  <p:clrMapOvr>
    <a:masterClrMapping/>
  </p:clrMapOvr>
  <p:transition xmlns:p14="http://schemas.microsoft.com/office/powerpoint/2010/mai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sldNum" sz="quarter" idx="2"/>
          </p:nvPr>
        </p:nvSpPr>
        <p:spPr>
          <a:xfrm>
            <a:off x="4816794" y="6290853"/>
            <a:ext cx="202460" cy="364045"/>
          </a:xfrm>
          <a:prstGeom prst="rect">
            <a:avLst/>
          </a:prstGeom>
          <a:extLst>
            <a:ext uri="{C572A759-6A51-4108-AA02-DFA0A04FC94B}">
              <ma14:wrappingTextBoxFlag xmlns:ma14="http://schemas.microsoft.com/office/mac/drawingml/2011/main" val="1"/>
            </a:ext>
          </a:extLst>
        </p:spPr>
        <p:txBody>
          <a:bodyPr/>
          <a:lstStyle/>
          <a:p>
            <a:pPr lvl="0">
              <a:defRPr sz="1800">
                <a:solidFill>
                  <a:srgbClr val="000000"/>
                </a:solidFill>
              </a:defRPr>
            </a:pPr>
            <a:fld id="{86CB4B4D-7CA3-9044-876B-883B54F8677D}" type="slidenum">
              <a:rPr/>
              <a:t>4</a:t>
            </a:fld>
            <a:endParaRPr/>
          </a:p>
        </p:txBody>
      </p:sp>
      <p:sp>
        <p:nvSpPr>
          <p:cNvPr id="50" name="Shape 50"/>
          <p:cNvSpPr/>
          <p:nvPr/>
        </p:nvSpPr>
        <p:spPr>
          <a:xfrm>
            <a:off x="505278" y="1060505"/>
            <a:ext cx="9301665" cy="745931"/>
          </a:xfrm>
          <a:prstGeom prst="rect">
            <a:avLst/>
          </a:prstGeom>
          <a:ln w="12700">
            <a:miter lim="400000"/>
          </a:ln>
          <a:extLst>
            <a:ext uri="{C572A759-6A51-4108-AA02-DFA0A04FC94B}">
              <ma14:wrappingTextBoxFlag xmlns:ma14="http://schemas.microsoft.com/office/mac/drawingml/2011/main" val="1"/>
            </a:ext>
          </a:extLst>
        </p:spPr>
        <p:txBody>
          <a:bodyPr lIns="37414" tIns="37414" rIns="37414" bIns="37414" anchor="ctr"/>
          <a:lstStyle/>
          <a:p>
            <a:pPr algn="l" defTabSz="550742">
              <a:defRPr sz="1800"/>
            </a:pPr>
            <a:r>
              <a:rPr sz="1600">
                <a:latin typeface="ヒラギノ角ゴ ProN W3"/>
                <a:ea typeface="ヒラギノ角ゴ ProN W3"/>
                <a:cs typeface="ヒラギノ角ゴ ProN W3"/>
                <a:sym typeface="ヒラギノ角ゴ ProN W3"/>
              </a:rPr>
              <a:t>ビットコインを「買う」「送る」「受け取る」がかんたんにできるWEBウォレット</a:t>
            </a:r>
          </a:p>
          <a:p>
            <a:pPr algn="l" defTabSz="550742">
              <a:defRPr sz="1800"/>
            </a:pPr>
            <a:r>
              <a:rPr sz="1600">
                <a:latin typeface="ヒラギノ角ゴ ProN W3"/>
                <a:ea typeface="ヒラギノ角ゴ ProN W3"/>
                <a:cs typeface="ヒラギノ角ゴ ProN W3"/>
                <a:sym typeface="ヒラギノ角ゴ ProN W3"/>
              </a:rPr>
              <a:t>面倒なアプリのダウンロードをすることなく、WEBでビットコインを管理することができます。</a:t>
            </a:r>
          </a:p>
        </p:txBody>
      </p:sp>
      <p:sp>
        <p:nvSpPr>
          <p:cNvPr id="51" name="Shape 51"/>
          <p:cNvSpPr/>
          <p:nvPr/>
        </p:nvSpPr>
        <p:spPr>
          <a:xfrm>
            <a:off x="-2" y="657358"/>
            <a:ext cx="9906003" cy="1"/>
          </a:xfrm>
          <a:prstGeom prst="line">
            <a:avLst/>
          </a:prstGeom>
          <a:ln w="12700">
            <a:solidFill/>
            <a:miter lim="400000"/>
          </a:ln>
        </p:spPr>
        <p:txBody>
          <a:bodyPr lIns="37414" tIns="37414" rIns="37414" bIns="37414" anchor="ctr"/>
          <a:lstStyle/>
          <a:p>
            <a:pPr defTabSz="550742">
              <a:defRPr sz="1800">
                <a:latin typeface="ヒラギノ角ゴ ProN W3"/>
                <a:ea typeface="ヒラギノ角ゴ ProN W3"/>
                <a:cs typeface="ヒラギノ角ゴ ProN W3"/>
                <a:sym typeface="ヒラギノ角ゴ ProN W3"/>
              </a:defRPr>
            </a:pPr>
            <a:endParaRPr/>
          </a:p>
        </p:txBody>
      </p:sp>
      <p:pic>
        <p:nvPicPr>
          <p:cNvPr id="52" name="image2.png" descr="logo_v3.png"/>
          <p:cNvPicPr/>
          <p:nvPr/>
        </p:nvPicPr>
        <p:blipFill>
          <a:blip r:embed="rId2">
            <a:extLst/>
          </a:blip>
          <a:stretch>
            <a:fillRect/>
          </a:stretch>
        </p:blipFill>
        <p:spPr>
          <a:xfrm>
            <a:off x="297508" y="21206"/>
            <a:ext cx="4190463" cy="538170"/>
          </a:xfrm>
          <a:prstGeom prst="rect">
            <a:avLst/>
          </a:prstGeom>
          <a:ln w="3175">
            <a:miter lim="400000"/>
          </a:ln>
        </p:spPr>
      </p:pic>
      <p:pic>
        <p:nvPicPr>
          <p:cNvPr id="53" name="image3.png" descr="bitwallet.jpg"/>
          <p:cNvPicPr/>
          <p:nvPr/>
        </p:nvPicPr>
        <p:blipFill>
          <a:blip r:embed="rId3">
            <a:extLst/>
          </a:blip>
          <a:stretch>
            <a:fillRect/>
          </a:stretch>
        </p:blipFill>
        <p:spPr>
          <a:xfrm>
            <a:off x="1846738" y="1832955"/>
            <a:ext cx="5865120" cy="2957858"/>
          </a:xfrm>
          <a:prstGeom prst="rect">
            <a:avLst/>
          </a:prstGeom>
          <a:ln w="3175">
            <a:miter lim="400000"/>
          </a:ln>
        </p:spPr>
      </p:pic>
      <p:sp>
        <p:nvSpPr>
          <p:cNvPr id="54" name="Shape 54"/>
          <p:cNvSpPr/>
          <p:nvPr/>
        </p:nvSpPr>
        <p:spPr>
          <a:xfrm>
            <a:off x="1250977" y="4932238"/>
            <a:ext cx="7810264" cy="1094002"/>
          </a:xfrm>
          <a:prstGeom prst="rect">
            <a:avLst/>
          </a:prstGeom>
          <a:ln w="12700">
            <a:miter lim="400000"/>
          </a:ln>
          <a:extLst>
            <a:ext uri="{C572A759-6A51-4108-AA02-DFA0A04FC94B}">
              <ma14:wrappingTextBoxFlag xmlns:ma14="http://schemas.microsoft.com/office/mac/drawingml/2011/main" val="1"/>
            </a:ext>
          </a:extLst>
        </p:spPr>
        <p:txBody>
          <a:bodyPr lIns="38791" tIns="38791" rIns="38791" bIns="38791">
            <a:spAutoFit/>
          </a:bodyPr>
          <a:lstStyle/>
          <a:p>
            <a:pPr lvl="0" algn="l">
              <a:defRPr sz="1800"/>
            </a:pPr>
            <a:r>
              <a:rPr sz="1100" dirty="0">
                <a:solidFill>
                  <a:srgbClr val="FF0000"/>
                </a:solidFill>
                <a:latin typeface="ヒラギノ角ゴ ProN W6"/>
                <a:ea typeface="ヒラギノ角ゴ ProN W6"/>
                <a:cs typeface="ヒラギノ角ゴ ProN W6"/>
                <a:sym typeface="ヒラギノ角ゴ ProN W6"/>
              </a:rPr>
              <a:t>ビットコインを気軽に入手できる手段を提供</a:t>
            </a:r>
            <a:endParaRPr sz="1100" dirty="0">
              <a:solidFill>
                <a:srgbClr val="FF0000"/>
              </a:solidFill>
              <a:latin typeface="ＭＳ Ｐゴシック"/>
              <a:ea typeface="ＭＳ Ｐゴシック"/>
              <a:cs typeface="ＭＳ Ｐゴシック"/>
              <a:sym typeface="ＭＳ Ｐゴシック"/>
            </a:endParaRPr>
          </a:p>
          <a:p>
            <a:pPr lvl="0" algn="l">
              <a:defRPr sz="1800"/>
            </a:pPr>
            <a:endParaRPr sz="1100" dirty="0">
              <a:latin typeface="ＭＳ Ｐゴシック"/>
              <a:ea typeface="ＭＳ Ｐゴシック"/>
              <a:cs typeface="ＭＳ Ｐゴシック"/>
              <a:sym typeface="ＭＳ Ｐゴシック"/>
            </a:endParaRPr>
          </a:p>
          <a:p>
            <a:pPr lvl="0" algn="l">
              <a:defRPr sz="1800"/>
            </a:pPr>
            <a:r>
              <a:rPr sz="1100" dirty="0">
                <a:latin typeface="ヒラギノ角ゴ ProN W6"/>
                <a:ea typeface="ヒラギノ角ゴ ProN W6"/>
                <a:cs typeface="ヒラギノ角ゴ ProN W6"/>
                <a:sym typeface="ヒラギノ角ゴ ProN W6"/>
              </a:rPr>
              <a:t>（</a:t>
            </a:r>
            <a:r>
              <a:rPr sz="1100" dirty="0">
                <a:latin typeface="ＭＳ Ｐゴシック"/>
                <a:ea typeface="ＭＳ Ｐゴシック"/>
                <a:cs typeface="ＭＳ Ｐゴシック"/>
                <a:sym typeface="ＭＳ Ｐゴシック"/>
              </a:rPr>
              <a:t>1</a:t>
            </a:r>
            <a:r>
              <a:rPr sz="1100" dirty="0">
                <a:latin typeface="ヒラギノ角ゴ ProN W6"/>
                <a:ea typeface="ヒラギノ角ゴ ProN W6"/>
                <a:cs typeface="ヒラギノ角ゴ ProN W6"/>
                <a:sym typeface="ヒラギノ角ゴ ProN W6"/>
              </a:rPr>
              <a:t>） クレジットカードでビットコインが購入できる</a:t>
            </a:r>
            <a:endParaRPr sz="1100" dirty="0">
              <a:latin typeface="ＭＳ Ｐゴシック"/>
              <a:ea typeface="ＭＳ Ｐゴシック"/>
              <a:cs typeface="ＭＳ Ｐゴシック"/>
              <a:sym typeface="ＭＳ Ｐゴシック"/>
            </a:endParaRPr>
          </a:p>
          <a:p>
            <a:pPr lvl="0" algn="l">
              <a:defRPr sz="1800"/>
            </a:pPr>
            <a:r>
              <a:rPr sz="1100" dirty="0">
                <a:latin typeface="ヒラギノ角ゴ ProN W6"/>
                <a:ea typeface="ヒラギノ角ゴ ProN W6"/>
                <a:cs typeface="ヒラギノ角ゴ ProN W6"/>
                <a:sym typeface="ヒラギノ角ゴ ProN W6"/>
              </a:rPr>
              <a:t>（</a:t>
            </a:r>
            <a:r>
              <a:rPr sz="1100" dirty="0">
                <a:latin typeface="ＭＳ Ｐゴシック"/>
                <a:ea typeface="ＭＳ Ｐゴシック"/>
                <a:cs typeface="ＭＳ Ｐゴシック"/>
                <a:sym typeface="ＭＳ Ｐゴシック"/>
              </a:rPr>
              <a:t>2</a:t>
            </a:r>
            <a:r>
              <a:rPr sz="1100" dirty="0">
                <a:latin typeface="ヒラギノ角ゴ ProN W6"/>
                <a:ea typeface="ヒラギノ角ゴ ProN W6"/>
                <a:cs typeface="ヒラギノ角ゴ ProN W6"/>
                <a:sym typeface="ヒラギノ角ゴ ProN W6"/>
              </a:rPr>
              <a:t>） ビットコインを購入し，購入ビットコインをそのままビットコイン決済に利用できる</a:t>
            </a:r>
          </a:p>
          <a:p>
            <a:pPr lvl="0" algn="l">
              <a:defRPr sz="1800"/>
            </a:pPr>
            <a:r>
              <a:rPr sz="1100" dirty="0">
                <a:latin typeface="ヒラギノ角ゴ ProN W6"/>
                <a:ea typeface="ヒラギノ角ゴ ProN W6"/>
                <a:cs typeface="ヒラギノ角ゴ ProN W6"/>
                <a:sym typeface="ヒラギノ角ゴ ProN W6"/>
              </a:rPr>
              <a:t>        簡単便利さを実現</a:t>
            </a:r>
            <a:endParaRPr sz="1100" dirty="0">
              <a:latin typeface="ＭＳ Ｐゴシック"/>
              <a:ea typeface="ＭＳ Ｐゴシック"/>
              <a:cs typeface="ＭＳ Ｐゴシック"/>
              <a:sym typeface="ＭＳ Ｐゴシック"/>
            </a:endParaRPr>
          </a:p>
          <a:p>
            <a:pPr lvl="0" algn="l">
              <a:defRPr sz="1800"/>
            </a:pPr>
            <a:r>
              <a:rPr sz="1100" dirty="0">
                <a:latin typeface="ヒラギノ角ゴ ProN W6"/>
                <a:ea typeface="ヒラギノ角ゴ ProN W6"/>
                <a:cs typeface="ヒラギノ角ゴ ProN W6"/>
                <a:sym typeface="ヒラギノ角ゴ ProN W6"/>
              </a:rPr>
              <a:t>（</a:t>
            </a:r>
            <a:r>
              <a:rPr sz="1100" dirty="0">
                <a:latin typeface="ＭＳ Ｐゴシック"/>
                <a:ea typeface="ＭＳ Ｐゴシック"/>
                <a:cs typeface="ＭＳ Ｐゴシック"/>
                <a:sym typeface="ＭＳ Ｐゴシック"/>
              </a:rPr>
              <a:t>3</a:t>
            </a:r>
            <a:r>
              <a:rPr sz="1100" dirty="0">
                <a:latin typeface="ヒラギノ角ゴ ProN W6"/>
                <a:ea typeface="ヒラギノ角ゴ ProN W6"/>
                <a:cs typeface="ヒラギノ角ゴ ProN W6"/>
                <a:sym typeface="ヒラギノ角ゴ ProN W6"/>
              </a:rPr>
              <a:t>） </a:t>
            </a:r>
            <a:r>
              <a:rPr sz="1100" dirty="0">
                <a:latin typeface="ＭＳ Ｐゴシック"/>
                <a:ea typeface="ＭＳ Ｐゴシック"/>
                <a:cs typeface="ＭＳ Ｐゴシック"/>
                <a:sym typeface="ＭＳ Ｐゴシック"/>
              </a:rPr>
              <a:t>SMS</a:t>
            </a:r>
            <a:r>
              <a:rPr sz="1100" dirty="0">
                <a:latin typeface="ヒラギノ角ゴ ProN W6"/>
                <a:ea typeface="ヒラギノ角ゴ ProN W6"/>
                <a:cs typeface="ヒラギノ角ゴ ProN W6"/>
                <a:sym typeface="ヒラギノ角ゴ ProN W6"/>
              </a:rPr>
              <a:t>認証，免許証（もしくはパスポート）コピーのアップロードによる本人確認の実施</a:t>
            </a:r>
          </a:p>
        </p:txBody>
      </p:sp>
    </p:spTree>
  </p:cSld>
  <p:clrMapOvr>
    <a:masterClrMapping/>
  </p:clrMapOvr>
  <p:transition xmlns:p14="http://schemas.microsoft.com/office/powerpoint/2010/mai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Shape 56"/>
          <p:cNvSpPr>
            <a:spLocks noGrp="1"/>
          </p:cNvSpPr>
          <p:nvPr>
            <p:ph type="sldNum" sz="quarter" idx="2"/>
          </p:nvPr>
        </p:nvSpPr>
        <p:spPr>
          <a:xfrm>
            <a:off x="4816794" y="6290853"/>
            <a:ext cx="202460" cy="364045"/>
          </a:xfrm>
          <a:prstGeom prst="rect">
            <a:avLst/>
          </a:prstGeom>
          <a:extLst>
            <a:ext uri="{C572A759-6A51-4108-AA02-DFA0A04FC94B}">
              <ma14:wrappingTextBoxFlag xmlns:ma14="http://schemas.microsoft.com/office/mac/drawingml/2011/main" val="1"/>
            </a:ext>
          </a:extLst>
        </p:spPr>
        <p:txBody>
          <a:bodyPr/>
          <a:lstStyle/>
          <a:p>
            <a:pPr lvl="0">
              <a:defRPr sz="1800">
                <a:solidFill>
                  <a:srgbClr val="000000"/>
                </a:solidFill>
              </a:defRPr>
            </a:pPr>
            <a:fld id="{86CB4B4D-7CA3-9044-876B-883B54F8677D}" type="slidenum">
              <a:rPr/>
              <a:t>5</a:t>
            </a:fld>
            <a:endParaRPr/>
          </a:p>
        </p:txBody>
      </p:sp>
      <p:sp>
        <p:nvSpPr>
          <p:cNvPr id="57" name="Shape 57"/>
          <p:cNvSpPr/>
          <p:nvPr/>
        </p:nvSpPr>
        <p:spPr>
          <a:xfrm>
            <a:off x="391598" y="949578"/>
            <a:ext cx="9122806" cy="926373"/>
          </a:xfrm>
          <a:prstGeom prst="rect">
            <a:avLst/>
          </a:prstGeom>
          <a:ln w="12700">
            <a:miter lim="400000"/>
          </a:ln>
          <a:extLst>
            <a:ext uri="{C572A759-6A51-4108-AA02-DFA0A04FC94B}">
              <ma14:wrappingTextBoxFlag xmlns:ma14="http://schemas.microsoft.com/office/mac/drawingml/2011/main" val="1"/>
            </a:ext>
          </a:extLst>
        </p:spPr>
        <p:txBody>
          <a:bodyPr lIns="37414" tIns="37414" rIns="37414" bIns="37414" anchor="ctr"/>
          <a:lstStyle/>
          <a:p>
            <a:pPr algn="l" defTabSz="550742">
              <a:defRPr sz="1800"/>
            </a:pPr>
            <a:r>
              <a:rPr>
                <a:latin typeface="ヒラギノ角ゴ ProN W3"/>
                <a:ea typeface="ヒラギノ角ゴ ProN W3"/>
                <a:cs typeface="ヒラギノ角ゴ ProN W3"/>
                <a:sym typeface="ヒラギノ角ゴ ProN W3"/>
              </a:rPr>
              <a:t>世界で最も普及をしている 米robocoin 社のビットコイン専用ATMの運営</a:t>
            </a:r>
          </a:p>
          <a:p>
            <a:pPr algn="l" defTabSz="550742">
              <a:defRPr sz="1800"/>
            </a:pPr>
            <a:r>
              <a:rPr>
                <a:latin typeface="ヒラギノ角ゴ ProN W3"/>
                <a:ea typeface="ヒラギノ角ゴ ProN W3"/>
                <a:cs typeface="ヒラギノ角ゴ ProN W3"/>
                <a:sym typeface="ヒラギノ角ゴ ProN W3"/>
              </a:rPr>
              <a:t>西麻布のレストランバー「</a:t>
            </a:r>
            <a:r>
              <a:rPr sz="1500">
                <a:latin typeface="ＭＳ Ｐゴシック"/>
                <a:ea typeface="ＭＳ Ｐゴシック"/>
                <a:cs typeface="ＭＳ Ｐゴシック"/>
                <a:sym typeface="ＭＳ Ｐゴシック"/>
              </a:rPr>
              <a:t>VERANDA</a:t>
            </a:r>
            <a:r>
              <a:rPr>
                <a:latin typeface="ヒラギノ角ゴ ProN W3"/>
                <a:ea typeface="ヒラギノ角ゴ ProN W3"/>
                <a:cs typeface="ヒラギノ角ゴ ProN W3"/>
                <a:sym typeface="ヒラギノ角ゴ ProN W3"/>
              </a:rPr>
              <a:t>」に設置</a:t>
            </a:r>
          </a:p>
          <a:p>
            <a:pPr algn="l" defTabSz="550742">
              <a:defRPr sz="1800"/>
            </a:pPr>
            <a:r>
              <a:rPr>
                <a:latin typeface="ヒラギノ角ゴ ProN W3"/>
                <a:ea typeface="ヒラギノ角ゴ ProN W3"/>
                <a:cs typeface="ヒラギノ角ゴ ProN W3"/>
                <a:sym typeface="ヒラギノ角ゴ ProN W3"/>
              </a:rPr>
              <a:t>Robocoin ATMで、ビットコインの購入や換金を行うことができます。</a:t>
            </a:r>
          </a:p>
        </p:txBody>
      </p:sp>
      <p:sp>
        <p:nvSpPr>
          <p:cNvPr id="58" name="Shape 58"/>
          <p:cNvSpPr/>
          <p:nvPr/>
        </p:nvSpPr>
        <p:spPr>
          <a:xfrm>
            <a:off x="-2" y="657358"/>
            <a:ext cx="9906003" cy="1"/>
          </a:xfrm>
          <a:prstGeom prst="line">
            <a:avLst/>
          </a:prstGeom>
          <a:ln w="12700">
            <a:solidFill/>
            <a:miter lim="400000"/>
          </a:ln>
        </p:spPr>
        <p:txBody>
          <a:bodyPr lIns="37414" tIns="37414" rIns="37414" bIns="37414" anchor="ctr"/>
          <a:lstStyle/>
          <a:p>
            <a:pPr defTabSz="550742">
              <a:defRPr sz="1800">
                <a:latin typeface="ヒラギノ角ゴ ProN W3"/>
                <a:ea typeface="ヒラギノ角ゴ ProN W3"/>
                <a:cs typeface="ヒラギノ角ゴ ProN W3"/>
                <a:sym typeface="ヒラギノ角ゴ ProN W3"/>
              </a:defRPr>
            </a:pPr>
            <a:endParaRPr/>
          </a:p>
        </p:txBody>
      </p:sp>
      <p:pic>
        <p:nvPicPr>
          <p:cNvPr id="59" name="image7.jpeg" descr="atm.jpg"/>
          <p:cNvPicPr/>
          <p:nvPr/>
        </p:nvPicPr>
        <p:blipFill>
          <a:blip r:embed="rId2">
            <a:extLst/>
          </a:blip>
          <a:stretch>
            <a:fillRect/>
          </a:stretch>
        </p:blipFill>
        <p:spPr>
          <a:xfrm>
            <a:off x="1597343" y="2153746"/>
            <a:ext cx="3444705" cy="3793198"/>
          </a:xfrm>
          <a:prstGeom prst="rect">
            <a:avLst/>
          </a:prstGeom>
          <a:ln w="3175">
            <a:miter lim="400000"/>
          </a:ln>
        </p:spPr>
      </p:pic>
      <p:sp>
        <p:nvSpPr>
          <p:cNvPr id="60" name="Shape 60"/>
          <p:cNvSpPr/>
          <p:nvPr/>
        </p:nvSpPr>
        <p:spPr>
          <a:xfrm>
            <a:off x="281879" y="118421"/>
            <a:ext cx="2581398" cy="384721"/>
          </a:xfrm>
          <a:prstGeom prst="rect">
            <a:avLst/>
          </a:prstGeom>
          <a:ln w="12700">
            <a:miter lim="400000"/>
          </a:ln>
          <a:extLst>
            <a:ext uri="{C572A759-6A51-4108-AA02-DFA0A04FC94B}">
              <ma14:wrappingTextBoxFlag xmlns:ma14="http://schemas.microsoft.com/office/mac/drawingml/2011/main" val="1"/>
            </a:ext>
          </a:extLst>
        </p:spPr>
        <p:txBody>
          <a:bodyPr wrap="none" lIns="0" tIns="0" rIns="0" bIns="0">
            <a:spAutoFit/>
          </a:bodyPr>
          <a:lstStyle>
            <a:lvl1pPr>
              <a:defRPr sz="2600"/>
            </a:lvl1pPr>
          </a:lstStyle>
          <a:p>
            <a:pPr lvl="0">
              <a:defRPr sz="1800"/>
            </a:pPr>
            <a:r>
              <a:rPr sz="2500"/>
              <a:t>ビットコインATM</a:t>
            </a:r>
          </a:p>
        </p:txBody>
      </p:sp>
      <p:sp>
        <p:nvSpPr>
          <p:cNvPr id="61" name="Shape 61"/>
          <p:cNvSpPr/>
          <p:nvPr/>
        </p:nvSpPr>
        <p:spPr>
          <a:xfrm>
            <a:off x="5655709" y="3728202"/>
            <a:ext cx="3089435" cy="586171"/>
          </a:xfrm>
          <a:prstGeom prst="rect">
            <a:avLst/>
          </a:prstGeom>
          <a:ln w="12700">
            <a:miter lim="400000"/>
          </a:ln>
          <a:extLst>
            <a:ext uri="{C572A759-6A51-4108-AA02-DFA0A04FC94B}">
              <ma14:wrappingTextBoxFlag xmlns:ma14="http://schemas.microsoft.com/office/mac/drawingml/2011/main" val="1"/>
            </a:ext>
          </a:extLst>
        </p:spPr>
        <p:txBody>
          <a:bodyPr lIns="38791" tIns="38791" rIns="38791" bIns="38791">
            <a:spAutoFit/>
          </a:bodyPr>
          <a:lstStyle/>
          <a:p>
            <a:pPr lvl="0" algn="l">
              <a:defRPr sz="1800"/>
            </a:pPr>
            <a:r>
              <a:rPr sz="1100" dirty="0">
                <a:latin typeface="Calibri"/>
                <a:ea typeface="Calibri"/>
                <a:cs typeface="Calibri"/>
                <a:sym typeface="Calibri"/>
              </a:rPr>
              <a:t>QR</a:t>
            </a:r>
            <a:r>
              <a:rPr sz="1100" dirty="0">
                <a:latin typeface="ＭＳ Ｐゴシック"/>
                <a:ea typeface="ＭＳ Ｐゴシック"/>
                <a:cs typeface="ＭＳ Ｐゴシック"/>
                <a:sym typeface="ＭＳ Ｐゴシック"/>
              </a:rPr>
              <a:t>コードの読み取りによりスマートフォンの</a:t>
            </a:r>
            <a:endParaRPr sz="1100" dirty="0">
              <a:latin typeface="Calibri"/>
              <a:ea typeface="Calibri"/>
              <a:cs typeface="Calibri"/>
              <a:sym typeface="Calibri"/>
            </a:endParaRPr>
          </a:p>
          <a:p>
            <a:pPr lvl="0" algn="l">
              <a:defRPr sz="1800"/>
            </a:pPr>
            <a:r>
              <a:rPr lang="ja-JP" altLang="en-US" sz="1100" dirty="0">
                <a:latin typeface="ＭＳ Ｐゴシック"/>
                <a:ea typeface="ＭＳ Ｐゴシック"/>
                <a:cs typeface="ＭＳ Ｐゴシック"/>
                <a:sym typeface="ＭＳ Ｐゴシック"/>
              </a:rPr>
              <a:t>ウォレット</a:t>
            </a:r>
            <a:r>
              <a:rPr sz="1100" dirty="0">
                <a:latin typeface="ＭＳ Ｐゴシック"/>
                <a:ea typeface="ＭＳ Ｐゴシック"/>
                <a:cs typeface="ＭＳ Ｐゴシック"/>
                <a:sym typeface="ＭＳ Ｐゴシック"/>
              </a:rPr>
              <a:t>と</a:t>
            </a:r>
            <a:r>
              <a:rPr sz="1100" dirty="0">
                <a:latin typeface="Calibri"/>
                <a:ea typeface="Calibri"/>
                <a:cs typeface="Calibri"/>
                <a:sym typeface="Calibri"/>
              </a:rPr>
              <a:t>ATM</a:t>
            </a:r>
            <a:r>
              <a:rPr sz="1100" dirty="0">
                <a:latin typeface="ＭＳ Ｐゴシック"/>
                <a:ea typeface="ＭＳ Ｐゴシック"/>
                <a:cs typeface="ＭＳ Ｐゴシック"/>
                <a:sym typeface="ＭＳ Ｐゴシック"/>
              </a:rPr>
              <a:t>間で</a:t>
            </a:r>
            <a:endParaRPr sz="1100" dirty="0">
              <a:latin typeface="Calibri"/>
              <a:ea typeface="Calibri"/>
              <a:cs typeface="Calibri"/>
              <a:sym typeface="Calibri"/>
            </a:endParaRPr>
          </a:p>
          <a:p>
            <a:pPr lvl="0" algn="l">
              <a:defRPr sz="1800"/>
            </a:pPr>
            <a:r>
              <a:rPr sz="1100" dirty="0">
                <a:latin typeface="ＭＳ Ｐゴシック"/>
                <a:ea typeface="ＭＳ Ｐゴシック"/>
                <a:cs typeface="ＭＳ Ｐゴシック"/>
                <a:sym typeface="ＭＳ Ｐゴシック"/>
              </a:rPr>
              <a:t>手軽にビットコインの購入，売却を実現</a:t>
            </a:r>
          </a:p>
        </p:txBody>
      </p:sp>
      <p:pic>
        <p:nvPicPr>
          <p:cNvPr id="62" name="image.jpg"/>
          <p:cNvPicPr/>
          <p:nvPr/>
        </p:nvPicPr>
        <p:blipFill>
          <a:blip r:embed="rId3">
            <a:extLst/>
          </a:blip>
          <a:stretch>
            <a:fillRect/>
          </a:stretch>
        </p:blipFill>
        <p:spPr>
          <a:xfrm>
            <a:off x="5651064" y="2144836"/>
            <a:ext cx="2841356" cy="1405441"/>
          </a:xfrm>
          <a:prstGeom prst="rect">
            <a:avLst/>
          </a:prstGeom>
          <a:ln w="3175">
            <a:miter lim="400000"/>
          </a:ln>
        </p:spPr>
      </p:pic>
    </p:spTree>
  </p:cSld>
  <p:clrMapOvr>
    <a:masterClrMapping/>
  </p:clrMapOvr>
  <p:transition xmlns:p14="http://schemas.microsoft.com/office/powerpoint/2010/mai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Shape 64"/>
          <p:cNvSpPr>
            <a:spLocks noGrp="1"/>
          </p:cNvSpPr>
          <p:nvPr>
            <p:ph type="sldNum" sz="quarter" idx="2"/>
          </p:nvPr>
        </p:nvSpPr>
        <p:spPr>
          <a:xfrm>
            <a:off x="4816794" y="6290853"/>
            <a:ext cx="202460" cy="364045"/>
          </a:xfrm>
          <a:prstGeom prst="rect">
            <a:avLst/>
          </a:prstGeom>
          <a:extLst>
            <a:ext uri="{C572A759-6A51-4108-AA02-DFA0A04FC94B}">
              <ma14:wrappingTextBoxFlag xmlns:ma14="http://schemas.microsoft.com/office/mac/drawingml/2011/main" val="1"/>
            </a:ext>
          </a:extLst>
        </p:spPr>
        <p:txBody>
          <a:bodyPr/>
          <a:lstStyle/>
          <a:p>
            <a:pPr lvl="0">
              <a:defRPr sz="1800">
                <a:solidFill>
                  <a:srgbClr val="000000"/>
                </a:solidFill>
              </a:defRPr>
            </a:pPr>
            <a:fld id="{86CB4B4D-7CA3-9044-876B-883B54F8677D}" type="slidenum">
              <a:rPr/>
              <a:t>6</a:t>
            </a:fld>
            <a:endParaRPr/>
          </a:p>
        </p:txBody>
      </p:sp>
      <p:sp>
        <p:nvSpPr>
          <p:cNvPr id="65" name="Shape 65"/>
          <p:cNvSpPr/>
          <p:nvPr/>
        </p:nvSpPr>
        <p:spPr>
          <a:xfrm>
            <a:off x="391598" y="870394"/>
            <a:ext cx="9122806" cy="884928"/>
          </a:xfrm>
          <a:prstGeom prst="rect">
            <a:avLst/>
          </a:prstGeom>
          <a:ln w="12700">
            <a:miter lim="400000"/>
          </a:ln>
          <a:extLst>
            <a:ext uri="{C572A759-6A51-4108-AA02-DFA0A04FC94B}">
              <ma14:wrappingTextBoxFlag xmlns:ma14="http://schemas.microsoft.com/office/mac/drawingml/2011/main" val="1"/>
            </a:ext>
          </a:extLst>
        </p:spPr>
        <p:txBody>
          <a:bodyPr lIns="37414" tIns="37414" rIns="37414" bIns="37414" anchor="ctr"/>
          <a:lstStyle/>
          <a:p>
            <a:pPr algn="l" defTabSz="550742">
              <a:defRPr sz="1800"/>
            </a:pPr>
            <a:r>
              <a:rPr>
                <a:latin typeface="ヒラギノ角ゴ ProN W3"/>
                <a:ea typeface="ヒラギノ角ゴ ProN W3"/>
                <a:cs typeface="ヒラギノ角ゴ ProN W3"/>
                <a:sym typeface="ヒラギノ角ゴ ProN W3"/>
              </a:rPr>
              <a:t>タブレット端末を使って簡単に対面でビットコイン決済ができます</a:t>
            </a:r>
          </a:p>
          <a:p>
            <a:pPr algn="l" defTabSz="550742">
              <a:defRPr sz="1800"/>
            </a:pPr>
            <a:r>
              <a:rPr>
                <a:latin typeface="ヒラギノ角ゴ ProN W3"/>
                <a:ea typeface="ヒラギノ角ゴ ProN W3"/>
                <a:cs typeface="ヒラギノ角ゴ ProN W3"/>
                <a:sym typeface="ヒラギノ角ゴ ProN W3"/>
              </a:rPr>
              <a:t>お客さま向けの専用決済端末プリンターと連動しているので、お客様に紙のレシートをお渡しすることができます。</a:t>
            </a:r>
          </a:p>
        </p:txBody>
      </p:sp>
      <p:sp>
        <p:nvSpPr>
          <p:cNvPr id="66" name="Shape 66"/>
          <p:cNvSpPr/>
          <p:nvPr/>
        </p:nvSpPr>
        <p:spPr>
          <a:xfrm>
            <a:off x="-42101" y="-2230"/>
            <a:ext cx="9906003" cy="1"/>
          </a:xfrm>
          <a:prstGeom prst="line">
            <a:avLst/>
          </a:prstGeom>
          <a:ln w="12700">
            <a:solidFill/>
            <a:miter lim="400000"/>
          </a:ln>
        </p:spPr>
        <p:txBody>
          <a:bodyPr lIns="37414" tIns="37414" rIns="37414" bIns="37414" anchor="ctr"/>
          <a:lstStyle/>
          <a:p>
            <a:pPr defTabSz="550742">
              <a:defRPr sz="1800">
                <a:latin typeface="ヒラギノ角ゴ ProN W3"/>
                <a:ea typeface="ヒラギノ角ゴ ProN W3"/>
                <a:cs typeface="ヒラギノ角ゴ ProN W3"/>
                <a:sym typeface="ヒラギノ角ゴ ProN W3"/>
              </a:defRPr>
            </a:pPr>
            <a:endParaRPr/>
          </a:p>
        </p:txBody>
      </p:sp>
      <p:pic>
        <p:nvPicPr>
          <p:cNvPr id="67" name="image6.jpg" descr="bitregister.jpg"/>
          <p:cNvPicPr/>
          <p:nvPr/>
        </p:nvPicPr>
        <p:blipFill>
          <a:blip r:embed="rId2">
            <a:extLst/>
          </a:blip>
          <a:stretch>
            <a:fillRect/>
          </a:stretch>
        </p:blipFill>
        <p:spPr>
          <a:xfrm>
            <a:off x="2265929" y="1886665"/>
            <a:ext cx="5101733" cy="2837022"/>
          </a:xfrm>
          <a:prstGeom prst="rect">
            <a:avLst/>
          </a:prstGeom>
          <a:ln w="3175">
            <a:miter lim="400000"/>
          </a:ln>
        </p:spPr>
      </p:pic>
      <p:pic>
        <p:nvPicPr>
          <p:cNvPr id="68" name="image5.png" descr="logo_v2.png"/>
          <p:cNvPicPr/>
          <p:nvPr/>
        </p:nvPicPr>
        <p:blipFill>
          <a:blip r:embed="rId3">
            <a:extLst/>
          </a:blip>
          <a:stretch>
            <a:fillRect/>
          </a:stretch>
        </p:blipFill>
        <p:spPr>
          <a:xfrm>
            <a:off x="337633" y="104896"/>
            <a:ext cx="2933171" cy="472099"/>
          </a:xfrm>
          <a:prstGeom prst="rect">
            <a:avLst/>
          </a:prstGeom>
          <a:ln w="3175">
            <a:miter lim="400000"/>
          </a:ln>
        </p:spPr>
      </p:pic>
      <p:sp>
        <p:nvSpPr>
          <p:cNvPr id="69" name="Shape 69"/>
          <p:cNvSpPr/>
          <p:nvPr/>
        </p:nvSpPr>
        <p:spPr>
          <a:xfrm>
            <a:off x="3588270" y="169077"/>
            <a:ext cx="2446664" cy="440989"/>
          </a:xfrm>
          <a:prstGeom prst="rect">
            <a:avLst/>
          </a:prstGeom>
          <a:ln w="12700">
            <a:miter lim="400000"/>
          </a:ln>
          <a:extLst>
            <a:ext uri="{C572A759-6A51-4108-AA02-DFA0A04FC94B}">
              <ma14:wrappingTextBoxFlag xmlns:ma14="http://schemas.microsoft.com/office/mac/drawingml/2011/main" val="1"/>
            </a:ext>
          </a:extLst>
        </p:spPr>
        <p:txBody>
          <a:bodyPr wrap="none" lIns="43101" tIns="43102" rIns="43101" bIns="43102">
            <a:spAutoFit/>
          </a:bodyPr>
          <a:lstStyle>
            <a:lvl1pPr>
              <a:defRPr sz="2400"/>
            </a:lvl1pPr>
          </a:lstStyle>
          <a:p>
            <a:pPr lvl="0">
              <a:defRPr sz="1800"/>
            </a:pPr>
            <a:r>
              <a:rPr sz="2300"/>
              <a:t>店舗内対面決済型</a:t>
            </a:r>
          </a:p>
        </p:txBody>
      </p:sp>
      <p:sp>
        <p:nvSpPr>
          <p:cNvPr id="70" name="Shape 70"/>
          <p:cNvSpPr/>
          <p:nvPr/>
        </p:nvSpPr>
        <p:spPr>
          <a:xfrm>
            <a:off x="1769562" y="4755452"/>
            <a:ext cx="6366880" cy="1094002"/>
          </a:xfrm>
          <a:prstGeom prst="rect">
            <a:avLst/>
          </a:prstGeom>
          <a:ln w="12700">
            <a:miter lim="400000"/>
          </a:ln>
          <a:extLst>
            <a:ext uri="{C572A759-6A51-4108-AA02-DFA0A04FC94B}">
              <ma14:wrappingTextBoxFlag xmlns:ma14="http://schemas.microsoft.com/office/mac/drawingml/2011/main" val="1"/>
            </a:ext>
          </a:extLst>
        </p:spPr>
        <p:txBody>
          <a:bodyPr lIns="38791" tIns="38791" rIns="38791" bIns="38791">
            <a:spAutoFit/>
          </a:bodyPr>
          <a:lstStyle/>
          <a:p>
            <a:pPr lvl="0" algn="l">
              <a:defRPr sz="1800"/>
            </a:pPr>
            <a:r>
              <a:rPr sz="1100" dirty="0">
                <a:solidFill>
                  <a:srgbClr val="FF0000"/>
                </a:solidFill>
                <a:latin typeface="ヒラギノ角ゴ ProN W6"/>
                <a:ea typeface="ヒラギノ角ゴ ProN W6"/>
                <a:cs typeface="ヒラギノ角ゴ ProN W6"/>
                <a:sym typeface="ヒラギノ角ゴ ProN W6"/>
              </a:rPr>
              <a:t>店頭でのビットコインお会計ツールを提供</a:t>
            </a:r>
            <a:endParaRPr sz="1100" dirty="0">
              <a:solidFill>
                <a:srgbClr val="FF0000"/>
              </a:solidFill>
              <a:latin typeface="ＭＳ Ｐゴシック"/>
              <a:ea typeface="ＭＳ Ｐゴシック"/>
              <a:cs typeface="ＭＳ Ｐゴシック"/>
              <a:sym typeface="ＭＳ Ｐゴシック"/>
            </a:endParaRPr>
          </a:p>
          <a:p>
            <a:pPr lvl="0" algn="l">
              <a:defRPr sz="1800"/>
            </a:pPr>
            <a:r>
              <a:rPr sz="1100" dirty="0">
                <a:latin typeface="ヒラギノ角ゴ ProN W6"/>
                <a:ea typeface="ヒラギノ角ゴ ProN W6"/>
                <a:cs typeface="ヒラギノ角ゴ ProN W6"/>
                <a:sym typeface="ヒラギノ角ゴ ProN W6"/>
              </a:rPr>
              <a:t>（</a:t>
            </a:r>
            <a:r>
              <a:rPr sz="1100" dirty="0">
                <a:latin typeface="ＭＳ Ｐゴシック"/>
                <a:ea typeface="ＭＳ Ｐゴシック"/>
                <a:cs typeface="ＭＳ Ｐゴシック"/>
                <a:sym typeface="ＭＳ Ｐゴシック"/>
              </a:rPr>
              <a:t>1</a:t>
            </a:r>
            <a:r>
              <a:rPr sz="1100" dirty="0">
                <a:latin typeface="ヒラギノ角ゴ ProN W6"/>
                <a:ea typeface="ヒラギノ角ゴ ProN W6"/>
                <a:cs typeface="ヒラギノ角ゴ ProN W6"/>
                <a:sym typeface="ヒラギノ角ゴ ProN W6"/>
              </a:rPr>
              <a:t>） タブレットとハンディプリンターで構成，場所を問わず利用可能</a:t>
            </a:r>
            <a:endParaRPr sz="1100" dirty="0">
              <a:latin typeface="ＭＳ Ｐゴシック"/>
              <a:ea typeface="ＭＳ Ｐゴシック"/>
              <a:cs typeface="ＭＳ Ｐゴシック"/>
              <a:sym typeface="ＭＳ Ｐゴシック"/>
            </a:endParaRPr>
          </a:p>
          <a:p>
            <a:pPr lvl="0" algn="l">
              <a:defRPr sz="1800"/>
            </a:pPr>
            <a:r>
              <a:rPr sz="1100" dirty="0">
                <a:latin typeface="ヒラギノ角ゴ ProN W6"/>
                <a:ea typeface="ヒラギノ角ゴ ProN W6"/>
                <a:cs typeface="ヒラギノ角ゴ ProN W6"/>
                <a:sym typeface="ヒラギノ角ゴ ProN W6"/>
              </a:rPr>
              <a:t>（</a:t>
            </a:r>
            <a:r>
              <a:rPr sz="1100" dirty="0">
                <a:latin typeface="ＭＳ Ｐゴシック"/>
                <a:ea typeface="ＭＳ Ｐゴシック"/>
                <a:cs typeface="ＭＳ Ｐゴシック"/>
                <a:sym typeface="ＭＳ Ｐゴシック"/>
              </a:rPr>
              <a:t>2</a:t>
            </a:r>
            <a:r>
              <a:rPr sz="1100" dirty="0">
                <a:latin typeface="ヒラギノ角ゴ ProN W6"/>
                <a:ea typeface="ヒラギノ角ゴ ProN W6"/>
                <a:cs typeface="ヒラギノ角ゴ ProN W6"/>
                <a:sym typeface="ヒラギノ角ゴ ProN W6"/>
              </a:rPr>
              <a:t>） お会計金額を入力すると，ビットコイン換算額と支払先</a:t>
            </a:r>
            <a:r>
              <a:rPr sz="1100" dirty="0">
                <a:latin typeface="ＭＳ Ｐゴシック"/>
                <a:ea typeface="ＭＳ Ｐゴシック"/>
                <a:cs typeface="ＭＳ Ｐゴシック"/>
                <a:sym typeface="ＭＳ Ｐゴシック"/>
              </a:rPr>
              <a:t>QR</a:t>
            </a:r>
            <a:r>
              <a:rPr sz="1100" dirty="0">
                <a:latin typeface="ヒラギノ角ゴ ProN W6"/>
                <a:ea typeface="ヒラギノ角ゴ ProN W6"/>
                <a:cs typeface="ヒラギノ角ゴ ProN W6"/>
                <a:sym typeface="ヒラギノ角ゴ ProN W6"/>
              </a:rPr>
              <a:t>コードが表示</a:t>
            </a:r>
            <a:endParaRPr sz="1100" dirty="0">
              <a:latin typeface="ＭＳ Ｐゴシック"/>
              <a:ea typeface="ＭＳ Ｐゴシック"/>
              <a:cs typeface="ＭＳ Ｐゴシック"/>
              <a:sym typeface="ＭＳ Ｐゴシック"/>
            </a:endParaRPr>
          </a:p>
          <a:p>
            <a:pPr lvl="0" algn="l">
              <a:defRPr sz="1800"/>
            </a:pPr>
            <a:r>
              <a:rPr sz="1100" dirty="0">
                <a:latin typeface="ヒラギノ角ゴ ProN W6"/>
                <a:ea typeface="ヒラギノ角ゴ ProN W6"/>
                <a:cs typeface="ヒラギノ角ゴ ProN W6"/>
                <a:sym typeface="ヒラギノ角ゴ ProN W6"/>
              </a:rPr>
              <a:t>（</a:t>
            </a:r>
            <a:r>
              <a:rPr sz="1100" dirty="0">
                <a:latin typeface="ＭＳ Ｐゴシック"/>
                <a:ea typeface="ＭＳ Ｐゴシック"/>
                <a:cs typeface="ＭＳ Ｐゴシック"/>
                <a:sym typeface="ＭＳ Ｐゴシック"/>
              </a:rPr>
              <a:t>3</a:t>
            </a:r>
            <a:r>
              <a:rPr sz="1100" dirty="0">
                <a:latin typeface="ヒラギノ角ゴ ProN W6"/>
                <a:ea typeface="ヒラギノ角ゴ ProN W6"/>
                <a:cs typeface="ヒラギノ角ゴ ProN W6"/>
                <a:sym typeface="ヒラギノ角ゴ ProN W6"/>
              </a:rPr>
              <a:t>）会計時お客様はスマートフォンの</a:t>
            </a:r>
            <a:r>
              <a:rPr lang="ja-JP" altLang="en-US" sz="1100" dirty="0">
                <a:latin typeface="ヒラギノ角ゴ ProN W6"/>
                <a:ea typeface="ヒラギノ角ゴ ProN W6"/>
                <a:cs typeface="ヒラギノ角ゴ ProN W6"/>
                <a:sym typeface="ヒラギノ角ゴ ProN W6"/>
              </a:rPr>
              <a:t>ビットバンクウォレット</a:t>
            </a:r>
            <a:r>
              <a:rPr sz="1100" dirty="0">
                <a:latin typeface="ヒラギノ角ゴ ProN W6"/>
                <a:ea typeface="ヒラギノ角ゴ ProN W6"/>
                <a:cs typeface="ヒラギノ角ゴ ProN W6"/>
                <a:sym typeface="ヒラギノ角ゴ ProN W6"/>
              </a:rPr>
              <a:t>で</a:t>
            </a:r>
            <a:r>
              <a:rPr sz="1100" dirty="0">
                <a:latin typeface="ＭＳ Ｐゴシック"/>
                <a:ea typeface="ＭＳ Ｐゴシック"/>
                <a:cs typeface="ＭＳ Ｐゴシック"/>
                <a:sym typeface="ＭＳ Ｐゴシック"/>
              </a:rPr>
              <a:t>QR</a:t>
            </a:r>
            <a:r>
              <a:rPr sz="1100" dirty="0">
                <a:latin typeface="ヒラギノ角ゴ ProN W6"/>
                <a:ea typeface="ヒラギノ角ゴ ProN W6"/>
                <a:cs typeface="ヒラギノ角ゴ ProN W6"/>
                <a:sym typeface="ヒラギノ角ゴ ProN W6"/>
              </a:rPr>
              <a:t>コードを読み取り</a:t>
            </a:r>
            <a:endParaRPr sz="1100" dirty="0">
              <a:latin typeface="ＭＳ Ｐゴシック"/>
              <a:ea typeface="ＭＳ Ｐゴシック"/>
              <a:cs typeface="ＭＳ Ｐゴシック"/>
              <a:sym typeface="ＭＳ Ｐゴシック"/>
            </a:endParaRPr>
          </a:p>
          <a:p>
            <a:pPr lvl="0" algn="l">
              <a:defRPr sz="1800"/>
            </a:pPr>
            <a:r>
              <a:rPr sz="1100" dirty="0">
                <a:latin typeface="ヒラギノ角ゴ ProN W6"/>
                <a:ea typeface="ヒラギノ角ゴ ProN W6"/>
                <a:cs typeface="ヒラギノ角ゴ ProN W6"/>
                <a:sym typeface="ヒラギノ角ゴ ProN W6"/>
              </a:rPr>
              <a:t>　　 ビットコインを送金するだけで支払完了</a:t>
            </a:r>
            <a:endParaRPr sz="1100" dirty="0">
              <a:latin typeface="ＭＳ Ｐゴシック"/>
              <a:ea typeface="ＭＳ Ｐゴシック"/>
              <a:cs typeface="ＭＳ Ｐゴシック"/>
              <a:sym typeface="ＭＳ Ｐゴシック"/>
            </a:endParaRPr>
          </a:p>
          <a:p>
            <a:pPr lvl="0" algn="l">
              <a:defRPr sz="1800"/>
            </a:pPr>
            <a:r>
              <a:rPr sz="1100" dirty="0">
                <a:latin typeface="ヒラギノ角ゴ ProN W6"/>
                <a:ea typeface="ヒラギノ角ゴ ProN W6"/>
                <a:cs typeface="ヒラギノ角ゴ ProN W6"/>
                <a:sym typeface="ヒラギノ角ゴ ProN W6"/>
              </a:rPr>
              <a:t>（</a:t>
            </a:r>
            <a:r>
              <a:rPr sz="1100" dirty="0">
                <a:latin typeface="ＭＳ Ｐゴシック"/>
                <a:ea typeface="ＭＳ Ｐゴシック"/>
                <a:cs typeface="ＭＳ Ｐゴシック"/>
                <a:sym typeface="ＭＳ Ｐゴシック"/>
              </a:rPr>
              <a:t>4</a:t>
            </a:r>
            <a:r>
              <a:rPr sz="1100" dirty="0">
                <a:latin typeface="ヒラギノ角ゴ ProN W6"/>
                <a:ea typeface="ヒラギノ角ゴ ProN W6"/>
                <a:cs typeface="ヒラギノ角ゴ ProN W6"/>
                <a:sym typeface="ヒラギノ角ゴ ProN W6"/>
              </a:rPr>
              <a:t>）店舗が受け取ったビットコインを円に変換するサービスも提供</a:t>
            </a:r>
            <a:endParaRPr sz="1100" dirty="0">
              <a:latin typeface="ＭＳ Ｐゴシック"/>
              <a:ea typeface="ＭＳ Ｐゴシック"/>
              <a:cs typeface="ＭＳ Ｐゴシック"/>
              <a:sym typeface="ＭＳ Ｐゴシック"/>
            </a:endParaRPr>
          </a:p>
        </p:txBody>
      </p:sp>
    </p:spTree>
  </p:cSld>
  <p:clrMapOvr>
    <a:masterClrMapping/>
  </p:clrMapOvr>
  <p:transition xmlns:p14="http://schemas.microsoft.com/office/powerpoint/2010/mai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Shape 72"/>
          <p:cNvSpPr/>
          <p:nvPr/>
        </p:nvSpPr>
        <p:spPr>
          <a:xfrm>
            <a:off x="460390" y="854221"/>
            <a:ext cx="8985225" cy="756874"/>
          </a:xfrm>
          <a:prstGeom prst="rect">
            <a:avLst/>
          </a:prstGeom>
          <a:ln w="12700">
            <a:miter lim="400000"/>
          </a:ln>
          <a:extLst>
            <a:ext uri="{C572A759-6A51-4108-AA02-DFA0A04FC94B}">
              <ma14:wrappingTextBoxFlag xmlns:ma14="http://schemas.microsoft.com/office/mac/drawingml/2011/main" val="1"/>
            </a:ext>
          </a:extLst>
        </p:spPr>
        <p:txBody>
          <a:bodyPr lIns="37414" tIns="37414" rIns="37414" bIns="37414" anchor="ctr"/>
          <a:lstStyle/>
          <a:p>
            <a:pPr algn="l" defTabSz="550742">
              <a:defRPr sz="1800"/>
            </a:pPr>
            <a:r>
              <a:rPr sz="1600">
                <a:latin typeface="ヒラギノ角ゴ ProN W3"/>
                <a:ea typeface="ヒラギノ角ゴ ProN W3"/>
                <a:cs typeface="ヒラギノ角ゴ ProN W3"/>
                <a:sym typeface="ヒラギノ角ゴ ProN W3"/>
              </a:rPr>
              <a:t>日本初のビットコイン決済サービス</a:t>
            </a:r>
          </a:p>
          <a:p>
            <a:pPr algn="l" defTabSz="550742">
              <a:defRPr sz="1800"/>
            </a:pPr>
            <a:r>
              <a:rPr sz="1600">
                <a:latin typeface="ヒラギノ角ゴ ProN W3"/>
                <a:ea typeface="ヒラギノ角ゴ ProN W3"/>
                <a:cs typeface="ヒラギノ角ゴ ProN W3"/>
                <a:sym typeface="ヒラギノ角ゴ ProN W3"/>
              </a:rPr>
              <a:t>デジタルコンテンツの販売者やEC サービス事業者向けのビットコイン決済サービスです。</a:t>
            </a:r>
          </a:p>
        </p:txBody>
      </p:sp>
      <p:sp>
        <p:nvSpPr>
          <p:cNvPr id="73" name="Shape 73"/>
          <p:cNvSpPr/>
          <p:nvPr/>
        </p:nvSpPr>
        <p:spPr>
          <a:xfrm>
            <a:off x="-2" y="657358"/>
            <a:ext cx="9906003" cy="1"/>
          </a:xfrm>
          <a:prstGeom prst="line">
            <a:avLst/>
          </a:prstGeom>
          <a:ln w="12700">
            <a:solidFill/>
            <a:miter lim="400000"/>
          </a:ln>
        </p:spPr>
        <p:txBody>
          <a:bodyPr lIns="37414" tIns="37414" rIns="37414" bIns="37414" anchor="ctr"/>
          <a:lstStyle/>
          <a:p>
            <a:pPr defTabSz="550742">
              <a:defRPr sz="1800">
                <a:latin typeface="ヒラギノ角ゴ ProN W3"/>
                <a:ea typeface="ヒラギノ角ゴ ProN W3"/>
                <a:cs typeface="ヒラギノ角ゴ ProN W3"/>
                <a:sym typeface="ヒラギノ角ゴ ProN W3"/>
              </a:defRPr>
            </a:pPr>
            <a:endParaRPr/>
          </a:p>
        </p:txBody>
      </p:sp>
      <p:pic>
        <p:nvPicPr>
          <p:cNvPr id="74" name="image4.png" descr="bitpay.png"/>
          <p:cNvPicPr/>
          <p:nvPr/>
        </p:nvPicPr>
        <p:blipFill>
          <a:blip r:embed="rId2">
            <a:extLst/>
          </a:blip>
          <a:stretch>
            <a:fillRect/>
          </a:stretch>
        </p:blipFill>
        <p:spPr>
          <a:xfrm>
            <a:off x="919056" y="1577662"/>
            <a:ext cx="6239402" cy="2884547"/>
          </a:xfrm>
          <a:prstGeom prst="rect">
            <a:avLst/>
          </a:prstGeom>
          <a:ln w="3175">
            <a:miter lim="400000"/>
          </a:ln>
        </p:spPr>
      </p:pic>
      <p:pic>
        <p:nvPicPr>
          <p:cNvPr id="75" name="image5.png" descr="logo_v2.png"/>
          <p:cNvPicPr/>
          <p:nvPr/>
        </p:nvPicPr>
        <p:blipFill>
          <a:blip r:embed="rId3">
            <a:extLst/>
          </a:blip>
          <a:stretch>
            <a:fillRect/>
          </a:stretch>
        </p:blipFill>
        <p:spPr>
          <a:xfrm>
            <a:off x="416880" y="48576"/>
            <a:ext cx="3003543" cy="483427"/>
          </a:xfrm>
          <a:prstGeom prst="rect">
            <a:avLst/>
          </a:prstGeom>
          <a:ln w="3175">
            <a:miter lim="400000"/>
          </a:ln>
        </p:spPr>
      </p:pic>
      <p:sp>
        <p:nvSpPr>
          <p:cNvPr id="76" name="Shape 76"/>
          <p:cNvSpPr>
            <a:spLocks noGrp="1"/>
          </p:cNvSpPr>
          <p:nvPr>
            <p:ph type="sldNum" sz="quarter" idx="2"/>
          </p:nvPr>
        </p:nvSpPr>
        <p:spPr>
          <a:xfrm>
            <a:off x="4816794" y="6290853"/>
            <a:ext cx="202460" cy="364045"/>
          </a:xfrm>
          <a:prstGeom prst="rect">
            <a:avLst/>
          </a:prstGeom>
          <a:extLst>
            <a:ext uri="{C572A759-6A51-4108-AA02-DFA0A04FC94B}">
              <ma14:wrappingTextBoxFlag xmlns:ma14="http://schemas.microsoft.com/office/mac/drawingml/2011/main" val="1"/>
            </a:ext>
          </a:extLst>
        </p:spPr>
        <p:txBody>
          <a:bodyPr/>
          <a:lstStyle/>
          <a:p>
            <a:pPr lvl="0">
              <a:defRPr sz="1800">
                <a:solidFill>
                  <a:srgbClr val="000000"/>
                </a:solidFill>
              </a:defRPr>
            </a:pPr>
            <a:fld id="{86CB4B4D-7CA3-9044-876B-883B54F8677D}" type="slidenum">
              <a:rPr/>
              <a:t>7</a:t>
            </a:fld>
            <a:endParaRPr/>
          </a:p>
        </p:txBody>
      </p:sp>
      <p:sp>
        <p:nvSpPr>
          <p:cNvPr id="77" name="Shape 77"/>
          <p:cNvSpPr/>
          <p:nvPr/>
        </p:nvSpPr>
        <p:spPr>
          <a:xfrm>
            <a:off x="3631793" y="169077"/>
            <a:ext cx="2359620" cy="353943"/>
          </a:xfrm>
          <a:prstGeom prst="rect">
            <a:avLst/>
          </a:prstGeom>
          <a:ln w="12700">
            <a:miter lim="400000"/>
          </a:ln>
          <a:extLst>
            <a:ext uri="{C572A759-6A51-4108-AA02-DFA0A04FC94B}">
              <ma14:wrappingTextBoxFlag xmlns:ma14="http://schemas.microsoft.com/office/mac/drawingml/2011/main" val="1"/>
            </a:ext>
          </a:extLst>
        </p:spPr>
        <p:txBody>
          <a:bodyPr wrap="none" lIns="0" tIns="0" rIns="0" bIns="0">
            <a:spAutoFit/>
          </a:bodyPr>
          <a:lstStyle>
            <a:lvl1pPr>
              <a:defRPr sz="2400"/>
            </a:lvl1pPr>
          </a:lstStyle>
          <a:p>
            <a:pPr lvl="0">
              <a:defRPr sz="1800"/>
            </a:pPr>
            <a:r>
              <a:rPr sz="2300"/>
              <a:t>オンライン決済型</a:t>
            </a:r>
          </a:p>
        </p:txBody>
      </p:sp>
      <p:sp>
        <p:nvSpPr>
          <p:cNvPr id="78" name="Shape 78"/>
          <p:cNvSpPr/>
          <p:nvPr/>
        </p:nvSpPr>
        <p:spPr>
          <a:xfrm>
            <a:off x="904698" y="4415163"/>
            <a:ext cx="7824195" cy="1601833"/>
          </a:xfrm>
          <a:prstGeom prst="rect">
            <a:avLst/>
          </a:prstGeom>
          <a:ln w="12700">
            <a:miter lim="400000"/>
          </a:ln>
          <a:extLst>
            <a:ext uri="{C572A759-6A51-4108-AA02-DFA0A04FC94B}">
              <ma14:wrappingTextBoxFlag xmlns:ma14="http://schemas.microsoft.com/office/mac/drawingml/2011/main" val="1"/>
            </a:ext>
          </a:extLst>
        </p:spPr>
        <p:txBody>
          <a:bodyPr lIns="38791" tIns="38791" rIns="38791" bIns="38791">
            <a:spAutoFit/>
          </a:bodyPr>
          <a:lstStyle/>
          <a:p>
            <a:pPr lvl="0" algn="l">
              <a:defRPr sz="1800"/>
            </a:pPr>
            <a:r>
              <a:rPr sz="1100">
                <a:latin typeface="ＭＳ Ｐゴシック"/>
                <a:ea typeface="ＭＳ Ｐゴシック"/>
                <a:cs typeface="ＭＳ Ｐゴシック"/>
                <a:sym typeface="ＭＳ Ｐゴシック"/>
              </a:rPr>
              <a:t>（</a:t>
            </a:r>
            <a:r>
              <a:rPr sz="1100">
                <a:latin typeface="Calibri"/>
                <a:ea typeface="Calibri"/>
                <a:cs typeface="Calibri"/>
                <a:sym typeface="Calibri"/>
              </a:rPr>
              <a:t>1</a:t>
            </a:r>
            <a:r>
              <a:rPr sz="1100">
                <a:latin typeface="ＭＳ Ｐゴシック"/>
                <a:ea typeface="ＭＳ Ｐゴシック"/>
                <a:cs typeface="ＭＳ Ｐゴシック"/>
                <a:sym typeface="ＭＳ Ｐゴシック"/>
              </a:rPr>
              <a:t>） 導入に複雑なプログラミングスキルは不要</a:t>
            </a:r>
            <a:endParaRPr sz="1100">
              <a:latin typeface="Calibri"/>
              <a:ea typeface="Calibri"/>
              <a:cs typeface="Calibri"/>
              <a:sym typeface="Calibri"/>
            </a:endParaRPr>
          </a:p>
          <a:p>
            <a:pPr lvl="0" algn="l">
              <a:defRPr sz="1800"/>
            </a:pPr>
            <a:r>
              <a:rPr sz="1100">
                <a:latin typeface="ＭＳ Ｐゴシック"/>
                <a:ea typeface="ＭＳ Ｐゴシック"/>
                <a:cs typeface="ＭＳ Ｐゴシック"/>
                <a:sym typeface="ＭＳ Ｐゴシック"/>
              </a:rPr>
              <a:t>　　  </a:t>
            </a:r>
            <a:r>
              <a:rPr sz="1100" u="sng">
                <a:latin typeface="ＭＳ Ｐゴシック"/>
                <a:ea typeface="ＭＳ Ｐゴシック"/>
                <a:cs typeface="ＭＳ Ｐゴシック"/>
                <a:sym typeface="ＭＳ Ｐゴシック"/>
              </a:rPr>
              <a:t>数行のコードを実装するだけで、だれでも簡単にビットコイン決済システムを導入できる</a:t>
            </a:r>
            <a:endParaRPr sz="1100" u="sng">
              <a:latin typeface="Calibri"/>
              <a:ea typeface="Calibri"/>
              <a:cs typeface="Calibri"/>
              <a:sym typeface="Calibri"/>
            </a:endParaRPr>
          </a:p>
          <a:p>
            <a:pPr lvl="0" algn="l">
              <a:defRPr sz="1800"/>
            </a:pPr>
            <a:r>
              <a:rPr sz="1100">
                <a:latin typeface="ＭＳ Ｐゴシック"/>
                <a:ea typeface="ＭＳ Ｐゴシック"/>
                <a:cs typeface="ＭＳ Ｐゴシック"/>
                <a:sym typeface="ＭＳ Ｐゴシック"/>
              </a:rPr>
              <a:t>       複雑な書類審査や準備も不要</a:t>
            </a:r>
            <a:endParaRPr sz="1100">
              <a:latin typeface="Calibri"/>
              <a:ea typeface="Calibri"/>
              <a:cs typeface="Calibri"/>
              <a:sym typeface="Calibri"/>
            </a:endParaRPr>
          </a:p>
          <a:p>
            <a:pPr lvl="0" algn="l">
              <a:defRPr sz="1800"/>
            </a:pPr>
            <a:r>
              <a:rPr sz="1100">
                <a:latin typeface="ＭＳ Ｐゴシック"/>
                <a:ea typeface="ＭＳ Ｐゴシック"/>
                <a:cs typeface="ＭＳ Ｐゴシック"/>
                <a:sym typeface="ＭＳ Ｐゴシック"/>
              </a:rPr>
              <a:t>（</a:t>
            </a:r>
            <a:r>
              <a:rPr sz="1100">
                <a:latin typeface="Calibri"/>
                <a:ea typeface="Calibri"/>
                <a:cs typeface="Calibri"/>
                <a:sym typeface="Calibri"/>
              </a:rPr>
              <a:t>2</a:t>
            </a:r>
            <a:r>
              <a:rPr sz="1100">
                <a:latin typeface="ＭＳ Ｐゴシック"/>
                <a:ea typeface="ＭＳ Ｐゴシック"/>
                <a:cs typeface="ＭＳ Ｐゴシック"/>
                <a:sym typeface="ＭＳ Ｐゴシック"/>
              </a:rPr>
              <a:t>）クレジットカード決済に比べ低い手数料</a:t>
            </a:r>
            <a:endParaRPr sz="1100">
              <a:latin typeface="Calibri"/>
              <a:ea typeface="Calibri"/>
              <a:cs typeface="Calibri"/>
              <a:sym typeface="Calibri"/>
            </a:endParaRPr>
          </a:p>
          <a:p>
            <a:pPr lvl="0" algn="l">
              <a:defRPr sz="1800"/>
            </a:pPr>
            <a:r>
              <a:rPr sz="1100">
                <a:latin typeface="ＭＳ Ｐゴシック"/>
                <a:ea typeface="ＭＳ Ｐゴシック"/>
                <a:cs typeface="ＭＳ Ｐゴシック"/>
                <a:sym typeface="ＭＳ Ｐゴシック"/>
              </a:rPr>
              <a:t>（</a:t>
            </a:r>
            <a:r>
              <a:rPr sz="1100">
                <a:latin typeface="Calibri"/>
                <a:ea typeface="Calibri"/>
                <a:cs typeface="Calibri"/>
                <a:sym typeface="Calibri"/>
              </a:rPr>
              <a:t>3</a:t>
            </a:r>
            <a:r>
              <a:rPr sz="1100">
                <a:latin typeface="ＭＳ Ｐゴシック"/>
                <a:ea typeface="ＭＳ Ｐゴシック"/>
                <a:cs typeface="ＭＳ Ｐゴシック"/>
                <a:sym typeface="ＭＳ Ｐゴシック"/>
              </a:rPr>
              <a:t>）</a:t>
            </a:r>
            <a:r>
              <a:rPr sz="1100" u="sng">
                <a:latin typeface="ＭＳ Ｐゴシック"/>
                <a:ea typeface="ＭＳ Ｐゴシック"/>
                <a:cs typeface="ＭＳ Ｐゴシック"/>
                <a:sym typeface="ＭＳ Ｐゴシック"/>
              </a:rPr>
              <a:t>最低決済可能金額は</a:t>
            </a:r>
            <a:r>
              <a:rPr sz="1100" u="sng">
                <a:latin typeface="Calibri"/>
                <a:ea typeface="Calibri"/>
                <a:cs typeface="Calibri"/>
                <a:sym typeface="Calibri"/>
              </a:rPr>
              <a:t>10 </a:t>
            </a:r>
            <a:r>
              <a:rPr sz="1100" u="sng">
                <a:latin typeface="ＭＳ Ｐゴシック"/>
                <a:ea typeface="ＭＳ Ｐゴシック"/>
                <a:cs typeface="ＭＳ Ｐゴシック"/>
                <a:sym typeface="ＭＳ Ｐゴシック"/>
              </a:rPr>
              <a:t>円から</a:t>
            </a:r>
            <a:endParaRPr sz="1100" u="sng">
              <a:latin typeface="Calibri"/>
              <a:ea typeface="Calibri"/>
              <a:cs typeface="Calibri"/>
              <a:sym typeface="Calibri"/>
            </a:endParaRPr>
          </a:p>
          <a:p>
            <a:pPr lvl="0" algn="l">
              <a:defRPr sz="1800"/>
            </a:pPr>
            <a:r>
              <a:rPr sz="1100">
                <a:latin typeface="ＭＳ Ｐゴシック"/>
                <a:ea typeface="ＭＳ Ｐゴシック"/>
                <a:cs typeface="ＭＳ Ｐゴシック"/>
                <a:sym typeface="ＭＳ Ｐゴシック"/>
              </a:rPr>
              <a:t>　　 今まで不可能であった、</a:t>
            </a:r>
            <a:r>
              <a:rPr sz="1100" u="sng">
                <a:latin typeface="ＭＳ Ｐゴシック"/>
                <a:ea typeface="ＭＳ Ｐゴシック"/>
                <a:cs typeface="ＭＳ Ｐゴシック"/>
                <a:sym typeface="ＭＳ Ｐゴシック"/>
              </a:rPr>
              <a:t>超小額決済で今まで販売できなかったコンテンツ</a:t>
            </a:r>
            <a:r>
              <a:rPr sz="1100">
                <a:latin typeface="ＭＳ Ｐゴシック"/>
                <a:ea typeface="ＭＳ Ｐゴシック"/>
                <a:cs typeface="ＭＳ Ｐゴシック"/>
                <a:sym typeface="ＭＳ Ｐゴシック"/>
              </a:rPr>
              <a:t>も、世界中のお客さまに販売可能</a:t>
            </a:r>
            <a:endParaRPr sz="1100">
              <a:latin typeface="Calibri"/>
              <a:ea typeface="Calibri"/>
              <a:cs typeface="Calibri"/>
              <a:sym typeface="Calibri"/>
            </a:endParaRPr>
          </a:p>
          <a:p>
            <a:pPr lvl="0" algn="l">
              <a:defRPr sz="1800"/>
            </a:pPr>
            <a:r>
              <a:rPr sz="1100">
                <a:latin typeface="ＭＳ Ｐゴシック"/>
                <a:ea typeface="ＭＳ Ｐゴシック"/>
                <a:cs typeface="ＭＳ Ｐゴシック"/>
                <a:sym typeface="ＭＳ Ｐゴシック"/>
              </a:rPr>
              <a:t>（</a:t>
            </a:r>
            <a:r>
              <a:rPr sz="1100">
                <a:latin typeface="Calibri"/>
                <a:ea typeface="Calibri"/>
                <a:cs typeface="Calibri"/>
                <a:sym typeface="Calibri"/>
              </a:rPr>
              <a:t>4</a:t>
            </a:r>
            <a:r>
              <a:rPr sz="1100">
                <a:latin typeface="ＭＳ Ｐゴシック"/>
                <a:ea typeface="ＭＳ Ｐゴシック"/>
                <a:cs typeface="ＭＳ Ｐゴシック"/>
                <a:sym typeface="ＭＳ Ｐゴシック"/>
              </a:rPr>
              <a:t>）ビットコインは現金払いのように，即時に送金，決済されるため，チャージバックが発生しない点が魅力</a:t>
            </a:r>
            <a:endParaRPr sz="1100">
              <a:latin typeface="Calibri"/>
              <a:ea typeface="Calibri"/>
              <a:cs typeface="Calibri"/>
              <a:sym typeface="Calibri"/>
            </a:endParaRPr>
          </a:p>
          <a:p>
            <a:pPr lvl="0" algn="l">
              <a:defRPr sz="1800"/>
            </a:pPr>
            <a:r>
              <a:rPr sz="1100">
                <a:latin typeface="ＭＳ Ｐゴシック"/>
                <a:ea typeface="ＭＳ Ｐゴシック"/>
                <a:cs typeface="ＭＳ Ｐゴシック"/>
                <a:sym typeface="ＭＳ Ｐゴシック"/>
              </a:rPr>
              <a:t>（</a:t>
            </a:r>
            <a:r>
              <a:rPr sz="1100">
                <a:latin typeface="Calibri"/>
                <a:ea typeface="Calibri"/>
                <a:cs typeface="Calibri"/>
                <a:sym typeface="Calibri"/>
              </a:rPr>
              <a:t>5</a:t>
            </a:r>
            <a:r>
              <a:rPr sz="1100">
                <a:latin typeface="ＭＳ Ｐゴシック"/>
                <a:ea typeface="ＭＳ Ｐゴシック"/>
                <a:cs typeface="ＭＳ Ｐゴシック"/>
                <a:sym typeface="ＭＳ Ｐゴシック"/>
              </a:rPr>
              <a:t>）</a:t>
            </a:r>
            <a:r>
              <a:rPr sz="1100" u="sng">
                <a:latin typeface="ＭＳ Ｐゴシック"/>
                <a:ea typeface="ＭＳ Ｐゴシック"/>
                <a:cs typeface="ＭＳ Ｐゴシック"/>
                <a:sym typeface="ＭＳ Ｐゴシック"/>
              </a:rPr>
              <a:t>即日に売上を集計し最速翌日銀行振込みが可能</a:t>
            </a:r>
            <a:r>
              <a:rPr sz="1100">
                <a:latin typeface="ＭＳ Ｐゴシック"/>
                <a:ea typeface="ＭＳ Ｐゴシック"/>
                <a:cs typeface="ＭＳ Ｐゴシック"/>
                <a:sym typeface="ＭＳ Ｐゴシック"/>
              </a:rPr>
              <a:t>なプランをご用意</a:t>
            </a:r>
            <a:endParaRPr sz="1100">
              <a:latin typeface="Calibri"/>
              <a:ea typeface="Calibri"/>
              <a:cs typeface="Calibri"/>
              <a:sym typeface="Calibri"/>
            </a:endParaRPr>
          </a:p>
          <a:p>
            <a:pPr lvl="0" algn="l">
              <a:defRPr sz="1800"/>
            </a:pPr>
            <a:endParaRPr sz="1100">
              <a:latin typeface="Calibri"/>
              <a:ea typeface="Calibri"/>
              <a:cs typeface="Calibri"/>
              <a:sym typeface="Calibri"/>
            </a:endParaRPr>
          </a:p>
        </p:txBody>
      </p:sp>
    </p:spTree>
  </p:cSld>
  <p:clrMapOvr>
    <a:masterClrMapping/>
  </p:clrMapOvr>
  <p:transition xmlns:p14="http://schemas.microsoft.com/office/powerpoint/2010/mai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72"/>
          <p:cNvSpPr/>
          <p:nvPr/>
        </p:nvSpPr>
        <p:spPr>
          <a:xfrm>
            <a:off x="448880" y="768797"/>
            <a:ext cx="8957952" cy="787391"/>
          </a:xfrm>
          <a:prstGeom prst="rect">
            <a:avLst/>
          </a:prstGeom>
          <a:ln w="12700">
            <a:miter lim="400000"/>
          </a:ln>
          <a:extLst>
            <a:ext uri="{C572A759-6A51-4108-AA02-DFA0A04FC94B}">
              <ma14:wrappingTextBoxFlag xmlns:ma14="http://schemas.microsoft.com/office/mac/drawingml/2011/main" val="1"/>
            </a:ext>
          </a:extLst>
        </p:spPr>
        <p:txBody>
          <a:bodyPr lIns="35274" tIns="35274" rIns="35274" bIns="35274" anchor="ctr"/>
          <a:lstStyle/>
          <a:p>
            <a:pPr algn="l" defTabSz="519240">
              <a:defRPr sz="1800"/>
            </a:pPr>
            <a:r>
              <a:rPr sz="2200" b="1" dirty="0">
                <a:latin typeface="メイリオ"/>
                <a:ea typeface="メイリオ"/>
                <a:cs typeface="メイリオ"/>
                <a:sym typeface="ヒラギノ角ゴ ProN W3"/>
              </a:rPr>
              <a:t>日本初のビットコイン</a:t>
            </a:r>
            <a:r>
              <a:rPr lang="ja-JP" altLang="en-US" sz="2200" b="1" dirty="0">
                <a:latin typeface="メイリオ"/>
                <a:ea typeface="メイリオ"/>
                <a:cs typeface="メイリオ"/>
                <a:sym typeface="ヒラギノ角ゴ ProN W3"/>
              </a:rPr>
              <a:t>リワード</a:t>
            </a:r>
            <a:r>
              <a:rPr sz="2200" b="1" dirty="0">
                <a:latin typeface="メイリオ"/>
                <a:ea typeface="メイリオ"/>
                <a:cs typeface="メイリオ"/>
                <a:sym typeface="ヒラギノ角ゴ ProN W3"/>
              </a:rPr>
              <a:t>サービス</a:t>
            </a:r>
            <a:r>
              <a:rPr lang="ja-JP" altLang="en-US" sz="2200" b="1" dirty="0">
                <a:latin typeface="メイリオ"/>
                <a:ea typeface="メイリオ"/>
                <a:cs typeface="メイリオ"/>
                <a:sym typeface="ヒラギノ角ゴ ProN W3"/>
              </a:rPr>
              <a:t>「ビットコインゲット」</a:t>
            </a:r>
            <a:endParaRPr sz="2200" b="1" dirty="0">
              <a:latin typeface="メイリオ"/>
              <a:ea typeface="メイリオ"/>
              <a:cs typeface="メイリオ"/>
              <a:sym typeface="ヒラギノ角ゴ ProN W3"/>
            </a:endParaRPr>
          </a:p>
          <a:p>
            <a:pPr algn="l" defTabSz="519240">
              <a:defRPr sz="1800"/>
            </a:pPr>
            <a:r>
              <a:rPr lang="ja-JP" altLang="en-US" sz="1800" dirty="0">
                <a:latin typeface="メイリオ"/>
                <a:ea typeface="メイリオ"/>
                <a:cs typeface="メイリオ"/>
                <a:sym typeface="ヒラギノ角ゴ ProN W3"/>
              </a:rPr>
              <a:t>アプリのインストールや金融機関への口座開設などの条件クリアにより</a:t>
            </a:r>
            <a:endParaRPr lang="en-US" altLang="ja-JP" sz="1800" dirty="0">
              <a:latin typeface="メイリオ"/>
              <a:ea typeface="メイリオ"/>
              <a:cs typeface="メイリオ"/>
              <a:sym typeface="ヒラギノ角ゴ ProN W3"/>
            </a:endParaRPr>
          </a:p>
          <a:p>
            <a:pPr algn="l" defTabSz="519240">
              <a:defRPr sz="1800"/>
            </a:pPr>
            <a:r>
              <a:rPr lang="ja-JP" altLang="en-US" sz="1800" dirty="0">
                <a:latin typeface="メイリオ"/>
                <a:ea typeface="メイリオ"/>
                <a:cs typeface="メイリオ"/>
                <a:sym typeface="ヒラギノ角ゴ ProN W3"/>
              </a:rPr>
              <a:t>ビットコインに交換可能なポイントが無料でもらえます</a:t>
            </a:r>
            <a:endParaRPr sz="1800" dirty="0">
              <a:latin typeface="メイリオ"/>
              <a:ea typeface="メイリオ"/>
              <a:cs typeface="メイリオ"/>
              <a:sym typeface="ヒラギノ角ゴ ProN W3"/>
            </a:endParaRPr>
          </a:p>
        </p:txBody>
      </p:sp>
      <p:sp>
        <p:nvSpPr>
          <p:cNvPr id="4" name="Shape 73"/>
          <p:cNvSpPr/>
          <p:nvPr/>
        </p:nvSpPr>
        <p:spPr>
          <a:xfrm>
            <a:off x="-1" y="591623"/>
            <a:ext cx="9658353" cy="1"/>
          </a:xfrm>
          <a:prstGeom prst="line">
            <a:avLst/>
          </a:prstGeom>
          <a:ln w="12700">
            <a:solidFill/>
            <a:miter lim="400000"/>
          </a:ln>
        </p:spPr>
        <p:txBody>
          <a:bodyPr lIns="35274" tIns="35274" rIns="35274" bIns="35274" anchor="ctr"/>
          <a:lstStyle/>
          <a:p>
            <a:pPr defTabSz="519240">
              <a:defRPr sz="1800">
                <a:latin typeface="ヒラギノ角ゴ ProN W3"/>
                <a:ea typeface="ヒラギノ角ゴ ProN W3"/>
                <a:cs typeface="ヒラギノ角ゴ ProN W3"/>
                <a:sym typeface="ヒラギノ角ゴ ProN W3"/>
              </a:defRPr>
            </a:pPr>
            <a:endParaRPr/>
          </a:p>
        </p:txBody>
      </p:sp>
      <p:sp>
        <p:nvSpPr>
          <p:cNvPr id="5" name="Shape 77"/>
          <p:cNvSpPr/>
          <p:nvPr/>
        </p:nvSpPr>
        <p:spPr>
          <a:xfrm>
            <a:off x="3562799" y="152168"/>
            <a:ext cx="2257028" cy="338554"/>
          </a:xfrm>
          <a:prstGeom prst="rect">
            <a:avLst/>
          </a:prstGeom>
          <a:ln w="12700">
            <a:miter lim="400000"/>
          </a:ln>
          <a:extLst>
            <a:ext uri="{C572A759-6A51-4108-AA02-DFA0A04FC94B}">
              <ma14:wrappingTextBoxFlag xmlns:ma14="http://schemas.microsoft.com/office/mac/drawingml/2011/main" val="1"/>
            </a:ext>
          </a:extLst>
        </p:spPr>
        <p:txBody>
          <a:bodyPr wrap="none" lIns="0" tIns="0" rIns="0" bIns="0">
            <a:spAutoFit/>
          </a:bodyPr>
          <a:lstStyle>
            <a:lvl1pPr>
              <a:defRPr sz="2400"/>
            </a:lvl1pPr>
          </a:lstStyle>
          <a:p>
            <a:pPr lvl="0">
              <a:defRPr sz="1800"/>
            </a:pPr>
            <a:r>
              <a:rPr lang="ja-JP" altLang="en-US" sz="2200" dirty="0">
                <a:latin typeface="メイリオ"/>
                <a:ea typeface="メイリオ"/>
                <a:cs typeface="メイリオ"/>
              </a:rPr>
              <a:t>リワードサービス</a:t>
            </a:r>
            <a:endParaRPr sz="2200" dirty="0">
              <a:latin typeface="メイリオ"/>
              <a:ea typeface="メイリオ"/>
              <a:cs typeface="メイリオ"/>
            </a:endParaRPr>
          </a:p>
        </p:txBody>
      </p:sp>
      <p:sp>
        <p:nvSpPr>
          <p:cNvPr id="6" name="Shape 78"/>
          <p:cNvSpPr/>
          <p:nvPr/>
        </p:nvSpPr>
        <p:spPr>
          <a:xfrm>
            <a:off x="4435799" y="2169572"/>
            <a:ext cx="4346761" cy="2509775"/>
          </a:xfrm>
          <a:prstGeom prst="rect">
            <a:avLst/>
          </a:prstGeom>
          <a:ln w="38100" cmpd="sng">
            <a:noFill/>
            <a:prstDash val="sysDash"/>
            <a:miter lim="400000"/>
          </a:ln>
          <a:extLst>
            <a:ext uri="{C572A759-6A51-4108-AA02-DFA0A04FC94B}">
              <ma14:wrappingTextBoxFlag xmlns:ma14="http://schemas.microsoft.com/office/mac/drawingml/2011/main" val="1"/>
            </a:ext>
          </a:extLst>
        </p:spPr>
        <p:txBody>
          <a:bodyPr wrap="square" lIns="38791" tIns="38791" rIns="38791" bIns="38791">
            <a:spAutoFit/>
          </a:bodyPr>
          <a:lstStyle/>
          <a:p>
            <a:pPr marL="156619" indent="-156619">
              <a:defRPr sz="1800"/>
            </a:pPr>
            <a:endParaRPr lang="en-US" altLang="ja-JP" sz="1600" dirty="0">
              <a:latin typeface="メイリオ"/>
              <a:ea typeface="メイリオ"/>
              <a:cs typeface="メイリオ"/>
              <a:sym typeface="ＭＳ Ｐゴシック"/>
            </a:endParaRPr>
          </a:p>
          <a:p>
            <a:pPr marL="156619" indent="-156619">
              <a:defRPr sz="1800"/>
            </a:pPr>
            <a:r>
              <a:rPr lang="en-US" altLang="ja-JP" sz="1600" dirty="0">
                <a:latin typeface="メイリオ"/>
                <a:ea typeface="メイリオ"/>
                <a:cs typeface="メイリオ"/>
                <a:sym typeface="ＭＳ Ｐゴシック"/>
              </a:rPr>
              <a:t>【</a:t>
            </a:r>
            <a:r>
              <a:rPr lang="ja-JP" altLang="en-US" sz="1600" dirty="0">
                <a:latin typeface="メイリオ"/>
                <a:ea typeface="メイリオ"/>
                <a:cs typeface="メイリオ"/>
                <a:sym typeface="ＭＳ Ｐゴシック"/>
              </a:rPr>
              <a:t>リワードサービスの仕組み</a:t>
            </a:r>
            <a:r>
              <a:rPr lang="en-US" altLang="ja-JP" sz="1600" dirty="0">
                <a:latin typeface="メイリオ"/>
                <a:ea typeface="メイリオ"/>
                <a:cs typeface="メイリオ"/>
                <a:sym typeface="ＭＳ Ｐゴシック"/>
              </a:rPr>
              <a:t>】</a:t>
            </a:r>
          </a:p>
          <a:p>
            <a:pPr marL="156619" indent="-156619" algn="l">
              <a:defRPr sz="1800"/>
            </a:pPr>
            <a:endParaRPr lang="en-US" altLang="ja-JP" sz="1400" dirty="0">
              <a:latin typeface="メイリオ"/>
              <a:ea typeface="メイリオ"/>
              <a:cs typeface="メイリオ"/>
              <a:sym typeface="ＭＳ Ｐゴシック"/>
            </a:endParaRPr>
          </a:p>
          <a:p>
            <a:pPr marL="156619" indent="-156619" algn="l">
              <a:defRPr sz="1800"/>
            </a:pPr>
            <a:r>
              <a:rPr lang="en-US" altLang="ja-JP" sz="1400" dirty="0">
                <a:latin typeface="メイリオ"/>
                <a:ea typeface="メイリオ"/>
                <a:cs typeface="メイリオ"/>
                <a:sym typeface="ＭＳ Ｐゴシック"/>
              </a:rPr>
              <a:t>①</a:t>
            </a:r>
            <a:r>
              <a:rPr lang="ja-JP" altLang="en-US" sz="1400" dirty="0">
                <a:latin typeface="メイリオ"/>
                <a:ea typeface="メイリオ"/>
                <a:cs typeface="メイリオ"/>
                <a:sym typeface="ＭＳ Ｐゴシック"/>
              </a:rPr>
              <a:t>アプリデベロッパーやネット証券会社などが広告主としてインストールや口座開設などの条件を設定</a:t>
            </a:r>
            <a:endParaRPr lang="en-US" altLang="ja-JP" sz="1400" dirty="0">
              <a:latin typeface="メイリオ"/>
              <a:ea typeface="メイリオ"/>
              <a:cs typeface="メイリオ"/>
              <a:sym typeface="ＭＳ Ｐゴシック"/>
            </a:endParaRPr>
          </a:p>
          <a:p>
            <a:pPr marL="156619" indent="-156619" algn="l">
              <a:defRPr sz="1800"/>
            </a:pPr>
            <a:r>
              <a:rPr lang="en-US" altLang="ja-JP" sz="1400" dirty="0">
                <a:latin typeface="メイリオ"/>
                <a:ea typeface="メイリオ"/>
                <a:cs typeface="メイリオ"/>
                <a:sym typeface="ＭＳ Ｐゴシック"/>
              </a:rPr>
              <a:t>②</a:t>
            </a:r>
            <a:r>
              <a:rPr lang="ja-JP" altLang="en-US" sz="1400" dirty="0">
                <a:latin typeface="メイリオ"/>
                <a:ea typeface="メイリオ"/>
                <a:cs typeface="メイリオ"/>
                <a:sym typeface="ＭＳ Ｐゴシック"/>
              </a:rPr>
              <a:t>ビットコインゲットに無料登録したユーザーが条件をクリアすることで広告主から広告費が当社に支払われる</a:t>
            </a:r>
            <a:endParaRPr lang="en-US" altLang="ja-JP" sz="1400" dirty="0">
              <a:latin typeface="メイリオ"/>
              <a:ea typeface="メイリオ"/>
              <a:cs typeface="メイリオ"/>
              <a:sym typeface="ＭＳ Ｐゴシック"/>
            </a:endParaRPr>
          </a:p>
          <a:p>
            <a:pPr lvl="0" algn="l">
              <a:defRPr sz="1800"/>
            </a:pPr>
            <a:r>
              <a:rPr lang="en-US" altLang="ja-JP" sz="1400" dirty="0">
                <a:latin typeface="メイリオ"/>
                <a:ea typeface="メイリオ"/>
                <a:cs typeface="メイリオ"/>
                <a:sym typeface="ＭＳ Ｐゴシック"/>
              </a:rPr>
              <a:t>③</a:t>
            </a:r>
            <a:r>
              <a:rPr lang="ja-JP" altLang="en-US" sz="1400" dirty="0">
                <a:latin typeface="メイリオ"/>
                <a:ea typeface="メイリオ"/>
                <a:cs typeface="メイリオ"/>
                <a:sym typeface="ＭＳ Ｐゴシック"/>
              </a:rPr>
              <a:t>当社よりユーザーにポイントを付与</a:t>
            </a:r>
            <a:endParaRPr lang="en-US" altLang="ja-JP" sz="1400" dirty="0">
              <a:latin typeface="メイリオ"/>
              <a:ea typeface="メイリオ"/>
              <a:cs typeface="メイリオ"/>
              <a:sym typeface="ＭＳ Ｐゴシック"/>
            </a:endParaRPr>
          </a:p>
          <a:p>
            <a:pPr marL="156619" indent="-156619" algn="l">
              <a:defRPr sz="1800"/>
            </a:pPr>
            <a:r>
              <a:rPr lang="en-US" altLang="ja-JP" sz="1400" dirty="0">
                <a:latin typeface="メイリオ"/>
                <a:ea typeface="メイリオ"/>
                <a:cs typeface="メイリオ"/>
                <a:sym typeface="ＭＳ Ｐゴシック"/>
              </a:rPr>
              <a:t>④</a:t>
            </a:r>
            <a:r>
              <a:rPr lang="ja-JP" altLang="en-US" sz="1400" dirty="0">
                <a:latin typeface="メイリオ"/>
                <a:ea typeface="メイリオ"/>
                <a:cs typeface="メイリオ"/>
                <a:sym typeface="ＭＳ Ｐゴシック"/>
              </a:rPr>
              <a:t>ユーザーは</a:t>
            </a:r>
            <a:r>
              <a:rPr lang="en-US" altLang="ja-JP" sz="1400" dirty="0">
                <a:latin typeface="メイリオ"/>
                <a:ea typeface="メイリオ"/>
                <a:cs typeface="メイリオ"/>
                <a:sym typeface="ＭＳ Ｐゴシック"/>
              </a:rPr>
              <a:t>1pt=1</a:t>
            </a:r>
            <a:r>
              <a:rPr lang="ja-JP" altLang="en-US" sz="1400" dirty="0">
                <a:latin typeface="メイリオ"/>
                <a:ea typeface="メイリオ"/>
                <a:cs typeface="メイリオ"/>
                <a:sym typeface="ＭＳ Ｐゴシック"/>
              </a:rPr>
              <a:t>円の価値としてビットコインと交換可能</a:t>
            </a:r>
            <a:endParaRPr lang="en-US" altLang="ja-JP" sz="1400" dirty="0">
              <a:latin typeface="メイリオ"/>
              <a:ea typeface="メイリオ"/>
              <a:cs typeface="メイリオ"/>
              <a:sym typeface="ＭＳ Ｐゴシック"/>
            </a:endParaRPr>
          </a:p>
        </p:txBody>
      </p:sp>
      <p:pic>
        <p:nvPicPr>
          <p:cNvPr id="7" name="図 6" descr="image.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7297" y="1866598"/>
            <a:ext cx="2008994" cy="3462996"/>
          </a:xfrm>
          <a:prstGeom prst="rect">
            <a:avLst/>
          </a:prstGeom>
        </p:spPr>
      </p:pic>
      <p:sp>
        <p:nvSpPr>
          <p:cNvPr id="8" name="テキスト ボックス 7"/>
          <p:cNvSpPr txBox="1"/>
          <p:nvPr/>
        </p:nvSpPr>
        <p:spPr>
          <a:xfrm>
            <a:off x="1298570" y="5481545"/>
            <a:ext cx="1980019" cy="389840"/>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none" lIns="40635" tIns="40635" rIns="40635" bIns="40635" numCol="1" spcCol="33864" rtlCol="0" anchor="t">
            <a:spAutoFit/>
          </a:bodyPr>
          <a:lstStyle/>
          <a:p>
            <a:pPr defTabSz="812722" rtl="0" latinLnBrk="1" hangingPunct="0"/>
            <a:r>
              <a:rPr lang="ja-JP" altLang="en-US" sz="1000" dirty="0">
                <a:solidFill>
                  <a:srgbClr val="000000"/>
                </a:solidFill>
                <a:latin typeface="メイリオ"/>
                <a:ea typeface="メイリオ"/>
                <a:cs typeface="メイリオ"/>
              </a:rPr>
              <a:t>スマホ・</a:t>
            </a:r>
            <a:r>
              <a:rPr lang="en-US" altLang="ja-JP" sz="1000" dirty="0">
                <a:solidFill>
                  <a:srgbClr val="000000"/>
                </a:solidFill>
                <a:latin typeface="メイリオ"/>
                <a:ea typeface="メイリオ"/>
                <a:cs typeface="メイリオ"/>
              </a:rPr>
              <a:t>PC</a:t>
            </a:r>
            <a:r>
              <a:rPr lang="ja-JP" altLang="en-US" sz="1000" dirty="0">
                <a:solidFill>
                  <a:srgbClr val="000000"/>
                </a:solidFill>
                <a:latin typeface="メイリオ"/>
                <a:ea typeface="メイリオ"/>
                <a:cs typeface="メイリオ"/>
              </a:rPr>
              <a:t>対応</a:t>
            </a:r>
            <a:endParaRPr lang="en-US" altLang="ja-JP" sz="1000" dirty="0">
              <a:solidFill>
                <a:srgbClr val="000000"/>
              </a:solidFill>
              <a:latin typeface="メイリオ"/>
              <a:ea typeface="メイリオ"/>
              <a:cs typeface="メイリオ"/>
            </a:endParaRPr>
          </a:p>
          <a:p>
            <a:pPr defTabSz="812722" rtl="0" latinLnBrk="1" hangingPunct="0"/>
            <a:r>
              <a:rPr lang="en-US" altLang="ja-JP" sz="1000" dirty="0">
                <a:solidFill>
                  <a:srgbClr val="000000"/>
                </a:solidFill>
                <a:latin typeface="メイリオ"/>
                <a:ea typeface="メイリオ"/>
                <a:cs typeface="メイリオ"/>
              </a:rPr>
              <a:t>Android</a:t>
            </a:r>
            <a:r>
              <a:rPr lang="ja-JP" altLang="en-US" sz="1000" dirty="0">
                <a:solidFill>
                  <a:srgbClr val="000000"/>
                </a:solidFill>
                <a:latin typeface="メイリオ"/>
                <a:ea typeface="メイリオ"/>
                <a:cs typeface="メイリオ"/>
              </a:rPr>
              <a:t>アプリ近日リリース予定</a:t>
            </a:r>
          </a:p>
        </p:txBody>
      </p:sp>
      <p:pic>
        <p:nvPicPr>
          <p:cNvPr id="9" name="図 8" descr="site-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4752" y="34982"/>
            <a:ext cx="2440612" cy="492994"/>
          </a:xfrm>
          <a:prstGeom prst="rect">
            <a:avLst/>
          </a:prstGeom>
        </p:spPr>
      </p:pic>
      <p:sp>
        <p:nvSpPr>
          <p:cNvPr id="10" name="スライド番号プレースホルダー 1"/>
          <p:cNvSpPr>
            <a:spLocks noGrp="1"/>
          </p:cNvSpPr>
          <p:nvPr>
            <p:ph type="sldNum" sz="quarter" idx="2"/>
          </p:nvPr>
        </p:nvSpPr>
        <p:spPr>
          <a:xfrm>
            <a:off x="4696374" y="5661768"/>
            <a:ext cx="170400" cy="287101"/>
          </a:xfrm>
        </p:spPr>
        <p:txBody>
          <a:bodyPr/>
          <a:lstStyle/>
          <a:p>
            <a:pPr lvl="0"/>
            <a:fld id="{86CB4B4D-7CA3-9044-876B-883B54F8677D}" type="slidenum">
              <a:rPr lang="en-US" altLang="ja-JP" smtClean="0"/>
              <a:t>8</a:t>
            </a:fld>
            <a:endParaRPr lang="ja-JP" altLang="en-US"/>
          </a:p>
        </p:txBody>
      </p:sp>
      <p:sp>
        <p:nvSpPr>
          <p:cNvPr id="11" name="角丸四角形 10"/>
          <p:cNvSpPr/>
          <p:nvPr/>
        </p:nvSpPr>
        <p:spPr>
          <a:xfrm>
            <a:off x="3944471" y="1866598"/>
            <a:ext cx="5348941" cy="3462996"/>
          </a:xfrm>
          <a:prstGeom prst="roundRect">
            <a:avLst/>
          </a:prstGeom>
          <a:noFill/>
          <a:ln w="38100" cap="flat" cmpd="sng">
            <a:solidFill>
              <a:srgbClr val="FF0000"/>
            </a:solidFill>
            <a:prstDash val="dot"/>
            <a:bevel/>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1" hangingPunct="0">
              <a:lnSpc>
                <a:spcPct val="100000"/>
              </a:lnSpc>
              <a:spcBef>
                <a:spcPts val="0"/>
              </a:spcBef>
              <a:spcAft>
                <a:spcPts val="0"/>
              </a:spcAft>
              <a:buClrTx/>
              <a:buSzTx/>
              <a:buFontTx/>
              <a:buNone/>
              <a:tabLst/>
            </a:pPr>
            <a:endParaRPr kumimoji="0" lang="ja-JP" altLang="en-US" sz="3200" b="0" i="0" u="none" strike="noStrike" cap="none" spc="0" normalizeH="0" baseline="0">
              <a:ln>
                <a:noFill/>
              </a:ln>
              <a:solidFill>
                <a:srgbClr val="000000"/>
              </a:solidFill>
              <a:effectLst/>
              <a:uFillTx/>
              <a:latin typeface="Gill Sans"/>
              <a:ea typeface="Gill Sans"/>
              <a:cs typeface="Gill Sans"/>
              <a:sym typeface="Gill Sans"/>
            </a:endParaRPr>
          </a:p>
        </p:txBody>
      </p:sp>
    </p:spTree>
    <p:extLst>
      <p:ext uri="{BB962C8B-B14F-4D97-AF65-F5344CB8AC3E}">
        <p14:creationId xmlns:p14="http://schemas.microsoft.com/office/powerpoint/2010/main" val="2456799862"/>
      </p:ext>
    </p:extLst>
  </p:cSld>
  <p:clrMapOvr>
    <a:masterClrMapping/>
  </p:clrMapOvr>
  <p:transition xmlns:p14="http://schemas.microsoft.com/office/powerpoint/2010/mai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Shape 80"/>
          <p:cNvSpPr>
            <a:spLocks noGrp="1"/>
          </p:cNvSpPr>
          <p:nvPr>
            <p:ph type="sldNum" sz="quarter" idx="2"/>
          </p:nvPr>
        </p:nvSpPr>
        <p:spPr>
          <a:xfrm>
            <a:off x="4821747" y="6267027"/>
            <a:ext cx="202460" cy="364045"/>
          </a:xfrm>
          <a:prstGeom prst="rect">
            <a:avLst/>
          </a:prstGeom>
          <a:extLst>
            <a:ext uri="{C572A759-6A51-4108-AA02-DFA0A04FC94B}">
              <ma14:wrappingTextBoxFlag xmlns:ma14="http://schemas.microsoft.com/office/mac/drawingml/2011/main" val="1"/>
            </a:ext>
          </a:extLst>
        </p:spPr>
        <p:txBody>
          <a:bodyPr/>
          <a:lstStyle/>
          <a:p>
            <a:pPr lvl="0">
              <a:defRPr sz="1800">
                <a:solidFill>
                  <a:srgbClr val="000000"/>
                </a:solidFill>
              </a:defRPr>
            </a:pPr>
            <a:fld id="{86CB4B4D-7CA3-9044-876B-883B54F8677D}" type="slidenum">
              <a:rPr/>
              <a:t>9</a:t>
            </a:fld>
            <a:endParaRPr/>
          </a:p>
        </p:txBody>
      </p:sp>
    </p:spTree>
  </p:cSld>
  <p:clrMapOvr>
    <a:masterClrMapping/>
  </p:clrMapOvr>
  <p:transition xmlns:p14="http://schemas.microsoft.com/office/powerpoint/2010/main" spd="med"/>
</p:sld>
</file>

<file path=ppt/theme/theme1.xml><?xml version="1.0" encoding="utf-8"?>
<a:theme xmlns:a="http://schemas.openxmlformats.org/drawingml/2006/main" name="Default">
  <a:themeElements>
    <a:clrScheme name="Default">
      <a:dk1>
        <a:srgbClr val="000000"/>
      </a:dk1>
      <a:lt1>
        <a:srgbClr val="FFFFFF"/>
      </a:lt1>
      <a:dk2>
        <a:srgbClr val="A7A7A7"/>
      </a:dk2>
      <a:lt2>
        <a:srgbClr val="535353"/>
      </a:lt2>
      <a:accent1>
        <a:srgbClr val="41B0BD"/>
      </a:accent1>
      <a:accent2>
        <a:srgbClr val="333399"/>
      </a:accent2>
      <a:accent3>
        <a:srgbClr val="8F8F8F"/>
      </a:accent3>
      <a:accent4>
        <a:srgbClr val="707070"/>
      </a:accent4>
      <a:accent5>
        <a:srgbClr val="B0D2D9"/>
      </a:accent5>
      <a:accent6>
        <a:srgbClr val="2E2E8B"/>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1B0BD"/>
          </a:solidFill>
          <a:prstDash val="solid"/>
          <a:bevel/>
        </a:ln>
        <a:effectLst/>
      </a:spPr>
      <a:bodyPr rot="0" spcFirstLastPara="1" vertOverflow="overflow" horzOverflow="overflow" vert="horz" wrap="square" lIns="45719" tIns="45719" rIns="45719" bIns="45719" numCol="1" spcCol="38100" rtlCol="0" anchor="t">
        <a:spAutoFit/>
      </a:bodyPr>
      <a:lstStyle>
        <a:defPPr marL="0" marR="0" indent="0" algn="ctr" defTabSz="9144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000000"/>
            </a:solidFill>
            <a:effectLst/>
            <a:uFillTx/>
            <a:latin typeface="Gill Sans"/>
            <a:ea typeface="Gill Sans"/>
            <a:cs typeface="Gill Sans"/>
            <a:sym typeface="Gill San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1B0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ctr" defTabSz="9144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000000"/>
            </a:solidFill>
            <a:effectLst/>
            <a:uFillTx/>
            <a:latin typeface="Gill Sans"/>
            <a:ea typeface="Gill Sans"/>
            <a:cs typeface="Gill Sans"/>
            <a:sym typeface="Gill San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41B0BD"/>
      </a:accent1>
      <a:accent2>
        <a:srgbClr val="333399"/>
      </a:accent2>
      <a:accent3>
        <a:srgbClr val="8F8F8F"/>
      </a:accent3>
      <a:accent4>
        <a:srgbClr val="707070"/>
      </a:accent4>
      <a:accent5>
        <a:srgbClr val="B0D2D9"/>
      </a:accent5>
      <a:accent6>
        <a:srgbClr val="2E2E8B"/>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1B0BD"/>
          </a:solidFill>
          <a:prstDash val="solid"/>
          <a:bevel/>
        </a:ln>
        <a:effectLst/>
      </a:spPr>
      <a:bodyPr rot="0" spcFirstLastPara="1" vertOverflow="overflow" horzOverflow="overflow" vert="horz" wrap="square" lIns="45719" tIns="45719" rIns="45719" bIns="45719" numCol="1" spcCol="38100" rtlCol="0" anchor="t">
        <a:spAutoFit/>
      </a:bodyPr>
      <a:lstStyle>
        <a:defPPr marL="0" marR="0" indent="0" algn="ctr" defTabSz="9144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000000"/>
            </a:solidFill>
            <a:effectLst/>
            <a:uFillTx/>
            <a:latin typeface="Gill Sans"/>
            <a:ea typeface="Gill Sans"/>
            <a:cs typeface="Gill Sans"/>
            <a:sym typeface="Gill San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1B0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ctr" defTabSz="9144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000000"/>
            </a:solidFill>
            <a:effectLst/>
            <a:uFillTx/>
            <a:latin typeface="Gill Sans"/>
            <a:ea typeface="Gill Sans"/>
            <a:cs typeface="Gill Sans"/>
            <a:sym typeface="Gill Sans"/>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ホワイ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123</TotalTime>
  <Words>485</Words>
  <Application>Microsoft Macintosh PowerPoint</Application>
  <PresentationFormat>ユーザー設定</PresentationFormat>
  <Paragraphs>94</Paragraphs>
  <Slides>9</Slides>
  <Notes>0</Notes>
  <HiddenSlides>0</HiddenSlides>
  <MMClips>0</MMClips>
  <ScaleCrop>false</ScaleCrop>
  <HeadingPairs>
    <vt:vector size="4" baseType="variant">
      <vt:variant>
        <vt:lpstr>テーマ</vt:lpstr>
      </vt:variant>
      <vt:variant>
        <vt:i4>1</vt:i4>
      </vt:variant>
      <vt:variant>
        <vt:lpstr>スライド タイトル</vt:lpstr>
      </vt:variant>
      <vt:variant>
        <vt:i4>9</vt:i4>
      </vt:variant>
    </vt:vector>
  </HeadingPairs>
  <TitlesOfParts>
    <vt:vector size="10" baseType="lpstr">
      <vt:lpstr>Default</vt:lpstr>
      <vt:lpstr>ビットバンク株式会社 概要</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ビットバンク株式会社 概要</dc:title>
  <cp:lastModifiedBy>楠 雄司</cp:lastModifiedBy>
  <cp:revision>8</cp:revision>
  <cp:lastPrinted>2014-11-11T01:18:36Z</cp:lastPrinted>
  <dcterms:modified xsi:type="dcterms:W3CDTF">2014-11-24T05:02:15Z</dcterms:modified>
</cp:coreProperties>
</file>