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9" r:id="rId3"/>
    <p:sldId id="260" r:id="rId4"/>
  </p:sldIdLst>
  <p:sldSz cx="12192000" cy="6858000"/>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9" d="100"/>
          <a:sy n="89" d="100"/>
        </p:scale>
        <p:origin x="120" y="6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3146123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2295831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4274163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1555637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1603306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1446572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1088298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1356337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2668563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1410367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5DD6D88-6507-4867-8359-3FFD9E722F46}" type="datetimeFigureOut">
              <a:rPr kumimoji="1" lang="ja-JP" altLang="en-US" smtClean="0"/>
              <a:pPr/>
              <a:t>2015/7/28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2184990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DD6D88-6507-4867-8359-3FFD9E722F46}" type="datetimeFigureOut">
              <a:rPr kumimoji="1" lang="ja-JP" altLang="en-US" smtClean="0"/>
              <a:pPr/>
              <a:t>2015/7/28</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B6E480-86E2-4C17-B6D2-E9E1DACF68F9}" type="slidenum">
              <a:rPr kumimoji="1" lang="ja-JP" altLang="en-US" smtClean="0"/>
              <a:pPr/>
              <a:t>‹#›</a:t>
            </a:fld>
            <a:endParaRPr kumimoji="1" lang="ja-JP" altLang="en-US"/>
          </a:p>
        </p:txBody>
      </p:sp>
    </p:spTree>
    <p:extLst>
      <p:ext uri="{BB962C8B-B14F-4D97-AF65-F5344CB8AC3E}">
        <p14:creationId xmlns:p14="http://schemas.microsoft.com/office/powerpoint/2010/main" val="2549894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角丸四角形 3"/>
          <p:cNvSpPr/>
          <p:nvPr/>
        </p:nvSpPr>
        <p:spPr>
          <a:xfrm>
            <a:off x="1921005" y="1364840"/>
            <a:ext cx="8998728" cy="1784694"/>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p:cNvSpPr txBox="1"/>
          <p:nvPr/>
        </p:nvSpPr>
        <p:spPr>
          <a:xfrm>
            <a:off x="2853921" y="2032408"/>
            <a:ext cx="1723549" cy="400110"/>
          </a:xfrm>
          <a:prstGeom prst="rect">
            <a:avLst/>
          </a:prstGeom>
          <a:noFill/>
        </p:spPr>
        <p:txBody>
          <a:bodyPr wrap="none" rtlCol="0">
            <a:spAutoFit/>
          </a:bodyPr>
          <a:lstStyle/>
          <a:p>
            <a:r>
              <a:rPr kumimoji="1" lang="ja-JP" altLang="en-US" sz="2000" dirty="0" smtClean="0">
                <a:latin typeface="HGP明朝B" panose="02020800000000000000" pitchFamily="18" charset="-128"/>
                <a:ea typeface="HGP明朝B" panose="02020800000000000000" pitchFamily="18" charset="-128"/>
              </a:rPr>
              <a:t>一般社団法人</a:t>
            </a:r>
            <a:endParaRPr kumimoji="1" lang="ja-JP" altLang="en-US" sz="2800" dirty="0">
              <a:latin typeface="HGP明朝B" panose="02020800000000000000" pitchFamily="18" charset="-128"/>
              <a:ea typeface="HGP明朝B" panose="02020800000000000000" pitchFamily="18" charset="-128"/>
            </a:endParaRPr>
          </a:p>
        </p:txBody>
      </p:sp>
      <p:sp>
        <p:nvSpPr>
          <p:cNvPr id="6" name="テキスト ボックス 5"/>
          <p:cNvSpPr txBox="1"/>
          <p:nvPr/>
        </p:nvSpPr>
        <p:spPr>
          <a:xfrm>
            <a:off x="4943041" y="1709288"/>
            <a:ext cx="2954655" cy="923330"/>
          </a:xfrm>
          <a:prstGeom prst="rect">
            <a:avLst/>
          </a:prstGeom>
          <a:noFill/>
        </p:spPr>
        <p:txBody>
          <a:bodyPr wrap="none" rtlCol="0">
            <a:spAutoFit/>
          </a:bodyPr>
          <a:lstStyle/>
          <a:p>
            <a:r>
              <a:rPr kumimoji="1" lang="ja-JP" altLang="en-US" sz="5400" dirty="0" smtClean="0">
                <a:latin typeface="HGP明朝B" panose="02020800000000000000" pitchFamily="18" charset="-128"/>
                <a:ea typeface="HGP明朝B" panose="02020800000000000000" pitchFamily="18" charset="-128"/>
              </a:rPr>
              <a:t>特許の虎</a:t>
            </a:r>
            <a:endParaRPr kumimoji="1" lang="ja-JP" altLang="en-US" sz="5400" dirty="0">
              <a:latin typeface="HGP明朝B" panose="02020800000000000000" pitchFamily="18" charset="-128"/>
              <a:ea typeface="HGP明朝B" panose="02020800000000000000" pitchFamily="18" charset="-128"/>
            </a:endParaRPr>
          </a:p>
        </p:txBody>
      </p:sp>
      <p:sp>
        <p:nvSpPr>
          <p:cNvPr id="7" name="テキスト ボックス 6"/>
          <p:cNvSpPr txBox="1"/>
          <p:nvPr/>
        </p:nvSpPr>
        <p:spPr>
          <a:xfrm>
            <a:off x="4547738" y="2635991"/>
            <a:ext cx="4166484" cy="369332"/>
          </a:xfrm>
          <a:prstGeom prst="rect">
            <a:avLst/>
          </a:prstGeom>
          <a:noFill/>
        </p:spPr>
        <p:txBody>
          <a:bodyPr wrap="square" rtlCol="0">
            <a:spAutoFit/>
          </a:bodyPr>
          <a:lstStyle/>
          <a:p>
            <a:r>
              <a:rPr kumimoji="1" lang="en-US" altLang="ja-JP" dirty="0" smtClean="0">
                <a:latin typeface="Century" panose="02040604050505020304" pitchFamily="18" charset="0"/>
              </a:rPr>
              <a:t>PATENT</a:t>
            </a:r>
            <a:r>
              <a:rPr kumimoji="1" lang="ja-JP" altLang="en-US" dirty="0" smtClean="0">
                <a:latin typeface="Century" panose="02040604050505020304" pitchFamily="18" charset="0"/>
              </a:rPr>
              <a:t>  </a:t>
            </a:r>
            <a:r>
              <a:rPr lang="en-US" altLang="ja-JP" dirty="0" smtClean="0">
                <a:latin typeface="Century" panose="02040604050505020304" pitchFamily="18" charset="0"/>
              </a:rPr>
              <a:t>TIGER</a:t>
            </a:r>
            <a:r>
              <a:rPr lang="ja-JP" altLang="en-US" dirty="0" smtClean="0">
                <a:latin typeface="Century" panose="02040604050505020304" pitchFamily="18" charset="0"/>
              </a:rPr>
              <a:t>  </a:t>
            </a:r>
            <a:r>
              <a:rPr lang="en-US" altLang="ja-JP" dirty="0" smtClean="0">
                <a:latin typeface="Century" panose="02040604050505020304" pitchFamily="18" charset="0"/>
              </a:rPr>
              <a:t>Association</a:t>
            </a:r>
            <a:endParaRPr kumimoji="1" lang="ja-JP" altLang="en-US" dirty="0">
              <a:latin typeface="Century" panose="02040604050505020304" pitchFamily="18" charset="0"/>
            </a:endParaRPr>
          </a:p>
        </p:txBody>
      </p:sp>
      <p:sp>
        <p:nvSpPr>
          <p:cNvPr id="9" name="テキスト ボックス 8"/>
          <p:cNvSpPr txBox="1"/>
          <p:nvPr/>
        </p:nvSpPr>
        <p:spPr>
          <a:xfrm>
            <a:off x="1139517" y="3292634"/>
            <a:ext cx="10322056" cy="400110"/>
          </a:xfrm>
          <a:prstGeom prst="rect">
            <a:avLst/>
          </a:prstGeom>
          <a:noFill/>
        </p:spPr>
        <p:txBody>
          <a:bodyPr wrap="none" rtlCol="0">
            <a:spAutoFit/>
          </a:bodyPr>
          <a:lstStyle/>
          <a:p>
            <a:r>
              <a:rPr kumimoji="1" lang="ja-JP" altLang="en-US" sz="2000" dirty="0" smtClean="0">
                <a:solidFill>
                  <a:srgbClr val="0070C0"/>
                </a:solidFill>
                <a:latin typeface="HGP明朝B" panose="02020800000000000000" pitchFamily="18" charset="-128"/>
                <a:ea typeface="HGP明朝B" panose="02020800000000000000" pitchFamily="18" charset="-128"/>
                <a:cs typeface="メイリオ" panose="020B0604030504040204" pitchFamily="50" charset="-128"/>
              </a:rPr>
              <a:t>特許の虎は、知的財産の実用化を促進し普及させることにより、社会の進化と向上に貢献します。</a:t>
            </a:r>
            <a:endParaRPr kumimoji="1" lang="ja-JP" altLang="en-US" sz="2000" dirty="0">
              <a:solidFill>
                <a:srgbClr val="0070C0"/>
              </a:solidFill>
              <a:latin typeface="HGP明朝B" panose="02020800000000000000" pitchFamily="18" charset="-128"/>
              <a:ea typeface="HGP明朝B" panose="02020800000000000000" pitchFamily="18" charset="-128"/>
              <a:cs typeface="メイリオ" panose="020B0604030504040204" pitchFamily="50" charset="-128"/>
            </a:endParaRPr>
          </a:p>
        </p:txBody>
      </p:sp>
      <p:sp>
        <p:nvSpPr>
          <p:cNvPr id="10" name="テキスト ボックス 9"/>
          <p:cNvSpPr txBox="1"/>
          <p:nvPr/>
        </p:nvSpPr>
        <p:spPr>
          <a:xfrm>
            <a:off x="2384344" y="4065934"/>
            <a:ext cx="9244838" cy="3416320"/>
          </a:xfrm>
          <a:prstGeom prst="rect">
            <a:avLst/>
          </a:prstGeom>
          <a:noFill/>
        </p:spPr>
        <p:txBody>
          <a:bodyPr wrap="none" rtlCol="0">
            <a:spAutoFit/>
          </a:bodyPr>
          <a:lstStyle/>
          <a:p>
            <a:pPr marL="285750" indent="-285750">
              <a:buFont typeface="Wingdings" panose="05000000000000000000" pitchFamily="2" charset="2"/>
              <a:buChar char="ü"/>
            </a:pPr>
            <a:r>
              <a:rPr lang="ja-JP" altLang="en-US" dirty="0">
                <a:latin typeface="メイリオ" panose="020B0604030504040204" pitchFamily="50" charset="-128"/>
                <a:ea typeface="メイリオ" panose="020B0604030504040204" pitchFamily="50" charset="-128"/>
                <a:cs typeface="メイリオ" panose="020B0604030504040204" pitchFamily="50" charset="-128"/>
              </a:rPr>
              <a:t>知財の試作・製造・販売を斡旋・仲介します。</a:t>
            </a:r>
            <a:endParaRPr lang="en-US" altLang="ja-JP" dirty="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知</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財</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を商品に落とし込むコンサルティングをします。</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商売へと導く特許塾</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発明家の企業に向けたプレゼンテーション大会を</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実施します</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r>
              <a:rPr lang="ja-JP" altLang="en-US" dirty="0">
                <a:latin typeface="メイリオ" panose="020B0604030504040204" pitchFamily="50" charset="-128"/>
                <a:ea typeface="メイリオ" panose="020B0604030504040204" pitchFamily="50" charset="-128"/>
                <a:cs typeface="メイリオ" panose="020B0604030504040204" pitchFamily="50" charset="-128"/>
              </a:rPr>
              <a:t>眠</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っている特許を掘り起こし情報提供します。</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知財の</a:t>
            </a:r>
            <a:r>
              <a:rPr lang="en-US" altLang="ja-JP" dirty="0" smtClean="0">
                <a:latin typeface="メイリオ" panose="020B0604030504040204" pitchFamily="50" charset="-128"/>
                <a:ea typeface="メイリオ" panose="020B0604030504040204" pitchFamily="50" charset="-128"/>
                <a:cs typeface="メイリオ" panose="020B0604030504040204" pitchFamily="50" charset="-128"/>
              </a:rPr>
              <a:t>Hot &amp; Cool </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な情報を提供します。</a:t>
            </a:r>
            <a:endParaRPr lang="ja-JP" altLang="en-US" dirty="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endParaRPr lang="en-US" altLang="ja-JP" dirty="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endParaRPr lang="ja-JP" altLang="en-US" dirty="0">
              <a:latin typeface="メイリオ" panose="020B0604030504040204" pitchFamily="50" charset="-128"/>
              <a:ea typeface="メイリオ" panose="020B0604030504040204" pitchFamily="50" charset="-128"/>
              <a:cs typeface="メイリオ" panose="020B0604030504040204" pitchFamily="50" charset="-128"/>
            </a:endParaRPr>
          </a:p>
          <a:p>
            <a:pPr marL="285750" indent="-285750">
              <a:buFont typeface="Wingdings" panose="05000000000000000000" pitchFamily="2" charset="2"/>
              <a:buChar char="ü"/>
            </a:pPr>
            <a:endParaRPr kumimoji="1"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endParaRPr kumimoji="1" lang="ja-JP" altLang="en-US"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4" name="テキスト ボックス 13"/>
          <p:cNvSpPr txBox="1"/>
          <p:nvPr/>
        </p:nvSpPr>
        <p:spPr>
          <a:xfrm>
            <a:off x="4384170" y="6227408"/>
            <a:ext cx="3218958" cy="400110"/>
          </a:xfrm>
          <a:prstGeom prst="rect">
            <a:avLst/>
          </a:prstGeom>
          <a:noFill/>
        </p:spPr>
        <p:txBody>
          <a:bodyPr wrap="none" rtlCol="0">
            <a:spAutoFit/>
          </a:bodyPr>
          <a:lstStyle/>
          <a:p>
            <a:r>
              <a:rPr kumimoji="1" lang="en-US" altLang="ja-JP" sz="2000" dirty="0" smtClean="0">
                <a:solidFill>
                  <a:srgbClr val="0070C0"/>
                </a:solidFill>
              </a:rPr>
              <a:t>http://www.patent-tiger.com</a:t>
            </a:r>
            <a:endParaRPr kumimoji="1" lang="ja-JP" altLang="en-US" sz="2000" dirty="0">
              <a:solidFill>
                <a:srgbClr val="0070C0"/>
              </a:solidFill>
            </a:endParaRPr>
          </a:p>
        </p:txBody>
      </p:sp>
      <p:sp>
        <p:nvSpPr>
          <p:cNvPr id="15" name="テキスト ボックス 14"/>
          <p:cNvSpPr txBox="1"/>
          <p:nvPr/>
        </p:nvSpPr>
        <p:spPr>
          <a:xfrm>
            <a:off x="4158275" y="6042742"/>
            <a:ext cx="3871573" cy="369332"/>
          </a:xfrm>
          <a:prstGeom prst="rect">
            <a:avLst/>
          </a:prstGeom>
          <a:noFill/>
        </p:spPr>
        <p:txBody>
          <a:bodyPr wrap="none" rtlCol="0">
            <a:spAutoFit/>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東京都中央区</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日本</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橋本町</a:t>
            </a:r>
            <a:r>
              <a:rPr lang="en-US" altLang="ja-JP" dirty="0" smtClean="0">
                <a:latin typeface="メイリオ" panose="020B0604030504040204" pitchFamily="50" charset="-128"/>
                <a:ea typeface="メイリオ" panose="020B0604030504040204" pitchFamily="50" charset="-128"/>
                <a:cs typeface="メイリオ" panose="020B0604030504040204" pitchFamily="50" charset="-128"/>
              </a:rPr>
              <a:t>1-10-2-9F</a:t>
            </a:r>
            <a:endParaRPr kumimoji="1" lang="ja-JP" altLang="en-US"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 name="正方形/長方形 1"/>
          <p:cNvSpPr/>
          <p:nvPr/>
        </p:nvSpPr>
        <p:spPr>
          <a:xfrm>
            <a:off x="2565384" y="433224"/>
            <a:ext cx="7709968" cy="923330"/>
          </a:xfrm>
          <a:prstGeom prst="rect">
            <a:avLst/>
          </a:prstGeom>
          <a:noFill/>
        </p:spPr>
        <p:txBody>
          <a:bodyPr wrap="square" lIns="91440" tIns="45720" rIns="91440" bIns="45720">
            <a:spAutoFit/>
          </a:bodyPr>
          <a:lstStyle/>
          <a:p>
            <a:pPr algn="ctr"/>
            <a:r>
              <a:rPr lang="ja-JP" altLang="en-US" sz="5400" b="1" cap="none" spc="0" dirty="0" smtClean="0">
                <a:ln w="12700">
                  <a:solidFill>
                    <a:schemeClr val="accent5"/>
                  </a:solidFill>
                  <a:prstDash val="solid"/>
                </a:ln>
                <a:solidFill>
                  <a:srgbClr val="FFFF00"/>
                </a:solidFill>
                <a:effectLst/>
              </a:rPr>
              <a:t>知財</a:t>
            </a:r>
            <a:r>
              <a:rPr lang="ja-JP" altLang="en-US" sz="5400" b="1" dirty="0" smtClean="0">
                <a:ln w="12700">
                  <a:solidFill>
                    <a:schemeClr val="accent5"/>
                  </a:solidFill>
                  <a:prstDash val="solid"/>
                </a:ln>
                <a:pattFill prst="ltDnDiag">
                  <a:fgClr>
                    <a:schemeClr val="accent5">
                      <a:lumMod val="60000"/>
                      <a:lumOff val="40000"/>
                    </a:schemeClr>
                  </a:fgClr>
                  <a:bgClr>
                    <a:schemeClr val="bg1"/>
                  </a:bgClr>
                </a:pattFill>
              </a:rPr>
              <a:t>を</a:t>
            </a:r>
            <a:r>
              <a:rPr lang="ja-JP" altLang="en-US" sz="5400" b="1" dirty="0" smtClean="0">
                <a:ln w="12700">
                  <a:solidFill>
                    <a:schemeClr val="accent5"/>
                  </a:solidFill>
                  <a:prstDash val="solid"/>
                </a:ln>
                <a:solidFill>
                  <a:srgbClr val="FFFF00"/>
                </a:solidFill>
              </a:rPr>
              <a:t>商財</a:t>
            </a:r>
            <a:r>
              <a:rPr lang="ja-JP" altLang="en-US" sz="5400" b="1" cap="none" spc="0" dirty="0" smtClean="0">
                <a:ln w="12700">
                  <a:solidFill>
                    <a:schemeClr val="accent5"/>
                  </a:solidFill>
                  <a:prstDash val="solid"/>
                </a:ln>
                <a:pattFill prst="ltDnDiag">
                  <a:fgClr>
                    <a:schemeClr val="accent5">
                      <a:lumMod val="60000"/>
                      <a:lumOff val="40000"/>
                    </a:schemeClr>
                  </a:fgClr>
                  <a:bgClr>
                    <a:schemeClr val="bg1"/>
                  </a:bgClr>
                </a:pattFill>
                <a:effectLst/>
              </a:rPr>
              <a:t>に！</a:t>
            </a:r>
            <a:endParaRPr lang="ja-JP" altLang="en-US" sz="5400" b="1" cap="none" spc="0" dirty="0">
              <a:ln w="12700">
                <a:solidFill>
                  <a:schemeClr val="accent5"/>
                </a:solidFill>
                <a:prstDash val="solid"/>
              </a:ln>
              <a:pattFill prst="ltDnDiag">
                <a:fgClr>
                  <a:schemeClr val="accent5">
                    <a:lumMod val="60000"/>
                    <a:lumOff val="40000"/>
                  </a:schemeClr>
                </a:fgClr>
                <a:bgClr>
                  <a:schemeClr val="bg1"/>
                </a:bgClr>
              </a:pattFill>
              <a:effectLst/>
            </a:endParaRPr>
          </a:p>
        </p:txBody>
      </p:sp>
      <p:pic>
        <p:nvPicPr>
          <p:cNvPr id="16" name="図 15"/>
          <p:cNvPicPr>
            <a:picLocks noChangeAspect="1"/>
          </p:cNvPicPr>
          <p:nvPr/>
        </p:nvPicPr>
        <p:blipFill rotWithShape="1">
          <a:blip r:embed="rId2" cstate="print">
            <a:extLst>
              <a:ext uri="{28A0092B-C50C-407E-A947-70E740481C1C}">
                <a14:useLocalDpi xmlns:a14="http://schemas.microsoft.com/office/drawing/2010/main" val="0"/>
              </a:ext>
            </a:extLst>
          </a:blip>
          <a:srcRect l="28659" t="23199" r="34756" b="27620"/>
          <a:stretch/>
        </p:blipFill>
        <p:spPr>
          <a:xfrm>
            <a:off x="8292999" y="1611905"/>
            <a:ext cx="1470972" cy="1352530"/>
          </a:xfrm>
          <a:prstGeom prst="rect">
            <a:avLst/>
          </a:prstGeom>
        </p:spPr>
      </p:pic>
    </p:spTree>
    <p:extLst>
      <p:ext uri="{BB962C8B-B14F-4D97-AF65-F5344CB8AC3E}">
        <p14:creationId xmlns:p14="http://schemas.microsoft.com/office/powerpoint/2010/main" val="1334203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ローチャート: 代替処理 3"/>
          <p:cNvSpPr/>
          <p:nvPr/>
        </p:nvSpPr>
        <p:spPr>
          <a:xfrm>
            <a:off x="494679" y="342423"/>
            <a:ext cx="4571832" cy="6104006"/>
          </a:xfrm>
          <a:prstGeom prst="flowChartAlternateProcess">
            <a:avLst/>
          </a:prstGeom>
          <a:noFill/>
          <a:ln w="25400"/>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kumimoji="1" lang="ja-JP" altLang="en-US"/>
          </a:p>
        </p:txBody>
      </p:sp>
      <p:sp>
        <p:nvSpPr>
          <p:cNvPr id="5" name="テキスト ボックス 4"/>
          <p:cNvSpPr txBox="1"/>
          <p:nvPr/>
        </p:nvSpPr>
        <p:spPr>
          <a:xfrm>
            <a:off x="1049988" y="2590954"/>
            <a:ext cx="615553" cy="3229583"/>
          </a:xfrm>
          <a:prstGeom prst="rect">
            <a:avLst/>
          </a:prstGeom>
          <a:noFill/>
        </p:spPr>
        <p:txBody>
          <a:bodyPr vert="eaVert" wrap="square" rtlCol="0">
            <a:spAutoFit/>
          </a:bodyPr>
          <a:lstStyle/>
          <a:p>
            <a:r>
              <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一般社団法人  </a:t>
            </a:r>
            <a:r>
              <a:rPr kumimoji="1" lang="ja-JP" altLang="en-US" sz="2800" b="1" dirty="0" smtClean="0">
                <a:latin typeface="メイリオ" panose="020B0604030504040204" pitchFamily="50" charset="-128"/>
                <a:ea typeface="メイリオ" panose="020B0604030504040204" pitchFamily="50" charset="-128"/>
                <a:cs typeface="メイリオ" panose="020B0604030504040204" pitchFamily="50" charset="-128"/>
              </a:rPr>
              <a:t>特許の虎</a:t>
            </a:r>
            <a:endParaRPr kumimoji="1" lang="ja-JP" altLang="en-US" sz="2800" b="1" dirty="0">
              <a:latin typeface="メイリオ" panose="020B0604030504040204" pitchFamily="50" charset="-128"/>
              <a:ea typeface="メイリオ" panose="020B0604030504040204" pitchFamily="50" charset="-128"/>
              <a:cs typeface="メイリオ" panose="020B0604030504040204" pitchFamily="50" charset="-128"/>
            </a:endParaRPr>
          </a:p>
        </p:txBody>
      </p:sp>
      <p:pic>
        <p:nvPicPr>
          <p:cNvPr id="7" name="図 6"/>
          <p:cNvPicPr>
            <a:picLocks noChangeAspect="1"/>
          </p:cNvPicPr>
          <p:nvPr/>
        </p:nvPicPr>
        <p:blipFill rotWithShape="1">
          <a:blip r:embed="rId2" cstate="print">
            <a:extLst>
              <a:ext uri="{28A0092B-C50C-407E-A947-70E740481C1C}">
                <a14:useLocalDpi xmlns:a14="http://schemas.microsoft.com/office/drawing/2010/main" val="0"/>
              </a:ext>
            </a:extLst>
          </a:blip>
          <a:srcRect l="28659" t="23199" r="34756" b="27620"/>
          <a:stretch/>
        </p:blipFill>
        <p:spPr>
          <a:xfrm>
            <a:off x="745129" y="990751"/>
            <a:ext cx="1288703" cy="1184937"/>
          </a:xfrm>
          <a:prstGeom prst="rect">
            <a:avLst/>
          </a:prstGeom>
        </p:spPr>
      </p:pic>
      <p:sp>
        <p:nvSpPr>
          <p:cNvPr id="2" name="角丸四角形 1"/>
          <p:cNvSpPr/>
          <p:nvPr/>
        </p:nvSpPr>
        <p:spPr>
          <a:xfrm>
            <a:off x="9132986" y="531827"/>
            <a:ext cx="2719346" cy="142355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角丸四角形 12"/>
          <p:cNvSpPr/>
          <p:nvPr/>
        </p:nvSpPr>
        <p:spPr>
          <a:xfrm>
            <a:off x="9098806" y="4508270"/>
            <a:ext cx="2719346" cy="193815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テキスト ボックス 15"/>
          <p:cNvSpPr txBox="1"/>
          <p:nvPr/>
        </p:nvSpPr>
        <p:spPr>
          <a:xfrm>
            <a:off x="9635579" y="972111"/>
            <a:ext cx="1800493" cy="646331"/>
          </a:xfrm>
          <a:prstGeom prst="rect">
            <a:avLst/>
          </a:prstGeom>
          <a:noFill/>
        </p:spPr>
        <p:txBody>
          <a:bodyPr wrap="none" rtlCol="0">
            <a:spAutoFit/>
          </a:bodyPr>
          <a:lstStyle/>
          <a:p>
            <a:r>
              <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発明家</a:t>
            </a:r>
            <a:endParaRPr kumimoji="1"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r>
              <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発明家のタマゴ</a:t>
            </a:r>
            <a:endParaRPr kumimoji="1" lang="ja-JP" altLang="en-US"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8" name="テキスト ボックス 17"/>
          <p:cNvSpPr txBox="1"/>
          <p:nvPr/>
        </p:nvSpPr>
        <p:spPr>
          <a:xfrm>
            <a:off x="9215034" y="5020000"/>
            <a:ext cx="2637298" cy="1169551"/>
          </a:xfrm>
          <a:prstGeom prst="rect">
            <a:avLst/>
          </a:prstGeom>
          <a:noFill/>
        </p:spPr>
        <p:txBody>
          <a:bodyPr wrap="square" rtlCol="0">
            <a:spAutoFit/>
          </a:bodyPr>
          <a:lstStyle/>
          <a:p>
            <a:r>
              <a:rPr kumimoji="1" lang="ja-JP" altLang="en-US" sz="2000" dirty="0" smtClean="0">
                <a:latin typeface="メイリオ" panose="020B0604030504040204" pitchFamily="50" charset="-128"/>
                <a:ea typeface="メイリオ" panose="020B0604030504040204" pitchFamily="50" charset="-128"/>
                <a:cs typeface="メイリオ" panose="020B0604030504040204" pitchFamily="50" charset="-128"/>
              </a:rPr>
              <a:t>　　</a:t>
            </a:r>
            <a:r>
              <a:rPr kumimoji="1" lang="ja-JP" altLang="en-US" sz="2000" b="1" dirty="0" smtClean="0">
                <a:latin typeface="メイリオ" panose="020B0604030504040204" pitchFamily="50" charset="-128"/>
                <a:ea typeface="メイリオ" panose="020B0604030504040204" pitchFamily="50" charset="-128"/>
                <a:cs typeface="メイリオ" panose="020B0604030504040204" pitchFamily="50" charset="-128"/>
              </a:rPr>
              <a:t>中小企業</a:t>
            </a:r>
            <a:endParaRPr kumimoji="1" lang="en-US" altLang="ja-JP" sz="2000" b="1" dirty="0" smtClean="0">
              <a:latin typeface="メイリオ" panose="020B0604030504040204" pitchFamily="50" charset="-128"/>
              <a:ea typeface="メイリオ" panose="020B0604030504040204" pitchFamily="50" charset="-128"/>
              <a:cs typeface="メイリオ" panose="020B0604030504040204" pitchFamily="50" charset="-128"/>
            </a:endParaRPr>
          </a:p>
          <a:p>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600" dirty="0">
                <a:latin typeface="メイリオ" panose="020B0604030504040204" pitchFamily="50" charset="-128"/>
                <a:ea typeface="メイリオ" panose="020B0604030504040204" pitchFamily="50" charset="-128"/>
                <a:cs typeface="メイリオ" panose="020B0604030504040204" pitchFamily="50" charset="-128"/>
              </a:rPr>
              <a:t>全国</a:t>
            </a:r>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に中小企業家</a:t>
            </a:r>
            <a:endParaRPr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同友会会員約</a:t>
            </a:r>
            <a:r>
              <a:rPr kumimoji="1"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rPr>
              <a:t>43,000</a:t>
            </a:r>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社）</a:t>
            </a:r>
            <a:endPar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endParaRPr>
          </a:p>
          <a:p>
            <a:endParaRPr kumimoji="1" lang="ja-JP" altLang="en-US"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2" name="テキスト ボックス 21"/>
          <p:cNvSpPr txBox="1"/>
          <p:nvPr/>
        </p:nvSpPr>
        <p:spPr>
          <a:xfrm>
            <a:off x="6750006" y="2591311"/>
            <a:ext cx="1338828" cy="369332"/>
          </a:xfrm>
          <a:prstGeom prst="rect">
            <a:avLst/>
          </a:prstGeom>
          <a:noFill/>
        </p:spPr>
        <p:txBody>
          <a:bodyPr wrap="none" rtlCol="0">
            <a:spAutoFit/>
          </a:bodyPr>
          <a:lstStyle/>
          <a:p>
            <a:r>
              <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斡旋・仲介</a:t>
            </a:r>
            <a:endParaRPr kumimoji="1" lang="ja-JP" altLang="en-US"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5" name="テキスト ボックス 24"/>
          <p:cNvSpPr txBox="1"/>
          <p:nvPr/>
        </p:nvSpPr>
        <p:spPr>
          <a:xfrm>
            <a:off x="5642355" y="4503884"/>
            <a:ext cx="2852063" cy="584775"/>
          </a:xfrm>
          <a:prstGeom prst="rect">
            <a:avLst/>
          </a:prstGeom>
          <a:noFill/>
        </p:spPr>
        <p:txBody>
          <a:bodyPr wrap="none" rtlCol="0">
            <a:spAutoFit/>
          </a:bodyPr>
          <a:lstStyle/>
          <a:p>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・眠っている特許情報の提供</a:t>
            </a:r>
            <a:endParaRPr kumimoji="1"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・知財を使ったビジネス指導</a:t>
            </a:r>
            <a:endParaRPr kumimoji="1" lang="ja-JP" altLang="en-US" sz="16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6" name="テキスト ボックス 25"/>
          <p:cNvSpPr txBox="1"/>
          <p:nvPr/>
        </p:nvSpPr>
        <p:spPr>
          <a:xfrm>
            <a:off x="5828856" y="375983"/>
            <a:ext cx="2441694" cy="584775"/>
          </a:xfrm>
          <a:prstGeom prst="rect">
            <a:avLst/>
          </a:prstGeom>
          <a:noFill/>
        </p:spPr>
        <p:txBody>
          <a:bodyPr wrap="none" rtlCol="0">
            <a:spAutoFit/>
          </a:bodyPr>
          <a:lstStyle/>
          <a:p>
            <a:r>
              <a:rPr lang="ja-JP" altLang="en-US" sz="1600" dirty="0">
                <a:latin typeface="メイリオ" panose="020B0604030504040204" pitchFamily="50" charset="-128"/>
                <a:ea typeface="メイリオ" panose="020B0604030504040204" pitchFamily="50" charset="-128"/>
                <a:cs typeface="メイリオ" panose="020B0604030504040204" pitchFamily="50" charset="-128"/>
              </a:rPr>
              <a:t>・コンサルティング</a:t>
            </a:r>
          </a:p>
          <a:p>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・特許</a:t>
            </a:r>
            <a:r>
              <a:rPr lang="ja-JP" altLang="en-US" sz="1600" dirty="0">
                <a:latin typeface="メイリオ" panose="020B0604030504040204" pitchFamily="50" charset="-128"/>
                <a:ea typeface="メイリオ" panose="020B0604030504040204" pitchFamily="50" charset="-128"/>
                <a:cs typeface="メイリオ" panose="020B0604030504040204" pitchFamily="50" charset="-128"/>
              </a:rPr>
              <a:t>塾</a:t>
            </a:r>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＆プレゼン大会</a:t>
            </a:r>
            <a:endParaRPr lang="ja-JP" altLang="en-US" sz="16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8" name="テキスト ボックス 27"/>
          <p:cNvSpPr txBox="1"/>
          <p:nvPr/>
        </p:nvSpPr>
        <p:spPr>
          <a:xfrm>
            <a:off x="2113738" y="1033667"/>
            <a:ext cx="2236510" cy="584775"/>
          </a:xfrm>
          <a:prstGeom prst="rect">
            <a:avLst/>
          </a:prstGeom>
          <a:noFill/>
        </p:spPr>
        <p:txBody>
          <a:bodyPr wrap="none" rtlCol="0">
            <a:spAutoFit/>
          </a:bodyPr>
          <a:lstStyle/>
          <a:p>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代表理事</a:t>
            </a:r>
            <a:endParaRPr kumimoji="1"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endParaRPr>
          </a:p>
          <a:p>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吉村以知郎（税理士）</a:t>
            </a:r>
            <a:endParaRPr kumimoji="1" lang="ja-JP" altLang="en-US" sz="16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0" name="テキスト ボックス 19"/>
          <p:cNvSpPr txBox="1"/>
          <p:nvPr/>
        </p:nvSpPr>
        <p:spPr>
          <a:xfrm>
            <a:off x="2083400" y="3014622"/>
            <a:ext cx="2501006" cy="830997"/>
          </a:xfrm>
          <a:prstGeom prst="rect">
            <a:avLst/>
          </a:prstGeom>
          <a:noFill/>
        </p:spPr>
        <p:txBody>
          <a:bodyPr wrap="none" rtlCol="0">
            <a:spAutoFit/>
          </a:bodyPr>
          <a:lstStyle/>
          <a:p>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理事</a:t>
            </a:r>
            <a:endParaRPr kumimoji="1"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三木秀治（</a:t>
            </a:r>
            <a:r>
              <a:rPr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rPr>
              <a:t>WEB</a:t>
            </a:r>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endParaRPr>
          </a:p>
          <a:p>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東京同友会組織委員長）</a:t>
            </a:r>
            <a:endParaRPr kumimoji="1" lang="ja-JP" altLang="en-US" sz="16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1" name="テキスト ボックス 20"/>
          <p:cNvSpPr txBox="1"/>
          <p:nvPr/>
        </p:nvSpPr>
        <p:spPr>
          <a:xfrm>
            <a:off x="635889" y="5973265"/>
            <a:ext cx="3948517" cy="338554"/>
          </a:xfrm>
          <a:prstGeom prst="rect">
            <a:avLst/>
          </a:prstGeom>
          <a:noFill/>
        </p:spPr>
        <p:txBody>
          <a:bodyPr wrap="none" rtlCol="0">
            <a:spAutoFit/>
          </a:bodyPr>
          <a:lstStyle/>
          <a:p>
            <a:r>
              <a:rPr lang="ja-JP" altLang="en-US" sz="1600" dirty="0">
                <a:solidFill>
                  <a:srgbClr val="0070C0"/>
                </a:solidFill>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600" dirty="0" smtClean="0">
                <a:solidFill>
                  <a:srgbClr val="0070C0"/>
                </a:solidFill>
                <a:latin typeface="メイリオ" panose="020B0604030504040204" pitchFamily="50" charset="-128"/>
                <a:ea typeface="メイリオ" panose="020B0604030504040204" pitchFamily="50" charset="-128"/>
                <a:cs typeface="メイリオ" panose="020B0604030504040204" pitchFamily="50" charset="-128"/>
              </a:rPr>
              <a:t>　</a:t>
            </a:r>
            <a:r>
              <a:rPr kumimoji="1" lang="ja-JP" altLang="en-US" sz="1600" dirty="0" smtClean="0">
                <a:solidFill>
                  <a:srgbClr val="0070C0"/>
                </a:solidFill>
                <a:latin typeface="メイリオ" panose="020B0604030504040204" pitchFamily="50" charset="-128"/>
                <a:ea typeface="メイリオ" panose="020B0604030504040204" pitchFamily="50" charset="-128"/>
                <a:cs typeface="メイリオ" panose="020B0604030504040204" pitchFamily="50" charset="-128"/>
              </a:rPr>
              <a:t>東京中小企業家同友会 渋谷支部会員</a:t>
            </a:r>
            <a:endParaRPr kumimoji="1" lang="ja-JP" altLang="en-US" sz="1600" dirty="0">
              <a:solidFill>
                <a:srgbClr val="0070C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9" name="テキスト ボックス 28"/>
          <p:cNvSpPr txBox="1"/>
          <p:nvPr/>
        </p:nvSpPr>
        <p:spPr>
          <a:xfrm>
            <a:off x="2083400" y="4132267"/>
            <a:ext cx="2031325" cy="584775"/>
          </a:xfrm>
          <a:prstGeom prst="rect">
            <a:avLst/>
          </a:prstGeom>
          <a:noFill/>
        </p:spPr>
        <p:txBody>
          <a:bodyPr wrap="none" rtlCol="0">
            <a:spAutoFit/>
          </a:bodyPr>
          <a:lstStyle/>
          <a:p>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理事</a:t>
            </a:r>
            <a:endParaRPr kumimoji="1"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北　周士（弁護士</a:t>
            </a:r>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a:t>
            </a:r>
            <a:endParaRPr kumimoji="1" lang="ja-JP" altLang="en-US" sz="16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0" name="テキスト ボックス 29"/>
          <p:cNvSpPr txBox="1"/>
          <p:nvPr/>
        </p:nvSpPr>
        <p:spPr>
          <a:xfrm>
            <a:off x="2109741" y="5014463"/>
            <a:ext cx="1890261" cy="615553"/>
          </a:xfrm>
          <a:prstGeom prst="rect">
            <a:avLst/>
          </a:prstGeom>
          <a:noFill/>
        </p:spPr>
        <p:txBody>
          <a:bodyPr wrap="none" rtlCol="0">
            <a:spAutoFit/>
          </a:bodyPr>
          <a:lstStyle/>
          <a:p>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理事</a:t>
            </a:r>
            <a:endParaRPr kumimoji="1"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endParaRPr>
          </a:p>
          <a:p>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奥久惠美子（</a:t>
            </a:r>
            <a:r>
              <a:rPr kumimoji="1" lang="en-US" altLang="ja-JP" dirty="0" smtClean="0">
                <a:latin typeface="メイリオ" panose="020B0604030504040204" pitchFamily="50" charset="-128"/>
                <a:ea typeface="メイリオ" panose="020B0604030504040204" pitchFamily="50" charset="-128"/>
                <a:cs typeface="メイリオ" panose="020B0604030504040204" pitchFamily="50" charset="-128"/>
              </a:rPr>
              <a:t>FP</a:t>
            </a:r>
            <a:r>
              <a:rPr kumimoji="1"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a:t>
            </a:r>
            <a:endParaRPr kumimoji="1"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1" name="テキスト ボックス 30"/>
          <p:cNvSpPr txBox="1"/>
          <p:nvPr/>
        </p:nvSpPr>
        <p:spPr>
          <a:xfrm>
            <a:off x="2109741" y="1861620"/>
            <a:ext cx="2236510" cy="830997"/>
          </a:xfrm>
          <a:prstGeom prst="rect">
            <a:avLst/>
          </a:prstGeom>
          <a:noFill/>
        </p:spPr>
        <p:txBody>
          <a:bodyPr wrap="none" rtlCol="0">
            <a:spAutoFit/>
          </a:bodyPr>
          <a:lstStyle/>
          <a:p>
            <a:r>
              <a:rPr lang="ja-JP" altLang="en-US" sz="1600" dirty="0">
                <a:latin typeface="メイリオ" panose="020B0604030504040204" pitchFamily="50" charset="-128"/>
                <a:ea typeface="メイリオ" panose="020B0604030504040204" pitchFamily="50" charset="-128"/>
                <a:cs typeface="メイリオ" panose="020B0604030504040204" pitchFamily="50" charset="-128"/>
              </a:rPr>
              <a:t>社員</a:t>
            </a:r>
            <a:endParaRPr lang="en-US" altLang="ja-JP" sz="160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600" dirty="0">
                <a:latin typeface="メイリオ" panose="020B0604030504040204" pitchFamily="50" charset="-128"/>
                <a:ea typeface="メイリオ" panose="020B0604030504040204" pitchFamily="50" charset="-128"/>
                <a:cs typeface="メイリオ" panose="020B0604030504040204" pitchFamily="50" charset="-128"/>
              </a:rPr>
              <a:t>遠藤和光（弁理士／</a:t>
            </a:r>
            <a:endParaRPr lang="en-US" altLang="ja-JP" sz="160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600" dirty="0">
                <a:latin typeface="メイリオ" panose="020B0604030504040204" pitchFamily="50" charset="-128"/>
                <a:ea typeface="メイリオ" panose="020B0604030504040204" pitchFamily="50" charset="-128"/>
                <a:cs typeface="メイリオ" panose="020B0604030504040204" pitchFamily="50" charset="-128"/>
              </a:rPr>
              <a:t>平田国際特許事務所）</a:t>
            </a:r>
          </a:p>
        </p:txBody>
      </p:sp>
      <p:sp>
        <p:nvSpPr>
          <p:cNvPr id="33" name="テキスト ボックス 32"/>
          <p:cNvSpPr txBox="1"/>
          <p:nvPr/>
        </p:nvSpPr>
        <p:spPr>
          <a:xfrm>
            <a:off x="6799021" y="1618442"/>
            <a:ext cx="873368" cy="369332"/>
          </a:xfrm>
          <a:prstGeom prst="rect">
            <a:avLst/>
          </a:prstGeom>
          <a:noFill/>
        </p:spPr>
        <p:txBody>
          <a:bodyPr wrap="square" rtlCol="0">
            <a:spAutoFit/>
          </a:bodyPr>
          <a:lstStyle/>
          <a:p>
            <a:r>
              <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会員</a:t>
            </a:r>
            <a:endParaRPr kumimoji="1" lang="ja-JP" altLang="en-US"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4" name="上下矢印 33"/>
          <p:cNvSpPr/>
          <p:nvPr/>
        </p:nvSpPr>
        <p:spPr>
          <a:xfrm>
            <a:off x="9273114" y="2053038"/>
            <a:ext cx="2521137" cy="2358603"/>
          </a:xfrm>
          <a:prstGeom prst="upDownArrow">
            <a:avLst>
              <a:gd name="adj1" fmla="val 62200"/>
              <a:gd name="adj2" fmla="val 31989"/>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US" altLang="ja-JP" sz="24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r>
              <a:rPr kumimoji="1" lang="ja-JP" altLang="en-US" sz="24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試作</a:t>
            </a:r>
            <a:endParaRPr kumimoji="1" lang="en-US" altLang="ja-JP" sz="24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r>
              <a:rPr lang="ja-JP" altLang="en-US" sz="24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製造　</a:t>
            </a:r>
            <a:endParaRPr lang="en-US" altLang="ja-JP" sz="24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r>
              <a:rPr lang="ja-JP" altLang="en-US" sz="24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rPr>
              <a:t>販売</a:t>
            </a:r>
            <a:endParaRPr lang="en-US" altLang="ja-JP" sz="2400" dirty="0" smtClean="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a:p>
            <a:pPr algn="ctr"/>
            <a:endParaRPr kumimoji="1" lang="ja-JP" altLang="en-US" sz="2400" dirty="0">
              <a:solidFill>
                <a:schemeClr val="tx1"/>
              </a:solidFill>
              <a:latin typeface="メイリオ" panose="020B0604030504040204" pitchFamily="50" charset="-128"/>
              <a:ea typeface="メイリオ" panose="020B0604030504040204" pitchFamily="50" charset="-128"/>
              <a:cs typeface="メイリオ" panose="020B0604030504040204" pitchFamily="50" charset="-128"/>
            </a:endParaRPr>
          </a:p>
        </p:txBody>
      </p:sp>
      <p:cxnSp>
        <p:nvCxnSpPr>
          <p:cNvPr id="36" name="直線矢印コネクタ 35"/>
          <p:cNvCxnSpPr/>
          <p:nvPr/>
        </p:nvCxnSpPr>
        <p:spPr>
          <a:xfrm flipV="1">
            <a:off x="5129868" y="3014622"/>
            <a:ext cx="4505711" cy="21840"/>
          </a:xfrm>
          <a:prstGeom prst="straightConnector1">
            <a:avLst/>
          </a:prstGeom>
          <a:ln w="50800" cmpd="sng">
            <a:prstDash val="sysDash"/>
            <a:tailEnd type="triangle"/>
          </a:ln>
        </p:spPr>
        <p:style>
          <a:lnRef idx="1">
            <a:schemeClr val="accent1"/>
          </a:lnRef>
          <a:fillRef idx="0">
            <a:schemeClr val="accent1"/>
          </a:fillRef>
          <a:effectRef idx="0">
            <a:schemeClr val="accent1"/>
          </a:effectRef>
          <a:fontRef idx="minor">
            <a:schemeClr val="tx1"/>
          </a:fontRef>
        </p:style>
      </p:cxnSp>
      <p:sp>
        <p:nvSpPr>
          <p:cNvPr id="37" name="右矢印 36"/>
          <p:cNvSpPr/>
          <p:nvPr/>
        </p:nvSpPr>
        <p:spPr>
          <a:xfrm rot="10800000">
            <a:off x="5096061" y="1313139"/>
            <a:ext cx="4004416" cy="343951"/>
          </a:xfrm>
          <a:prstGeom prst="rightArrow">
            <a:avLst/>
          </a:prstGeom>
          <a:solidFill>
            <a:srgbClr val="99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テキスト ボックス 37"/>
          <p:cNvSpPr txBox="1"/>
          <p:nvPr/>
        </p:nvSpPr>
        <p:spPr>
          <a:xfrm>
            <a:off x="6750006" y="5808704"/>
            <a:ext cx="873368" cy="369332"/>
          </a:xfrm>
          <a:prstGeom prst="rect">
            <a:avLst/>
          </a:prstGeom>
          <a:noFill/>
        </p:spPr>
        <p:txBody>
          <a:bodyPr wrap="square" rtlCol="0">
            <a:spAutoFit/>
          </a:bodyPr>
          <a:lstStyle/>
          <a:p>
            <a:r>
              <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会員</a:t>
            </a:r>
            <a:endParaRPr kumimoji="1" lang="ja-JP" altLang="en-US" dirty="0">
              <a:latin typeface="メイリオ" panose="020B0604030504040204" pitchFamily="50" charset="-128"/>
              <a:ea typeface="メイリオ" panose="020B0604030504040204" pitchFamily="50" charset="-128"/>
              <a:cs typeface="メイリオ" panose="020B0604030504040204" pitchFamily="50" charset="-128"/>
            </a:endParaRPr>
          </a:p>
        </p:txBody>
      </p:sp>
      <p:cxnSp>
        <p:nvCxnSpPr>
          <p:cNvPr id="40" name="直線矢印コネクタ 39"/>
          <p:cNvCxnSpPr/>
          <p:nvPr/>
        </p:nvCxnSpPr>
        <p:spPr>
          <a:xfrm flipH="1">
            <a:off x="5075083" y="3245148"/>
            <a:ext cx="4552981" cy="35639"/>
          </a:xfrm>
          <a:prstGeom prst="straightConnector1">
            <a:avLst/>
          </a:prstGeom>
          <a:ln w="50800" cmpd="sng">
            <a:prstDash val="sysDash"/>
            <a:tailEnd type="triangle"/>
          </a:ln>
        </p:spPr>
        <p:style>
          <a:lnRef idx="1">
            <a:schemeClr val="accent1"/>
          </a:lnRef>
          <a:fillRef idx="0">
            <a:schemeClr val="accent1"/>
          </a:fillRef>
          <a:effectRef idx="0">
            <a:schemeClr val="accent1"/>
          </a:effectRef>
          <a:fontRef idx="minor">
            <a:schemeClr val="tx1"/>
          </a:fontRef>
        </p:style>
      </p:cxnSp>
      <p:sp>
        <p:nvSpPr>
          <p:cNvPr id="45" name="テキスト ボックス 44"/>
          <p:cNvSpPr txBox="1"/>
          <p:nvPr/>
        </p:nvSpPr>
        <p:spPr>
          <a:xfrm>
            <a:off x="6912991" y="3367501"/>
            <a:ext cx="877163" cy="369332"/>
          </a:xfrm>
          <a:prstGeom prst="rect">
            <a:avLst/>
          </a:prstGeom>
          <a:noFill/>
        </p:spPr>
        <p:txBody>
          <a:bodyPr wrap="none" rtlCol="0">
            <a:spAutoFit/>
          </a:bodyPr>
          <a:lstStyle/>
          <a:p>
            <a:r>
              <a:rPr kumimoji="1"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手数料</a:t>
            </a:r>
            <a:endParaRPr kumimoji="1" lang="ja-JP" altLang="en-US"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7" name="右矢印 46"/>
          <p:cNvSpPr/>
          <p:nvPr/>
        </p:nvSpPr>
        <p:spPr>
          <a:xfrm rot="10800000">
            <a:off x="5097830" y="5509163"/>
            <a:ext cx="3941115" cy="276946"/>
          </a:xfrm>
          <a:prstGeom prst="rightArrow">
            <a:avLst/>
          </a:prstGeom>
          <a:solidFill>
            <a:srgbClr val="99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8" name="右矢印 47"/>
          <p:cNvSpPr/>
          <p:nvPr/>
        </p:nvSpPr>
        <p:spPr>
          <a:xfrm>
            <a:off x="5099938" y="5125818"/>
            <a:ext cx="3968938" cy="309028"/>
          </a:xfrm>
          <a:prstGeom prst="rightArrow">
            <a:avLst/>
          </a:prstGeom>
          <a:solidFill>
            <a:srgbClr val="FFFF6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右矢印 31"/>
          <p:cNvSpPr/>
          <p:nvPr/>
        </p:nvSpPr>
        <p:spPr>
          <a:xfrm>
            <a:off x="5115279" y="913048"/>
            <a:ext cx="3968938" cy="309028"/>
          </a:xfrm>
          <a:prstGeom prst="rightArrow">
            <a:avLst/>
          </a:prstGeom>
          <a:solidFill>
            <a:srgbClr val="FFFF6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572057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テキスト ボックス 4"/>
          <p:cNvSpPr txBox="1"/>
          <p:nvPr/>
        </p:nvSpPr>
        <p:spPr>
          <a:xfrm>
            <a:off x="453480" y="1375274"/>
            <a:ext cx="3262432" cy="461665"/>
          </a:xfrm>
          <a:prstGeom prst="rect">
            <a:avLst/>
          </a:prstGeom>
          <a:noFill/>
        </p:spPr>
        <p:txBody>
          <a:bodyPr wrap="none" rtlCol="0">
            <a:spAutoFit/>
          </a:bodyPr>
          <a:lstStyle/>
          <a:p>
            <a:r>
              <a:rPr kumimoji="1" lang="ja-JP" altLang="en-US" sz="2400" dirty="0" smtClean="0">
                <a:latin typeface="メイリオ" panose="020B0604030504040204" pitchFamily="50" charset="-128"/>
                <a:ea typeface="メイリオ" panose="020B0604030504040204" pitchFamily="50" charset="-128"/>
                <a:cs typeface="メイリオ" panose="020B0604030504040204" pitchFamily="50" charset="-128"/>
              </a:rPr>
              <a:t>代表理事　吉村以知郎</a:t>
            </a:r>
            <a:endParaRPr kumimoji="1" lang="ja-JP" altLang="en-US" sz="24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6" name="テキスト ボックス 5"/>
          <p:cNvSpPr txBox="1"/>
          <p:nvPr/>
        </p:nvSpPr>
        <p:spPr>
          <a:xfrm>
            <a:off x="453480" y="5444370"/>
            <a:ext cx="2954655" cy="461665"/>
          </a:xfrm>
          <a:prstGeom prst="rect">
            <a:avLst/>
          </a:prstGeom>
          <a:noFill/>
        </p:spPr>
        <p:txBody>
          <a:bodyPr wrap="none" rtlCol="0">
            <a:spAutoFit/>
          </a:bodyPr>
          <a:lstStyle/>
          <a:p>
            <a:r>
              <a:rPr kumimoji="1" lang="ja-JP" altLang="en-US" sz="2400" dirty="0" smtClean="0">
                <a:latin typeface="メイリオ" panose="020B0604030504040204" pitchFamily="50" charset="-128"/>
                <a:ea typeface="メイリオ" panose="020B0604030504040204" pitchFamily="50" charset="-128"/>
                <a:cs typeface="メイリオ" panose="020B0604030504040204" pitchFamily="50" charset="-128"/>
              </a:rPr>
              <a:t>理事　　奥久惠美子</a:t>
            </a:r>
            <a:endParaRPr kumimoji="1" lang="ja-JP" altLang="en-US" sz="24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 name="テキスト ボックス 6"/>
          <p:cNvSpPr txBox="1"/>
          <p:nvPr/>
        </p:nvSpPr>
        <p:spPr>
          <a:xfrm>
            <a:off x="453480" y="3265950"/>
            <a:ext cx="2646878" cy="461665"/>
          </a:xfrm>
          <a:prstGeom prst="rect">
            <a:avLst/>
          </a:prstGeom>
          <a:noFill/>
        </p:spPr>
        <p:txBody>
          <a:bodyPr wrap="none" rtlCol="0">
            <a:spAutoFit/>
          </a:bodyPr>
          <a:lstStyle/>
          <a:p>
            <a:r>
              <a:rPr kumimoji="1" lang="ja-JP" altLang="en-US" sz="2400" dirty="0" smtClean="0">
                <a:latin typeface="メイリオ" panose="020B0604030504040204" pitchFamily="50" charset="-128"/>
                <a:ea typeface="メイリオ" panose="020B0604030504040204" pitchFamily="50" charset="-128"/>
                <a:cs typeface="メイリオ" panose="020B0604030504040204" pitchFamily="50" charset="-128"/>
              </a:rPr>
              <a:t>理事　　三木秀治</a:t>
            </a:r>
            <a:endParaRPr kumimoji="1" lang="ja-JP" altLang="en-US" sz="24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 name="テキスト ボックス 7"/>
          <p:cNvSpPr txBox="1"/>
          <p:nvPr/>
        </p:nvSpPr>
        <p:spPr>
          <a:xfrm>
            <a:off x="453480" y="4424394"/>
            <a:ext cx="2646878" cy="461665"/>
          </a:xfrm>
          <a:prstGeom prst="rect">
            <a:avLst/>
          </a:prstGeom>
          <a:noFill/>
        </p:spPr>
        <p:txBody>
          <a:bodyPr wrap="none" rtlCol="0">
            <a:spAutoFit/>
          </a:bodyPr>
          <a:lstStyle/>
          <a:p>
            <a:r>
              <a:rPr kumimoji="1" lang="ja-JP" altLang="en-US" sz="2400" dirty="0" smtClean="0">
                <a:latin typeface="メイリオ" panose="020B0604030504040204" pitchFamily="50" charset="-128"/>
                <a:ea typeface="メイリオ" panose="020B0604030504040204" pitchFamily="50" charset="-128"/>
                <a:cs typeface="メイリオ" panose="020B0604030504040204" pitchFamily="50" charset="-128"/>
              </a:rPr>
              <a:t>理事　　北　周士</a:t>
            </a:r>
            <a:endParaRPr kumimoji="1" lang="ja-JP" altLang="en-US" sz="24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1" name="テキスト ボックス 10"/>
          <p:cNvSpPr txBox="1"/>
          <p:nvPr/>
        </p:nvSpPr>
        <p:spPr>
          <a:xfrm>
            <a:off x="4150603" y="1098275"/>
            <a:ext cx="6623929" cy="738664"/>
          </a:xfrm>
          <a:prstGeom prst="rect">
            <a:avLst/>
          </a:prstGeom>
          <a:noFill/>
        </p:spPr>
        <p:txBody>
          <a:bodyPr wrap="none" rtlCol="0">
            <a:spAutoFit/>
          </a:bodyPr>
          <a:lstStyle/>
          <a:p>
            <a:r>
              <a:rPr lang="ja-JP" altLang="en-US" sz="1400" dirty="0" smtClean="0">
                <a:latin typeface="ＭＳ Ｐ明朝" panose="02020600040205080304" pitchFamily="18" charset="-128"/>
                <a:ea typeface="ＭＳ Ｐ明朝" panose="02020600040205080304" pitchFamily="18" charset="-128"/>
              </a:rPr>
              <a:t>税理士。</a:t>
            </a:r>
            <a:r>
              <a:rPr lang="en-US" altLang="ja-JP" sz="1400" dirty="0" smtClean="0">
                <a:latin typeface="ＭＳ Ｐ明朝" panose="02020600040205080304" pitchFamily="18" charset="-128"/>
                <a:ea typeface="ＭＳ Ｐ明朝" panose="02020600040205080304" pitchFamily="18" charset="-128"/>
              </a:rPr>
              <a:t>1959</a:t>
            </a:r>
            <a:r>
              <a:rPr lang="ja-JP" altLang="en-US" sz="1400" dirty="0">
                <a:latin typeface="ＭＳ Ｐ明朝" panose="02020600040205080304" pitchFamily="18" charset="-128"/>
                <a:ea typeface="ＭＳ Ｐ明朝" panose="02020600040205080304" pitchFamily="18" charset="-128"/>
              </a:rPr>
              <a:t>年北海道出身。明治大学商学部卒業。吉村会計事務所代表。</a:t>
            </a:r>
          </a:p>
          <a:p>
            <a:r>
              <a:rPr lang="ja-JP" altLang="en-US" sz="1400" dirty="0">
                <a:latin typeface="ＭＳ Ｐ明朝" panose="02020600040205080304" pitchFamily="18" charset="-128"/>
                <a:ea typeface="ＭＳ Ｐ明朝" panose="02020600040205080304" pitchFamily="18" charset="-128"/>
              </a:rPr>
              <a:t>「本質は経営</a:t>
            </a:r>
            <a:r>
              <a:rPr lang="ja-JP" altLang="en-US" sz="1400" dirty="0" smtClean="0">
                <a:latin typeface="ＭＳ Ｐ明朝" panose="02020600040205080304" pitchFamily="18" charset="-128"/>
                <a:ea typeface="ＭＳ Ｐ明朝" panose="02020600040205080304" pitchFamily="18" charset="-128"/>
              </a:rPr>
              <a:t>コンサルタント」</a:t>
            </a:r>
            <a:r>
              <a:rPr lang="ja-JP" altLang="en-US" sz="1400" dirty="0">
                <a:latin typeface="ＭＳ Ｐ明朝" panose="02020600040205080304" pitchFamily="18" charset="-128"/>
                <a:ea typeface="ＭＳ Ｐ明朝" panose="02020600040205080304" pitchFamily="18" charset="-128"/>
              </a:rPr>
              <a:t>をモットーに法人専門の税理士と</a:t>
            </a:r>
            <a:r>
              <a:rPr lang="ja-JP" altLang="en-US" sz="1400" dirty="0" smtClean="0">
                <a:latin typeface="ＭＳ Ｐ明朝" panose="02020600040205080304" pitchFamily="18" charset="-128"/>
                <a:ea typeface="ＭＳ Ｐ明朝" panose="02020600040205080304" pitchFamily="18" charset="-128"/>
              </a:rPr>
              <a:t>して</a:t>
            </a:r>
            <a:r>
              <a:rPr lang="ja-JP" altLang="en-US" sz="1400" dirty="0">
                <a:latin typeface="ＭＳ Ｐ明朝" panose="02020600040205080304" pitchFamily="18" charset="-128"/>
                <a:ea typeface="ＭＳ Ｐ明朝" panose="02020600040205080304" pitchFamily="18" charset="-128"/>
              </a:rPr>
              <a:t>顧客の税務申告</a:t>
            </a:r>
            <a:r>
              <a:rPr lang="ja-JP" altLang="en-US" sz="1400" dirty="0" smtClean="0">
                <a:latin typeface="ＭＳ Ｐ明朝" panose="02020600040205080304" pitchFamily="18" charset="-128"/>
                <a:ea typeface="ＭＳ Ｐ明朝" panose="02020600040205080304" pitchFamily="18" charset="-128"/>
              </a:rPr>
              <a:t>から</a:t>
            </a:r>
            <a:endParaRPr lang="en-US" altLang="ja-JP" sz="1400" dirty="0" smtClean="0">
              <a:latin typeface="ＭＳ Ｐ明朝" panose="02020600040205080304" pitchFamily="18" charset="-128"/>
              <a:ea typeface="ＭＳ Ｐ明朝" panose="02020600040205080304" pitchFamily="18" charset="-128"/>
            </a:endParaRPr>
          </a:p>
          <a:p>
            <a:r>
              <a:rPr lang="ja-JP" altLang="en-US" sz="1400" dirty="0" smtClean="0">
                <a:latin typeface="ＭＳ Ｐ明朝" panose="02020600040205080304" pitchFamily="18" charset="-128"/>
                <a:ea typeface="ＭＳ Ｐ明朝" panose="02020600040205080304" pitchFamily="18" charset="-128"/>
              </a:rPr>
              <a:t>経営</a:t>
            </a:r>
            <a:r>
              <a:rPr lang="ja-JP" altLang="en-US" sz="1400" dirty="0">
                <a:latin typeface="ＭＳ Ｐ明朝" panose="02020600040205080304" pitchFamily="18" charset="-128"/>
                <a:ea typeface="ＭＳ Ｐ明朝" panose="02020600040205080304" pitchFamily="18" charset="-128"/>
              </a:rPr>
              <a:t>相談まで請け負う</a:t>
            </a:r>
            <a:r>
              <a:rPr lang="ja-JP" altLang="en-US" sz="1400" dirty="0" smtClean="0">
                <a:latin typeface="ＭＳ Ｐ明朝" panose="02020600040205080304" pitchFamily="18" charset="-128"/>
                <a:ea typeface="ＭＳ Ｐ明朝" panose="02020600040205080304" pitchFamily="18" charset="-128"/>
              </a:rPr>
              <a:t>。著書</a:t>
            </a:r>
            <a:r>
              <a:rPr lang="ja-JP" altLang="en-US" sz="1400" dirty="0">
                <a:latin typeface="ＭＳ Ｐ明朝" panose="02020600040205080304" pitchFamily="18" charset="-128"/>
                <a:ea typeface="ＭＳ Ｐ明朝" panose="02020600040205080304" pitchFamily="18" charset="-128"/>
              </a:rPr>
              <a:t>：</a:t>
            </a:r>
            <a:r>
              <a:rPr lang="en-US" altLang="ja-JP" sz="1400" dirty="0">
                <a:latin typeface="ＭＳ Ｐ明朝" panose="02020600040205080304" pitchFamily="18" charset="-128"/>
                <a:ea typeface="ＭＳ Ｐ明朝" panose="02020600040205080304" pitchFamily="18" charset="-128"/>
              </a:rPr>
              <a:t>『</a:t>
            </a:r>
            <a:r>
              <a:rPr lang="ja-JP" altLang="en-US" sz="1400" dirty="0">
                <a:latin typeface="ＭＳ Ｐ明朝" panose="02020600040205080304" pitchFamily="18" charset="-128"/>
                <a:ea typeface="ＭＳ Ｐ明朝" panose="02020600040205080304" pitchFamily="18" charset="-128"/>
              </a:rPr>
              <a:t>中小企業の節税ガイドブック</a:t>
            </a:r>
            <a:r>
              <a:rPr lang="en-US" altLang="ja-JP" sz="1400" dirty="0">
                <a:latin typeface="ＭＳ Ｐ明朝" panose="02020600040205080304" pitchFamily="18" charset="-128"/>
                <a:ea typeface="ＭＳ Ｐ明朝" panose="02020600040205080304" pitchFamily="18" charset="-128"/>
              </a:rPr>
              <a:t>』(</a:t>
            </a:r>
            <a:r>
              <a:rPr lang="ja-JP" altLang="en-US" sz="1400" dirty="0">
                <a:latin typeface="ＭＳ Ｐ明朝" panose="02020600040205080304" pitchFamily="18" charset="-128"/>
                <a:ea typeface="ＭＳ Ｐ明朝" panose="02020600040205080304" pitchFamily="18" charset="-128"/>
              </a:rPr>
              <a:t>中央経済社</a:t>
            </a:r>
            <a:r>
              <a:rPr lang="en-US" altLang="ja-JP" sz="1400" dirty="0">
                <a:latin typeface="ＭＳ Ｐ明朝" panose="02020600040205080304" pitchFamily="18" charset="-128"/>
                <a:ea typeface="ＭＳ Ｐ明朝" panose="02020600040205080304" pitchFamily="18" charset="-128"/>
              </a:rPr>
              <a:t>)</a:t>
            </a:r>
            <a:r>
              <a:rPr lang="ja-JP" altLang="en-US" sz="1400" dirty="0">
                <a:latin typeface="ＭＳ Ｐ明朝" panose="02020600040205080304" pitchFamily="18" charset="-128"/>
                <a:ea typeface="ＭＳ Ｐ明朝" panose="02020600040205080304" pitchFamily="18" charset="-128"/>
              </a:rPr>
              <a:t>他。</a:t>
            </a:r>
          </a:p>
        </p:txBody>
      </p:sp>
      <p:sp>
        <p:nvSpPr>
          <p:cNvPr id="12" name="テキスト ボックス 11"/>
          <p:cNvSpPr txBox="1"/>
          <p:nvPr/>
        </p:nvSpPr>
        <p:spPr>
          <a:xfrm>
            <a:off x="453480" y="2274896"/>
            <a:ext cx="3400290" cy="461665"/>
          </a:xfrm>
          <a:prstGeom prst="rect">
            <a:avLst/>
          </a:prstGeom>
          <a:noFill/>
        </p:spPr>
        <p:txBody>
          <a:bodyPr wrap="none" rtlCol="0">
            <a:spAutoFit/>
          </a:bodyPr>
          <a:lstStyle/>
          <a:p>
            <a:r>
              <a:rPr kumimoji="1" lang="ja-JP" altLang="en-US" sz="2400" dirty="0" smtClean="0">
                <a:latin typeface="メイリオ" panose="020B0604030504040204" pitchFamily="50" charset="-128"/>
                <a:ea typeface="メイリオ" panose="020B0604030504040204" pitchFamily="50" charset="-128"/>
                <a:cs typeface="メイリオ" panose="020B0604030504040204" pitchFamily="50" charset="-128"/>
              </a:rPr>
              <a:t>社員</a:t>
            </a:r>
            <a:r>
              <a:rPr kumimoji="1" lang="en-US" altLang="ja-JP" sz="2400" dirty="0" smtClean="0">
                <a:latin typeface="メイリオ" panose="020B0604030504040204" pitchFamily="50" charset="-128"/>
                <a:ea typeface="メイリオ" panose="020B0604030504040204" pitchFamily="50" charset="-128"/>
                <a:cs typeface="メイリオ" panose="020B0604030504040204" pitchFamily="50" charset="-128"/>
              </a:rPr>
              <a:t>/</a:t>
            </a:r>
            <a:r>
              <a:rPr kumimoji="1" lang="ja-JP" altLang="en-US" sz="2400" dirty="0" smtClean="0">
                <a:latin typeface="メイリオ" panose="020B0604030504040204" pitchFamily="50" charset="-128"/>
                <a:ea typeface="メイリオ" panose="020B0604030504040204" pitchFamily="50" charset="-128"/>
                <a:cs typeface="メイリオ" panose="020B0604030504040204" pitchFamily="50" charset="-128"/>
              </a:rPr>
              <a:t>相談員　遠藤和光</a:t>
            </a:r>
            <a:endParaRPr kumimoji="1" lang="ja-JP" altLang="en-US" sz="24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4" name="テキスト ボックス 13"/>
          <p:cNvSpPr txBox="1"/>
          <p:nvPr/>
        </p:nvSpPr>
        <p:spPr>
          <a:xfrm>
            <a:off x="4150602" y="5444370"/>
            <a:ext cx="7782604" cy="1384995"/>
          </a:xfrm>
          <a:prstGeom prst="rect">
            <a:avLst/>
          </a:prstGeom>
          <a:noFill/>
        </p:spPr>
        <p:txBody>
          <a:bodyPr wrap="square" rtlCol="0">
            <a:spAutoFit/>
          </a:bodyPr>
          <a:lstStyle/>
          <a:p>
            <a:r>
              <a:rPr lang="ja-JP" altLang="en-US" sz="1400" dirty="0" smtClean="0">
                <a:latin typeface="ＭＳ Ｐ明朝" panose="02020600040205080304" pitchFamily="18" charset="-128"/>
                <a:ea typeface="ＭＳ Ｐ明朝" panose="02020600040205080304" pitchFamily="18" charset="-128"/>
              </a:rPr>
              <a:t>ファイナンシャル・プランナー。東京電機大学工学部機械工学科卒業。有限会社ジャムティガ代表取締役。マネー＆ライフセミナー「セミナー＠表参道」運営。証券会社・銀行・保険会社・保険乗合代理店の</a:t>
            </a:r>
            <a:endParaRPr lang="en-US" altLang="ja-JP" sz="1400" dirty="0" smtClean="0">
              <a:latin typeface="ＭＳ Ｐ明朝" panose="02020600040205080304" pitchFamily="18" charset="-128"/>
              <a:ea typeface="ＭＳ Ｐ明朝" panose="02020600040205080304" pitchFamily="18" charset="-128"/>
            </a:endParaRPr>
          </a:p>
          <a:p>
            <a:r>
              <a:rPr lang="ja-JP" altLang="en-US" sz="1400" dirty="0" smtClean="0">
                <a:latin typeface="ＭＳ Ｐ明朝" panose="02020600040205080304" pitchFamily="18" charset="-128"/>
                <a:ea typeface="ＭＳ Ｐ明朝" panose="02020600040205080304" pitchFamily="18" charset="-128"/>
              </a:rPr>
              <a:t>勤務経験を活かし、法人・個人の資産運用相談、セミナー、生命保険・損害保険の総合コンサルティング等を行う。東京中小企業家同友会「本格卓球クラブ」キャプテン。</a:t>
            </a:r>
            <a:endParaRPr lang="ja-JP" altLang="en-US" sz="1400" dirty="0">
              <a:latin typeface="ＭＳ Ｐ明朝" panose="02020600040205080304" pitchFamily="18" charset="-128"/>
              <a:ea typeface="ＭＳ Ｐ明朝" panose="02020600040205080304" pitchFamily="18" charset="-128"/>
            </a:endParaRPr>
          </a:p>
          <a:p>
            <a:endParaRPr lang="ja-JP" altLang="en-US" sz="1400" dirty="0" smtClean="0">
              <a:latin typeface="ＭＳ Ｐ明朝" panose="02020600040205080304" pitchFamily="18" charset="-128"/>
              <a:ea typeface="ＭＳ Ｐ明朝" panose="02020600040205080304" pitchFamily="18" charset="-128"/>
            </a:endParaRPr>
          </a:p>
          <a:p>
            <a:endParaRPr lang="ja-JP" altLang="en-US" sz="1400" dirty="0">
              <a:latin typeface="ＭＳ Ｐ明朝" panose="02020600040205080304" pitchFamily="18" charset="-128"/>
              <a:ea typeface="ＭＳ Ｐ明朝" panose="02020600040205080304" pitchFamily="18" charset="-128"/>
            </a:endParaRPr>
          </a:p>
        </p:txBody>
      </p:sp>
      <p:sp>
        <p:nvSpPr>
          <p:cNvPr id="16" name="テキスト ボックス 15"/>
          <p:cNvSpPr txBox="1"/>
          <p:nvPr/>
        </p:nvSpPr>
        <p:spPr>
          <a:xfrm>
            <a:off x="4150602" y="2066396"/>
            <a:ext cx="6776427" cy="954107"/>
          </a:xfrm>
          <a:prstGeom prst="rect">
            <a:avLst/>
          </a:prstGeom>
          <a:noFill/>
        </p:spPr>
        <p:txBody>
          <a:bodyPr wrap="square" rtlCol="0">
            <a:spAutoFit/>
          </a:bodyPr>
          <a:lstStyle/>
          <a:p>
            <a:r>
              <a:rPr lang="ja-JP" altLang="en-US" sz="1400" dirty="0" smtClean="0">
                <a:latin typeface="ＭＳ Ｐ明朝" panose="02020600040205080304" pitchFamily="18" charset="-128"/>
                <a:ea typeface="ＭＳ Ｐ明朝" panose="02020600040205080304" pitchFamily="18" charset="-128"/>
              </a:rPr>
              <a:t>弁理士。</a:t>
            </a:r>
            <a:r>
              <a:rPr lang="en-US" altLang="ja-JP" sz="1400" dirty="0" smtClean="0">
                <a:latin typeface="ＭＳ Ｐ明朝" panose="02020600040205080304" pitchFamily="18" charset="-128"/>
                <a:ea typeface="ＭＳ Ｐ明朝" panose="02020600040205080304" pitchFamily="18" charset="-128"/>
              </a:rPr>
              <a:t>1952</a:t>
            </a:r>
            <a:r>
              <a:rPr lang="ja-JP" altLang="en-US" sz="1400" dirty="0">
                <a:latin typeface="ＭＳ Ｐ明朝" panose="02020600040205080304" pitchFamily="18" charset="-128"/>
                <a:ea typeface="ＭＳ Ｐ明朝" panose="02020600040205080304" pitchFamily="18" charset="-128"/>
              </a:rPr>
              <a:t>年山梨県出身。神奈川大学工学部機械工学科卒業。</a:t>
            </a:r>
            <a:endParaRPr lang="en-US" altLang="ja-JP" sz="1400" dirty="0">
              <a:latin typeface="ＭＳ Ｐ明朝" panose="02020600040205080304" pitchFamily="18" charset="-128"/>
              <a:ea typeface="ＭＳ Ｐ明朝" panose="02020600040205080304" pitchFamily="18" charset="-128"/>
            </a:endParaRPr>
          </a:p>
          <a:p>
            <a:r>
              <a:rPr lang="ja-JP" altLang="en-US" sz="1400" dirty="0">
                <a:latin typeface="ＭＳ Ｐ明朝" panose="02020600040205080304" pitchFamily="18" charset="-128"/>
                <a:ea typeface="ＭＳ Ｐ明朝" panose="02020600040205080304" pitchFamily="18" charset="-128"/>
              </a:rPr>
              <a:t>「分かりやすい説明、クライアントのビジネスを意識して、クライアントのためにベストを尽くす」をモットーとして、特許、意匠、商標の権利化業務を請け負う。知財経験</a:t>
            </a:r>
            <a:r>
              <a:rPr lang="en-US" altLang="ja-JP" sz="1400" dirty="0">
                <a:latin typeface="ＭＳ Ｐ明朝" panose="02020600040205080304" pitchFamily="18" charset="-128"/>
                <a:ea typeface="ＭＳ Ｐ明朝" panose="02020600040205080304" pitchFamily="18" charset="-128"/>
              </a:rPr>
              <a:t>26</a:t>
            </a:r>
            <a:r>
              <a:rPr lang="ja-JP" altLang="en-US" sz="1400" dirty="0">
                <a:latin typeface="ＭＳ Ｐ明朝" panose="02020600040205080304" pitchFamily="18" charset="-128"/>
                <a:ea typeface="ＭＳ Ｐ明朝" panose="02020600040205080304" pitchFamily="18" charset="-128"/>
              </a:rPr>
              <a:t>年で特にビジネスモデル特許に強い。</a:t>
            </a:r>
          </a:p>
        </p:txBody>
      </p:sp>
      <p:sp>
        <p:nvSpPr>
          <p:cNvPr id="2" name="角丸四角形 1"/>
          <p:cNvSpPr/>
          <p:nvPr/>
        </p:nvSpPr>
        <p:spPr>
          <a:xfrm>
            <a:off x="607368" y="327034"/>
            <a:ext cx="2646878" cy="685970"/>
          </a:xfrm>
          <a:prstGeom prst="roundRect">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dirty="0" smtClean="0">
                <a:solidFill>
                  <a:srgbClr val="0070C0"/>
                </a:solidFill>
                <a:latin typeface="HGP明朝B" panose="02020800000000000000" pitchFamily="18" charset="-128"/>
                <a:ea typeface="HGP明朝B" panose="02020800000000000000" pitchFamily="18" charset="-128"/>
                <a:cs typeface="メイリオ" panose="020B0604030504040204" pitchFamily="50" charset="-128"/>
              </a:rPr>
              <a:t>設立時社員</a:t>
            </a:r>
            <a:endParaRPr kumimoji="1" lang="ja-JP" altLang="en-US" sz="2400" b="1" dirty="0">
              <a:solidFill>
                <a:srgbClr val="0070C0"/>
              </a:solidFill>
              <a:latin typeface="HGP明朝B" panose="02020800000000000000" pitchFamily="18" charset="-128"/>
              <a:ea typeface="HGP明朝B" panose="02020800000000000000" pitchFamily="18" charset="-128"/>
              <a:cs typeface="メイリオ" panose="020B0604030504040204" pitchFamily="50" charset="-128"/>
            </a:endParaRPr>
          </a:p>
        </p:txBody>
      </p:sp>
      <p:sp>
        <p:nvSpPr>
          <p:cNvPr id="13" name="テキスト ボックス 12"/>
          <p:cNvSpPr txBox="1"/>
          <p:nvPr/>
        </p:nvSpPr>
        <p:spPr>
          <a:xfrm>
            <a:off x="4150602" y="4379494"/>
            <a:ext cx="7576126" cy="738664"/>
          </a:xfrm>
          <a:prstGeom prst="rect">
            <a:avLst/>
          </a:prstGeom>
          <a:noFill/>
        </p:spPr>
        <p:txBody>
          <a:bodyPr wrap="square" rtlCol="0">
            <a:spAutoFit/>
          </a:bodyPr>
          <a:lstStyle/>
          <a:p>
            <a:r>
              <a:rPr lang="ja-JP" altLang="en-US" sz="1400" dirty="0" smtClean="0">
                <a:latin typeface="ＭＳ Ｐ明朝" panose="02020600040205080304" pitchFamily="18" charset="-128"/>
                <a:ea typeface="ＭＳ Ｐ明朝" panose="02020600040205080304" pitchFamily="18" charset="-128"/>
              </a:rPr>
              <a:t>弁護士。１９８１年長野県出身。中央大学法学部法律学科卒。きた法律事務所代表。</a:t>
            </a:r>
            <a:endParaRPr lang="en-US" altLang="ja-JP" sz="1400" dirty="0" smtClean="0">
              <a:latin typeface="ＭＳ Ｐ明朝" panose="02020600040205080304" pitchFamily="18" charset="-128"/>
              <a:ea typeface="ＭＳ Ｐ明朝" panose="02020600040205080304" pitchFamily="18" charset="-128"/>
            </a:endParaRPr>
          </a:p>
          <a:p>
            <a:r>
              <a:rPr lang="ja-JP" altLang="en-US" sz="1400" dirty="0" smtClean="0">
                <a:latin typeface="ＭＳ Ｐ明朝" panose="02020600040205080304" pitchFamily="18" charset="-128"/>
                <a:ea typeface="ＭＳ Ｐ明朝" panose="02020600040205080304" pitchFamily="18" charset="-128"/>
              </a:rPr>
              <a:t>ＩＴ企業、デザイン会社、コンサルタント企業等を中心に、中小企業の法務・労務を中心としているほか、社外取締役、監事等として企業のコンプライアンス遵守のための制度設計等を行っている。</a:t>
            </a:r>
            <a:endParaRPr lang="ja-JP" altLang="en-US" sz="1400" dirty="0">
              <a:latin typeface="ＭＳ Ｐ明朝" panose="02020600040205080304" pitchFamily="18" charset="-128"/>
              <a:ea typeface="ＭＳ Ｐ明朝" panose="02020600040205080304" pitchFamily="18" charset="-128"/>
            </a:endParaRPr>
          </a:p>
        </p:txBody>
      </p:sp>
      <p:sp>
        <p:nvSpPr>
          <p:cNvPr id="15" name="テキスト ボックス 14"/>
          <p:cNvSpPr txBox="1"/>
          <p:nvPr/>
        </p:nvSpPr>
        <p:spPr>
          <a:xfrm>
            <a:off x="4150602" y="3154259"/>
            <a:ext cx="6776427" cy="954107"/>
          </a:xfrm>
          <a:prstGeom prst="rect">
            <a:avLst/>
          </a:prstGeom>
          <a:noFill/>
        </p:spPr>
        <p:txBody>
          <a:bodyPr wrap="square" rtlCol="0">
            <a:spAutoFit/>
          </a:bodyPr>
          <a:lstStyle/>
          <a:p>
            <a:r>
              <a:rPr kumimoji="1" lang="en-US" altLang="ja-JP" sz="1400" dirty="0" smtClean="0">
                <a:latin typeface="ＭＳ Ｐ明朝" panose="02020600040205080304" pitchFamily="18" charset="-128"/>
                <a:ea typeface="ＭＳ Ｐ明朝" panose="02020600040205080304" pitchFamily="18" charset="-128"/>
              </a:rPr>
              <a:t>1953</a:t>
            </a:r>
            <a:r>
              <a:rPr lang="ja-JP" altLang="en-US" sz="1400" dirty="0" smtClean="0">
                <a:latin typeface="ＭＳ Ｐ明朝" panose="02020600040205080304" pitchFamily="18" charset="-128"/>
                <a:ea typeface="ＭＳ Ｐ明朝" panose="02020600040205080304" pitchFamily="18" charset="-128"/>
              </a:rPr>
              <a:t>年兵庫県出身。埼玉大学理工学部電子工学科卒業。川崎インターネット株式会社代表取締役。ウェブをメインとする</a:t>
            </a:r>
            <a:r>
              <a:rPr lang="en-US" altLang="ja-JP" sz="1400" dirty="0" smtClean="0">
                <a:latin typeface="ＭＳ Ｐ明朝" panose="02020600040205080304" pitchFamily="18" charset="-128"/>
                <a:ea typeface="ＭＳ Ｐ明朝" panose="02020600040205080304" pitchFamily="18" charset="-128"/>
              </a:rPr>
              <a:t>IT</a:t>
            </a:r>
            <a:r>
              <a:rPr lang="ja-JP" altLang="en-US" sz="1400" dirty="0" smtClean="0">
                <a:latin typeface="ＭＳ Ｐ明朝" panose="02020600040205080304" pitchFamily="18" charset="-128"/>
                <a:ea typeface="ＭＳ Ｐ明朝" panose="02020600040205080304" pitchFamily="18" charset="-128"/>
              </a:rPr>
              <a:t>の専門家。</a:t>
            </a:r>
            <a:r>
              <a:rPr lang="en-US" altLang="ja-JP" sz="1400" dirty="0" smtClean="0">
                <a:latin typeface="ＭＳ Ｐ明朝" panose="02020600040205080304" pitchFamily="18" charset="-128"/>
                <a:ea typeface="ＭＳ Ｐ明朝" panose="02020600040205080304" pitchFamily="18" charset="-128"/>
              </a:rPr>
              <a:t>Linux</a:t>
            </a:r>
            <a:r>
              <a:rPr lang="ja-JP" altLang="en-US" sz="1400" dirty="0" err="1" smtClean="0">
                <a:latin typeface="ＭＳ Ｐ明朝" panose="02020600040205080304" pitchFamily="18" charset="-128"/>
                <a:ea typeface="ＭＳ Ｐ明朝" panose="02020600040205080304" pitchFamily="18" charset="-128"/>
              </a:rPr>
              <a:t>、</a:t>
            </a:r>
            <a:r>
              <a:rPr lang="en-US" altLang="ja-JP" sz="1400" dirty="0" smtClean="0">
                <a:latin typeface="ＭＳ Ｐ明朝" panose="02020600040205080304" pitchFamily="18" charset="-128"/>
                <a:ea typeface="ＭＳ Ｐ明朝" panose="02020600040205080304" pitchFamily="18" charset="-128"/>
              </a:rPr>
              <a:t>PHP/PostgreSQL</a:t>
            </a:r>
            <a:r>
              <a:rPr lang="ja-JP" altLang="en-US" sz="1400" dirty="0">
                <a:latin typeface="ＭＳ Ｐ明朝" panose="02020600040205080304" pitchFamily="18" charset="-128"/>
                <a:ea typeface="ＭＳ Ｐ明朝" panose="02020600040205080304" pitchFamily="18" charset="-128"/>
              </a:rPr>
              <a:t>による</a:t>
            </a:r>
            <a:r>
              <a:rPr lang="ja-JP" altLang="en-US" sz="1400" dirty="0" smtClean="0">
                <a:latin typeface="ＭＳ Ｐ明朝" panose="02020600040205080304" pitchFamily="18" charset="-128"/>
                <a:ea typeface="ＭＳ Ｐ明朝" panose="02020600040205080304" pitchFamily="18" charset="-128"/>
              </a:rPr>
              <a:t>ウェブアプリケーションおよびデジタルコンテンツの普及</a:t>
            </a:r>
            <a:r>
              <a:rPr lang="ja-JP" altLang="en-US" sz="1400" dirty="0">
                <a:latin typeface="ＭＳ Ｐ明朝" panose="02020600040205080304" pitchFamily="18" charset="-128"/>
                <a:ea typeface="ＭＳ Ｐ明朝" panose="02020600040205080304" pitchFamily="18" charset="-128"/>
              </a:rPr>
              <a:t>を目指し啓蒙活動に取り組んでいる</a:t>
            </a:r>
            <a:r>
              <a:rPr lang="ja-JP" altLang="en-US" sz="1400" dirty="0" smtClean="0">
                <a:latin typeface="ＭＳ Ｐ明朝" panose="02020600040205080304" pitchFamily="18" charset="-128"/>
                <a:ea typeface="ＭＳ Ｐ明朝" panose="02020600040205080304" pitchFamily="18" charset="-128"/>
              </a:rPr>
              <a:t>。</a:t>
            </a:r>
            <a:endParaRPr lang="en-US" altLang="ja-JP" sz="1400" dirty="0" smtClean="0">
              <a:latin typeface="ＭＳ Ｐ明朝" panose="02020600040205080304" pitchFamily="18" charset="-128"/>
              <a:ea typeface="ＭＳ Ｐ明朝" panose="02020600040205080304" pitchFamily="18" charset="-128"/>
            </a:endParaRPr>
          </a:p>
          <a:p>
            <a:r>
              <a:rPr lang="ja-JP" altLang="en-US" sz="1400" dirty="0" smtClean="0">
                <a:latin typeface="ＭＳ Ｐ明朝" panose="02020600040205080304" pitchFamily="18" charset="-128"/>
                <a:ea typeface="ＭＳ Ｐ明朝" panose="02020600040205080304" pitchFamily="18" charset="-128"/>
              </a:rPr>
              <a:t>著書：</a:t>
            </a:r>
            <a:r>
              <a:rPr lang="en-US" altLang="ja-JP" sz="1400" dirty="0" smtClean="0">
                <a:latin typeface="ＭＳ Ｐ明朝" panose="02020600040205080304" pitchFamily="18" charset="-128"/>
                <a:ea typeface="ＭＳ Ｐ明朝" panose="02020600040205080304" pitchFamily="18" charset="-128"/>
              </a:rPr>
              <a:t>『</a:t>
            </a:r>
            <a:r>
              <a:rPr lang="en-US" altLang="ja-JP" sz="1400" dirty="0" err="1" smtClean="0">
                <a:latin typeface="ＭＳ Ｐ明朝" panose="02020600040205080304" pitchFamily="18" charset="-128"/>
                <a:ea typeface="ＭＳ Ｐ明朝" panose="02020600040205080304" pitchFamily="18" charset="-128"/>
              </a:rPr>
              <a:t>PHP&amp;PostgreSQL</a:t>
            </a:r>
            <a:r>
              <a:rPr lang="ja-JP" altLang="en-US" sz="1400" dirty="0">
                <a:latin typeface="ＭＳ Ｐ明朝" panose="02020600040205080304" pitchFamily="18" charset="-128"/>
                <a:ea typeface="ＭＳ Ｐ明朝" panose="02020600040205080304" pitchFamily="18" charset="-128"/>
              </a:rPr>
              <a:t>で作る実用</a:t>
            </a:r>
            <a:r>
              <a:rPr lang="en-US" altLang="ja-JP" sz="1400" dirty="0">
                <a:latin typeface="ＭＳ Ｐ明朝" panose="02020600040205080304" pitchFamily="18" charset="-128"/>
                <a:ea typeface="ＭＳ Ｐ明朝" panose="02020600040205080304" pitchFamily="18" charset="-128"/>
              </a:rPr>
              <a:t>Web</a:t>
            </a:r>
            <a:r>
              <a:rPr lang="ja-JP" altLang="en-US" sz="1400" dirty="0" smtClean="0">
                <a:latin typeface="ＭＳ Ｐ明朝" panose="02020600040205080304" pitchFamily="18" charset="-128"/>
                <a:ea typeface="ＭＳ Ｐ明朝" panose="02020600040205080304" pitchFamily="18" charset="-128"/>
              </a:rPr>
              <a:t>システム</a:t>
            </a:r>
            <a:r>
              <a:rPr lang="en-US" altLang="ja-JP" sz="1400" dirty="0" smtClean="0">
                <a:latin typeface="ＭＳ Ｐ明朝" panose="02020600040205080304" pitchFamily="18" charset="-128"/>
                <a:ea typeface="ＭＳ Ｐ明朝" panose="02020600040205080304" pitchFamily="18" charset="-128"/>
              </a:rPr>
              <a:t>』</a:t>
            </a:r>
            <a:r>
              <a:rPr lang="ja-JP" altLang="en-US" sz="1400" dirty="0" smtClean="0">
                <a:latin typeface="ＭＳ Ｐ明朝" panose="02020600040205080304" pitchFamily="18" charset="-128"/>
                <a:ea typeface="ＭＳ Ｐ明朝" panose="02020600040205080304" pitchFamily="18" charset="-128"/>
              </a:rPr>
              <a:t>（毎日コミュニケーションズ）他</a:t>
            </a:r>
            <a:endParaRPr kumimoji="1" lang="ja-JP" altLang="en-US" sz="1400" dirty="0">
              <a:latin typeface="ＭＳ Ｐ明朝" panose="02020600040205080304" pitchFamily="18" charset="-128"/>
              <a:ea typeface="ＭＳ Ｐ明朝" panose="02020600040205080304" pitchFamily="18" charset="-128"/>
            </a:endParaRPr>
          </a:p>
        </p:txBody>
      </p:sp>
    </p:spTree>
    <p:extLst>
      <p:ext uri="{BB962C8B-B14F-4D97-AF65-F5344CB8AC3E}">
        <p14:creationId xmlns:p14="http://schemas.microsoft.com/office/powerpoint/2010/main" val="2276912862"/>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TotalTime>
  <Words>525</Words>
  <Application>Microsoft Office PowerPoint</Application>
  <PresentationFormat>ワイド画面</PresentationFormat>
  <Paragraphs>65</Paragraphs>
  <Slides>3</Slides>
  <Notes>0</Notes>
  <HiddenSlides>0</HiddenSlides>
  <MMClips>0</MMClips>
  <ScaleCrop>false</ScaleCrop>
  <HeadingPairs>
    <vt:vector size="6" baseType="variant">
      <vt:variant>
        <vt:lpstr>使用されているフォント</vt:lpstr>
      </vt:variant>
      <vt:variant>
        <vt:i4>9</vt:i4>
      </vt:variant>
      <vt:variant>
        <vt:lpstr>テーマ</vt:lpstr>
      </vt:variant>
      <vt:variant>
        <vt:i4>1</vt:i4>
      </vt:variant>
      <vt:variant>
        <vt:lpstr>スライド タイトル</vt:lpstr>
      </vt:variant>
      <vt:variant>
        <vt:i4>3</vt:i4>
      </vt:variant>
    </vt:vector>
  </HeadingPairs>
  <TitlesOfParts>
    <vt:vector size="13" baseType="lpstr">
      <vt:lpstr>HGP明朝B</vt:lpstr>
      <vt:lpstr>ＭＳ Ｐゴシック</vt:lpstr>
      <vt:lpstr>ＭＳ Ｐ明朝</vt:lpstr>
      <vt:lpstr>メイリオ</vt:lpstr>
      <vt:lpstr>Arial</vt:lpstr>
      <vt:lpstr>Calibri</vt:lpstr>
      <vt:lpstr>Calibri Light</vt:lpstr>
      <vt:lpstr>Century</vt:lpstr>
      <vt:lpstr>Wingdings</vt:lpstr>
      <vt:lpstr>Office テーマ</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吉村以知郎</dc:creator>
  <cp:lastModifiedBy>吉村以知郎</cp:lastModifiedBy>
  <cp:revision>42</cp:revision>
  <cp:lastPrinted>2015-06-02T08:22:41Z</cp:lastPrinted>
  <dcterms:created xsi:type="dcterms:W3CDTF">2015-06-02T04:50:41Z</dcterms:created>
  <dcterms:modified xsi:type="dcterms:W3CDTF">2015-07-28T05:56:06Z</dcterms:modified>
</cp:coreProperties>
</file>