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744" r:id="rId2"/>
    <p:sldId id="750" r:id="rId3"/>
    <p:sldId id="747" r:id="rId4"/>
    <p:sldId id="745" r:id="rId5"/>
  </p:sldIdLst>
  <p:sldSz cx="6858000" cy="9906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2" orient="horz" pos="852">
          <p15:clr>
            <a:srgbClr val="A4A3A4"/>
          </p15:clr>
        </p15:guide>
        <p15:guide id="3" orient="horz" pos="5842">
          <p15:clr>
            <a:srgbClr val="A4A3A4"/>
          </p15:clr>
        </p15:guide>
        <p15:guide id="4" pos="2160">
          <p15:clr>
            <a:srgbClr val="A4A3A4"/>
          </p15:clr>
        </p15:guide>
        <p15:guide id="5" pos="3974">
          <p15:clr>
            <a:srgbClr val="A4A3A4"/>
          </p15:clr>
        </p15:guide>
        <p15:guide id="6" pos="346">
          <p15:clr>
            <a:srgbClr val="A4A3A4"/>
          </p15:clr>
        </p15:guide>
        <p15:guide id="7" orient="horz"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E7"/>
    <a:srgbClr val="00A273"/>
    <a:srgbClr val="4F81BD"/>
    <a:srgbClr val="FFFBFB"/>
    <a:srgbClr val="EBF6FF"/>
    <a:srgbClr val="F3FFF8"/>
    <a:srgbClr val="FFF2EF"/>
    <a:srgbClr val="FFEAE5"/>
    <a:srgbClr val="FFFFFF"/>
    <a:srgbClr val="30A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94424" autoAdjust="0"/>
  </p:normalViewPr>
  <p:slideViewPr>
    <p:cSldViewPr>
      <p:cViewPr varScale="1">
        <p:scale>
          <a:sx n="50" d="100"/>
          <a:sy n="50" d="100"/>
        </p:scale>
        <p:origin x="2418" y="54"/>
      </p:cViewPr>
      <p:guideLst>
        <p:guide orient="horz" pos="852"/>
        <p:guide orient="horz" pos="5842"/>
        <p:guide pos="2160"/>
        <p:guide pos="3974"/>
        <p:guide pos="346"/>
        <p:guide orient="horz" pos="312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58" d="100"/>
          <a:sy n="58" d="100"/>
        </p:scale>
        <p:origin x="275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748A708-0022-4C48-8B8E-6FF53012D08F}" type="datetimeFigureOut">
              <a:rPr lang="ja-JP" altLang="en-US"/>
              <a:pPr>
                <a:defRPr/>
              </a:pPr>
              <a:t>2016/4/26</a:t>
            </a:fld>
            <a:endParaRPr lang="ja-JP" altLang="en-US" dirty="0"/>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6EB1068-0E24-4438-8BD0-4FCCEE48EE8D}" type="slidenum">
              <a:rPr lang="ja-JP" altLang="en-US"/>
              <a:pPr>
                <a:defRPr/>
              </a:pPr>
              <a:t>‹#›</a:t>
            </a:fld>
            <a:endParaRPr lang="ja-JP" altLang="en-US" dirty="0"/>
          </a:p>
        </p:txBody>
      </p:sp>
    </p:spTree>
    <p:extLst>
      <p:ext uri="{BB962C8B-B14F-4D97-AF65-F5344CB8AC3E}">
        <p14:creationId xmlns:p14="http://schemas.microsoft.com/office/powerpoint/2010/main" val="1230914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9B63B88C-7805-448F-9E98-15A77A35D6DB}" type="datetimeFigureOut">
              <a:rPr lang="ja-JP" altLang="en-US"/>
              <a:pPr>
                <a:defRPr/>
              </a:pPr>
              <a:t>2016/4/26</a:t>
            </a:fld>
            <a:endParaRPr lang="ja-JP" altLang="en-US" dirty="0"/>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2DD9E2B-AA9D-4431-AA91-6C242E06DD13}" type="slidenum">
              <a:rPr lang="ja-JP" altLang="en-US"/>
              <a:pPr>
                <a:defRPr/>
              </a:pPr>
              <a:t>‹#›</a:t>
            </a:fld>
            <a:endParaRPr lang="ja-JP" altLang="en-US" dirty="0"/>
          </a:p>
        </p:txBody>
      </p:sp>
    </p:spTree>
    <p:extLst>
      <p:ext uri="{BB962C8B-B14F-4D97-AF65-F5344CB8AC3E}">
        <p14:creationId xmlns:p14="http://schemas.microsoft.com/office/powerpoint/2010/main" val="3325928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7461" y="469851"/>
            <a:ext cx="6172200" cy="379837"/>
          </a:xfrm>
        </p:spPr>
        <p:txBody>
          <a:bodyPr>
            <a:normAutofit/>
          </a:bodyPr>
          <a:lstStyle>
            <a:lvl1pPr algn="l">
              <a:defRPr sz="1600">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dirty="0"/>
          </a:p>
        </p:txBody>
      </p:sp>
      <p:sp>
        <p:nvSpPr>
          <p:cNvPr id="3" name="スライド番号プレースホルダ 5"/>
          <p:cNvSpPr>
            <a:spLocks noGrp="1"/>
          </p:cNvSpPr>
          <p:nvPr>
            <p:ph type="sldNum" sz="quarter" idx="10"/>
          </p:nvPr>
        </p:nvSpPr>
        <p:spPr>
          <a:xfrm>
            <a:off x="5086350" y="9274175"/>
            <a:ext cx="1600200" cy="485775"/>
          </a:xfrm>
        </p:spPr>
        <p:txBody>
          <a:bodyPr/>
          <a:lstStyle>
            <a:lvl1pPr>
              <a:defRPr/>
            </a:lvl1pPr>
          </a:lstStyle>
          <a:p>
            <a:pPr>
              <a:defRPr/>
            </a:pPr>
            <a:fld id="{4C051F87-2F17-4DFA-B111-13B7FC606A58}" type="slidenum">
              <a:rPr lang="ja-JP" altLang="en-US"/>
              <a:pPr>
                <a:defRPr/>
              </a:pPr>
              <a:t>‹#›</a:t>
            </a:fld>
            <a:endParaRPr lang="ja-JP" altLang="en-US" dirty="0"/>
          </a:p>
        </p:txBody>
      </p:sp>
    </p:spTree>
    <p:extLst>
      <p:ext uri="{BB962C8B-B14F-4D97-AF65-F5344CB8AC3E}">
        <p14:creationId xmlns:p14="http://schemas.microsoft.com/office/powerpoint/2010/main" val="349927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75193" y="504275"/>
            <a:ext cx="6172200" cy="487913"/>
          </a:xfrm>
        </p:spPr>
        <p:txBody>
          <a:bodyPr/>
          <a:lstStyle/>
          <a:p>
            <a:endParaRPr lang="ja-JP" altLang="en-US" dirty="0"/>
          </a:p>
        </p:txBody>
      </p:sp>
      <p:sp>
        <p:nvSpPr>
          <p:cNvPr id="3" name="スライド番号プレースホルダ 5"/>
          <p:cNvSpPr>
            <a:spLocks noGrp="1"/>
          </p:cNvSpPr>
          <p:nvPr>
            <p:ph type="sldNum" sz="quarter" idx="10"/>
          </p:nvPr>
        </p:nvSpPr>
        <p:spPr>
          <a:xfrm>
            <a:off x="5070475" y="9274175"/>
            <a:ext cx="1600200" cy="485775"/>
          </a:xfrm>
        </p:spPr>
        <p:txBody>
          <a:bodyPr/>
          <a:lstStyle>
            <a:lvl1pPr>
              <a:defRPr/>
            </a:lvl1pPr>
          </a:lstStyle>
          <a:p>
            <a:pPr>
              <a:defRPr/>
            </a:pPr>
            <a:fld id="{6E24C5DD-7112-4FC9-8930-6F646EE79DDA}" type="slidenum">
              <a:rPr lang="ja-JP" altLang="en-US"/>
              <a:pPr>
                <a:defRPr/>
              </a:pPr>
              <a:t>‹#›</a:t>
            </a:fld>
            <a:endParaRPr lang="ja-JP" altLang="en-US" dirty="0"/>
          </a:p>
        </p:txBody>
      </p:sp>
    </p:spTree>
    <p:extLst>
      <p:ext uri="{BB962C8B-B14F-4D97-AF65-F5344CB8AC3E}">
        <p14:creationId xmlns:p14="http://schemas.microsoft.com/office/powerpoint/2010/main" val="191200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とテキスト">
    <p:spTree>
      <p:nvGrpSpPr>
        <p:cNvPr id="1" name=""/>
        <p:cNvGrpSpPr/>
        <p:nvPr/>
      </p:nvGrpSpPr>
      <p:grpSpPr>
        <a:xfrm>
          <a:off x="0" y="0"/>
          <a:ext cx="0" cy="0"/>
          <a:chOff x="0" y="0"/>
          <a:chExt cx="0" cy="0"/>
        </a:xfrm>
      </p:grpSpPr>
      <p:sp>
        <p:nvSpPr>
          <p:cNvPr id="4" name="スライド番号プレースホルダ 5"/>
          <p:cNvSpPr txBox="1">
            <a:spLocks/>
          </p:cNvSpPr>
          <p:nvPr userDrawn="1"/>
        </p:nvSpPr>
        <p:spPr>
          <a:xfrm>
            <a:off x="5257800" y="9274175"/>
            <a:ext cx="1600200" cy="485775"/>
          </a:xfrm>
          <a:prstGeom prst="rect">
            <a:avLst/>
          </a:prstGeom>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9B2C57A1-1A5F-4ED2-A7E0-529DA66CACF0}" type="slidenum">
              <a:rPr lang="ja-JP" altLang="en-US" sz="1600" smtClean="0">
                <a:solidFill>
                  <a:schemeClr val="bg1"/>
                </a:solidFill>
                <a:latin typeface="Calibri" panose="020F0502020204030204" pitchFamily="34" charset="0"/>
              </a:rPr>
              <a:pPr algn="r" eaLnBrk="1" hangingPunct="1">
                <a:defRPr/>
              </a:pPr>
              <a:t>‹#›</a:t>
            </a:fld>
            <a:endParaRPr lang="ja-JP" altLang="en-US" sz="1600" dirty="0">
              <a:solidFill>
                <a:schemeClr val="bg1"/>
              </a:solidFill>
              <a:latin typeface="Calibri" panose="020F0502020204030204" pitchFamily="34" charset="0"/>
            </a:endParaRPr>
          </a:p>
        </p:txBody>
      </p:sp>
      <p:sp>
        <p:nvSpPr>
          <p:cNvPr id="2" name="タイトル 1"/>
          <p:cNvSpPr>
            <a:spLocks noGrp="1"/>
          </p:cNvSpPr>
          <p:nvPr>
            <p:ph type="title"/>
          </p:nvPr>
        </p:nvSpPr>
        <p:spPr/>
        <p:txBody>
          <a:bodyPr/>
          <a:lstStyle/>
          <a:p>
            <a:r>
              <a:rPr lang="ja-JP" altLang="en-US"/>
              <a:t>マスタ タイトルの書式設定</a:t>
            </a:r>
          </a:p>
        </p:txBody>
      </p:sp>
      <p:sp>
        <p:nvSpPr>
          <p:cNvPr id="3" name="テキスト プレースホルダ 2"/>
          <p:cNvSpPr>
            <a:spLocks noGrp="1"/>
          </p:cNvSpPr>
          <p:nvPr>
            <p:ph type="body" idx="1"/>
          </p:nvPr>
        </p:nvSpPr>
        <p:spPr>
          <a:xfrm>
            <a:off x="342900" y="2311401"/>
            <a:ext cx="6172200" cy="6537502"/>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a:xfrm>
            <a:off x="342900" y="9182100"/>
            <a:ext cx="1600200" cy="527050"/>
          </a:xfrm>
          <a:prstGeom prst="rect">
            <a:avLst/>
          </a:prstGeom>
        </p:spPr>
        <p:txBody>
          <a:bodyPr/>
          <a:lstStyle>
            <a:lvl1pPr eaLnBrk="1" hangingPunct="1">
              <a:defRPr>
                <a:latin typeface="Arial" charset="0"/>
                <a:ea typeface="ＭＳ Ｐゴシック" pitchFamily="50" charset="-128"/>
              </a:defRPr>
            </a:lvl1pPr>
          </a:lstStyle>
          <a:p>
            <a:pPr>
              <a:defRPr/>
            </a:pPr>
            <a:endParaRPr lang="ja-JP" altLang="en-US"/>
          </a:p>
        </p:txBody>
      </p:sp>
      <p:sp>
        <p:nvSpPr>
          <p:cNvPr id="6" name="フッター プレースホルダ 4"/>
          <p:cNvSpPr>
            <a:spLocks noGrp="1"/>
          </p:cNvSpPr>
          <p:nvPr>
            <p:ph type="ftr" sz="quarter" idx="11"/>
          </p:nvPr>
        </p:nvSpPr>
        <p:spPr>
          <a:xfrm>
            <a:off x="2343150" y="9182100"/>
            <a:ext cx="2171700" cy="527050"/>
          </a:xfrm>
          <a:prstGeom prst="rect">
            <a:avLst/>
          </a:prstGeom>
        </p:spPr>
        <p:txBody>
          <a:bodyPr/>
          <a:lstStyle>
            <a:lvl1pPr eaLnBrk="1" hangingPunct="1">
              <a:defRPr>
                <a:latin typeface="Arial" charset="0"/>
                <a:ea typeface="ＭＳ Ｐゴシック" pitchFamily="50" charset="-128"/>
              </a:defRPr>
            </a:lvl1pPr>
          </a:lstStyle>
          <a:p>
            <a:pPr>
              <a:defRPr/>
            </a:pPr>
            <a:endParaRPr lang="ja-JP" altLang="en-US"/>
          </a:p>
        </p:txBody>
      </p:sp>
    </p:spTree>
    <p:extLst>
      <p:ext uri="{BB962C8B-B14F-4D97-AF65-F5344CB8AC3E}">
        <p14:creationId xmlns:p14="http://schemas.microsoft.com/office/powerpoint/2010/main" val="3615988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188913" y="504825"/>
            <a:ext cx="6172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ja-JP" altLang="en-US"/>
          </a:p>
        </p:txBody>
      </p:sp>
      <p:sp>
        <p:nvSpPr>
          <p:cNvPr id="6" name="スライド番号プレースホルダ 5"/>
          <p:cNvSpPr txBox="1">
            <a:spLocks/>
          </p:cNvSpPr>
          <p:nvPr userDrawn="1"/>
        </p:nvSpPr>
        <p:spPr>
          <a:xfrm>
            <a:off x="5257800" y="9274175"/>
            <a:ext cx="1600200" cy="485775"/>
          </a:xfrm>
          <a:prstGeom prst="rect">
            <a:avLst/>
          </a:prstGeom>
        </p:spPr>
        <p:txBody>
          <a:bodyPr/>
          <a:lstStyle>
            <a:lvl1pPr>
              <a:defRPr/>
            </a:lvl1pPr>
          </a:lstStyle>
          <a:p>
            <a:pPr eaLnBrk="1" hangingPunct="1">
              <a:defRPr/>
            </a:pPr>
            <a:r>
              <a:rPr lang="ja-JP" altLang="en-US" dirty="0">
                <a:latin typeface="Arial" charset="0"/>
              </a:rPr>
              <a:t>                </a:t>
            </a:r>
          </a:p>
        </p:txBody>
      </p:sp>
      <p:sp>
        <p:nvSpPr>
          <p:cNvPr id="9" name="スライド番号プレースホルダ 5"/>
          <p:cNvSpPr>
            <a:spLocks noGrp="1"/>
          </p:cNvSpPr>
          <p:nvPr>
            <p:ph type="sldNum" sz="quarter" idx="4"/>
          </p:nvPr>
        </p:nvSpPr>
        <p:spPr>
          <a:xfrm>
            <a:off x="5084763" y="9274175"/>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DBBE26A-FE67-48A0-893B-5BFA584813DD}"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hf hdr="0" ftr="0" dt="0"/>
  <p:txStyles>
    <p:titleStyle>
      <a:lvl1pPr algn="l" rtl="0" eaLnBrk="0" fontAlgn="base" hangingPunct="0">
        <a:spcBef>
          <a:spcPct val="0"/>
        </a:spcBef>
        <a:spcAft>
          <a:spcPct val="0"/>
        </a:spcAft>
        <a:defRPr kumimoji="1" kern="1200">
          <a:solidFill>
            <a:schemeClr val="tx1"/>
          </a:solidFill>
          <a:latin typeface="Meiryo UI" pitchFamily="50" charset="-128"/>
          <a:ea typeface="Meiryo UI" pitchFamily="50" charset="-128"/>
          <a:cs typeface="Meiryo UI" pitchFamily="50" charset="-128"/>
        </a:defRPr>
      </a:lvl1pPr>
      <a:lvl2pPr algn="l" rtl="0" eaLnBrk="0" fontAlgn="base" hangingPunct="0">
        <a:spcBef>
          <a:spcPct val="0"/>
        </a:spcBef>
        <a:spcAft>
          <a:spcPct val="0"/>
        </a:spcAft>
        <a:defRPr kumimoji="1">
          <a:solidFill>
            <a:schemeClr val="tx1"/>
          </a:solidFill>
          <a:latin typeface="Meiryo UI" pitchFamily="50" charset="-128"/>
          <a:ea typeface="Meiryo UI" pitchFamily="50" charset="-128"/>
          <a:cs typeface="Meiryo UI" pitchFamily="50" charset="-128"/>
        </a:defRPr>
      </a:lvl2pPr>
      <a:lvl3pPr algn="l" rtl="0" eaLnBrk="0" fontAlgn="base" hangingPunct="0">
        <a:spcBef>
          <a:spcPct val="0"/>
        </a:spcBef>
        <a:spcAft>
          <a:spcPct val="0"/>
        </a:spcAft>
        <a:defRPr kumimoji="1">
          <a:solidFill>
            <a:schemeClr val="tx1"/>
          </a:solidFill>
          <a:latin typeface="Meiryo UI" pitchFamily="50" charset="-128"/>
          <a:ea typeface="Meiryo UI" pitchFamily="50" charset="-128"/>
          <a:cs typeface="Meiryo UI" pitchFamily="50" charset="-128"/>
        </a:defRPr>
      </a:lvl3pPr>
      <a:lvl4pPr algn="l" rtl="0" eaLnBrk="0" fontAlgn="base" hangingPunct="0">
        <a:spcBef>
          <a:spcPct val="0"/>
        </a:spcBef>
        <a:spcAft>
          <a:spcPct val="0"/>
        </a:spcAft>
        <a:defRPr kumimoji="1">
          <a:solidFill>
            <a:schemeClr val="tx1"/>
          </a:solidFill>
          <a:latin typeface="Meiryo UI" pitchFamily="50" charset="-128"/>
          <a:ea typeface="Meiryo UI" pitchFamily="50" charset="-128"/>
          <a:cs typeface="Meiryo UI" pitchFamily="50" charset="-128"/>
        </a:defRPr>
      </a:lvl4pPr>
      <a:lvl5pPr algn="l" rtl="0" eaLnBrk="0" fontAlgn="base" hangingPunct="0">
        <a:spcBef>
          <a:spcPct val="0"/>
        </a:spcBef>
        <a:spcAft>
          <a:spcPct val="0"/>
        </a:spcAft>
        <a:defRPr kumimoji="1">
          <a:solidFill>
            <a:schemeClr val="tx1"/>
          </a:solidFill>
          <a:latin typeface="Meiryo UI" pitchFamily="50" charset="-128"/>
          <a:ea typeface="Meiryo UI" pitchFamily="50" charset="-128"/>
          <a:cs typeface="Meiryo UI" pitchFamily="50" charset="-128"/>
        </a:defRPr>
      </a:lvl5pPr>
      <a:lvl6pPr marL="457200" algn="l" rtl="0" fontAlgn="base">
        <a:spcBef>
          <a:spcPct val="0"/>
        </a:spcBef>
        <a:spcAft>
          <a:spcPct val="0"/>
        </a:spcAft>
        <a:defRPr kumimoji="1">
          <a:solidFill>
            <a:schemeClr val="tx1"/>
          </a:solidFill>
          <a:latin typeface="Meiryo UI" pitchFamily="50" charset="-128"/>
          <a:ea typeface="Meiryo UI" pitchFamily="50" charset="-128"/>
          <a:cs typeface="Meiryo UI" pitchFamily="50" charset="-128"/>
        </a:defRPr>
      </a:lvl6pPr>
      <a:lvl7pPr marL="914400" algn="l" rtl="0" fontAlgn="base">
        <a:spcBef>
          <a:spcPct val="0"/>
        </a:spcBef>
        <a:spcAft>
          <a:spcPct val="0"/>
        </a:spcAft>
        <a:defRPr kumimoji="1">
          <a:solidFill>
            <a:schemeClr val="tx1"/>
          </a:solidFill>
          <a:latin typeface="Meiryo UI" pitchFamily="50" charset="-128"/>
          <a:ea typeface="Meiryo UI" pitchFamily="50" charset="-128"/>
          <a:cs typeface="Meiryo UI" pitchFamily="50" charset="-128"/>
        </a:defRPr>
      </a:lvl7pPr>
      <a:lvl8pPr marL="1371600" algn="l" rtl="0" fontAlgn="base">
        <a:spcBef>
          <a:spcPct val="0"/>
        </a:spcBef>
        <a:spcAft>
          <a:spcPct val="0"/>
        </a:spcAft>
        <a:defRPr kumimoji="1">
          <a:solidFill>
            <a:schemeClr val="tx1"/>
          </a:solidFill>
          <a:latin typeface="Meiryo UI" pitchFamily="50" charset="-128"/>
          <a:ea typeface="Meiryo UI" pitchFamily="50" charset="-128"/>
          <a:cs typeface="Meiryo UI" pitchFamily="50" charset="-128"/>
        </a:defRPr>
      </a:lvl8pPr>
      <a:lvl9pPr marL="1828800" algn="l" rtl="0" fontAlgn="base">
        <a:spcBef>
          <a:spcPct val="0"/>
        </a:spcBef>
        <a:spcAft>
          <a:spcPct val="0"/>
        </a:spcAft>
        <a:defRPr kumimoji="1">
          <a:solidFill>
            <a:schemeClr val="tx1"/>
          </a:solidFill>
          <a:latin typeface="Meiryo UI" pitchFamily="50" charset="-128"/>
          <a:ea typeface="Meiryo UI" pitchFamily="50" charset="-128"/>
          <a:cs typeface="Meiryo UI"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youtube.com/watch?v=kTSGb6zrLO0" TargetMode="External"/><Relationship Id="rId7"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hyperlink" Target="https://twitter.com/eajapan" TargetMode="External"/><Relationship Id="rId5" Type="http://schemas.openxmlformats.org/officeDocument/2006/relationships/hyperlink" Target="https://www.facebook.com/EAStarWars.jp/?brand_redir=784103665009612" TargetMode="External"/><Relationship Id="rId4" Type="http://schemas.openxmlformats.org/officeDocument/2006/relationships/hyperlink" Target="http://starwars.ea.com/starwars/galaxy-of-hero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テキスト ボックス 3"/>
          <p:cNvSpPr txBox="1">
            <a:spLocks noChangeArrowheads="1"/>
          </p:cNvSpPr>
          <p:nvPr/>
        </p:nvSpPr>
        <p:spPr bwMode="auto">
          <a:xfrm>
            <a:off x="549275" y="1784276"/>
            <a:ext cx="575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20036" y="1712640"/>
            <a:ext cx="6048078" cy="1000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スマホゲーム</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スター・ウォーズ／銀河の英雄</a:t>
            </a:r>
            <a:r>
              <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ギルド・レイド・チャット機能が追加！新しいキャラクターも登場！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3072" y="4446963"/>
            <a:ext cx="6184704" cy="1781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新たに追加されるモードや機能でチームを強化し、</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レアな戦利品や装備品を求めてあらたなクエストの始まり</a:t>
            </a:r>
            <a:endParaRPr lang="en-US" altLang="ja-JP" sz="11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エレクトロニック・アーツ</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NASDAQ</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日（火）、ストラテジー</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RPG</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ゲーム「スター・ウォーズ／銀河の英雄</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アップデートをお知らせします。新機能のギルドでチームを強化し、リアルタイムのチャットで戦略を練って、出現する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レイドで悪名</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高いキャラクターと戦うことで、</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Star Wars™</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の世界を存分に味わうことが可能になります。初心者プレイヤーは強力なギルドメンバーとともにチームを作り、上級者プレイヤーはレベルの高い戦闘を究め、報酬を得ることができます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。ギルド</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やレイドによって、アイテム収集、対戦、攻略の新たな楽しみ方がひろがりました。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スマホゲーム「スター・ウォーズ／銀河の英雄」は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 Store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Google Play</a:t>
            </a:r>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にて</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無料でダウンロードできます。</a:t>
            </a:r>
          </a:p>
        </p:txBody>
      </p:sp>
      <p:sp>
        <p:nvSpPr>
          <p:cNvPr id="7176" name="タイトル 2"/>
          <p:cNvSpPr>
            <a:spLocks noGrp="1"/>
          </p:cNvSpPr>
          <p:nvPr>
            <p:ph type="title"/>
          </p:nvPr>
        </p:nvSpPr>
        <p:spPr>
          <a:xfrm>
            <a:off x="569913" y="1136576"/>
            <a:ext cx="2066925" cy="487363"/>
          </a:xfrm>
        </p:spPr>
        <p:txBody>
          <a:bodyPr/>
          <a:lstStyle/>
          <a:p>
            <a:r>
              <a:rPr lang="ja-JP" altLang="en-US" sz="1100" dirty="0"/>
              <a:t>報道関係者各位</a:t>
            </a:r>
            <a:r>
              <a:rPr lang="en-US" altLang="ja-JP" sz="1400" dirty="0"/>
              <a:t/>
            </a:r>
            <a:br>
              <a:rPr lang="en-US" altLang="ja-JP" sz="1400" dirty="0"/>
            </a:br>
            <a:r>
              <a:rPr lang="en-US" altLang="ja-JP" sz="1400" b="1" i="1" dirty="0">
                <a:solidFill>
                  <a:srgbClr val="FF0000"/>
                </a:solidFill>
              </a:rPr>
              <a:t>Press Release</a:t>
            </a:r>
            <a:endParaRPr lang="ja-JP" altLang="en-US" sz="1400" b="1" i="1" dirty="0">
              <a:solidFill>
                <a:srgbClr val="FF0000"/>
              </a:solidFill>
            </a:endParaRPr>
          </a:p>
        </p:txBody>
      </p:sp>
      <p:sp>
        <p:nvSpPr>
          <p:cNvPr id="7178" name="タイトル 2"/>
          <p:cNvSpPr txBox="1">
            <a:spLocks/>
          </p:cNvSpPr>
          <p:nvPr/>
        </p:nvSpPr>
        <p:spPr bwMode="auto">
          <a:xfrm>
            <a:off x="3848100" y="1153269"/>
            <a:ext cx="2460625" cy="487363"/>
          </a:xfrm>
          <a:prstGeom prst="rect">
            <a:avLst/>
          </a:prstGeom>
          <a:noFill/>
          <a:ln>
            <a:noFill/>
          </a:ln>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cs typeface="Meiryo UI" panose="020B0604030504040204" pitchFamily="50" charset="-128"/>
              </a:rPr>
              <a:t>エレクトロニック・アーツ株式会社</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5" descr="http://www.theinquirer.net/IMG/439/253439/ea-games-logo-electronic-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269652"/>
            <a:ext cx="10366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p:nvPr/>
        </p:nvPicPr>
        <p:blipFill rotWithShape="1">
          <a:blip r:embed="rId3" cstate="print">
            <a:extLst>
              <a:ext uri="{28A0092B-C50C-407E-A947-70E740481C1C}">
                <a14:useLocalDpi xmlns:a14="http://schemas.microsoft.com/office/drawing/2010/main" val="0"/>
              </a:ext>
            </a:extLst>
          </a:blip>
          <a:srcRect l="4427" t="20395" r="4427" b="20458"/>
          <a:stretch/>
        </p:blipFill>
        <p:spPr bwMode="auto">
          <a:xfrm>
            <a:off x="549276" y="2856152"/>
            <a:ext cx="5759450" cy="1416014"/>
          </a:xfrm>
          <a:prstGeom prst="rect">
            <a:avLst/>
          </a:prstGeom>
          <a:ln>
            <a:noFill/>
          </a:ln>
          <a:extLst>
            <a:ext uri="{53640926-AAD7-44D8-BBD7-CCE9431645EC}">
              <a14:shadowObscured xmlns:a14="http://schemas.microsoft.com/office/drawing/2010/main"/>
            </a:ext>
          </a:extLst>
        </p:spPr>
      </p:pic>
      <p:sp>
        <p:nvSpPr>
          <p:cNvPr id="13" name="正方形/長方形 12"/>
          <p:cNvSpPr/>
          <p:nvPr/>
        </p:nvSpPr>
        <p:spPr>
          <a:xfrm>
            <a:off x="535191" y="6321152"/>
            <a:ext cx="3941764" cy="3002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最新のアップデートには以下の内容が含まれます。</a:t>
            </a: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ギルド</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プレイヤーレベルが</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になるとギルドがアンロックされます。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ギルドに参加する方法としては、フレンドを探したり、オススメのギルド情報を確認してギルドに参加するか、自分で新しいギルドを作ることが可能です。</a:t>
            </a:r>
          </a:p>
          <a:p>
            <a:pPr>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新しく追加されたできたチャット機能によって、ギルドメンバーとリアル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タイムでコミュニケーションをとって戦略を練ることができます。</a:t>
            </a: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編成されたギルドでギルドメンバーと協力し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、装</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備品や報酬を求めて新たなチャレンジに挑戦することが出来ます。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ギルド管理ツールでは、ロゴのカスタマイズ、ギルドの公開・非公開、ギルドメンバーを昇格・管理など、様々なことが可能です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041" y="7689304"/>
            <a:ext cx="1711683" cy="126935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7042" y="6272085"/>
            <a:ext cx="1711683" cy="1283136"/>
          </a:xfrm>
          <a:prstGeom prst="rect">
            <a:avLst/>
          </a:prstGeom>
        </p:spPr>
      </p:pic>
      <p:sp>
        <p:nvSpPr>
          <p:cNvPr id="19" name="正方形/長方形 9"/>
          <p:cNvSpPr>
            <a:spLocks noChangeArrowheads="1"/>
          </p:cNvSpPr>
          <p:nvPr/>
        </p:nvSpPr>
        <p:spPr bwMode="auto">
          <a:xfrm>
            <a:off x="530820" y="9013655"/>
            <a:ext cx="578643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本リリースに関するお問い合わせ先</a:t>
            </a: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エレクトロニック・アーツ株式会社　</a:t>
            </a:r>
            <a:r>
              <a:rPr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 Office</a:t>
            </a:r>
          </a:p>
          <a:p>
            <a:pPr algn="ct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TEL: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西田</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(080-6611-1715)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・柴田菜々（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080-9880-1735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lgn="ct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E-MAIL: ea-mobile@materialpr.jp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49275" y="1352551"/>
            <a:ext cx="4047767" cy="33516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レイド</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レイドの舞台はピット（洞穴）の奥深くです。</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ピットではギルドが凶暴なランコアと対決し、レベル</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からレベル</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プレイヤーが難易度の異なる対戦を通じてさまざまな報酬を獲得します。</a:t>
            </a:r>
          </a:p>
          <a:p>
            <a:pPr>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レイドのリーダーボードによってプレイヤーは、カンティーナで誰が最強で多くの報酬を得ているのか、各プレイヤーのプロフィールを把握することができます。</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新たなキャラクターの獲得</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ハン・ソロ（ランコアレイド）：反乱軍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ならず者</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アタッカー。常に先行で撃つ。戦闘開始時にアタックをすることができ、戦いを有利に進められます。</a:t>
            </a:r>
          </a:p>
          <a:p>
            <a:pPr>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ガモーリアン・ガード（ギルドショップ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：攻撃的なタンクで、挑発やカウンターを行い、一定</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時間内に複数回</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のダメージ</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を与えます。 </a:t>
            </a:r>
          </a:p>
          <a:p>
            <a:pPr>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ジャワ・エンジニア</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（ギルドショップ）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：専属</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ヒーラーがいなかったジャワ</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およびドロイドの両クラスをサポート</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するハイスピードヒーラー</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が登場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。クリティカル率を強化できます。</a:t>
            </a:r>
            <a:endParaRPr lang="en-US" altLang="ja-JP" sz="1100" strike="dbl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t="21327" b="23925"/>
          <a:stretch/>
        </p:blipFill>
        <p:spPr>
          <a:xfrm>
            <a:off x="2412673" y="250352"/>
            <a:ext cx="2032654" cy="720080"/>
          </a:xfrm>
          <a:prstGeom prst="rect">
            <a:avLst/>
          </a:prstGeom>
        </p:spPr>
      </p:pic>
      <p:sp>
        <p:nvSpPr>
          <p:cNvPr id="24" name="正方形/長方形 23"/>
          <p:cNvSpPr/>
          <p:nvPr/>
        </p:nvSpPr>
        <p:spPr>
          <a:xfrm>
            <a:off x="575935" y="6221878"/>
            <a:ext cx="5823476" cy="594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詳しくは、下記公式サイトをご覧ください。</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*本ゲームには接続料がかかる場合がございます。また、一部アプリ内課金がございます。</a:t>
            </a:r>
          </a:p>
        </p:txBody>
      </p:sp>
      <p:grpSp>
        <p:nvGrpSpPr>
          <p:cNvPr id="25" name="グループ化 24"/>
          <p:cNvGrpSpPr/>
          <p:nvPr/>
        </p:nvGrpSpPr>
        <p:grpSpPr>
          <a:xfrm>
            <a:off x="530820" y="6897216"/>
            <a:ext cx="5916745" cy="1296144"/>
            <a:chOff x="650657" y="0"/>
            <a:chExt cx="5916745" cy="1257127"/>
          </a:xfrm>
        </p:grpSpPr>
        <p:grpSp>
          <p:nvGrpSpPr>
            <p:cNvPr id="26" name="グループ化 25"/>
            <p:cNvGrpSpPr/>
            <p:nvPr/>
          </p:nvGrpSpPr>
          <p:grpSpPr>
            <a:xfrm>
              <a:off x="650657" y="0"/>
              <a:ext cx="5759450" cy="1257127"/>
              <a:chOff x="3567240" y="2838537"/>
              <a:chExt cx="5759450" cy="1257127"/>
            </a:xfrm>
          </p:grpSpPr>
          <p:sp>
            <p:nvSpPr>
              <p:cNvPr id="28" name="正方形/長方形 27"/>
              <p:cNvSpPr/>
              <p:nvPr/>
            </p:nvSpPr>
            <p:spPr>
              <a:xfrm>
                <a:off x="3609279" y="2902145"/>
                <a:ext cx="1423488" cy="1095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■トレーラー</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■公式サイト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Facebook</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ページ</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Twitter</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ページ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3567240" y="2838537"/>
                <a:ext cx="5759450" cy="1257127"/>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1958890" y="115692"/>
              <a:ext cx="4608512" cy="1100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defRPr/>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https://www.youtube.com/watch?v=kTSGb6zrLO0</a:t>
              </a:r>
              <a:endParaRPr lang="en-US" altLang="ja-JP"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en-US" altLang="ja-JP" sz="900" u="sng" dirty="0">
                  <a:hlinkClick r:id="rId4"/>
                </a:rPr>
                <a:t>http://starwars.ea.com/starwars/galaxy-of-heroes</a:t>
              </a:r>
              <a:r>
                <a:rPr lang="en-US" altLang="ja-JP" sz="900" dirty="0"/>
                <a:t> </a:t>
              </a:r>
              <a:endParaRPr lang="ja-JP" altLang="ja-JP" sz="900" dirty="0"/>
            </a:p>
            <a:p>
              <a:pPr algn="ju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https://www.facebook.com/EAStarWars.jp/?brand_redir=784103665009612</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6"/>
                </a:rPr>
                <a:t>https://twitter.com/eajapan</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7041" y="3414645"/>
            <a:ext cx="1720215" cy="1289532"/>
          </a:xfrm>
          <a:prstGeom prst="rect">
            <a:avLst/>
          </a:prstGeom>
        </p:spPr>
      </p:pic>
      <p:pic>
        <p:nvPicPr>
          <p:cNvPr id="31" name="図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4762" y="1553316"/>
            <a:ext cx="1714947" cy="1230342"/>
          </a:xfrm>
          <a:prstGeom prst="rect">
            <a:avLst/>
          </a:prstGeom>
        </p:spPr>
      </p:pic>
      <p:sp>
        <p:nvSpPr>
          <p:cNvPr id="36" name="正方形/長方形 9"/>
          <p:cNvSpPr>
            <a:spLocks noChangeArrowheads="1"/>
          </p:cNvSpPr>
          <p:nvPr/>
        </p:nvSpPr>
        <p:spPr bwMode="auto">
          <a:xfrm>
            <a:off x="530820" y="9013655"/>
            <a:ext cx="578643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本リリースに関するお問い合わせ先</a:t>
            </a: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エレクトロニック・アーツ株式会社　</a:t>
            </a:r>
            <a:r>
              <a:rPr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 Office</a:t>
            </a:r>
          </a:p>
          <a:p>
            <a:pPr algn="ct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TEL: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西田</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(080-6611-1715)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・柴田菜々（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080-9880-1735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lgn="ct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E-MAIL: ea-mobile@materialpr.jp</a:t>
            </a:r>
          </a:p>
        </p:txBody>
      </p:sp>
    </p:spTree>
    <p:extLst>
      <p:ext uri="{BB962C8B-B14F-4D97-AF65-F5344CB8AC3E}">
        <p14:creationId xmlns:p14="http://schemas.microsoft.com/office/powerpoint/2010/main" val="12913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7"/>
          <p:cNvSpPr>
            <a:spLocks noChangeArrowheads="1"/>
          </p:cNvSpPr>
          <p:nvPr/>
        </p:nvSpPr>
        <p:spPr bwMode="auto">
          <a:xfrm>
            <a:off x="557213" y="1325753"/>
            <a:ext cx="5732462" cy="2839239"/>
          </a:xfrm>
          <a:prstGeom prst="rect">
            <a:avLst/>
          </a:prstGeom>
          <a:noFill/>
          <a:ln>
            <a:solidFill>
              <a:schemeClr val="tx1">
                <a:lumMod val="85000"/>
                <a:lumOff val="15000"/>
              </a:schemeClr>
            </a:solidFill>
          </a:ln>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50" b="1" dirty="0"/>
              <a:t>About </a:t>
            </a:r>
            <a:r>
              <a:rPr lang="en-US" altLang="ja-JP" sz="1050" b="1" dirty="0" err="1"/>
              <a:t>Lucasfilm</a:t>
            </a:r>
            <a:endParaRPr lang="en-US" altLang="ja-JP" sz="1050" b="1" dirty="0"/>
          </a:p>
          <a:p>
            <a:r>
              <a:rPr lang="en-US" altLang="ja-JP" sz="1050" dirty="0"/>
              <a:t>STAR WARS © &amp; ™ </a:t>
            </a:r>
            <a:r>
              <a:rPr lang="en-US" altLang="ja-JP" sz="1050" dirty="0" err="1"/>
              <a:t>Lucasfilm</a:t>
            </a:r>
            <a:r>
              <a:rPr lang="en-US" altLang="ja-JP" sz="1050" dirty="0"/>
              <a:t> Ltd. All Rights Reserved. Used Under Authorization.</a:t>
            </a:r>
          </a:p>
          <a:p>
            <a:endParaRPr lang="en-US" altLang="ja-JP" sz="1050" b="1" dirty="0"/>
          </a:p>
          <a:p>
            <a:r>
              <a:rPr lang="en-US" altLang="ja-JP" sz="1050" b="1" dirty="0"/>
              <a:t>About Electronic Arts</a:t>
            </a:r>
          </a:p>
          <a:p>
            <a:r>
              <a:rPr lang="en-US" altLang="ja-JP" sz="1050" dirty="0"/>
              <a:t>Electronic Arts (NASDAQ:EA) is a global leader in digital interactive entertainment. The Company delivers games, content and online services for Internet-connected consoles, personal computers, mobile phones and tablets. EA has more than 300 million registered players around the world.</a:t>
            </a:r>
          </a:p>
          <a:p>
            <a:r>
              <a:rPr lang="en-US" altLang="ja-JP" sz="1050" dirty="0"/>
              <a:t>In fiscal year 2015, EA posted GAAP net revenue of $4.5 billion. Headquartered in Redwood City, California, EA is recognized for a portfolio of critically acclaimed, high-quality blockbuster brands such as The Sims™, Madden NFL, EA SPORTS™ FIFA, Battlefield™, Dragon Age™ and Plants vs. Zombies™. More information about EA is available at www.ea.com/news.</a:t>
            </a:r>
          </a:p>
          <a:p>
            <a:endParaRPr lang="en-US" altLang="ja-JP" sz="1050" dirty="0"/>
          </a:p>
          <a:p>
            <a:r>
              <a:rPr lang="en-US" altLang="ja-JP" sz="1050" dirty="0"/>
              <a:t>EA, EA SPORTS, Battlefield, The Sims, Dragon Age, and Plants vs. Zombies, are trademarks of Electronic Arts Inc. or its subsidiaries. John Madden, NFL and FIFA are the property of their respective owners and used with permission. All other trademarks are the property of their respective owners.</a:t>
            </a:r>
          </a:p>
        </p:txBody>
      </p:sp>
      <p:graphicFrame>
        <p:nvGraphicFramePr>
          <p:cNvPr id="6" name="表 5"/>
          <p:cNvGraphicFramePr>
            <a:graphicFrameLocks noGrp="1"/>
          </p:cNvGraphicFramePr>
          <p:nvPr>
            <p:extLst>
              <p:ext uri="{D42A27DB-BD31-4B8C-83A1-F6EECF244321}">
                <p14:modId xmlns:p14="http://schemas.microsoft.com/office/powerpoint/2010/main" val="594077459"/>
              </p:ext>
            </p:extLst>
          </p:nvPr>
        </p:nvGraphicFramePr>
        <p:xfrm>
          <a:off x="574675" y="4427184"/>
          <a:ext cx="5715000" cy="2019792"/>
        </p:xfrm>
        <a:graphic>
          <a:graphicData uri="http://schemas.openxmlformats.org/drawingml/2006/table">
            <a:tbl>
              <a:tblPr firstRow="1" bandRow="1">
                <a:tableStyleId>{5C22544A-7EE6-4342-B048-85BDC9FD1C3A}</a:tableStyleId>
              </a:tblPr>
              <a:tblGrid>
                <a:gridCol w="1467365">
                  <a:extLst>
                    <a:ext uri="{9D8B030D-6E8A-4147-A177-3AD203B41FA5}">
                      <a16:colId xmlns:a16="http://schemas.microsoft.com/office/drawing/2014/main" xmlns="" val="20000"/>
                    </a:ext>
                  </a:extLst>
                </a:gridCol>
                <a:gridCol w="4247635">
                  <a:extLst>
                    <a:ext uri="{9D8B030D-6E8A-4147-A177-3AD203B41FA5}">
                      <a16:colId xmlns:a16="http://schemas.microsoft.com/office/drawing/2014/main" xmlns="" val="20001"/>
                    </a:ext>
                  </a:extLst>
                </a:gridCol>
              </a:tblGrid>
              <a:tr h="257217">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Star Wars™</a:t>
                      </a:r>
                      <a:r>
                        <a:rPr kumimoji="1" lang="ja-JP" altLang="en-US" sz="105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Galaxy of Heroes: </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銀河の英雄</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57217">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ジャンル</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ストラテジー</a:t>
                      </a:r>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RPG</a:t>
                      </a:r>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ゲーム</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77654">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App Store℠ / Google Play™</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13256">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配信時期</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65820">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iOS</a:t>
                      </a:r>
                      <a:r>
                        <a:rPr kumimoji="1" lang="en-US" altLang="ja-JP"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http://apple.co/1If30MP     </a:t>
                      </a:r>
                    </a:p>
                    <a:p>
                      <a:r>
                        <a:rPr kumimoji="1" lang="en-US" altLang="ja-JP" sz="1050" b="0"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Android</a:t>
                      </a:r>
                      <a:r>
                        <a:rPr kumimoji="1" lang="en-US" altLang="ja-JP" sz="1050" b="0" u="none"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:http</a:t>
                      </a:r>
                      <a:r>
                        <a:rPr kumimoji="1" lang="en-US" altLang="ja-JP"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://bit.ly/1kSp0Is</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8638">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言語</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日本語</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28638">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価格</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無料（アプリ内課金有り）</a:t>
                      </a:r>
                    </a:p>
                  </a:txBody>
                  <a:tcPr marL="91435" marR="91435"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7" name="正方形/長方形 9"/>
          <p:cNvSpPr>
            <a:spLocks noChangeArrowheads="1"/>
          </p:cNvSpPr>
          <p:nvPr/>
        </p:nvSpPr>
        <p:spPr bwMode="auto">
          <a:xfrm>
            <a:off x="530820" y="9013655"/>
            <a:ext cx="578643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本リリースに関するお問い合わせ先</a:t>
            </a: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エレクトロニック・アーツ株式会社　</a:t>
            </a:r>
            <a:r>
              <a:rPr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 Office</a:t>
            </a:r>
          </a:p>
          <a:p>
            <a:pPr algn="ct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TEL: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西田</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(080-6611-1715)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・柴田菜々（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080-9880-1735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lgn="ct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E-MAIL: ea-mobile@materialpr.jp</a:t>
            </a:r>
          </a:p>
        </p:txBody>
      </p:sp>
      <p:pic>
        <p:nvPicPr>
          <p:cNvPr id="11" name="図 10"/>
          <p:cNvPicPr>
            <a:picLocks noChangeAspect="1"/>
          </p:cNvPicPr>
          <p:nvPr/>
        </p:nvPicPr>
        <p:blipFill rotWithShape="1">
          <a:blip r:embed="rId2" cstate="print">
            <a:extLst>
              <a:ext uri="{28A0092B-C50C-407E-A947-70E740481C1C}">
                <a14:useLocalDpi xmlns:a14="http://schemas.microsoft.com/office/drawing/2010/main" val="0"/>
              </a:ext>
            </a:extLst>
          </a:blip>
          <a:srcRect t="21327" b="23925"/>
          <a:stretch/>
        </p:blipFill>
        <p:spPr>
          <a:xfrm>
            <a:off x="2412673" y="250352"/>
            <a:ext cx="2032654" cy="720080"/>
          </a:xfrm>
          <a:prstGeom prst="rect">
            <a:avLst/>
          </a:prstGeom>
        </p:spPr>
      </p:pic>
    </p:spTree>
    <p:extLst>
      <p:ext uri="{BB962C8B-B14F-4D97-AF65-F5344CB8AC3E}">
        <p14:creationId xmlns:p14="http://schemas.microsoft.com/office/powerpoint/2010/main" val="126787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17752" y="1767008"/>
            <a:ext cx="3708997"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700"/>
              </a:lnSpc>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伝説のロケーションで戦おう</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ホス、ベスピン、タトゥイーン、コルサントなどで壮大な任務をクリアしよう。 ライトサイドとダークサイドのキャンペーンを通じて、特別なキャラクターが解除される。</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560" y="1784648"/>
            <a:ext cx="2130697" cy="1197530"/>
          </a:xfrm>
          <a:prstGeom prst="rect">
            <a:avLst/>
          </a:prstGeom>
        </p:spPr>
      </p:pic>
      <p:sp>
        <p:nvSpPr>
          <p:cNvPr id="11" name="正方形/長方形 10"/>
          <p:cNvSpPr/>
          <p:nvPr/>
        </p:nvSpPr>
        <p:spPr>
          <a:xfrm>
            <a:off x="448853" y="3102854"/>
            <a:ext cx="3685297"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700"/>
              </a:lnSpc>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有名ヒーローを集めよう</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映画の旧</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部作や新</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部作に加え、「スター・ウォーズ クローン・ウォーズ」や「スター・ウォーズ 反乱者たち」のテレビアニメなどに登場したキャラクターを集めよう。 新しいヒーローはそれぞれ強力な攻撃やスキルを持っている。</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315" y="4581344"/>
            <a:ext cx="2130697" cy="1197530"/>
          </a:xfrm>
          <a:prstGeom prst="rect">
            <a:avLst/>
          </a:prstGeom>
        </p:spPr>
      </p:pic>
      <p:sp>
        <p:nvSpPr>
          <p:cNvPr id="15" name="正方形/長方形 14"/>
          <p:cNvSpPr/>
          <p:nvPr/>
        </p:nvSpPr>
        <p:spPr>
          <a:xfrm>
            <a:off x="425155" y="4545281"/>
            <a:ext cx="3708997"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700"/>
              </a:lnSpc>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究極のチームを作ろう</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Star Wars</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」作品に登場するヒーローやその他のキャラクターで強力なライトサイドとダークサイドのチームを作ろう。 戦略を立て、優れたスキルを持ったキャラクターを選び、かつてないチームを編成しよう。</a:t>
            </a:r>
          </a:p>
        </p:txBody>
      </p:sp>
      <p:sp>
        <p:nvSpPr>
          <p:cNvPr id="16" name="正方形/長方形 15"/>
          <p:cNvSpPr/>
          <p:nvPr/>
        </p:nvSpPr>
        <p:spPr>
          <a:xfrm>
            <a:off x="469070" y="6157567"/>
            <a:ext cx="3708997"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700"/>
              </a:lnSpc>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戦略を究めよう</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遥か彼方のカンティーナで銀河のホロゲームを究めれば、壮大なバトルで敵を打ち負かす興奮が味わえる。 究極の戦略を立て、収集し、制圧しよう。</a:t>
            </a:r>
          </a:p>
        </p:txBody>
      </p:sp>
      <p:sp>
        <p:nvSpPr>
          <p:cNvPr id="17" name="正方形/長方形 16"/>
          <p:cNvSpPr/>
          <p:nvPr/>
        </p:nvSpPr>
        <p:spPr>
          <a:xfrm>
            <a:off x="487748" y="7462961"/>
            <a:ext cx="351731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700"/>
              </a:lnSpc>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最強のチャンピオンに鍛えよう</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戦略を決め、ヒーローに強力な装備を施して、ダメージを増加させよう。 特別なリーダースキルを解除するとチームに磨きがかかり、ダース・シディアスのフォース・ライトニング、チューバッカのウーキーレイジなどを繰り出せるようになる。</a:t>
            </a:r>
          </a:p>
        </p:txBody>
      </p:sp>
      <p:sp>
        <p:nvSpPr>
          <p:cNvPr id="20" name="正方形/長方形 19"/>
          <p:cNvSpPr/>
          <p:nvPr/>
        </p:nvSpPr>
        <p:spPr>
          <a:xfrm>
            <a:off x="448854" y="1296434"/>
            <a:ext cx="1491677" cy="28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■ゲーム情報</a:t>
            </a: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6315" y="6045872"/>
            <a:ext cx="2130697" cy="119753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4376" y="7462960"/>
            <a:ext cx="2122809" cy="1194081"/>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7894" y="3200868"/>
            <a:ext cx="2119118" cy="1192004"/>
          </a:xfrm>
          <a:prstGeom prst="rect">
            <a:avLst/>
          </a:prstGeom>
        </p:spPr>
      </p:pic>
      <p:sp>
        <p:nvSpPr>
          <p:cNvPr id="22" name="正方形/長方形 9"/>
          <p:cNvSpPr>
            <a:spLocks noChangeArrowheads="1"/>
          </p:cNvSpPr>
          <p:nvPr/>
        </p:nvSpPr>
        <p:spPr bwMode="auto">
          <a:xfrm>
            <a:off x="530820" y="9013655"/>
            <a:ext cx="578643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本リリースに関するお問い合わせ先</a:t>
            </a:r>
            <a:r>
              <a:rPr lang="en-US" altLang="ja-JP" sz="1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エレクトロニック・アーツ株式会社　</a:t>
            </a:r>
            <a:r>
              <a:rPr lang="en-US" altLang="ja-JP" sz="13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PR Office</a:t>
            </a:r>
          </a:p>
          <a:p>
            <a:pPr algn="ct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TEL: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西田</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(080-6611-1715)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・柴田菜々（</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080-9880-1735</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lgn="ct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E-MAIL: ea-mobile@materialpr.jp</a:t>
            </a:r>
          </a:p>
        </p:txBody>
      </p:sp>
      <p:pic>
        <p:nvPicPr>
          <p:cNvPr id="19" name="図 18"/>
          <p:cNvPicPr>
            <a:picLocks noChangeAspect="1"/>
          </p:cNvPicPr>
          <p:nvPr/>
        </p:nvPicPr>
        <p:blipFill rotWithShape="1">
          <a:blip r:embed="rId7" cstate="print">
            <a:extLst>
              <a:ext uri="{28A0092B-C50C-407E-A947-70E740481C1C}">
                <a14:useLocalDpi xmlns:a14="http://schemas.microsoft.com/office/drawing/2010/main" val="0"/>
              </a:ext>
            </a:extLst>
          </a:blip>
          <a:srcRect t="21327" b="23925"/>
          <a:stretch/>
        </p:blipFill>
        <p:spPr>
          <a:xfrm>
            <a:off x="2412673" y="250352"/>
            <a:ext cx="2032654" cy="720080"/>
          </a:xfrm>
          <a:prstGeom prst="rect">
            <a:avLst/>
          </a:prstGeom>
        </p:spPr>
      </p:pic>
    </p:spTree>
    <p:extLst>
      <p:ext uri="{BB962C8B-B14F-4D97-AF65-F5344CB8AC3E}">
        <p14:creationId xmlns:p14="http://schemas.microsoft.com/office/powerpoint/2010/main" val="4408916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13604</TotalTime>
  <Words>972</Words>
  <Application>Microsoft Office PowerPoint</Application>
  <PresentationFormat>A4 210 x 297 mm</PresentationFormat>
  <Paragraphs>103</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Meiryo UI</vt:lpstr>
      <vt:lpstr>ＭＳ Ｐゴシック</vt:lpstr>
      <vt:lpstr>メイリオ</vt:lpstr>
      <vt:lpstr>Arial</vt:lpstr>
      <vt:lpstr>Calibri</vt:lpstr>
      <vt:lpstr>Office テーマ</vt:lpstr>
      <vt:lpstr>報道関係者各位 Press Release</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遠藤＠Material</dc:creator>
  <cp:lastModifiedBy>ML017</cp:lastModifiedBy>
  <cp:revision>665</cp:revision>
  <cp:lastPrinted>2016-02-09T16:01:34Z</cp:lastPrinted>
  <dcterms:created xsi:type="dcterms:W3CDTF">2013-12-20T06:22:25Z</dcterms:created>
  <dcterms:modified xsi:type="dcterms:W3CDTF">2016-04-26T01:22:12Z</dcterms:modified>
</cp:coreProperties>
</file>