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4" r:id="rId2"/>
    <p:sldId id="327" r:id="rId3"/>
  </p:sldIdLst>
  <p:sldSz cx="6858000" cy="9906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52">
          <p15:clr>
            <a:srgbClr val="A4A3A4"/>
          </p15:clr>
        </p15:guide>
        <p15:guide id="2" orient="horz" pos="291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pos="2183" userDrawn="1">
          <p15:clr>
            <a:srgbClr val="A4A3A4"/>
          </p15:clr>
        </p15:guide>
        <p15:guide id="5" pos="144">
          <p15:clr>
            <a:srgbClr val="A4A3A4"/>
          </p15:clr>
        </p15:guide>
        <p15:guide id="6" pos="4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FF9933"/>
    <a:srgbClr val="009900"/>
    <a:srgbClr val="FF9999"/>
    <a:srgbClr val="0000FF"/>
    <a:srgbClr val="FF33CC"/>
    <a:srgbClr val="66CCFF"/>
    <a:srgbClr val="CC0099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0" autoAdjust="0"/>
    <p:restoredTop sz="98737" autoAdjust="0"/>
  </p:normalViewPr>
  <p:slideViewPr>
    <p:cSldViewPr>
      <p:cViewPr>
        <p:scale>
          <a:sx n="110" d="100"/>
          <a:sy n="110" d="100"/>
        </p:scale>
        <p:origin x="-1290" y="-216"/>
      </p:cViewPr>
      <p:guideLst>
        <p:guide orient="horz" pos="5252"/>
        <p:guide orient="horz" pos="2916"/>
        <p:guide orient="horz" pos="2394"/>
        <p:guide pos="2183"/>
        <p:guide pos="144"/>
        <p:guide pos="4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408" y="1"/>
            <a:ext cx="291935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8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408" y="9372685"/>
            <a:ext cx="2919355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12FF7BF9-BD26-42EF-BC67-57158BED1AF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27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408" y="1"/>
            <a:ext cx="291935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39775"/>
            <a:ext cx="25606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8" y="4687131"/>
            <a:ext cx="4938511" cy="44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8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408" y="9372685"/>
            <a:ext cx="2919355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A4DA3544-F5C7-4563-B4C7-D2389F195E9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480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14835" y="9371105"/>
            <a:ext cx="2919356" cy="4936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699" tIns="45349" rIns="90699" bIns="45349" anchor="b"/>
          <a:lstStyle/>
          <a:p>
            <a:pPr algn="r">
              <a:defRPr/>
            </a:pPr>
            <a:fld id="{3C088A31-D2E2-4782-AA17-1B57A0D9B3D9}" type="slidenum">
              <a:rPr lang="en-US" altLang="ja-JP" sz="1200">
                <a:latin typeface="+mn-lt"/>
                <a:ea typeface="+mn-ea"/>
              </a:rPr>
              <a:pPr algn="r">
                <a:defRPr/>
              </a:pPr>
              <a:t>1</a:t>
            </a:fld>
            <a:endParaRPr lang="en-US" altLang="ja-JP" sz="1200" dirty="0">
              <a:latin typeface="+mn-lt"/>
              <a:ea typeface="+mn-ea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9150" y="739775"/>
            <a:ext cx="2560638" cy="370046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7808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A3544-F5C7-4563-B4C7-D2389F195E9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235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C239-DD5F-4A61-B753-10CE1FE39746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742C-A530-42B4-B77A-56CBF8BE5FE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66CB-EB61-4F08-A3BD-2A832D4E5F50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8DEA-C992-4476-A61C-472A7CF59BF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29200" y="109538"/>
            <a:ext cx="1600200" cy="9356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109538"/>
            <a:ext cx="4648200" cy="9356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BCD3-D126-4562-89DD-3E88C0E44BC7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77A4-A7DC-4DCB-A3B8-CDC34A1ABA7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04F9-5D0B-4AE0-8BB7-8E2B852AC0C3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38DA-B958-42FB-A089-726AC8B327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6F9C-CF15-4965-8BA3-DC6382628256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31C-15D3-4274-99FE-17AA2014386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660400"/>
            <a:ext cx="3124200" cy="880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660400"/>
            <a:ext cx="3124200" cy="880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82BB-449C-406E-BDD4-60D5739CBFC9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5074-F2E3-4BBF-8AEC-973F285B775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6E54-6DC2-4D22-917A-694A15EE7B11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5407-88E8-4EFF-A9EB-61E4876B555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DAB1-C6BA-4964-A99F-8127D0D38E35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75BE-D11B-4062-8E60-BF2BD268534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7C3C-4FEF-48FE-9D80-B2FA5DE3DCEA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E80F-EB1F-45FA-AC70-BD43BB57A0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2448-550C-4F69-986B-657218314567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7874-F686-43AC-B416-A50F729E8C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E43D-4868-4BAA-9744-3FF921854487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F88D-D3B7-4070-A15E-32E20F31203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9538"/>
            <a:ext cx="6400800" cy="4413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60400"/>
            <a:ext cx="6400800" cy="880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9575800"/>
            <a:ext cx="15700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ea"/>
                <a:ea typeface="ＭＳ Ｐゴシック" pitchFamily="50" charset="-128"/>
              </a:defRPr>
            </a:lvl1pPr>
          </a:lstStyle>
          <a:p>
            <a:pPr>
              <a:defRPr/>
            </a:pPr>
            <a:fld id="{8DE919E3-8DC6-4243-A44A-A98DAE457298}" type="datetime1">
              <a:rPr lang="ja-JP" altLang="en-US"/>
              <a:pPr>
                <a:defRPr/>
              </a:pPr>
              <a:t>2016/5/15</a:t>
            </a:fld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8850" y="9575800"/>
            <a:ext cx="2384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ea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/>
              <a:t>copyright 2003 voltage incorporation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59363" y="9575800"/>
            <a:ext cx="15700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ea"/>
                <a:ea typeface="ＭＳ Ｐゴシック" pitchFamily="50" charset="-128"/>
              </a:defRPr>
            </a:lvl1pPr>
          </a:lstStyle>
          <a:p>
            <a:pPr>
              <a:defRPr/>
            </a:pPr>
            <a:fld id="{96406024-0133-405B-9EBE-4C491DC798A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11553" y="279160"/>
            <a:ext cx="2658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100" b="0" dirty="0" smtClean="0">
                <a:latin typeface="ＭＳ Ｐゴシック" charset="-128"/>
              </a:rPr>
              <a:t>2016</a:t>
            </a:r>
            <a:r>
              <a:rPr lang="ja-JP" altLang="en-US" sz="1100" b="0" dirty="0" smtClean="0">
                <a:latin typeface="ＭＳ Ｐゴシック" charset="-128"/>
              </a:rPr>
              <a:t>年</a:t>
            </a:r>
            <a:r>
              <a:rPr lang="en-US" altLang="ja-JP" sz="1100" b="0" dirty="0" smtClean="0">
                <a:latin typeface="ＭＳ Ｐゴシック" charset="-128"/>
              </a:rPr>
              <a:t>5</a:t>
            </a:r>
            <a:r>
              <a:rPr lang="ja-JP" altLang="en-US" sz="1100" b="0" dirty="0" smtClean="0">
                <a:latin typeface="ＭＳ Ｐゴシック" charset="-128"/>
              </a:rPr>
              <a:t>月</a:t>
            </a:r>
            <a:r>
              <a:rPr lang="en-US" altLang="ja-JP" sz="1100" b="0" dirty="0" smtClean="0">
                <a:latin typeface="ＭＳ Ｐゴシック" charset="-128"/>
              </a:rPr>
              <a:t>16</a:t>
            </a:r>
            <a:r>
              <a:rPr lang="ja-JP" altLang="en-US" sz="1100" b="0" dirty="0" smtClean="0">
                <a:latin typeface="ＭＳ Ｐゴシック" charset="-128"/>
              </a:rPr>
              <a:t>日</a:t>
            </a:r>
            <a:r>
              <a:rPr lang="en-US" altLang="ja-JP" sz="1100" b="0" dirty="0" smtClean="0">
                <a:latin typeface="ＭＳ Ｐゴシック" charset="-128"/>
              </a:rPr>
              <a:t>(</a:t>
            </a:r>
            <a:r>
              <a:rPr lang="ja-JP" altLang="en-US" sz="1100" b="0" dirty="0" smtClean="0">
                <a:latin typeface="ＭＳ Ｐゴシック" charset="-128"/>
              </a:rPr>
              <a:t>月</a:t>
            </a:r>
            <a:r>
              <a:rPr lang="en-US" altLang="ja-JP" sz="1100" b="0" dirty="0" smtClean="0">
                <a:latin typeface="ＭＳ Ｐゴシック" charset="-128"/>
              </a:rPr>
              <a:t>) </a:t>
            </a:r>
            <a:r>
              <a:rPr lang="en-US" altLang="ja-JP" sz="1100" b="0" dirty="0" smtClean="0">
                <a:latin typeface="ＭＳ Ｐゴシック" charset="-128"/>
              </a:rPr>
              <a:t>/</a:t>
            </a:r>
            <a:r>
              <a:rPr lang="ja-JP" altLang="en-US" sz="1100" b="0" dirty="0" smtClean="0">
                <a:latin typeface="ＭＳ Ｐゴシック" charset="-128"/>
              </a:rPr>
              <a:t> 井上商事 </a:t>
            </a:r>
            <a:r>
              <a:rPr lang="ja-JP" altLang="en-US" sz="1100" b="0" dirty="0">
                <a:latin typeface="ＭＳ Ｐゴシック" charset="-128"/>
              </a:rPr>
              <a:t>株式会社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-210988"/>
            <a:ext cx="2024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111553" y="556705"/>
            <a:ext cx="6588732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45880" y="1625893"/>
            <a:ext cx="6772432" cy="195895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>
              <a:lnSpc>
                <a:spcPts val="2000"/>
              </a:lnSpc>
            </a:pPr>
            <a:endParaRPr lang="en-US" altLang="ja-JP" sz="1400" dirty="0" smtClean="0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0944" y="12068"/>
            <a:ext cx="1277914" cy="30777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News Release</a:t>
            </a:r>
            <a:endParaRPr lang="ja-JP" altLang="en-US" sz="1400" b="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-8620" y="700721"/>
            <a:ext cx="6858000" cy="97591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600" b="0" spc="-20" dirty="0">
                <a:latin typeface="HGP創英角ｺﾞｼｯｸUB" pitchFamily="50" charset="-128"/>
                <a:ea typeface="HGP創英角ｺﾞｼｯｸUB" pitchFamily="50" charset="-128"/>
              </a:rPr>
              <a:t>≪スイーツ食べ放題　</a:t>
            </a:r>
            <a:r>
              <a:rPr lang="ja-JP" altLang="en-US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≫</a:t>
            </a:r>
            <a:endParaRPr lang="en-US" altLang="ja-JP" sz="1600" b="0" spc="-2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600" b="0" spc="-20" dirty="0">
                <a:latin typeface="HGP創英角ｺﾞｼｯｸUB" pitchFamily="50" charset="-128"/>
                <a:ea typeface="HGP創英角ｺﾞｼｯｸUB" pitchFamily="50" charset="-128"/>
              </a:rPr>
              <a:t>謎解き「スイパラ大作戦 ～謎の研究所へ潜入せよ～</a:t>
            </a:r>
            <a:r>
              <a:rPr lang="ja-JP" altLang="en-US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」開催！！</a:t>
            </a:r>
            <a:endParaRPr lang="ja-JP" altLang="en-US" sz="1600" b="0" spc="-2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200" b="0" spc="-2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～映画コメンテーター有村昆氏全面協力のもと、第</a:t>
            </a:r>
            <a:r>
              <a:rPr lang="en-US" altLang="ja-JP" sz="1200" b="0" spc="-2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1200" b="0" spc="-2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弾をスイーツパラダイス丸井錦糸町店にて開催中</a:t>
            </a:r>
            <a:r>
              <a:rPr lang="ja-JP" altLang="en-US" sz="1200" b="0" spc="-2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  <a:r>
              <a:rPr lang="ja-JP" altLang="en-US" sz="1200" b="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endParaRPr lang="en-US" altLang="ja-JP" sz="1200" b="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117566" y="3404828"/>
            <a:ext cx="656641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n-ea"/>
                <a:ea typeface="+mn-ea"/>
              </a:rPr>
              <a:t>　</a:t>
            </a:r>
            <a:r>
              <a:rPr lang="ja-JP" altLang="en-US" sz="1050" dirty="0">
                <a:latin typeface="+mn-ea"/>
                <a:ea typeface="+mn-ea"/>
              </a:rPr>
              <a:t>井上商事株式会社（本社：大阪府大阪市　代表取締役：井上敬策）は、</a:t>
            </a:r>
            <a:r>
              <a:rPr lang="en-US" altLang="ja-JP" sz="1050" dirty="0">
                <a:latin typeface="+mn-ea"/>
                <a:ea typeface="+mn-ea"/>
              </a:rPr>
              <a:t>2016</a:t>
            </a:r>
            <a:r>
              <a:rPr lang="ja-JP" altLang="en-US" sz="1050" dirty="0">
                <a:latin typeface="+mn-ea"/>
                <a:ea typeface="+mn-ea"/>
              </a:rPr>
              <a:t>年</a:t>
            </a:r>
            <a:r>
              <a:rPr lang="en-US" altLang="ja-JP" sz="1050" dirty="0">
                <a:latin typeface="+mn-ea"/>
                <a:ea typeface="+mn-ea"/>
              </a:rPr>
              <a:t>5</a:t>
            </a:r>
            <a:r>
              <a:rPr lang="ja-JP" altLang="en-US" sz="1050" dirty="0">
                <a:latin typeface="+mn-ea"/>
                <a:ea typeface="+mn-ea"/>
              </a:rPr>
              <a:t>月</a:t>
            </a:r>
            <a:r>
              <a:rPr lang="en-US" altLang="ja-JP" sz="1050" dirty="0">
                <a:latin typeface="+mn-ea"/>
                <a:ea typeface="+mn-ea"/>
              </a:rPr>
              <a:t>13</a:t>
            </a:r>
            <a:r>
              <a:rPr lang="ja-JP" altLang="en-US" sz="1050" dirty="0">
                <a:latin typeface="+mn-ea"/>
                <a:ea typeface="+mn-ea"/>
              </a:rPr>
              <a:t>日（金）からスイーツパラダイス上野</a:t>
            </a:r>
            <a:r>
              <a:rPr lang="en-US" altLang="ja-JP" sz="1050" dirty="0">
                <a:latin typeface="+mn-ea"/>
                <a:ea typeface="+mn-ea"/>
              </a:rPr>
              <a:t>ABAB</a:t>
            </a:r>
            <a:r>
              <a:rPr lang="ja-JP" altLang="en-US" sz="1050" dirty="0">
                <a:latin typeface="+mn-ea"/>
                <a:ea typeface="+mn-ea"/>
              </a:rPr>
              <a:t>店にて大好評で終了した、謎解き「スイパラ大作戦 ～謎の研究所へ潜入せよ～」を丸井錦糸町店</a:t>
            </a:r>
            <a:r>
              <a:rPr lang="ja-JP" altLang="en-US" sz="1050" dirty="0" smtClean="0">
                <a:latin typeface="+mn-ea"/>
                <a:ea typeface="+mn-ea"/>
              </a:rPr>
              <a:t>で開催</a:t>
            </a:r>
            <a:r>
              <a:rPr lang="ja-JP" altLang="en-US" sz="1050" dirty="0">
                <a:latin typeface="+mn-ea"/>
                <a:ea typeface="+mn-ea"/>
              </a:rPr>
              <a:t>致します</a:t>
            </a:r>
            <a:r>
              <a:rPr lang="ja-JP" altLang="en-US" sz="1050" dirty="0" smtClean="0">
                <a:latin typeface="+mn-ea"/>
                <a:ea typeface="+mn-ea"/>
              </a:rPr>
              <a:t>。今</a:t>
            </a:r>
            <a:r>
              <a:rPr lang="ja-JP" altLang="en-US" sz="1050" dirty="0">
                <a:latin typeface="+mn-ea"/>
                <a:ea typeface="+mn-ea"/>
              </a:rPr>
              <a:t>コラボカフェは、映画コメンテーター有村昆氏企画</a:t>
            </a:r>
            <a:r>
              <a:rPr lang="ja-JP" altLang="en-US" sz="1050" dirty="0" smtClean="0">
                <a:latin typeface="+mn-ea"/>
                <a:ea typeface="+mn-ea"/>
              </a:rPr>
              <a:t>、クイズ</a:t>
            </a:r>
            <a:r>
              <a:rPr lang="ja-JP" altLang="en-US" sz="1050" dirty="0">
                <a:latin typeface="+mn-ea"/>
                <a:ea typeface="+mn-ea"/>
              </a:rPr>
              <a:t>法人カプリティオ古川洋平氏　プロデュースで開催されるコンセプトカフェになります。</a:t>
            </a:r>
          </a:p>
          <a:p>
            <a:pPr>
              <a:defRPr/>
            </a:pPr>
            <a:endParaRPr lang="ja-JP" altLang="en-US" sz="105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スイーツパラダイス</a:t>
            </a:r>
            <a:r>
              <a:rPr lang="en-US" altLang="ja-JP" sz="1050" dirty="0">
                <a:latin typeface="+mn-ea"/>
                <a:ea typeface="+mn-ea"/>
              </a:rPr>
              <a:t>×</a:t>
            </a:r>
            <a:r>
              <a:rPr lang="ja-JP" altLang="en-US" sz="1050" dirty="0">
                <a:latin typeface="+mn-ea"/>
                <a:ea typeface="+mn-ea"/>
              </a:rPr>
              <a:t>謎解き！</a:t>
            </a:r>
          </a:p>
          <a:p>
            <a:pPr>
              <a:defRPr/>
            </a:pPr>
            <a:endParaRPr lang="ja-JP" altLang="en-US" sz="105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様々なスイーツやパスタなどの食べ放題を堪能しながら、制限時間</a:t>
            </a:r>
            <a:r>
              <a:rPr lang="en-US" altLang="ja-JP" sz="1050" dirty="0">
                <a:latin typeface="+mn-ea"/>
                <a:ea typeface="+mn-ea"/>
              </a:rPr>
              <a:t>45</a:t>
            </a:r>
            <a:r>
              <a:rPr lang="ja-JP" altLang="en-US" sz="1050" dirty="0">
                <a:latin typeface="+mn-ea"/>
                <a:ea typeface="+mn-ea"/>
              </a:rPr>
              <a:t>分の本格謎解きに挑戦していただきます。（食べ放題は</a:t>
            </a:r>
            <a:r>
              <a:rPr lang="en-US" altLang="ja-JP" sz="1050" dirty="0">
                <a:latin typeface="+mn-ea"/>
                <a:ea typeface="+mn-ea"/>
              </a:rPr>
              <a:t>90</a:t>
            </a:r>
            <a:r>
              <a:rPr lang="ja-JP" altLang="en-US" sz="1050" dirty="0">
                <a:latin typeface="+mn-ea"/>
                <a:ea typeface="+mn-ea"/>
              </a:rPr>
              <a:t>分制）成功者にはお店で使える特典も</a:t>
            </a:r>
            <a:r>
              <a:rPr lang="en-US" altLang="ja-JP" sz="1050" dirty="0">
                <a:latin typeface="+mn-ea"/>
                <a:ea typeface="+mn-ea"/>
              </a:rPr>
              <a:t>……</a:t>
            </a:r>
            <a:r>
              <a:rPr lang="ja-JP" altLang="en-US" sz="1050" dirty="0">
                <a:latin typeface="+mn-ea"/>
                <a:ea typeface="+mn-ea"/>
              </a:rPr>
              <a:t>！？人数制限はありませんので、お一人でも複数人でもチャレンジ可能です。予約は必要ありませんので、直接店舗にお越しください</a:t>
            </a:r>
            <a:r>
              <a:rPr lang="ja-JP" altLang="en-US" sz="1050" dirty="0" smtClean="0">
                <a:latin typeface="+mn-ea"/>
                <a:ea typeface="+mn-ea"/>
              </a:rPr>
              <a:t>。</a:t>
            </a:r>
            <a:endParaRPr lang="en-US" altLang="ja-JP" sz="105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 smtClean="0">
                <a:latin typeface="+mn-ea"/>
                <a:ea typeface="+mn-ea"/>
              </a:rPr>
              <a:t>「</a:t>
            </a:r>
            <a:r>
              <a:rPr lang="ja-JP" altLang="en-US" sz="1050" dirty="0">
                <a:latin typeface="+mn-ea"/>
                <a:ea typeface="+mn-ea"/>
              </a:rPr>
              <a:t>スイパラ大作戦」の本編以外にも、</a:t>
            </a:r>
            <a:r>
              <a:rPr lang="en-US" altLang="ja-JP" sz="1050" dirty="0">
                <a:latin typeface="+mn-ea"/>
                <a:ea typeface="+mn-ea"/>
              </a:rPr>
              <a:t>1</a:t>
            </a:r>
            <a:r>
              <a:rPr lang="ja-JP" altLang="en-US" sz="1050" dirty="0">
                <a:latin typeface="+mn-ea"/>
                <a:ea typeface="+mn-ea"/>
              </a:rPr>
              <a:t>つ</a:t>
            </a:r>
            <a:r>
              <a:rPr lang="en-US" altLang="ja-JP" sz="1050" dirty="0">
                <a:latin typeface="+mn-ea"/>
                <a:ea typeface="+mn-ea"/>
              </a:rPr>
              <a:t>500</a:t>
            </a:r>
            <a:r>
              <a:rPr lang="ja-JP" altLang="en-US" sz="1050" dirty="0">
                <a:latin typeface="+mn-ea"/>
                <a:ea typeface="+mn-ea"/>
              </a:rPr>
              <a:t>円（税込）</a:t>
            </a:r>
            <a:r>
              <a:rPr lang="ja-JP" altLang="en-US" sz="1050" dirty="0" smtClean="0">
                <a:latin typeface="+mn-ea"/>
                <a:ea typeface="+mn-ea"/>
              </a:rPr>
              <a:t>で小謎付きフードメニューも</a:t>
            </a:r>
            <a:r>
              <a:rPr lang="ja-JP" altLang="en-US" sz="1050" dirty="0">
                <a:latin typeface="+mn-ea"/>
                <a:ea typeface="+mn-ea"/>
              </a:rPr>
              <a:t>販売しております。</a:t>
            </a:r>
          </a:p>
          <a:p>
            <a:pPr>
              <a:defRPr/>
            </a:pPr>
            <a:endParaRPr lang="ja-JP" altLang="en-US" sz="105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＜ストーリー＞</a:t>
            </a: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あなたは諜報機関に属する新人スパイとしてこの店に派遣された。</a:t>
            </a: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目的は、店の奥に隠された研究所に潜入して機密情報を盗み出すこと。</a:t>
            </a:r>
          </a:p>
          <a:p>
            <a:pPr>
              <a:defRPr/>
            </a:pPr>
            <a:endParaRPr lang="ja-JP" altLang="en-US" sz="105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制限時間内に謎を解き明かし、目的の情報を手に入れることができるか！？</a:t>
            </a:r>
          </a:p>
          <a:p>
            <a:pPr>
              <a:defRPr/>
            </a:pPr>
            <a:endParaRPr lang="ja-JP" altLang="en-US" sz="105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  <a:ea typeface="+mn-ea"/>
              </a:rPr>
              <a:t>今回の謎解きは、クイズ法人カプリティオ代表の古川洋平氏が作成、一筋縄ではいかない謎とスイーツバイキングが同時に楽しめます。</a:t>
            </a:r>
            <a:endParaRPr lang="en-US" altLang="ja-JP" sz="1050" dirty="0" smtClean="0">
              <a:latin typeface="+mn-ea"/>
              <a:ea typeface="+mn-ea"/>
            </a:endParaRPr>
          </a:p>
        </p:txBody>
      </p:sp>
      <p:pic>
        <p:nvPicPr>
          <p:cNvPr id="12" name="図 1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81361"/>
            <a:ext cx="2035214" cy="328604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23" y="1784649"/>
            <a:ext cx="2340000" cy="150117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02221" y="8193360"/>
            <a:ext cx="6459750" cy="12234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1050" b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◆有村昆氏プロフィール◆</a:t>
            </a:r>
            <a:endParaRPr lang="en-US" altLang="ja-JP" sz="1050" b="0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>
              <a:defRPr/>
            </a:pP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年間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500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本の映画を鑑賞。最新作から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B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級映画まで幅広い見識を持つ。テレビ番組や雑誌などで映画コメンテーターとして活躍しているほか、長年ラジオ番組のパーソナリティとしても活動。妻は元キャスターの丸岡いずみ。</a:t>
            </a:r>
            <a:endParaRPr lang="en-US" altLang="ja-JP" sz="1050" b="0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>
              <a:defRPr/>
            </a:pP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◆古川洋平氏プロフィール◆</a:t>
            </a:r>
            <a:endParaRPr lang="en-US" altLang="ja-JP" sz="1050" b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>
              <a:defRPr/>
            </a:pP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クイズ法人カプリティオ代表。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2014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年にクイズ作家としてデビュー。フジテレビ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『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クイズ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30〜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団結せよ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!〜』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に「クイズモンスター」として出演したほか、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SCRAP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との協力で「はじめてのクイズ」「ヒミツキチラボクイズ選手権」を開催するなど、精力的に活動している</a:t>
            </a:r>
            <a:r>
              <a:rPr lang="ja-JP" altLang="en-US" sz="1050" b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。</a:t>
            </a:r>
            <a:endParaRPr lang="en-US" altLang="ja-JP" sz="1050" b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37744" y="6728815"/>
            <a:ext cx="496254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◆スイーツパラダイスとは</a:t>
            </a:r>
            <a:r>
              <a:rPr lang="ja-JP" altLang="en-US" sz="1050" b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</a:t>
            </a:r>
            <a:endParaRPr lang="en-US" altLang="ja-JP" sz="1050" b="0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1050" b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食べ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放題型テーマパーク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『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スイーツパラダイス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』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は、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2016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年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3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月現在、全国でそれぞれ異なった趣の内装による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35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の店舗を展開しています。</a:t>
            </a:r>
          </a:p>
          <a:p>
            <a:pPr lvl="0"/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食べ放題メニューは、</a:t>
            </a:r>
            <a:r>
              <a:rPr lang="en-US" altLang="ja-JP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30</a:t>
            </a:r>
            <a:r>
              <a:rPr lang="ja-JP" altLang="en-US" sz="1050" b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種類以上のスイーツに、モチモチの自社配合の生パスタをはじめ、数十種類のドリンク、カレーやサラダバーなどの軽食までバラエティに富んだ内容で、スイーツ以外に食事も十分に満足できます。他にもチョコファウンテン、和菓子、ソフトクリームや、月ごとのマンスリースイーツやフードも充実しています</a:t>
            </a:r>
            <a:r>
              <a:rPr lang="ja-JP" altLang="en-US" sz="1050" b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。</a:t>
            </a:r>
            <a:endParaRPr lang="ja-JP" altLang="en-US" sz="1050" b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19" name="図 18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4" y="6872241"/>
            <a:ext cx="1409235" cy="93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4053" y="8537357"/>
            <a:ext cx="6858000" cy="831795"/>
            <a:chOff x="0" y="9053753"/>
            <a:chExt cx="6858000" cy="83179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461428" y="9053753"/>
              <a:ext cx="1981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0" dirty="0" smtClean="0">
                  <a:latin typeface="+mn-ea"/>
                  <a:ea typeface="+mn-ea"/>
                </a:rPr>
                <a:t> </a:t>
              </a:r>
              <a:r>
                <a:rPr lang="ja-JP" altLang="en-US" sz="1200" b="0" u="sng" dirty="0" smtClean="0">
                  <a:latin typeface="+mn-ea"/>
                  <a:ea typeface="+mn-ea"/>
                </a:rPr>
                <a:t>本件に関する　お問合せ先</a:t>
              </a:r>
              <a:endParaRPr kumimoji="1" lang="ja-JP" altLang="en-US" sz="1200" b="0" dirty="0">
                <a:latin typeface="+mn-ea"/>
                <a:ea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0" y="9269995"/>
              <a:ext cx="6858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1050" b="0" dirty="0">
                  <a:latin typeface="+mn-ea"/>
                  <a:ea typeface="+mn-ea"/>
                </a:rPr>
                <a:t>井上</a:t>
              </a:r>
              <a:r>
                <a:rPr lang="ja-JP" altLang="en-US" sz="1050" b="0" dirty="0" smtClean="0">
                  <a:latin typeface="+mn-ea"/>
                  <a:ea typeface="+mn-ea"/>
                </a:rPr>
                <a:t>商事 株式会社 広報担当　</a:t>
              </a:r>
              <a:r>
                <a:rPr lang="ja-JP" altLang="en-US" sz="1050" b="0" dirty="0">
                  <a:latin typeface="+mn-ea"/>
                  <a:ea typeface="+mn-ea"/>
                </a:rPr>
                <a:t>小野</a:t>
              </a:r>
              <a:r>
                <a:rPr lang="ja-JP" altLang="en-US" sz="1050" b="0" dirty="0" smtClean="0">
                  <a:latin typeface="+mn-ea"/>
                  <a:ea typeface="+mn-ea"/>
                </a:rPr>
                <a:t>　　　</a:t>
              </a:r>
              <a:endParaRPr lang="en-US" altLang="ja-JP" sz="1050" b="0" dirty="0" smtClean="0">
                <a:latin typeface="+mn-ea"/>
                <a:ea typeface="+mn-ea"/>
              </a:endParaRPr>
            </a:p>
            <a:p>
              <a:pPr algn="ctr">
                <a:spcAft>
                  <a:spcPts val="300"/>
                </a:spcAft>
                <a:defRPr/>
              </a:pPr>
              <a:r>
                <a:rPr lang="ja-JP" altLang="en-US" sz="1050" b="0" dirty="0" smtClean="0">
                  <a:latin typeface="+mn-ea"/>
                  <a:ea typeface="+mn-ea"/>
                </a:rPr>
                <a:t>　</a:t>
              </a:r>
              <a:r>
                <a:rPr lang="en-US" altLang="ja-JP" sz="1050" b="0" dirty="0" smtClean="0">
                  <a:latin typeface="+mn-ea"/>
                  <a:ea typeface="+mn-ea"/>
                </a:rPr>
                <a:t>TEL</a:t>
              </a:r>
              <a:r>
                <a:rPr lang="ja-JP" altLang="en-US" sz="1050" b="0" dirty="0" smtClean="0">
                  <a:latin typeface="+mn-ea"/>
                  <a:ea typeface="+mn-ea"/>
                </a:rPr>
                <a:t>： </a:t>
              </a:r>
              <a:r>
                <a:rPr lang="en-US" altLang="ja-JP" sz="1050" b="0" dirty="0">
                  <a:latin typeface="+mn-ea"/>
                  <a:ea typeface="+mn-ea"/>
                </a:rPr>
                <a:t>03-3527‐7907 </a:t>
              </a:r>
              <a:r>
                <a:rPr lang="ja-JP" altLang="en-US" sz="1050" b="0" dirty="0" smtClean="0">
                  <a:latin typeface="+mn-ea"/>
                  <a:ea typeface="+mn-ea"/>
                </a:rPr>
                <a:t> </a:t>
              </a:r>
              <a:r>
                <a:rPr lang="en-US" altLang="ja-JP" sz="1050" b="0" dirty="0" smtClean="0">
                  <a:latin typeface="+mn-ea"/>
                  <a:ea typeface="+mn-ea"/>
                </a:rPr>
                <a:t>/ FAX</a:t>
              </a:r>
              <a:r>
                <a:rPr lang="ja-JP" altLang="en-US" sz="1050" b="0" dirty="0" smtClean="0">
                  <a:latin typeface="+mn-ea"/>
                  <a:ea typeface="+mn-ea"/>
                </a:rPr>
                <a:t>： </a:t>
              </a:r>
              <a:r>
                <a:rPr lang="en-US" altLang="ja-JP" sz="1050" b="0" dirty="0">
                  <a:latin typeface="+mn-ea"/>
                  <a:ea typeface="+mn-ea"/>
                </a:rPr>
                <a:t>03-3527‐7908 </a:t>
              </a:r>
              <a:r>
                <a:rPr lang="ja-JP" altLang="en-US" sz="1050" b="0" dirty="0" smtClean="0">
                  <a:latin typeface="+mn-ea"/>
                  <a:ea typeface="+mn-ea"/>
                </a:rPr>
                <a:t> </a:t>
              </a:r>
              <a:r>
                <a:rPr lang="en-US" altLang="ja-JP" sz="1050" b="0" dirty="0" smtClean="0">
                  <a:latin typeface="+mn-ea"/>
                  <a:ea typeface="+mn-ea"/>
                </a:rPr>
                <a:t>/ MAIL</a:t>
              </a:r>
              <a:r>
                <a:rPr lang="ja-JP" altLang="en-US" sz="1050" b="0" dirty="0" smtClean="0">
                  <a:latin typeface="+mn-ea"/>
                  <a:ea typeface="+mn-ea"/>
                </a:rPr>
                <a:t> ：</a:t>
              </a:r>
              <a:r>
                <a:rPr lang="en-US" altLang="ja-JP" sz="1050" b="0" dirty="0">
                  <a:latin typeface="+mn-ea"/>
                  <a:ea typeface="+mn-ea"/>
                </a:rPr>
                <a:t>ono@sweets-paradise.com</a:t>
              </a:r>
              <a:r>
                <a:rPr lang="ja-JP" altLang="en-US" sz="1050" b="0" dirty="0" smtClean="0">
                  <a:latin typeface="+mn-ea"/>
                  <a:ea typeface="+mn-ea"/>
                </a:rPr>
                <a:t>　　</a:t>
              </a:r>
              <a:endParaRPr lang="en-US" altLang="ja-JP" sz="1050" b="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ja-JP" altLang="en-US" sz="1050" b="0" dirty="0" smtClean="0">
                  <a:latin typeface="+mn-ea"/>
                  <a:ea typeface="+mn-ea"/>
                </a:rPr>
                <a:t>■</a:t>
              </a:r>
              <a:r>
                <a:rPr lang="en-US" altLang="ja-JP" sz="1050" b="0" dirty="0" smtClean="0">
                  <a:latin typeface="+mn-ea"/>
                  <a:ea typeface="+mn-ea"/>
                </a:rPr>
                <a:t>HP</a:t>
              </a:r>
              <a:r>
                <a:rPr lang="ja-JP" altLang="en-US" sz="1050" b="0" dirty="0" smtClean="0">
                  <a:latin typeface="+mn-ea"/>
                  <a:ea typeface="+mn-ea"/>
                </a:rPr>
                <a:t> </a:t>
              </a:r>
              <a:r>
                <a:rPr lang="en-US" altLang="ja-JP" sz="1050" b="0" dirty="0">
                  <a:latin typeface="+mn-ea"/>
                  <a:ea typeface="+mn-ea"/>
                </a:rPr>
                <a:t>http://www.sweets-paradise.jp/</a:t>
              </a:r>
              <a:r>
                <a:rPr lang="ja-JP" altLang="en-US" sz="1050" b="0" dirty="0" smtClean="0">
                  <a:latin typeface="+mn-ea"/>
                  <a:ea typeface="+mn-ea"/>
                </a:rPr>
                <a:t>　　</a:t>
              </a:r>
              <a:endParaRPr lang="en-US" altLang="ja-JP" sz="1050" b="0" dirty="0" smtClean="0">
                <a:latin typeface="+mn-ea"/>
                <a:ea typeface="+mn-ea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9026" y="7293582"/>
            <a:ext cx="6613318" cy="1061829"/>
            <a:chOff x="79026" y="7293582"/>
            <a:chExt cx="6613318" cy="1061829"/>
          </a:xfrm>
        </p:grpSpPr>
        <p:sp>
          <p:nvSpPr>
            <p:cNvPr id="10" name="正方形/長方形 9"/>
            <p:cNvSpPr/>
            <p:nvPr/>
          </p:nvSpPr>
          <p:spPr>
            <a:xfrm>
              <a:off x="79026" y="7293582"/>
              <a:ext cx="3519683" cy="10618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050" dirty="0" smtClean="0">
                  <a:latin typeface="+mn-ea"/>
                  <a:ea typeface="+mn-ea"/>
                </a:rPr>
                <a:t>【</a:t>
              </a:r>
              <a:r>
                <a:rPr lang="ja-JP" altLang="en-US" sz="1050" dirty="0">
                  <a:latin typeface="+mn-ea"/>
                  <a:ea typeface="+mn-ea"/>
                </a:rPr>
                <a:t>会社概要</a:t>
              </a:r>
              <a:r>
                <a:rPr lang="en-US" altLang="ja-JP" sz="1050" dirty="0" smtClean="0">
                  <a:latin typeface="+mn-ea"/>
                  <a:ea typeface="+mn-ea"/>
                </a:rPr>
                <a:t>】</a:t>
              </a:r>
              <a:endParaRPr lang="en-US" altLang="ja-JP" sz="1050" dirty="0">
                <a:latin typeface="+mn-ea"/>
                <a:ea typeface="+mn-ea"/>
              </a:endParaRPr>
            </a:p>
            <a:p>
              <a:r>
                <a:rPr lang="en-US" altLang="ja-JP" sz="1050" b="0" dirty="0">
                  <a:latin typeface="+mn-ea"/>
                  <a:ea typeface="+mn-ea"/>
                </a:rPr>
                <a:t>■</a:t>
              </a:r>
              <a:r>
                <a:rPr lang="ja-JP" altLang="en-US" sz="1050" b="0" dirty="0">
                  <a:latin typeface="+mn-ea"/>
                  <a:ea typeface="+mn-ea"/>
                </a:rPr>
                <a:t>会社名    井上商事株式会社</a:t>
              </a:r>
            </a:p>
            <a:p>
              <a:r>
                <a:rPr lang="ja-JP" altLang="en-US" sz="1050" b="0" dirty="0">
                  <a:latin typeface="+mn-ea"/>
                  <a:ea typeface="+mn-ea"/>
                </a:rPr>
                <a:t>■代表者    代表取締役 井上 敬策</a:t>
              </a:r>
            </a:p>
            <a:p>
              <a:r>
                <a:rPr lang="ja-JP" altLang="en-US" sz="1050" b="0" dirty="0">
                  <a:latin typeface="+mn-ea"/>
                  <a:ea typeface="+mn-ea"/>
                </a:rPr>
                <a:t>■資本金   　</a:t>
              </a:r>
              <a:r>
                <a:rPr lang="en-US" altLang="ja-JP" sz="1050" b="0" dirty="0">
                  <a:latin typeface="+mn-ea"/>
                  <a:ea typeface="+mn-ea"/>
                </a:rPr>
                <a:t>42,000,000</a:t>
              </a:r>
              <a:r>
                <a:rPr lang="ja-JP" altLang="en-US" sz="1050" b="0" dirty="0">
                  <a:latin typeface="+mn-ea"/>
                  <a:ea typeface="+mn-ea"/>
                </a:rPr>
                <a:t>円</a:t>
              </a:r>
            </a:p>
            <a:p>
              <a:r>
                <a:rPr lang="ja-JP" altLang="en-US" sz="1050" b="0" dirty="0">
                  <a:latin typeface="+mn-ea"/>
                  <a:ea typeface="+mn-ea"/>
                </a:rPr>
                <a:t>■設　立    </a:t>
              </a:r>
              <a:r>
                <a:rPr lang="en-US" altLang="ja-JP" sz="1050" b="0" dirty="0">
                  <a:latin typeface="+mn-ea"/>
                  <a:ea typeface="+mn-ea"/>
                </a:rPr>
                <a:t>1954</a:t>
              </a:r>
              <a:r>
                <a:rPr lang="ja-JP" altLang="en-US" sz="1050" b="0" dirty="0">
                  <a:latin typeface="+mn-ea"/>
                  <a:ea typeface="+mn-ea"/>
                </a:rPr>
                <a:t>年</a:t>
              </a:r>
              <a:r>
                <a:rPr lang="en-US" altLang="ja-JP" sz="1050" b="0" dirty="0">
                  <a:latin typeface="+mn-ea"/>
                  <a:ea typeface="+mn-ea"/>
                </a:rPr>
                <a:t>4</a:t>
              </a:r>
              <a:r>
                <a:rPr lang="ja-JP" altLang="en-US" sz="1050" b="0" dirty="0">
                  <a:latin typeface="+mn-ea"/>
                  <a:ea typeface="+mn-ea"/>
                </a:rPr>
                <a:t>月</a:t>
              </a:r>
            </a:p>
            <a:p>
              <a:r>
                <a:rPr lang="ja-JP" altLang="en-US" sz="1050" b="0" dirty="0">
                  <a:latin typeface="+mn-ea"/>
                  <a:ea typeface="+mn-ea"/>
                </a:rPr>
                <a:t>■所在地    〒</a:t>
              </a:r>
              <a:r>
                <a:rPr lang="en-US" altLang="ja-JP" sz="1050" b="0" dirty="0">
                  <a:latin typeface="+mn-ea"/>
                  <a:ea typeface="+mn-ea"/>
                </a:rPr>
                <a:t>531-0076 </a:t>
              </a:r>
              <a:r>
                <a:rPr lang="ja-JP" altLang="en-US" sz="1050" b="0" dirty="0">
                  <a:latin typeface="+mn-ea"/>
                  <a:ea typeface="+mn-ea"/>
                </a:rPr>
                <a:t>大阪府大阪市北区大淀中</a:t>
              </a:r>
              <a:r>
                <a:rPr lang="en-US" altLang="ja-JP" sz="1050" b="0" dirty="0" smtClean="0">
                  <a:latin typeface="+mn-ea"/>
                  <a:ea typeface="+mn-ea"/>
                </a:rPr>
                <a:t>2-2-5</a:t>
              </a:r>
              <a:endParaRPr lang="en-US" altLang="ja-JP" sz="1050" b="0" dirty="0">
                <a:latin typeface="+mn-ea"/>
                <a:ea typeface="+mn-ea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15980" y="7293582"/>
              <a:ext cx="3276364" cy="10618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endParaRPr lang="en-US" altLang="ja-JP" sz="1050" b="0" dirty="0">
                <a:latin typeface="+mn-ea"/>
                <a:ea typeface="+mn-ea"/>
              </a:endParaRPr>
            </a:p>
            <a:p>
              <a:r>
                <a:rPr lang="en-US" altLang="ja-JP" sz="1050" b="0" dirty="0">
                  <a:latin typeface="+mn-ea"/>
                  <a:ea typeface="+mn-ea"/>
                </a:rPr>
                <a:t>■TEL       06-6453-5251</a:t>
              </a:r>
            </a:p>
            <a:p>
              <a:r>
                <a:rPr lang="en-US" altLang="ja-JP" sz="1050" b="0" dirty="0">
                  <a:latin typeface="+mn-ea"/>
                  <a:ea typeface="+mn-ea"/>
                </a:rPr>
                <a:t>■FAX       06-6453-5255</a:t>
              </a:r>
            </a:p>
            <a:p>
              <a:r>
                <a:rPr lang="en-US" altLang="ja-JP" sz="1050" b="0" dirty="0">
                  <a:latin typeface="+mn-ea"/>
                  <a:ea typeface="+mn-ea"/>
                </a:rPr>
                <a:t>■URL     </a:t>
              </a:r>
              <a:r>
                <a:rPr lang="ja-JP" altLang="en-US" sz="1050" b="0" dirty="0">
                  <a:latin typeface="+mn-ea"/>
                  <a:ea typeface="+mn-ea"/>
                </a:rPr>
                <a:t>　</a:t>
              </a:r>
              <a:r>
                <a:rPr lang="en-US" altLang="ja-JP" sz="1050" b="0" dirty="0" smtClean="0">
                  <a:latin typeface="+mn-ea"/>
                  <a:ea typeface="+mn-ea"/>
                </a:rPr>
                <a:t>http</a:t>
              </a:r>
              <a:r>
                <a:rPr lang="en-US" altLang="ja-JP" sz="1050" b="0" dirty="0">
                  <a:latin typeface="+mn-ea"/>
                  <a:ea typeface="+mn-ea"/>
                </a:rPr>
                <a:t>://www.sweets-paradise.jp/</a:t>
              </a:r>
            </a:p>
            <a:p>
              <a:r>
                <a:rPr lang="en-US" altLang="ja-JP" sz="1050" b="0" dirty="0">
                  <a:latin typeface="+mn-ea"/>
                  <a:ea typeface="+mn-ea"/>
                </a:rPr>
                <a:t>■</a:t>
              </a:r>
              <a:r>
                <a:rPr lang="ja-JP" altLang="en-US" sz="1050" b="0" dirty="0">
                  <a:latin typeface="+mn-ea"/>
                  <a:ea typeface="+mn-ea"/>
                </a:rPr>
                <a:t>事業内容  洋菓子製造、デザートバイキング店経営</a:t>
              </a:r>
            </a:p>
            <a:p>
              <a:endParaRPr lang="ja-JP" altLang="en-US" sz="1050" b="0" dirty="0">
                <a:latin typeface="+mn-ea"/>
                <a:ea typeface="+mn-ea"/>
              </a:endParaRPr>
            </a:p>
          </p:txBody>
        </p:sp>
      </p:grpSp>
      <p:sp>
        <p:nvSpPr>
          <p:cNvPr id="15" name="正方形/長方形 14"/>
          <p:cNvSpPr/>
          <p:nvPr/>
        </p:nvSpPr>
        <p:spPr bwMode="auto">
          <a:xfrm>
            <a:off x="111553" y="7293581"/>
            <a:ext cx="6593156" cy="10618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0944" y="12068"/>
            <a:ext cx="1277914" cy="30777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News Release</a:t>
            </a:r>
            <a:endParaRPr lang="ja-JP" altLang="en-US" sz="1400" b="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3" y="884548"/>
            <a:ext cx="4353610" cy="6155769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12676" y="319844"/>
            <a:ext cx="3954438" cy="48795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小謎付きフードメニュー</a:t>
            </a:r>
            <a:r>
              <a:rPr lang="en-US" altLang="ja-JP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品</a:t>
            </a:r>
            <a:r>
              <a:rPr lang="en-US" altLang="ja-JP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500</a:t>
            </a:r>
            <a:r>
              <a:rPr lang="ja-JP" altLang="en-US" sz="1600" b="0" spc="-20" dirty="0" smtClean="0">
                <a:latin typeface="HGP創英角ｺﾞｼｯｸUB" pitchFamily="50" charset="-128"/>
                <a:ea typeface="HGP創英角ｺﾞｼｯｸUB" pitchFamily="50" charset="-128"/>
              </a:rPr>
              <a:t>円（税込）</a:t>
            </a:r>
          </a:p>
        </p:txBody>
      </p:sp>
    </p:spTree>
    <p:extLst>
      <p:ext uri="{BB962C8B-B14F-4D97-AF65-F5344CB8AC3E}">
        <p14:creationId xmlns:p14="http://schemas.microsoft.com/office/powerpoint/2010/main" val="40616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31389</TotalTime>
  <Words>297</Words>
  <Application>Microsoft Office PowerPoint</Application>
  <PresentationFormat>A4 210 x 297 mm</PresentationFormat>
  <Paragraphs>45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PowerPoint プレゼンテーション</vt:lpstr>
      <vt:lpstr>PowerPoint プレゼンテーション</vt:lpstr>
    </vt:vector>
  </TitlesOfParts>
  <Company>代表取締役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津谷祐司</dc:creator>
  <cp:lastModifiedBy>TAKEO_ONO</cp:lastModifiedBy>
  <cp:revision>1900</cp:revision>
  <cp:lastPrinted>2016-03-19T06:12:54Z</cp:lastPrinted>
  <dcterms:created xsi:type="dcterms:W3CDTF">2000-04-02T14:44:09Z</dcterms:created>
  <dcterms:modified xsi:type="dcterms:W3CDTF">2016-05-15T05:18:34Z</dcterms:modified>
</cp:coreProperties>
</file>