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6858000" cy="9906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FF0066"/>
    <a:srgbClr val="FF9933"/>
    <a:srgbClr val="009900"/>
    <a:srgbClr val="FF9999"/>
    <a:srgbClr val="0000FF"/>
    <a:srgbClr val="FF33CC"/>
    <a:srgbClr val="66CCFF"/>
    <a:srgbClr val="CC0099"/>
    <a:srgbClr val="8C3FC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760" autoAdjust="0"/>
    <p:restoredTop sz="98737" autoAdjust="0"/>
  </p:normalViewPr>
  <p:slideViewPr>
    <p:cSldViewPr>
      <p:cViewPr>
        <p:scale>
          <a:sx n="70" d="100"/>
          <a:sy n="70" d="100"/>
        </p:scale>
        <p:origin x="-204" y="-198"/>
      </p:cViewPr>
      <p:guideLst>
        <p:guide orient="horz" pos="5796"/>
        <p:guide orient="horz" pos="3029"/>
        <p:guide orient="horz" pos="2394"/>
        <p:guide pos="187"/>
        <p:guide pos="96"/>
        <p:guide pos="4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56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408" y="1"/>
            <a:ext cx="2919355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685"/>
            <a:ext cx="2919356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408" y="9372685"/>
            <a:ext cx="2919355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12FF7BF9-BD26-42EF-BC67-57158BED1AF5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1090277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356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408" y="1"/>
            <a:ext cx="2919355" cy="493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39775"/>
            <a:ext cx="2560637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8" y="4687131"/>
            <a:ext cx="4938511" cy="4439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685"/>
            <a:ext cx="2919356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408" y="9372685"/>
            <a:ext cx="2919355" cy="49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9" tIns="45349" rIns="90699" bIns="453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A4DA3544-F5C7-4563-B4C7-D2389F195E9D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2874801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14835" y="9371105"/>
            <a:ext cx="2919356" cy="4936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699" tIns="45349" rIns="90699" bIns="45349" anchor="b"/>
          <a:lstStyle/>
          <a:p>
            <a:pPr algn="r">
              <a:defRPr/>
            </a:pPr>
            <a:fld id="{3C088A31-D2E2-4782-AA17-1B57A0D9B3D9}" type="slidenum">
              <a:rPr lang="en-US" altLang="ja-JP" sz="1200">
                <a:latin typeface="+mn-lt"/>
                <a:ea typeface="+mn-ea"/>
              </a:rPr>
              <a:pPr algn="r">
                <a:defRPr/>
              </a:pPr>
              <a:t>1</a:t>
            </a:fld>
            <a:endParaRPr lang="en-US" altLang="ja-JP" sz="1200" dirty="0">
              <a:latin typeface="+mn-lt"/>
              <a:ea typeface="+mn-ea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9150" y="739775"/>
            <a:ext cx="2560638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ja-JP" altLang="ja-JP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0C239-DD5F-4A61-B753-10CE1FE39746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4742C-A530-42B4-B77A-56CBF8BE5FE8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466CB-EB61-4F08-A3BD-2A832D4E5F50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58DEA-C992-4476-A61C-472A7CF59BF4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029200" y="109538"/>
            <a:ext cx="1600200" cy="93567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600" y="109538"/>
            <a:ext cx="4648200" cy="9356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5BCD3-D126-4562-89DD-3E88C0E44BC7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B77A4-A7DC-4DCB-A3B8-CDC34A1ABA77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704F9-5D0B-4AE0-8BB7-8E2B852AC0C3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E38DA-B958-42FB-A089-726AC8B3273E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76F9C-CF15-4965-8BA3-DC6382628256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1131C-15D3-4274-99FE-17AA20143863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660400"/>
            <a:ext cx="3124200" cy="8805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660400"/>
            <a:ext cx="3124200" cy="8805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82BB-449C-406E-BDD4-60D5739CBFC9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5074-F2E3-4BBF-8AEC-973F285B7752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6E54-6DC2-4D22-917A-694A15EE7B11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85407-88E8-4EFF-A9EB-61E4876B5554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6DAB1-C6BA-4964-A99F-8127D0D38E35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75BE-D11B-4062-8E60-BF2BD2685347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37C3C-4FEF-48FE-9D80-B2FA5DE3DCEA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EE80F-EB1F-45FA-AC70-BD43BB57A01A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2448-550C-4F69-986B-657218314567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7874-F686-43AC-B416-A50F729E8CE6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EE43D-4868-4BAA-9744-3FF921854487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F88D-D3B7-4070-A15E-32E20F312033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09538"/>
            <a:ext cx="6400800" cy="441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60400"/>
            <a:ext cx="6400800" cy="88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9575800"/>
            <a:ext cx="1570038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fld id="{8DE919E3-8DC6-4243-A44A-A98DAE457298}" type="datetime1">
              <a:rPr lang="ja-JP" altLang="en-US"/>
              <a:pPr>
                <a:defRPr/>
              </a:pPr>
              <a:t>2016/5/20</a:t>
            </a:fld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8850" y="9575800"/>
            <a:ext cx="238442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 dirty="0"/>
              <a:t>copyright 2003 voltage incorporation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59363" y="9575800"/>
            <a:ext cx="1570037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+mn-ea"/>
                <a:ea typeface="ＭＳ Ｐゴシック" pitchFamily="50" charset="-128"/>
              </a:defRPr>
            </a:lvl1pPr>
          </a:lstStyle>
          <a:p>
            <a:pPr>
              <a:defRPr/>
            </a:pPr>
            <a:fld id="{96406024-0133-405B-9EBE-4C491DC798A3}" type="slidenum">
              <a:rPr lang="en-US" altLang="ja-JP"/>
              <a:pPr>
                <a:defRPr/>
              </a:pPr>
              <a:t>&lt;#&gt;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1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1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kumimoji="1"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 bwMode="auto">
          <a:xfrm>
            <a:off x="0" y="809596"/>
            <a:ext cx="6858000" cy="64807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11559" y="279160"/>
            <a:ext cx="26581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altLang="ja-JP" sz="1100" b="0" dirty="0" smtClean="0">
                <a:latin typeface="ＭＳ Ｐゴシック" charset="-128"/>
              </a:rPr>
              <a:t>2016</a:t>
            </a:r>
            <a:r>
              <a:rPr lang="ja-JP" altLang="en-US" sz="1100" b="0" dirty="0" smtClean="0">
                <a:latin typeface="ＭＳ Ｐゴシック" charset="-128"/>
              </a:rPr>
              <a:t>年</a:t>
            </a:r>
            <a:r>
              <a:rPr lang="en-US" altLang="ja-JP" sz="1100" b="0" dirty="0" smtClean="0">
                <a:latin typeface="ＭＳ Ｐゴシック" charset="-128"/>
              </a:rPr>
              <a:t>5</a:t>
            </a:r>
            <a:r>
              <a:rPr lang="ja-JP" altLang="en-US" sz="1100" b="0" dirty="0" smtClean="0">
                <a:latin typeface="ＭＳ Ｐゴシック" charset="-128"/>
              </a:rPr>
              <a:t>月</a:t>
            </a:r>
            <a:r>
              <a:rPr lang="en-US" altLang="ja-JP" sz="1100" b="0" dirty="0" smtClean="0">
                <a:latin typeface="ＭＳ Ｐゴシック" charset="-128"/>
              </a:rPr>
              <a:t>20</a:t>
            </a:r>
            <a:r>
              <a:rPr lang="ja-JP" altLang="en-US" sz="1100" b="0" dirty="0" smtClean="0">
                <a:latin typeface="ＭＳ Ｐゴシック" charset="-128"/>
              </a:rPr>
              <a:t>日</a:t>
            </a:r>
            <a:r>
              <a:rPr lang="en-US" altLang="ja-JP" sz="1100" b="0" dirty="0" smtClean="0">
                <a:latin typeface="ＭＳ Ｐゴシック" charset="-128"/>
              </a:rPr>
              <a:t>(</a:t>
            </a:r>
            <a:r>
              <a:rPr lang="ja-JP" altLang="en-US" sz="1100" b="0" dirty="0" smtClean="0">
                <a:latin typeface="ＭＳ Ｐゴシック" charset="-128"/>
              </a:rPr>
              <a:t>金</a:t>
            </a:r>
            <a:r>
              <a:rPr lang="en-US" altLang="ja-JP" sz="1100" b="0" dirty="0" smtClean="0">
                <a:latin typeface="ＭＳ Ｐゴシック" charset="-128"/>
              </a:rPr>
              <a:t>) </a:t>
            </a:r>
            <a:r>
              <a:rPr lang="en-US" altLang="ja-JP" sz="1100" b="0" dirty="0" smtClean="0">
                <a:latin typeface="ＭＳ Ｐゴシック" charset="-128"/>
              </a:rPr>
              <a:t>/</a:t>
            </a:r>
            <a:r>
              <a:rPr lang="ja-JP" altLang="en-US" sz="1100" b="0" dirty="0" smtClean="0">
                <a:latin typeface="ＭＳ Ｐゴシック" charset="-128"/>
              </a:rPr>
              <a:t> 井上商事 </a:t>
            </a:r>
            <a:r>
              <a:rPr lang="ja-JP" altLang="en-US" sz="1100" b="0" dirty="0">
                <a:latin typeface="ＭＳ Ｐゴシック" charset="-128"/>
              </a:rPr>
              <a:t>株式会社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-210988"/>
            <a:ext cx="20248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cxnSp>
        <p:nvCxnSpPr>
          <p:cNvPr id="29" name="直線コネクタ 28"/>
          <p:cNvCxnSpPr/>
          <p:nvPr/>
        </p:nvCxnSpPr>
        <p:spPr bwMode="auto">
          <a:xfrm>
            <a:off x="111553" y="556705"/>
            <a:ext cx="6588732" cy="0"/>
          </a:xfrm>
          <a:prstGeom prst="line">
            <a:avLst/>
          </a:prstGeom>
          <a:solidFill>
            <a:schemeClr val="accent1"/>
          </a:solidFill>
          <a:ln w="88900" cap="flat" cmpd="thickThin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40944" y="12068"/>
            <a:ext cx="1277914" cy="307777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400" b="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News Release</a:t>
            </a:r>
            <a:endParaRPr lang="ja-JP" altLang="en-US" sz="1400" b="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8" name="AutoShape 12"/>
          <p:cNvSpPr>
            <a:spLocks noChangeArrowheads="1"/>
          </p:cNvSpPr>
          <p:nvPr/>
        </p:nvSpPr>
        <p:spPr bwMode="auto">
          <a:xfrm>
            <a:off x="-23081" y="617273"/>
            <a:ext cx="6858000" cy="97591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≪　</a:t>
            </a:r>
            <a:r>
              <a:rPr lang="ja-JP" altLang="en-US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フェイクスイーツ　第</a:t>
            </a:r>
            <a:r>
              <a:rPr lang="en-US" altLang="ja-JP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13</a:t>
            </a:r>
            <a:r>
              <a:rPr lang="ja-JP" altLang="en-US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弾</a:t>
            </a:r>
            <a:r>
              <a:rPr lang="ja-JP" altLang="en-US" sz="16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　≫</a:t>
            </a:r>
            <a:endParaRPr lang="en-US" altLang="ja-JP" sz="1600" b="0" spc="-2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700" b="0" spc="-20" dirty="0" smtClean="0">
                <a:latin typeface="HGP創英角ｺﾞｼｯｸUB" pitchFamily="50" charset="-128"/>
                <a:ea typeface="HGP創英角ｺﾞｼｯｸUB" pitchFamily="50" charset="-128"/>
              </a:rPr>
              <a:t>メイプリーズから新しい駅前食堂シリーズを販売します</a:t>
            </a:r>
            <a:endParaRPr lang="en-US" altLang="ja-JP" sz="1200" b="0" dirty="0" smtClean="0">
              <a:solidFill>
                <a:srgbClr val="00206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0" y="1666852"/>
            <a:ext cx="6566419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　井上商事株式会社（本社：大阪府大阪市　代表取締役：井上敬策）</a:t>
            </a:r>
            <a:r>
              <a:rPr lang="ja-JP" altLang="en-US" sz="1100" b="0" dirty="0">
                <a:latin typeface="+mn-ea"/>
                <a:ea typeface="+mn-ea"/>
              </a:rPr>
              <a:t>は</a:t>
            </a:r>
            <a:r>
              <a:rPr lang="ja-JP" altLang="en-US" sz="1100" b="0" dirty="0" smtClean="0">
                <a:latin typeface="+mn-ea"/>
                <a:ea typeface="+mn-ea"/>
              </a:rPr>
              <a:t>、</a:t>
            </a:r>
            <a:r>
              <a:rPr lang="en-US" altLang="ja-JP" sz="1100" b="0" dirty="0" smtClean="0">
                <a:latin typeface="+mn-ea"/>
                <a:ea typeface="+mn-ea"/>
              </a:rPr>
              <a:t>2016</a:t>
            </a:r>
            <a:r>
              <a:rPr lang="ja-JP" altLang="en-US" sz="1100" b="0" dirty="0" smtClean="0">
                <a:latin typeface="+mn-ea"/>
                <a:ea typeface="+mn-ea"/>
              </a:rPr>
              <a:t>年</a:t>
            </a:r>
            <a:r>
              <a:rPr lang="en-US" altLang="ja-JP" sz="1100" b="0" dirty="0" smtClean="0">
                <a:latin typeface="+mn-ea"/>
                <a:ea typeface="+mn-ea"/>
              </a:rPr>
              <a:t>5</a:t>
            </a:r>
            <a:r>
              <a:rPr lang="ja-JP" altLang="en-US" sz="1100" b="0" dirty="0" smtClean="0">
                <a:latin typeface="+mn-ea"/>
                <a:ea typeface="+mn-ea"/>
              </a:rPr>
              <a:t>月</a:t>
            </a:r>
            <a:r>
              <a:rPr lang="en-US" altLang="ja-JP" sz="1100" b="0" dirty="0" smtClean="0">
                <a:latin typeface="+mn-ea"/>
                <a:ea typeface="+mn-ea"/>
              </a:rPr>
              <a:t>21</a:t>
            </a:r>
            <a:r>
              <a:rPr lang="ja-JP" altLang="en-US" sz="1100" b="0" dirty="0" smtClean="0">
                <a:latin typeface="+mn-ea"/>
                <a:ea typeface="+mn-ea"/>
              </a:rPr>
              <a:t>日（土）</a:t>
            </a:r>
            <a:r>
              <a:rPr lang="ja-JP" altLang="en-US" sz="1100" b="0" dirty="0" smtClean="0">
                <a:latin typeface="+mn-ea"/>
                <a:ea typeface="+mn-ea"/>
              </a:rPr>
              <a:t>に弊社が運営するメイプリーズにおいて</a:t>
            </a:r>
            <a:r>
              <a:rPr lang="en-US" altLang="ja-JP" sz="1100" b="0" dirty="0" smtClean="0">
                <a:latin typeface="+mn-ea"/>
                <a:ea typeface="+mn-ea"/>
              </a:rPr>
              <a:t>【</a:t>
            </a:r>
            <a:r>
              <a:rPr lang="ja-JP" altLang="en-US" sz="1100" b="0" dirty="0" smtClean="0">
                <a:latin typeface="+mn-ea"/>
                <a:ea typeface="+mn-ea"/>
              </a:rPr>
              <a:t>駅前食堂シリーズ</a:t>
            </a:r>
            <a:r>
              <a:rPr lang="en-US" altLang="ja-JP" sz="1100" b="0" dirty="0" smtClean="0">
                <a:latin typeface="+mn-ea"/>
                <a:ea typeface="+mn-ea"/>
              </a:rPr>
              <a:t>】</a:t>
            </a:r>
            <a:r>
              <a:rPr lang="ja-JP" altLang="en-US" sz="1100" b="0" dirty="0" smtClean="0">
                <a:latin typeface="+mn-ea"/>
                <a:ea typeface="+mn-ea"/>
              </a:rPr>
              <a:t>第</a:t>
            </a:r>
            <a:r>
              <a:rPr lang="en-US" altLang="ja-JP" sz="1100" b="0" dirty="0" smtClean="0">
                <a:latin typeface="+mn-ea"/>
                <a:ea typeface="+mn-ea"/>
              </a:rPr>
              <a:t>13</a:t>
            </a:r>
            <a:r>
              <a:rPr lang="ja-JP" altLang="en-US" sz="1100" b="0" dirty="0" smtClean="0">
                <a:latin typeface="+mn-ea"/>
                <a:ea typeface="+mn-ea"/>
              </a:rPr>
              <a:t>弾：霜降り肉のケーキを販売いたします。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>
                <a:latin typeface="+mn-ea"/>
                <a:ea typeface="+mn-ea"/>
              </a:rPr>
              <a:t>　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　</a:t>
            </a:r>
            <a:r>
              <a:rPr lang="ja-JP" altLang="en-US" sz="1100" b="0" dirty="0" smtClean="0">
                <a:latin typeface="+mn-ea"/>
                <a:ea typeface="+mn-ea"/>
              </a:rPr>
              <a:t>メイプリーズは</a:t>
            </a:r>
            <a:r>
              <a:rPr lang="en-US" altLang="ja-JP" sz="1100" b="0" dirty="0" smtClean="0">
                <a:latin typeface="+mn-ea"/>
                <a:ea typeface="+mn-ea"/>
              </a:rPr>
              <a:t>【</a:t>
            </a:r>
            <a:r>
              <a:rPr lang="ja-JP" altLang="en-US" sz="1100" b="0" dirty="0" smtClean="0">
                <a:latin typeface="+mn-ea"/>
                <a:ea typeface="+mn-ea"/>
              </a:rPr>
              <a:t>駅前食堂シリーズ</a:t>
            </a:r>
            <a:r>
              <a:rPr lang="en-US" altLang="ja-JP" sz="1100" b="0" dirty="0" smtClean="0">
                <a:latin typeface="+mn-ea"/>
                <a:ea typeface="+mn-ea"/>
              </a:rPr>
              <a:t>】</a:t>
            </a:r>
            <a:r>
              <a:rPr lang="ja-JP" altLang="en-US" sz="1100" b="0" dirty="0" smtClean="0">
                <a:latin typeface="+mn-ea"/>
                <a:ea typeface="+mn-ea"/>
              </a:rPr>
              <a:t>として、フェイクケーキを第１弾のラーメンケーキをはじめ今までに</a:t>
            </a:r>
            <a:r>
              <a:rPr lang="en-US" altLang="ja-JP" sz="1100" b="0" smtClean="0">
                <a:latin typeface="+mn-ea"/>
                <a:ea typeface="+mn-ea"/>
              </a:rPr>
              <a:t>12</a:t>
            </a:r>
            <a:r>
              <a:rPr lang="ja-JP" altLang="en-US" sz="1100" b="0" smtClean="0">
                <a:latin typeface="+mn-ea"/>
                <a:ea typeface="+mn-ea"/>
              </a:rPr>
              <a:t>種類</a:t>
            </a:r>
            <a:r>
              <a:rPr lang="ja-JP" altLang="en-US" sz="1100" b="0" dirty="0" smtClean="0">
                <a:latin typeface="+mn-ea"/>
                <a:ea typeface="+mn-ea"/>
              </a:rPr>
              <a:t>ほど販売をさせていただきました。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この度、第</a:t>
            </a:r>
            <a:r>
              <a:rPr lang="en-US" altLang="ja-JP" sz="1100" b="0" dirty="0" smtClean="0">
                <a:latin typeface="+mn-ea"/>
                <a:ea typeface="+mn-ea"/>
              </a:rPr>
              <a:t>13</a:t>
            </a:r>
            <a:r>
              <a:rPr lang="ja-JP" altLang="en-US" sz="1100" b="0" dirty="0" smtClean="0">
                <a:latin typeface="+mn-ea"/>
                <a:ea typeface="+mn-ea"/>
              </a:rPr>
              <a:t>弾として、霜降り肉のケーキを</a:t>
            </a:r>
            <a:r>
              <a:rPr lang="en-US" altLang="ja-JP" sz="1100" b="0" dirty="0" smtClean="0">
                <a:latin typeface="+mn-ea"/>
                <a:ea typeface="+mn-ea"/>
              </a:rPr>
              <a:t>1,480</a:t>
            </a:r>
            <a:r>
              <a:rPr lang="ja-JP" altLang="en-US" sz="1100" b="0" dirty="0" smtClean="0">
                <a:latin typeface="+mn-ea"/>
                <a:ea typeface="+mn-ea"/>
              </a:rPr>
              <a:t>円税込で販売いたします。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見た目</a:t>
            </a:r>
            <a:r>
              <a:rPr lang="ja-JP" altLang="en-US" sz="1100" b="0" dirty="0" smtClean="0">
                <a:latin typeface="+mn-ea"/>
                <a:ea typeface="+mn-ea"/>
              </a:rPr>
              <a:t>は忠実に霜降り肉を再現しております。中に入っている３枚のお肉は</a:t>
            </a:r>
            <a:r>
              <a:rPr lang="en-US" altLang="ja-JP" sz="1100" b="0" dirty="0" smtClean="0">
                <a:latin typeface="+mn-ea"/>
                <a:ea typeface="+mn-ea"/>
              </a:rPr>
              <a:t>【</a:t>
            </a:r>
            <a:r>
              <a:rPr lang="ja-JP" altLang="en-US" sz="1100" b="0" dirty="0" smtClean="0">
                <a:latin typeface="+mn-ea"/>
                <a:ea typeface="+mn-ea"/>
              </a:rPr>
              <a:t>プレーン、ベリー風味、チョコ風味</a:t>
            </a:r>
            <a:r>
              <a:rPr lang="en-US" altLang="ja-JP" sz="1100" b="0" dirty="0" smtClean="0">
                <a:latin typeface="+mn-ea"/>
                <a:ea typeface="+mn-ea"/>
              </a:rPr>
              <a:t>】</a:t>
            </a:r>
            <a:r>
              <a:rPr lang="ja-JP" altLang="en-US" sz="1100" b="0" dirty="0" smtClean="0">
                <a:latin typeface="+mn-ea"/>
                <a:ea typeface="+mn-ea"/>
              </a:rPr>
              <a:t>の３種類のクレープケーキとなります。見た目と味のギャップに驚くこと間違えありません。</a:t>
            </a:r>
            <a:endParaRPr lang="en-US" altLang="ja-JP" sz="1100" b="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0" dirty="0" smtClean="0">
                <a:latin typeface="+mn-ea"/>
                <a:ea typeface="+mn-ea"/>
              </a:rPr>
              <a:t>また本格的</a:t>
            </a:r>
            <a:r>
              <a:rPr lang="ja-JP" altLang="en-US" sz="1100" b="0" dirty="0" smtClean="0">
                <a:latin typeface="+mn-ea"/>
                <a:ea typeface="+mn-ea"/>
              </a:rPr>
              <a:t>に竹皮に包んでお渡しいたします。なお、こちら</a:t>
            </a:r>
            <a:r>
              <a:rPr lang="ja-JP" altLang="en-US" sz="1100" b="0" dirty="0" smtClean="0">
                <a:latin typeface="+mn-ea"/>
                <a:ea typeface="+mn-ea"/>
              </a:rPr>
              <a:t>は数量限定販売に</a:t>
            </a:r>
            <a:r>
              <a:rPr lang="ja-JP" altLang="en-US" sz="1100" b="0" dirty="0" smtClean="0">
                <a:latin typeface="+mn-ea"/>
                <a:ea typeface="+mn-ea"/>
              </a:rPr>
              <a:t>なります。</a:t>
            </a:r>
            <a:endParaRPr lang="en-US" altLang="ja-JP" sz="1100" b="0" dirty="0" smtClean="0">
              <a:latin typeface="+mn-ea"/>
              <a:ea typeface="+mn-ea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0" y="8810652"/>
            <a:ext cx="6858000" cy="831795"/>
            <a:chOff x="0" y="9053753"/>
            <a:chExt cx="6858000" cy="831795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2461428" y="9053753"/>
              <a:ext cx="19816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0" dirty="0" smtClean="0">
                  <a:latin typeface="+mn-ea"/>
                  <a:ea typeface="+mn-ea"/>
                </a:rPr>
                <a:t> </a:t>
              </a:r>
              <a:r>
                <a:rPr lang="ja-JP" altLang="en-US" sz="1200" b="0" u="sng" dirty="0" smtClean="0">
                  <a:latin typeface="+mn-ea"/>
                  <a:ea typeface="+mn-ea"/>
                </a:rPr>
                <a:t>本件に関する　お問合せ先</a:t>
              </a:r>
              <a:endParaRPr kumimoji="1" lang="ja-JP" altLang="en-US" sz="1200" b="0" dirty="0">
                <a:latin typeface="+mn-ea"/>
                <a:ea typeface="+mn-ea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0" y="9269995"/>
              <a:ext cx="685800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ja-JP" altLang="en-US" sz="1050" b="0" dirty="0">
                  <a:latin typeface="+mn-ea"/>
                  <a:ea typeface="+mn-ea"/>
                </a:rPr>
                <a:t>井上</a:t>
              </a:r>
              <a:r>
                <a:rPr lang="ja-JP" altLang="en-US" sz="1050" b="0" dirty="0" smtClean="0">
                  <a:latin typeface="+mn-ea"/>
                  <a:ea typeface="+mn-ea"/>
                </a:rPr>
                <a:t>商事 株式会社 広報担当　</a:t>
              </a:r>
              <a:r>
                <a:rPr lang="ja-JP" altLang="en-US" sz="1050" b="0" dirty="0">
                  <a:latin typeface="+mn-ea"/>
                  <a:ea typeface="+mn-ea"/>
                </a:rPr>
                <a:t>小野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　</a:t>
              </a:r>
              <a:endParaRPr lang="en-US" altLang="ja-JP" sz="1050" b="0" dirty="0" smtClean="0">
                <a:latin typeface="+mn-ea"/>
                <a:ea typeface="+mn-ea"/>
              </a:endParaRPr>
            </a:p>
            <a:p>
              <a:pPr algn="ctr">
                <a:spcAft>
                  <a:spcPts val="300"/>
                </a:spcAft>
                <a:defRPr/>
              </a:pPr>
              <a:r>
                <a:rPr lang="ja-JP" altLang="en-US" sz="1050" b="0" dirty="0" smtClean="0">
                  <a:latin typeface="+mn-ea"/>
                  <a:ea typeface="+mn-ea"/>
                </a:rPr>
                <a:t>　</a:t>
              </a:r>
              <a:r>
                <a:rPr lang="en-US" altLang="ja-JP" sz="1050" b="0" dirty="0" smtClean="0">
                  <a:latin typeface="+mn-ea"/>
                  <a:ea typeface="+mn-ea"/>
                </a:rPr>
                <a:t>TEL</a:t>
              </a:r>
              <a:r>
                <a:rPr lang="ja-JP" altLang="en-US" sz="1050" b="0" dirty="0" smtClean="0">
                  <a:latin typeface="+mn-ea"/>
                  <a:ea typeface="+mn-ea"/>
                </a:rPr>
                <a:t>： </a:t>
              </a:r>
              <a:r>
                <a:rPr lang="en-US" altLang="ja-JP" sz="1050" b="0" dirty="0">
                  <a:latin typeface="+mn-ea"/>
                  <a:ea typeface="+mn-ea"/>
                </a:rPr>
                <a:t>03-3527‐7907 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 smtClean="0">
                  <a:latin typeface="+mn-ea"/>
                  <a:ea typeface="+mn-ea"/>
                </a:rPr>
                <a:t>/ FAX</a:t>
              </a:r>
              <a:r>
                <a:rPr lang="ja-JP" altLang="en-US" sz="1050" b="0" dirty="0" smtClean="0">
                  <a:latin typeface="+mn-ea"/>
                  <a:ea typeface="+mn-ea"/>
                </a:rPr>
                <a:t>： </a:t>
              </a:r>
              <a:r>
                <a:rPr lang="en-US" altLang="ja-JP" sz="1050" b="0" dirty="0">
                  <a:latin typeface="+mn-ea"/>
                  <a:ea typeface="+mn-ea"/>
                </a:rPr>
                <a:t>03-3527‐7908 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 smtClean="0">
                  <a:latin typeface="+mn-ea"/>
                  <a:ea typeface="+mn-ea"/>
                </a:rPr>
                <a:t>/ MAIL</a:t>
              </a:r>
              <a:r>
                <a:rPr lang="ja-JP" altLang="en-US" sz="1050" b="0" dirty="0" smtClean="0">
                  <a:latin typeface="+mn-ea"/>
                  <a:ea typeface="+mn-ea"/>
                </a:rPr>
                <a:t> ：</a:t>
              </a:r>
              <a:r>
                <a:rPr lang="en-US" altLang="ja-JP" sz="1050" b="0" dirty="0">
                  <a:latin typeface="+mn-ea"/>
                  <a:ea typeface="+mn-ea"/>
                </a:rPr>
                <a:t>ono@sweets-paradise.com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</a:t>
              </a:r>
              <a:endParaRPr lang="en-US" altLang="ja-JP" sz="1050" b="0" dirty="0" smtClean="0">
                <a:latin typeface="+mn-ea"/>
                <a:ea typeface="+mn-ea"/>
              </a:endParaRPr>
            </a:p>
            <a:p>
              <a:pPr algn="ctr">
                <a:defRPr/>
              </a:pPr>
              <a:r>
                <a:rPr lang="ja-JP" altLang="en-US" sz="1050" b="0" dirty="0" smtClean="0">
                  <a:latin typeface="+mn-ea"/>
                  <a:ea typeface="+mn-ea"/>
                </a:rPr>
                <a:t>■</a:t>
              </a:r>
              <a:r>
                <a:rPr lang="en-US" altLang="ja-JP" sz="1050" b="0" dirty="0" smtClean="0">
                  <a:latin typeface="+mn-ea"/>
                  <a:ea typeface="+mn-ea"/>
                </a:rPr>
                <a:t>HP</a:t>
              </a:r>
              <a:r>
                <a:rPr lang="ja-JP" altLang="en-US" sz="1050" b="0" dirty="0" smtClean="0">
                  <a:latin typeface="+mn-ea"/>
                  <a:ea typeface="+mn-ea"/>
                </a:rPr>
                <a:t> </a:t>
              </a:r>
              <a:r>
                <a:rPr lang="en-US" altLang="ja-JP" sz="1050" b="0" dirty="0" smtClean="0">
                  <a:latin typeface="+mn-ea"/>
                  <a:ea typeface="+mn-ea"/>
                </a:rPr>
                <a:t>http://maplies.wix.com/maplies </a:t>
              </a:r>
              <a:r>
                <a:rPr lang="ja-JP" altLang="en-US" sz="1050" b="0" dirty="0" smtClean="0">
                  <a:latin typeface="+mn-ea"/>
                  <a:ea typeface="+mn-ea"/>
                </a:rPr>
                <a:t>　　</a:t>
              </a:r>
              <a:endParaRPr lang="en-US" altLang="ja-JP" sz="1050" b="0" dirty="0" smtClean="0">
                <a:latin typeface="+mn-ea"/>
                <a:ea typeface="+mn-ea"/>
              </a:endParaRPr>
            </a:p>
          </p:txBody>
        </p:sp>
      </p:grpSp>
      <p:sp>
        <p:nvSpPr>
          <p:cNvPr id="5" name="正方形/長方形 4"/>
          <p:cNvSpPr/>
          <p:nvPr/>
        </p:nvSpPr>
        <p:spPr>
          <a:xfrm>
            <a:off x="3214686" y="5095876"/>
            <a:ext cx="3357562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◆メイプリーズと</a:t>
            </a:r>
            <a:r>
              <a:rPr lang="ja-JP" altLang="en-US" sz="1050" b="0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は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◆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気軽に変えるお値段で、おいしいケーキをお届けするメイプリーズ。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スタンダード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なショートケーキから、今だけの季節限定・数量限定のケーキもご用意。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【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駅前食堂シリーズ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】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と題しましてフェイクケーキを作成販売しております。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ラーメンケーキはテレビや雑誌に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多く取り上げられて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おります。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■メイプリーズ新宿店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■東京都新宿区西新宿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1-1-2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　新宿地下鉄ビル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B2F</a:t>
            </a: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■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TEL:03-3342-6227</a:t>
            </a:r>
          </a:p>
          <a:p>
            <a:pPr lvl="0"/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■営業時間：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10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：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00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～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22</a:t>
            </a:r>
            <a:r>
              <a:rPr lang="ja-JP" altLang="en-US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：</a:t>
            </a:r>
            <a:r>
              <a:rPr lang="en-US" altLang="ja-JP" sz="1050" b="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30</a:t>
            </a:r>
            <a:endParaRPr lang="en-US" altLang="ja-JP" sz="1050" b="0" dirty="0" smtClean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lvl="0"/>
            <a:endParaRPr lang="ja-JP" altLang="en-US" sz="1050" b="0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0" y="7596206"/>
            <a:ext cx="6634239" cy="1077137"/>
            <a:chOff x="74078" y="6465168"/>
            <a:chExt cx="6634239" cy="1077137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74078" y="6465168"/>
              <a:ext cx="6634239" cy="1061830"/>
              <a:chOff x="111553" y="8063931"/>
              <a:chExt cx="6634239" cy="1061830"/>
            </a:xfrm>
          </p:grpSpPr>
          <p:sp>
            <p:nvSpPr>
              <p:cNvPr id="30" name="正方形/長方形 29"/>
              <p:cNvSpPr/>
              <p:nvPr/>
            </p:nvSpPr>
            <p:spPr>
              <a:xfrm>
                <a:off x="111553" y="8063932"/>
                <a:ext cx="3519683" cy="1061829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1050" dirty="0" smtClean="0">
                    <a:latin typeface="+mn-ea"/>
                    <a:ea typeface="+mn-ea"/>
                  </a:rPr>
                  <a:t>【</a:t>
                </a:r>
                <a:r>
                  <a:rPr lang="ja-JP" altLang="en-US" sz="1050" dirty="0">
                    <a:latin typeface="+mn-ea"/>
                    <a:ea typeface="+mn-ea"/>
                  </a:rPr>
                  <a:t>会社概要</a:t>
                </a:r>
                <a:r>
                  <a:rPr lang="en-US" altLang="ja-JP" sz="1050" dirty="0" smtClean="0">
                    <a:latin typeface="+mn-ea"/>
                    <a:ea typeface="+mn-ea"/>
                  </a:rPr>
                  <a:t>】</a:t>
                </a:r>
                <a:endParaRPr lang="en-US" altLang="ja-JP" sz="1050" dirty="0">
                  <a:latin typeface="+mn-ea"/>
                  <a:ea typeface="+mn-ea"/>
                </a:endParaRPr>
              </a:p>
              <a:p>
                <a:r>
                  <a:rPr lang="en-US" altLang="ja-JP" sz="1050" b="0" dirty="0">
                    <a:latin typeface="+mn-ea"/>
                    <a:ea typeface="+mn-ea"/>
                  </a:rPr>
                  <a:t>■</a:t>
                </a:r>
                <a:r>
                  <a:rPr lang="ja-JP" altLang="en-US" sz="1050" b="0" dirty="0">
                    <a:latin typeface="+mn-ea"/>
                    <a:ea typeface="+mn-ea"/>
                  </a:rPr>
                  <a:t>会社名    井上商事株式会社</a:t>
                </a:r>
              </a:p>
              <a:p>
                <a:r>
                  <a:rPr lang="ja-JP" altLang="en-US" sz="1050" b="0" dirty="0">
                    <a:latin typeface="+mn-ea"/>
                    <a:ea typeface="+mn-ea"/>
                  </a:rPr>
                  <a:t>■代表者    代表取締役 井上 敬策</a:t>
                </a:r>
              </a:p>
              <a:p>
                <a:r>
                  <a:rPr lang="ja-JP" altLang="en-US" sz="1050" b="0" dirty="0">
                    <a:latin typeface="+mn-ea"/>
                    <a:ea typeface="+mn-ea"/>
                  </a:rPr>
                  <a:t>■資本金   　</a:t>
                </a:r>
                <a:r>
                  <a:rPr lang="en-US" altLang="ja-JP" sz="1050" b="0" dirty="0">
                    <a:latin typeface="+mn-ea"/>
                    <a:ea typeface="+mn-ea"/>
                  </a:rPr>
                  <a:t>42,000,000</a:t>
                </a:r>
                <a:r>
                  <a:rPr lang="ja-JP" altLang="en-US" sz="1050" b="0" dirty="0">
                    <a:latin typeface="+mn-ea"/>
                    <a:ea typeface="+mn-ea"/>
                  </a:rPr>
                  <a:t>円</a:t>
                </a:r>
              </a:p>
              <a:p>
                <a:r>
                  <a:rPr lang="ja-JP" altLang="en-US" sz="1050" b="0" dirty="0">
                    <a:latin typeface="+mn-ea"/>
                    <a:ea typeface="+mn-ea"/>
                  </a:rPr>
                  <a:t>■設　立    </a:t>
                </a:r>
                <a:r>
                  <a:rPr lang="en-US" altLang="ja-JP" sz="1050" b="0" dirty="0">
                    <a:latin typeface="+mn-ea"/>
                    <a:ea typeface="+mn-ea"/>
                  </a:rPr>
                  <a:t>1954</a:t>
                </a:r>
                <a:r>
                  <a:rPr lang="ja-JP" altLang="en-US" sz="1050" b="0" dirty="0">
                    <a:latin typeface="+mn-ea"/>
                    <a:ea typeface="+mn-ea"/>
                  </a:rPr>
                  <a:t>年</a:t>
                </a:r>
                <a:r>
                  <a:rPr lang="en-US" altLang="ja-JP" sz="1050" b="0" dirty="0">
                    <a:latin typeface="+mn-ea"/>
                    <a:ea typeface="+mn-ea"/>
                  </a:rPr>
                  <a:t>4</a:t>
                </a:r>
                <a:r>
                  <a:rPr lang="ja-JP" altLang="en-US" sz="1050" b="0" dirty="0">
                    <a:latin typeface="+mn-ea"/>
                    <a:ea typeface="+mn-ea"/>
                  </a:rPr>
                  <a:t>月</a:t>
                </a:r>
              </a:p>
              <a:p>
                <a:r>
                  <a:rPr lang="ja-JP" altLang="en-US" sz="1050" b="0" dirty="0">
                    <a:latin typeface="+mn-ea"/>
                    <a:ea typeface="+mn-ea"/>
                  </a:rPr>
                  <a:t>■所在地    〒</a:t>
                </a:r>
                <a:r>
                  <a:rPr lang="en-US" altLang="ja-JP" sz="1050" b="0" dirty="0">
                    <a:latin typeface="+mn-ea"/>
                    <a:ea typeface="+mn-ea"/>
                  </a:rPr>
                  <a:t>531-0076 </a:t>
                </a:r>
                <a:r>
                  <a:rPr lang="ja-JP" altLang="en-US" sz="1050" b="0" dirty="0">
                    <a:latin typeface="+mn-ea"/>
                    <a:ea typeface="+mn-ea"/>
                  </a:rPr>
                  <a:t>大阪府大阪市北区大淀中</a:t>
                </a:r>
                <a:r>
                  <a:rPr lang="en-US" altLang="ja-JP" sz="1050" b="0" dirty="0" smtClean="0">
                    <a:latin typeface="+mn-ea"/>
                    <a:ea typeface="+mn-ea"/>
                  </a:rPr>
                  <a:t>2-2-5</a:t>
                </a:r>
                <a:endParaRPr lang="en-US" altLang="ja-JP" sz="1050" b="0" dirty="0">
                  <a:latin typeface="+mn-ea"/>
                  <a:ea typeface="+mn-ea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3469428" y="8063931"/>
                <a:ext cx="3276364" cy="1061829"/>
              </a:xfrm>
              <a:prstGeom prst="rect">
                <a:avLst/>
              </a:prstGeom>
              <a:ln w="12700">
                <a:noFill/>
              </a:ln>
            </p:spPr>
            <p:txBody>
              <a:bodyPr wrap="square">
                <a:spAutoFit/>
              </a:bodyPr>
              <a:lstStyle/>
              <a:p>
                <a:endParaRPr lang="en-US" altLang="ja-JP" sz="1050" b="0" dirty="0">
                  <a:latin typeface="+mn-ea"/>
                  <a:ea typeface="+mn-ea"/>
                </a:endParaRPr>
              </a:p>
              <a:p>
                <a:r>
                  <a:rPr lang="en-US" altLang="ja-JP" sz="1050" b="0" dirty="0">
                    <a:latin typeface="+mn-ea"/>
                    <a:ea typeface="+mn-ea"/>
                  </a:rPr>
                  <a:t>■TEL       06-6453-5251</a:t>
                </a:r>
              </a:p>
              <a:p>
                <a:r>
                  <a:rPr lang="en-US" altLang="ja-JP" sz="1050" b="0" dirty="0">
                    <a:latin typeface="+mn-ea"/>
                    <a:ea typeface="+mn-ea"/>
                  </a:rPr>
                  <a:t>■FAX       06-6453-5255</a:t>
                </a:r>
              </a:p>
              <a:p>
                <a:r>
                  <a:rPr lang="en-US" altLang="ja-JP" sz="1050" b="0" dirty="0">
                    <a:latin typeface="+mn-ea"/>
                    <a:ea typeface="+mn-ea"/>
                  </a:rPr>
                  <a:t>■URL     </a:t>
                </a:r>
                <a:r>
                  <a:rPr lang="ja-JP" altLang="en-US" sz="1050" b="0" dirty="0">
                    <a:latin typeface="+mn-ea"/>
                    <a:ea typeface="+mn-ea"/>
                  </a:rPr>
                  <a:t>　</a:t>
                </a:r>
                <a:r>
                  <a:rPr lang="en-US" altLang="ja-JP" sz="1050" b="0" dirty="0" smtClean="0">
                    <a:latin typeface="+mn-ea"/>
                    <a:ea typeface="+mn-ea"/>
                  </a:rPr>
                  <a:t> http://maplies.wix.com/maplies</a:t>
                </a:r>
                <a:endParaRPr lang="en-US" altLang="ja-JP" sz="1050" b="0" dirty="0">
                  <a:latin typeface="+mn-ea"/>
                  <a:ea typeface="+mn-ea"/>
                </a:endParaRPr>
              </a:p>
              <a:p>
                <a:r>
                  <a:rPr lang="en-US" altLang="ja-JP" sz="1050" b="0" dirty="0">
                    <a:latin typeface="+mn-ea"/>
                    <a:ea typeface="+mn-ea"/>
                  </a:rPr>
                  <a:t>■</a:t>
                </a:r>
                <a:r>
                  <a:rPr lang="ja-JP" altLang="en-US" sz="1050" b="0" dirty="0">
                    <a:latin typeface="+mn-ea"/>
                    <a:ea typeface="+mn-ea"/>
                  </a:rPr>
                  <a:t>事業内容  洋菓子製造、デザートバイキング店経営</a:t>
                </a:r>
              </a:p>
              <a:p>
                <a:endParaRPr lang="ja-JP" altLang="en-US" sz="1050" b="0" dirty="0">
                  <a:latin typeface="+mn-ea"/>
                  <a:ea typeface="+mn-ea"/>
                </a:endParaRPr>
              </a:p>
            </p:txBody>
          </p:sp>
        </p:grpSp>
        <p:sp>
          <p:nvSpPr>
            <p:cNvPr id="4" name="正方形/長方形 3"/>
            <p:cNvSpPr/>
            <p:nvPr/>
          </p:nvSpPr>
          <p:spPr bwMode="auto">
            <a:xfrm>
              <a:off x="94063" y="6480475"/>
              <a:ext cx="6593156" cy="106183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pic>
        <p:nvPicPr>
          <p:cNvPr id="24" name="図 23" descr="950f6b_23007cdc7cf2454aa3ae4e334854eca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92" y="0"/>
            <a:ext cx="593479" cy="452406"/>
          </a:xfrm>
          <a:prstGeom prst="rect">
            <a:avLst/>
          </a:prstGeom>
        </p:spPr>
      </p:pic>
      <p:pic>
        <p:nvPicPr>
          <p:cNvPr id="25" name="図 24" descr="Img11798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6124" y="3381364"/>
            <a:ext cx="2285992" cy="1514652"/>
          </a:xfrm>
          <a:prstGeom prst="rect">
            <a:avLst/>
          </a:prstGeom>
        </p:spPr>
      </p:pic>
      <p:pic>
        <p:nvPicPr>
          <p:cNvPr id="31" name="図 30" descr="950f6b_cf7776bf27e848b1930a9753e057efb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381364"/>
            <a:ext cx="2786058" cy="394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38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31478</TotalTime>
  <Words>125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スライド 1</vt:lpstr>
    </vt:vector>
  </TitlesOfParts>
  <Company>代表取締役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津谷祐司</dc:creator>
  <cp:lastModifiedBy>ono</cp:lastModifiedBy>
  <cp:revision>1915</cp:revision>
  <cp:lastPrinted>2016-04-28T04:44:35Z</cp:lastPrinted>
  <dcterms:created xsi:type="dcterms:W3CDTF">2000-04-02T14:44:09Z</dcterms:created>
  <dcterms:modified xsi:type="dcterms:W3CDTF">2016-05-20T07:32:52Z</dcterms:modified>
</cp:coreProperties>
</file>