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
  </p:notesMasterIdLst>
  <p:handoutMasterIdLst>
    <p:handoutMasterId r:id="rId5"/>
  </p:handoutMasterIdLst>
  <p:sldIdLst>
    <p:sldId id="329" r:id="rId2"/>
    <p:sldId id="330" r:id="rId3"/>
  </p:sldIdLst>
  <p:sldSz cx="6858000" cy="9906000" type="A4"/>
  <p:notesSz cx="6735763" cy="9866313"/>
  <p:defaultTextStyle>
    <a:defPPr>
      <a:defRPr lang="ja-JP"/>
    </a:defPPr>
    <a:lvl1pPr algn="l" rtl="0" fontAlgn="base">
      <a:spcBef>
        <a:spcPct val="0"/>
      </a:spcBef>
      <a:spcAft>
        <a:spcPct val="0"/>
      </a:spcAft>
      <a:defRPr kumimoji="1" sz="2400" b="1"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b="1"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b="1"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b="1"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b="1"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b="1"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b="1"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b="1"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b="1" kern="1200">
        <a:solidFill>
          <a:schemeClr val="tx1"/>
        </a:solidFill>
        <a:latin typeface="Times New Roman" pitchFamily="18"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0066"/>
    <a:srgbClr val="FF9933"/>
    <a:srgbClr val="009900"/>
    <a:srgbClr val="FF9999"/>
    <a:srgbClr val="0000FF"/>
    <a:srgbClr val="FF33CC"/>
    <a:srgbClr val="66CCFF"/>
    <a:srgbClr val="CC0099"/>
    <a:srgbClr val="8C3F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60" autoAdjust="0"/>
    <p:restoredTop sz="98737" autoAdjust="0"/>
  </p:normalViewPr>
  <p:slideViewPr>
    <p:cSldViewPr>
      <p:cViewPr>
        <p:scale>
          <a:sx n="80" d="100"/>
          <a:sy n="80" d="100"/>
        </p:scale>
        <p:origin x="-372" y="1080"/>
      </p:cViewPr>
      <p:guideLst>
        <p:guide orient="horz" pos="5796"/>
        <p:guide orient="horz" pos="3029"/>
        <p:guide orient="horz" pos="2394"/>
        <p:guide pos="187"/>
        <p:guide pos="96"/>
        <p:guide pos="424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1"/>
            <a:ext cx="2919356" cy="493632"/>
          </a:xfrm>
          <a:prstGeom prst="rect">
            <a:avLst/>
          </a:prstGeom>
          <a:noFill/>
          <a:ln w="9525">
            <a:noFill/>
            <a:miter lim="800000"/>
            <a:headEnd/>
            <a:tailEnd/>
          </a:ln>
          <a:effectLst/>
        </p:spPr>
        <p:txBody>
          <a:bodyPr vert="horz" wrap="square" lIns="90699" tIns="45349" rIns="90699" bIns="45349" numCol="1" anchor="t" anchorCtr="0" compatLnSpc="1">
            <a:prstTxWarp prst="textNoShape">
              <a:avLst/>
            </a:prstTxWarp>
          </a:bodyPr>
          <a:lstStyle>
            <a:lvl1pPr>
              <a:defRPr sz="1200" b="0">
                <a:ea typeface="ＭＳ Ｐゴシック" pitchFamily="50" charset="-128"/>
              </a:defRPr>
            </a:lvl1pPr>
          </a:lstStyle>
          <a:p>
            <a:pPr>
              <a:defRPr/>
            </a:pPr>
            <a:endParaRPr lang="en-US" altLang="ja-JP" dirty="0"/>
          </a:p>
        </p:txBody>
      </p:sp>
      <p:sp>
        <p:nvSpPr>
          <p:cNvPr id="8195" name="Rectangle 3"/>
          <p:cNvSpPr>
            <a:spLocks noGrp="1" noChangeArrowheads="1"/>
          </p:cNvSpPr>
          <p:nvPr>
            <p:ph type="dt" sz="quarter" idx="1"/>
          </p:nvPr>
        </p:nvSpPr>
        <p:spPr bwMode="auto">
          <a:xfrm>
            <a:off x="3816408" y="1"/>
            <a:ext cx="2919355" cy="493632"/>
          </a:xfrm>
          <a:prstGeom prst="rect">
            <a:avLst/>
          </a:prstGeom>
          <a:noFill/>
          <a:ln w="9525">
            <a:noFill/>
            <a:miter lim="800000"/>
            <a:headEnd/>
            <a:tailEnd/>
          </a:ln>
          <a:effectLst/>
        </p:spPr>
        <p:txBody>
          <a:bodyPr vert="horz" wrap="square" lIns="90699" tIns="45349" rIns="90699" bIns="45349" numCol="1" anchor="t" anchorCtr="0" compatLnSpc="1">
            <a:prstTxWarp prst="textNoShape">
              <a:avLst/>
            </a:prstTxWarp>
          </a:bodyPr>
          <a:lstStyle>
            <a:lvl1pPr algn="r">
              <a:defRPr sz="1200" b="0">
                <a:ea typeface="ＭＳ Ｐゴシック" pitchFamily="50" charset="-128"/>
              </a:defRPr>
            </a:lvl1pPr>
          </a:lstStyle>
          <a:p>
            <a:pPr>
              <a:defRPr/>
            </a:pPr>
            <a:endParaRPr lang="en-US" altLang="ja-JP" dirty="0"/>
          </a:p>
        </p:txBody>
      </p:sp>
      <p:sp>
        <p:nvSpPr>
          <p:cNvPr id="8196" name="Rectangle 4"/>
          <p:cNvSpPr>
            <a:spLocks noGrp="1" noChangeArrowheads="1"/>
          </p:cNvSpPr>
          <p:nvPr>
            <p:ph type="ftr" sz="quarter" idx="2"/>
          </p:nvPr>
        </p:nvSpPr>
        <p:spPr bwMode="auto">
          <a:xfrm>
            <a:off x="1" y="9372685"/>
            <a:ext cx="2919356" cy="493631"/>
          </a:xfrm>
          <a:prstGeom prst="rect">
            <a:avLst/>
          </a:prstGeom>
          <a:noFill/>
          <a:ln w="9525">
            <a:noFill/>
            <a:miter lim="800000"/>
            <a:headEnd/>
            <a:tailEnd/>
          </a:ln>
          <a:effectLst/>
        </p:spPr>
        <p:txBody>
          <a:bodyPr vert="horz" wrap="square" lIns="90699" tIns="45349" rIns="90699" bIns="45349" numCol="1" anchor="b" anchorCtr="0" compatLnSpc="1">
            <a:prstTxWarp prst="textNoShape">
              <a:avLst/>
            </a:prstTxWarp>
          </a:bodyPr>
          <a:lstStyle>
            <a:lvl1pPr>
              <a:defRPr sz="1200" b="0">
                <a:ea typeface="ＭＳ Ｐゴシック" pitchFamily="50" charset="-128"/>
              </a:defRPr>
            </a:lvl1pPr>
          </a:lstStyle>
          <a:p>
            <a:pPr>
              <a:defRPr/>
            </a:pPr>
            <a:endParaRPr lang="en-US" altLang="ja-JP" dirty="0"/>
          </a:p>
        </p:txBody>
      </p:sp>
      <p:sp>
        <p:nvSpPr>
          <p:cNvPr id="8197" name="Rectangle 5"/>
          <p:cNvSpPr>
            <a:spLocks noGrp="1" noChangeArrowheads="1"/>
          </p:cNvSpPr>
          <p:nvPr>
            <p:ph type="sldNum" sz="quarter" idx="3"/>
          </p:nvPr>
        </p:nvSpPr>
        <p:spPr bwMode="auto">
          <a:xfrm>
            <a:off x="3816408" y="9372685"/>
            <a:ext cx="2919355" cy="493631"/>
          </a:xfrm>
          <a:prstGeom prst="rect">
            <a:avLst/>
          </a:prstGeom>
          <a:noFill/>
          <a:ln w="9525">
            <a:noFill/>
            <a:miter lim="800000"/>
            <a:headEnd/>
            <a:tailEnd/>
          </a:ln>
          <a:effectLst/>
        </p:spPr>
        <p:txBody>
          <a:bodyPr vert="horz" wrap="square" lIns="90699" tIns="45349" rIns="90699" bIns="45349" numCol="1" anchor="b" anchorCtr="0" compatLnSpc="1">
            <a:prstTxWarp prst="textNoShape">
              <a:avLst/>
            </a:prstTxWarp>
          </a:bodyPr>
          <a:lstStyle>
            <a:lvl1pPr algn="r">
              <a:defRPr sz="1200" b="0">
                <a:ea typeface="ＭＳ Ｐゴシック" pitchFamily="50" charset="-128"/>
              </a:defRPr>
            </a:lvl1pPr>
          </a:lstStyle>
          <a:p>
            <a:pPr>
              <a:defRPr/>
            </a:pPr>
            <a:fld id="{12FF7BF9-BD26-42EF-BC67-57158BED1AF5}" type="slidenum">
              <a:rPr lang="en-US" altLang="ja-JP"/>
              <a:pPr>
                <a:defRPr/>
              </a:pPr>
              <a:t>‹#›</a:t>
            </a:fld>
            <a:endParaRPr lang="en-US" altLang="ja-JP" dirty="0"/>
          </a:p>
        </p:txBody>
      </p:sp>
    </p:spTree>
    <p:extLst>
      <p:ext uri="{BB962C8B-B14F-4D97-AF65-F5344CB8AC3E}">
        <p14:creationId xmlns:p14="http://schemas.microsoft.com/office/powerpoint/2010/main" val="1090277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
            <a:ext cx="2919356" cy="493632"/>
          </a:xfrm>
          <a:prstGeom prst="rect">
            <a:avLst/>
          </a:prstGeom>
          <a:noFill/>
          <a:ln w="9525">
            <a:noFill/>
            <a:miter lim="800000"/>
            <a:headEnd/>
            <a:tailEnd/>
          </a:ln>
          <a:effectLst/>
        </p:spPr>
        <p:txBody>
          <a:bodyPr vert="horz" wrap="square" lIns="90699" tIns="45349" rIns="90699" bIns="45349" numCol="1" anchor="t" anchorCtr="0" compatLnSpc="1">
            <a:prstTxWarp prst="textNoShape">
              <a:avLst/>
            </a:prstTxWarp>
          </a:bodyPr>
          <a:lstStyle>
            <a:lvl1pPr>
              <a:defRPr sz="1200" b="0">
                <a:ea typeface="ＭＳ Ｐゴシック" pitchFamily="50" charset="-128"/>
              </a:defRPr>
            </a:lvl1pPr>
          </a:lstStyle>
          <a:p>
            <a:pPr>
              <a:defRPr/>
            </a:pPr>
            <a:endParaRPr lang="en-US" altLang="ja-JP" dirty="0"/>
          </a:p>
        </p:txBody>
      </p:sp>
      <p:sp>
        <p:nvSpPr>
          <p:cNvPr id="3075" name="Rectangle 3"/>
          <p:cNvSpPr>
            <a:spLocks noGrp="1" noChangeArrowheads="1"/>
          </p:cNvSpPr>
          <p:nvPr>
            <p:ph type="dt" idx="1"/>
          </p:nvPr>
        </p:nvSpPr>
        <p:spPr bwMode="auto">
          <a:xfrm>
            <a:off x="3816408" y="1"/>
            <a:ext cx="2919355" cy="493632"/>
          </a:xfrm>
          <a:prstGeom prst="rect">
            <a:avLst/>
          </a:prstGeom>
          <a:noFill/>
          <a:ln w="9525">
            <a:noFill/>
            <a:miter lim="800000"/>
            <a:headEnd/>
            <a:tailEnd/>
          </a:ln>
          <a:effectLst/>
        </p:spPr>
        <p:txBody>
          <a:bodyPr vert="horz" wrap="square" lIns="90699" tIns="45349" rIns="90699" bIns="45349" numCol="1" anchor="t" anchorCtr="0" compatLnSpc="1">
            <a:prstTxWarp prst="textNoShape">
              <a:avLst/>
            </a:prstTxWarp>
          </a:bodyPr>
          <a:lstStyle>
            <a:lvl1pPr algn="r">
              <a:defRPr sz="1200" b="0">
                <a:ea typeface="ＭＳ Ｐゴシック" pitchFamily="50" charset="-128"/>
              </a:defRPr>
            </a:lvl1pPr>
          </a:lstStyle>
          <a:p>
            <a:pPr>
              <a:defRPr/>
            </a:pPr>
            <a:endParaRPr lang="en-US" altLang="ja-JP" dirty="0"/>
          </a:p>
        </p:txBody>
      </p:sp>
      <p:sp>
        <p:nvSpPr>
          <p:cNvPr id="4100" name="Rectangle 4"/>
          <p:cNvSpPr>
            <a:spLocks noGrp="1" noRot="1" noChangeAspect="1" noChangeArrowheads="1" noTextEdit="1"/>
          </p:cNvSpPr>
          <p:nvPr>
            <p:ph type="sldImg" idx="2"/>
          </p:nvPr>
        </p:nvSpPr>
        <p:spPr bwMode="auto">
          <a:xfrm>
            <a:off x="2087563" y="739775"/>
            <a:ext cx="2560637" cy="370046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898628" y="4687131"/>
            <a:ext cx="4938511" cy="4439526"/>
          </a:xfrm>
          <a:prstGeom prst="rect">
            <a:avLst/>
          </a:prstGeom>
          <a:noFill/>
          <a:ln w="9525">
            <a:noFill/>
            <a:miter lim="800000"/>
            <a:headEnd/>
            <a:tailEnd/>
          </a:ln>
          <a:effectLst/>
        </p:spPr>
        <p:txBody>
          <a:bodyPr vert="horz" wrap="square" lIns="90699" tIns="45349" rIns="90699" bIns="45349"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3078" name="Rectangle 6"/>
          <p:cNvSpPr>
            <a:spLocks noGrp="1" noChangeArrowheads="1"/>
          </p:cNvSpPr>
          <p:nvPr>
            <p:ph type="ftr" sz="quarter" idx="4"/>
          </p:nvPr>
        </p:nvSpPr>
        <p:spPr bwMode="auto">
          <a:xfrm>
            <a:off x="1" y="9372685"/>
            <a:ext cx="2919356" cy="493631"/>
          </a:xfrm>
          <a:prstGeom prst="rect">
            <a:avLst/>
          </a:prstGeom>
          <a:noFill/>
          <a:ln w="9525">
            <a:noFill/>
            <a:miter lim="800000"/>
            <a:headEnd/>
            <a:tailEnd/>
          </a:ln>
          <a:effectLst/>
        </p:spPr>
        <p:txBody>
          <a:bodyPr vert="horz" wrap="square" lIns="90699" tIns="45349" rIns="90699" bIns="45349" numCol="1" anchor="b" anchorCtr="0" compatLnSpc="1">
            <a:prstTxWarp prst="textNoShape">
              <a:avLst/>
            </a:prstTxWarp>
          </a:bodyPr>
          <a:lstStyle>
            <a:lvl1pPr>
              <a:defRPr sz="1200" b="0">
                <a:ea typeface="ＭＳ Ｐゴシック" pitchFamily="50" charset="-128"/>
              </a:defRPr>
            </a:lvl1pPr>
          </a:lstStyle>
          <a:p>
            <a:pPr>
              <a:defRPr/>
            </a:pPr>
            <a:endParaRPr lang="en-US" altLang="ja-JP" dirty="0"/>
          </a:p>
        </p:txBody>
      </p:sp>
      <p:sp>
        <p:nvSpPr>
          <p:cNvPr id="3079" name="Rectangle 7"/>
          <p:cNvSpPr>
            <a:spLocks noGrp="1" noChangeArrowheads="1"/>
          </p:cNvSpPr>
          <p:nvPr>
            <p:ph type="sldNum" sz="quarter" idx="5"/>
          </p:nvPr>
        </p:nvSpPr>
        <p:spPr bwMode="auto">
          <a:xfrm>
            <a:off x="3816408" y="9372685"/>
            <a:ext cx="2919355" cy="493631"/>
          </a:xfrm>
          <a:prstGeom prst="rect">
            <a:avLst/>
          </a:prstGeom>
          <a:noFill/>
          <a:ln w="9525">
            <a:noFill/>
            <a:miter lim="800000"/>
            <a:headEnd/>
            <a:tailEnd/>
          </a:ln>
          <a:effectLst/>
        </p:spPr>
        <p:txBody>
          <a:bodyPr vert="horz" wrap="square" lIns="90699" tIns="45349" rIns="90699" bIns="45349" numCol="1" anchor="b" anchorCtr="0" compatLnSpc="1">
            <a:prstTxWarp prst="textNoShape">
              <a:avLst/>
            </a:prstTxWarp>
          </a:bodyPr>
          <a:lstStyle>
            <a:lvl1pPr algn="r">
              <a:defRPr sz="1200" b="0">
                <a:ea typeface="ＭＳ Ｐゴシック" pitchFamily="50" charset="-128"/>
              </a:defRPr>
            </a:lvl1pPr>
          </a:lstStyle>
          <a:p>
            <a:pPr>
              <a:defRPr/>
            </a:pPr>
            <a:fld id="{A4DA3544-F5C7-4563-B4C7-D2389F195E9D}" type="slidenum">
              <a:rPr lang="en-US" altLang="ja-JP"/>
              <a:pPr>
                <a:defRPr/>
              </a:pPr>
              <a:t>‹#›</a:t>
            </a:fld>
            <a:endParaRPr lang="en-US" altLang="ja-JP" dirty="0"/>
          </a:p>
        </p:txBody>
      </p:sp>
    </p:spTree>
    <p:extLst>
      <p:ext uri="{BB962C8B-B14F-4D97-AF65-F5344CB8AC3E}">
        <p14:creationId xmlns:p14="http://schemas.microsoft.com/office/powerpoint/2010/main" val="287480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txBox="1">
            <a:spLocks noGrp="1" noChangeArrowheads="1"/>
          </p:cNvSpPr>
          <p:nvPr/>
        </p:nvSpPr>
        <p:spPr bwMode="auto">
          <a:xfrm>
            <a:off x="3814835" y="9371105"/>
            <a:ext cx="2919356" cy="493632"/>
          </a:xfrm>
          <a:prstGeom prst="rect">
            <a:avLst/>
          </a:prstGeom>
          <a:noFill/>
          <a:ln>
            <a:miter lim="800000"/>
            <a:headEnd/>
            <a:tailEnd/>
          </a:ln>
        </p:spPr>
        <p:txBody>
          <a:bodyPr lIns="90699" tIns="45349" rIns="90699" bIns="45349" anchor="b"/>
          <a:lstStyle/>
          <a:p>
            <a:pPr algn="r">
              <a:defRPr/>
            </a:pPr>
            <a:fld id="{3C088A31-D2E2-4782-AA17-1B57A0D9B3D9}" type="slidenum">
              <a:rPr lang="en-US" altLang="ja-JP" sz="1200">
                <a:latin typeface="+mn-lt"/>
                <a:ea typeface="+mn-ea"/>
              </a:rPr>
              <a:pPr algn="r">
                <a:defRPr/>
              </a:pPr>
              <a:t>1</a:t>
            </a:fld>
            <a:endParaRPr lang="en-US" altLang="ja-JP" sz="1200" dirty="0">
              <a:latin typeface="+mn-lt"/>
              <a:ea typeface="+mn-ea"/>
            </a:endParaRPr>
          </a:p>
        </p:txBody>
      </p:sp>
      <p:sp>
        <p:nvSpPr>
          <p:cNvPr id="5123" name="Rectangle 2"/>
          <p:cNvSpPr>
            <a:spLocks noGrp="1" noRot="1" noChangeAspect="1" noChangeArrowheads="1" noTextEdit="1"/>
          </p:cNvSpPr>
          <p:nvPr>
            <p:ph type="sldImg"/>
          </p:nvPr>
        </p:nvSpPr>
        <p:spPr>
          <a:xfrm>
            <a:off x="2089150" y="739775"/>
            <a:ext cx="2560638" cy="3700463"/>
          </a:xfrm>
          <a:ln/>
        </p:spPr>
      </p:sp>
      <p:sp>
        <p:nvSpPr>
          <p:cNvPr id="5124" name="Rectangle 3"/>
          <p:cNvSpPr>
            <a:spLocks noGrp="1" noChangeArrowheads="1"/>
          </p:cNvSpPr>
          <p:nvPr>
            <p:ph type="body" idx="1"/>
          </p:nvPr>
        </p:nvSpPr>
        <p:spPr>
          <a:noFill/>
          <a:ln/>
        </p:spPr>
        <p:txBody>
          <a:bodyPr/>
          <a:lstStyle/>
          <a:p>
            <a:pPr>
              <a:spcBef>
                <a:spcPct val="0"/>
              </a:spcBef>
            </a:pPr>
            <a:endParaRPr lang="ja-JP" altLang="ja-JP"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6575"/>
            <a:ext cx="5829300" cy="212407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028700" y="5613400"/>
            <a:ext cx="4800600" cy="25320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C630C239-DD5F-4A61-B753-10CE1FE39746}" type="datetime1">
              <a:rPr lang="ja-JP" altLang="en-US"/>
              <a:pPr>
                <a:defRPr/>
              </a:pPr>
              <a:t>2016/6/2</a:t>
            </a:fld>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dirty="0"/>
              <a:t>copyright 2003 voltage incorporation</a:t>
            </a:r>
          </a:p>
        </p:txBody>
      </p:sp>
      <p:sp>
        <p:nvSpPr>
          <p:cNvPr id="6" name="Rectangle 6"/>
          <p:cNvSpPr>
            <a:spLocks noGrp="1" noChangeArrowheads="1"/>
          </p:cNvSpPr>
          <p:nvPr>
            <p:ph type="sldNum" sz="quarter" idx="12"/>
          </p:nvPr>
        </p:nvSpPr>
        <p:spPr>
          <a:ln/>
        </p:spPr>
        <p:txBody>
          <a:bodyPr/>
          <a:lstStyle>
            <a:lvl1pPr>
              <a:defRPr/>
            </a:lvl1pPr>
          </a:lstStyle>
          <a:p>
            <a:pPr>
              <a:defRPr/>
            </a:pPr>
            <a:fld id="{34C4742C-A530-42B4-B77A-56CBF8BE5FE8}" type="slidenum">
              <a:rPr lang="en-US" altLang="ja-JP"/>
              <a:pPr>
                <a:defRPr/>
              </a:pPr>
              <a:t>‹#›</a:t>
            </a:fld>
            <a:endParaRPr lang="en-US" altLang="ja-JP"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CBA466CB-EB61-4F08-A3BD-2A832D4E5F50}" type="datetime1">
              <a:rPr lang="ja-JP" altLang="en-US"/>
              <a:pPr>
                <a:defRPr/>
              </a:pPr>
              <a:t>2016/6/2</a:t>
            </a:fld>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dirty="0"/>
              <a:t>copyright 2003 voltage incorporation</a:t>
            </a:r>
          </a:p>
        </p:txBody>
      </p:sp>
      <p:sp>
        <p:nvSpPr>
          <p:cNvPr id="6" name="Rectangle 6"/>
          <p:cNvSpPr>
            <a:spLocks noGrp="1" noChangeArrowheads="1"/>
          </p:cNvSpPr>
          <p:nvPr>
            <p:ph type="sldNum" sz="quarter" idx="12"/>
          </p:nvPr>
        </p:nvSpPr>
        <p:spPr>
          <a:ln/>
        </p:spPr>
        <p:txBody>
          <a:bodyPr/>
          <a:lstStyle>
            <a:lvl1pPr>
              <a:defRPr/>
            </a:lvl1pPr>
          </a:lstStyle>
          <a:p>
            <a:pPr>
              <a:defRPr/>
            </a:pPr>
            <a:fld id="{68158DEA-C992-4476-A61C-472A7CF59BF4}" type="slidenum">
              <a:rPr lang="en-US" altLang="ja-JP"/>
              <a:pPr>
                <a:defRPr/>
              </a:pPr>
              <a:t>‹#›</a:t>
            </a:fld>
            <a:endParaRPr lang="en-US" altLang="ja-JP"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029200" y="109538"/>
            <a:ext cx="1600200" cy="93567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228600" y="109538"/>
            <a:ext cx="4648200" cy="93567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EFB5BCD3-D126-4562-89DD-3E88C0E44BC7}" type="datetime1">
              <a:rPr lang="ja-JP" altLang="en-US"/>
              <a:pPr>
                <a:defRPr/>
              </a:pPr>
              <a:t>2016/6/2</a:t>
            </a:fld>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dirty="0"/>
              <a:t>copyright 2003 voltage incorporation</a:t>
            </a:r>
          </a:p>
        </p:txBody>
      </p:sp>
      <p:sp>
        <p:nvSpPr>
          <p:cNvPr id="6" name="Rectangle 6"/>
          <p:cNvSpPr>
            <a:spLocks noGrp="1" noChangeArrowheads="1"/>
          </p:cNvSpPr>
          <p:nvPr>
            <p:ph type="sldNum" sz="quarter" idx="12"/>
          </p:nvPr>
        </p:nvSpPr>
        <p:spPr>
          <a:ln/>
        </p:spPr>
        <p:txBody>
          <a:bodyPr/>
          <a:lstStyle>
            <a:lvl1pPr>
              <a:defRPr/>
            </a:lvl1pPr>
          </a:lstStyle>
          <a:p>
            <a:pPr>
              <a:defRPr/>
            </a:pPr>
            <a:fld id="{CFFB77A4-A7DC-4DCB-A3B8-CDC34A1ABA77}" type="slidenum">
              <a:rPr lang="en-US" altLang="ja-JP"/>
              <a:pPr>
                <a:defRPr/>
              </a:pPr>
              <a:t>‹#›</a:t>
            </a:fld>
            <a:endParaRPr lang="en-US" altLang="ja-JP"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3DC704F9-5D0B-4AE0-8BB7-8E2B852AC0C3}" type="datetime1">
              <a:rPr lang="ja-JP" altLang="en-US"/>
              <a:pPr>
                <a:defRPr/>
              </a:pPr>
              <a:t>2016/6/2</a:t>
            </a:fld>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dirty="0"/>
              <a:t>copyright 2003 voltage incorporation</a:t>
            </a:r>
          </a:p>
        </p:txBody>
      </p:sp>
      <p:sp>
        <p:nvSpPr>
          <p:cNvPr id="6" name="Rectangle 6"/>
          <p:cNvSpPr>
            <a:spLocks noGrp="1" noChangeArrowheads="1"/>
          </p:cNvSpPr>
          <p:nvPr>
            <p:ph type="sldNum" sz="quarter" idx="12"/>
          </p:nvPr>
        </p:nvSpPr>
        <p:spPr>
          <a:ln/>
        </p:spPr>
        <p:txBody>
          <a:bodyPr/>
          <a:lstStyle>
            <a:lvl1pPr>
              <a:defRPr/>
            </a:lvl1pPr>
          </a:lstStyle>
          <a:p>
            <a:pPr>
              <a:defRPr/>
            </a:pPr>
            <a:fld id="{C44E38DA-B958-42FB-A089-726AC8B3273E}" type="slidenum">
              <a:rPr lang="en-US" altLang="ja-JP"/>
              <a:pPr>
                <a:defRPr/>
              </a:pPr>
              <a:t>‹#›</a:t>
            </a:fld>
            <a:endParaRPr lang="en-US" altLang="ja-JP"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338" y="6365875"/>
            <a:ext cx="5829300" cy="1966913"/>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41338" y="4198938"/>
            <a:ext cx="5829300" cy="21669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4BD76F9C-CF15-4965-8BA3-DC6382628256}" type="datetime1">
              <a:rPr lang="ja-JP" altLang="en-US"/>
              <a:pPr>
                <a:defRPr/>
              </a:pPr>
              <a:t>2016/6/2</a:t>
            </a:fld>
            <a:endParaRPr lang="en-US" altLang="ja-JP"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dirty="0"/>
              <a:t>copyright 2003 voltage incorporation</a:t>
            </a:r>
          </a:p>
        </p:txBody>
      </p:sp>
      <p:sp>
        <p:nvSpPr>
          <p:cNvPr id="6" name="Rectangle 6"/>
          <p:cNvSpPr>
            <a:spLocks noGrp="1" noChangeArrowheads="1"/>
          </p:cNvSpPr>
          <p:nvPr>
            <p:ph type="sldNum" sz="quarter" idx="12"/>
          </p:nvPr>
        </p:nvSpPr>
        <p:spPr>
          <a:ln/>
        </p:spPr>
        <p:txBody>
          <a:bodyPr/>
          <a:lstStyle>
            <a:lvl1pPr>
              <a:defRPr/>
            </a:lvl1pPr>
          </a:lstStyle>
          <a:p>
            <a:pPr>
              <a:defRPr/>
            </a:pPr>
            <a:fld id="{B081131C-15D3-4274-99FE-17AA20143863}" type="slidenum">
              <a:rPr lang="en-US" altLang="ja-JP"/>
              <a:pPr>
                <a:defRPr/>
              </a:pPr>
              <a:t>‹#›</a:t>
            </a:fld>
            <a:endParaRPr lang="en-US" altLang="ja-JP"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228600" y="660400"/>
            <a:ext cx="3124200" cy="8805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3505200" y="660400"/>
            <a:ext cx="3124200" cy="8805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fld id="{C84F82BB-449C-406E-BDD4-60D5739CBFC9}" type="datetime1">
              <a:rPr lang="ja-JP" altLang="en-US"/>
              <a:pPr>
                <a:defRPr/>
              </a:pPr>
              <a:t>2016/6/2</a:t>
            </a:fld>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dirty="0"/>
              <a:t>copyright 2003 voltage incorporation</a:t>
            </a:r>
          </a:p>
        </p:txBody>
      </p:sp>
      <p:sp>
        <p:nvSpPr>
          <p:cNvPr id="7" name="Rectangle 6"/>
          <p:cNvSpPr>
            <a:spLocks noGrp="1" noChangeArrowheads="1"/>
          </p:cNvSpPr>
          <p:nvPr>
            <p:ph type="sldNum" sz="quarter" idx="12"/>
          </p:nvPr>
        </p:nvSpPr>
        <p:spPr>
          <a:ln/>
        </p:spPr>
        <p:txBody>
          <a:bodyPr/>
          <a:lstStyle>
            <a:lvl1pPr>
              <a:defRPr/>
            </a:lvl1pPr>
          </a:lstStyle>
          <a:p>
            <a:pPr>
              <a:defRPr/>
            </a:pPr>
            <a:fld id="{671E5074-F2E3-4BBF-8AEC-973F285B7752}" type="slidenum">
              <a:rPr lang="en-US" altLang="ja-JP"/>
              <a:pPr>
                <a:defRPr/>
              </a:pPr>
              <a:t>‹#›</a:t>
            </a:fld>
            <a:endParaRPr lang="en-US" altLang="ja-JP"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5"/>
            <a:ext cx="6172200" cy="1651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342900" y="2217738"/>
            <a:ext cx="3030538"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342900" y="3141663"/>
            <a:ext cx="3030538"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3484563" y="2217738"/>
            <a:ext cx="3030537"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3484563" y="3141663"/>
            <a:ext cx="3030537"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fld id="{CFF46E54-6DC2-4D22-917A-694A15EE7B11}" type="datetime1">
              <a:rPr lang="ja-JP" altLang="en-US"/>
              <a:pPr>
                <a:defRPr/>
              </a:pPr>
              <a:t>2016/6/2</a:t>
            </a:fld>
            <a:endParaRPr lang="en-US" altLang="ja-JP"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ja-JP" dirty="0"/>
              <a:t>copyright 2003 voltage incorporation</a:t>
            </a:r>
          </a:p>
        </p:txBody>
      </p:sp>
      <p:sp>
        <p:nvSpPr>
          <p:cNvPr id="9" name="Rectangle 6"/>
          <p:cNvSpPr>
            <a:spLocks noGrp="1" noChangeArrowheads="1"/>
          </p:cNvSpPr>
          <p:nvPr>
            <p:ph type="sldNum" sz="quarter" idx="12"/>
          </p:nvPr>
        </p:nvSpPr>
        <p:spPr>
          <a:ln/>
        </p:spPr>
        <p:txBody>
          <a:bodyPr/>
          <a:lstStyle>
            <a:lvl1pPr>
              <a:defRPr/>
            </a:lvl1pPr>
          </a:lstStyle>
          <a:p>
            <a:pPr>
              <a:defRPr/>
            </a:pPr>
            <a:fld id="{4AD85407-88E8-4EFF-A9EB-61E4876B5554}" type="slidenum">
              <a:rPr lang="en-US" altLang="ja-JP"/>
              <a:pPr>
                <a:defRPr/>
              </a:pPr>
              <a:t>‹#›</a:t>
            </a:fld>
            <a:endParaRPr lang="en-US" altLang="ja-JP"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6966DAB1-C6BA-4964-A99F-8127D0D38E35}" type="datetime1">
              <a:rPr lang="ja-JP" altLang="en-US"/>
              <a:pPr>
                <a:defRPr/>
              </a:pPr>
              <a:t>2016/6/2</a:t>
            </a:fld>
            <a:endParaRPr lang="en-US" altLang="ja-JP"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ja-JP" dirty="0"/>
              <a:t>copyright 2003 voltage incorporation</a:t>
            </a:r>
          </a:p>
        </p:txBody>
      </p:sp>
      <p:sp>
        <p:nvSpPr>
          <p:cNvPr id="5" name="Rectangle 6"/>
          <p:cNvSpPr>
            <a:spLocks noGrp="1" noChangeArrowheads="1"/>
          </p:cNvSpPr>
          <p:nvPr>
            <p:ph type="sldNum" sz="quarter" idx="12"/>
          </p:nvPr>
        </p:nvSpPr>
        <p:spPr>
          <a:ln/>
        </p:spPr>
        <p:txBody>
          <a:bodyPr/>
          <a:lstStyle>
            <a:lvl1pPr>
              <a:defRPr/>
            </a:lvl1pPr>
          </a:lstStyle>
          <a:p>
            <a:pPr>
              <a:defRPr/>
            </a:pPr>
            <a:fld id="{1BDC75BE-D11B-4062-8E60-BF2BD2685347}" type="slidenum">
              <a:rPr lang="en-US" altLang="ja-JP"/>
              <a:pPr>
                <a:defRPr/>
              </a:pPr>
              <a:t>‹#›</a:t>
            </a:fld>
            <a:endParaRPr lang="en-US" altLang="ja-JP"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6D37C3C-4FEF-48FE-9D80-B2FA5DE3DCEA}" type="datetime1">
              <a:rPr lang="ja-JP" altLang="en-US"/>
              <a:pPr>
                <a:defRPr/>
              </a:pPr>
              <a:t>2016/6/2</a:t>
            </a:fld>
            <a:endParaRPr lang="en-US" altLang="ja-JP"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ja-JP" dirty="0"/>
              <a:t>copyright 2003 voltage incorporation</a:t>
            </a:r>
          </a:p>
        </p:txBody>
      </p:sp>
      <p:sp>
        <p:nvSpPr>
          <p:cNvPr id="4" name="Rectangle 6"/>
          <p:cNvSpPr>
            <a:spLocks noGrp="1" noChangeArrowheads="1"/>
          </p:cNvSpPr>
          <p:nvPr>
            <p:ph type="sldNum" sz="quarter" idx="12"/>
          </p:nvPr>
        </p:nvSpPr>
        <p:spPr>
          <a:ln/>
        </p:spPr>
        <p:txBody>
          <a:bodyPr/>
          <a:lstStyle>
            <a:lvl1pPr>
              <a:defRPr/>
            </a:lvl1pPr>
          </a:lstStyle>
          <a:p>
            <a:pPr>
              <a:defRPr/>
            </a:pPr>
            <a:fld id="{484EE80F-EB1F-45FA-AC70-BD43BB57A01A}" type="slidenum">
              <a:rPr lang="en-US" altLang="ja-JP"/>
              <a:pPr>
                <a:defRPr/>
              </a:pPr>
              <a:t>‹#›</a:t>
            </a:fld>
            <a:endParaRPr lang="en-US" altLang="ja-JP"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3700"/>
            <a:ext cx="2255838" cy="1679575"/>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2681288" y="393700"/>
            <a:ext cx="3833812" cy="8455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342900" y="2073275"/>
            <a:ext cx="2255838" cy="6775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D1B92448-550C-4F69-986B-657218314567}" type="datetime1">
              <a:rPr lang="ja-JP" altLang="en-US"/>
              <a:pPr>
                <a:defRPr/>
              </a:pPr>
              <a:t>2016/6/2</a:t>
            </a:fld>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dirty="0"/>
              <a:t>copyright 2003 voltage incorporation</a:t>
            </a:r>
          </a:p>
        </p:txBody>
      </p:sp>
      <p:sp>
        <p:nvSpPr>
          <p:cNvPr id="7" name="Rectangle 6"/>
          <p:cNvSpPr>
            <a:spLocks noGrp="1" noChangeArrowheads="1"/>
          </p:cNvSpPr>
          <p:nvPr>
            <p:ph type="sldNum" sz="quarter" idx="12"/>
          </p:nvPr>
        </p:nvSpPr>
        <p:spPr>
          <a:ln/>
        </p:spPr>
        <p:txBody>
          <a:bodyPr/>
          <a:lstStyle>
            <a:lvl1pPr>
              <a:defRPr/>
            </a:lvl1pPr>
          </a:lstStyle>
          <a:p>
            <a:pPr>
              <a:defRPr/>
            </a:pPr>
            <a:fld id="{75107874-F686-43AC-B416-A50F729E8CE6}" type="slidenum">
              <a:rPr lang="en-US" altLang="ja-JP"/>
              <a:pPr>
                <a:defRPr/>
              </a:pPr>
              <a:t>‹#›</a:t>
            </a:fld>
            <a:endParaRPr lang="en-US" altLang="ja-JP"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613" y="6934200"/>
            <a:ext cx="4114800" cy="819150"/>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344613" y="885825"/>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344613" y="7753350"/>
            <a:ext cx="4114800" cy="1162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52CEE43D-4868-4BAA-9744-3FF921854487}" type="datetime1">
              <a:rPr lang="ja-JP" altLang="en-US"/>
              <a:pPr>
                <a:defRPr/>
              </a:pPr>
              <a:t>2016/6/2</a:t>
            </a:fld>
            <a:endParaRPr lang="en-US" altLang="ja-JP"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dirty="0"/>
              <a:t>copyright 2003 voltage incorporation</a:t>
            </a:r>
          </a:p>
        </p:txBody>
      </p:sp>
      <p:sp>
        <p:nvSpPr>
          <p:cNvPr id="7" name="Rectangle 6"/>
          <p:cNvSpPr>
            <a:spLocks noGrp="1" noChangeArrowheads="1"/>
          </p:cNvSpPr>
          <p:nvPr>
            <p:ph type="sldNum" sz="quarter" idx="12"/>
          </p:nvPr>
        </p:nvSpPr>
        <p:spPr>
          <a:ln/>
        </p:spPr>
        <p:txBody>
          <a:bodyPr/>
          <a:lstStyle>
            <a:lvl1pPr>
              <a:defRPr/>
            </a:lvl1pPr>
          </a:lstStyle>
          <a:p>
            <a:pPr>
              <a:defRPr/>
            </a:pPr>
            <a:fld id="{86DAF88D-D3B7-4070-A15E-32E20F312033}" type="slidenum">
              <a:rPr lang="en-US" altLang="ja-JP"/>
              <a:pPr>
                <a:defRPr/>
              </a:pPr>
              <a:t>‹#›</a:t>
            </a:fld>
            <a:endParaRPr lang="en-US" altLang="ja-JP"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09538"/>
            <a:ext cx="6400800" cy="441325"/>
          </a:xfrm>
          <a:prstGeom prst="rect">
            <a:avLst/>
          </a:prstGeom>
          <a:solidFill>
            <a:schemeClr val="hlink"/>
          </a:solidFill>
          <a:ln w="9525">
            <a:solidFill>
              <a:schemeClr val="tx1"/>
            </a:solidFill>
            <a:miter lim="800000"/>
            <a:headEnd/>
            <a:tailEnd/>
          </a:ln>
          <a:effectLst>
            <a:outerShdw dist="3592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228600" y="660400"/>
            <a:ext cx="6400800" cy="8805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228600" y="9575800"/>
            <a:ext cx="1570038" cy="33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a:latin typeface="+mn-ea"/>
                <a:ea typeface="ＭＳ Ｐゴシック" pitchFamily="50" charset="-128"/>
              </a:defRPr>
            </a:lvl1pPr>
          </a:lstStyle>
          <a:p>
            <a:pPr>
              <a:defRPr/>
            </a:pPr>
            <a:fld id="{8DE919E3-8DC6-4243-A44A-A98DAE457298}" type="datetime1">
              <a:rPr lang="ja-JP" altLang="en-US"/>
              <a:pPr>
                <a:defRPr/>
              </a:pPr>
              <a:t>2016/6/2</a:t>
            </a:fld>
            <a:endParaRPr lang="en-US" altLang="ja-JP" dirty="0"/>
          </a:p>
        </p:txBody>
      </p:sp>
      <p:sp>
        <p:nvSpPr>
          <p:cNvPr id="1029" name="Rectangle 5"/>
          <p:cNvSpPr>
            <a:spLocks noGrp="1" noChangeArrowheads="1"/>
          </p:cNvSpPr>
          <p:nvPr>
            <p:ph type="ftr" sz="quarter" idx="3"/>
          </p:nvPr>
        </p:nvSpPr>
        <p:spPr bwMode="auto">
          <a:xfrm>
            <a:off x="2228850" y="9575800"/>
            <a:ext cx="2384425" cy="33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latin typeface="+mn-ea"/>
                <a:ea typeface="ＭＳ Ｐゴシック" pitchFamily="50" charset="-128"/>
              </a:defRPr>
            </a:lvl1pPr>
          </a:lstStyle>
          <a:p>
            <a:pPr>
              <a:defRPr/>
            </a:pPr>
            <a:r>
              <a:rPr lang="en-US" altLang="ja-JP" dirty="0"/>
              <a:t>copyright 2003 voltage incorporation</a:t>
            </a:r>
          </a:p>
        </p:txBody>
      </p:sp>
      <p:sp>
        <p:nvSpPr>
          <p:cNvPr id="1030" name="Rectangle 6"/>
          <p:cNvSpPr>
            <a:spLocks noGrp="1" noChangeArrowheads="1"/>
          </p:cNvSpPr>
          <p:nvPr>
            <p:ph type="sldNum" sz="quarter" idx="4"/>
          </p:nvPr>
        </p:nvSpPr>
        <p:spPr bwMode="auto">
          <a:xfrm>
            <a:off x="5059363" y="9575800"/>
            <a:ext cx="1570037" cy="33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latin typeface="+mn-ea"/>
                <a:ea typeface="ＭＳ Ｐゴシック" pitchFamily="50" charset="-128"/>
              </a:defRPr>
            </a:lvl1pPr>
          </a:lstStyle>
          <a:p>
            <a:pPr>
              <a:defRPr/>
            </a:pPr>
            <a:fld id="{96406024-0133-405B-9EBE-4C491DC798A3}"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b="1">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b="1">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b="1">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b="1">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b="1">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b="1">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b="1">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1000">
          <a:solidFill>
            <a:schemeClr val="tx1"/>
          </a:solidFill>
          <a:latin typeface="+mn-lt"/>
          <a:ea typeface="+mn-ea"/>
        </a:defRPr>
      </a:lvl2pPr>
      <a:lvl3pPr marL="1143000" indent="-228600" algn="l" rtl="0" eaLnBrk="0" fontAlgn="base" hangingPunct="0">
        <a:spcBef>
          <a:spcPct val="20000"/>
        </a:spcBef>
        <a:spcAft>
          <a:spcPct val="0"/>
        </a:spcAft>
        <a:buChar char="•"/>
        <a:defRPr kumimoji="1" sz="1000">
          <a:solidFill>
            <a:schemeClr val="tx1"/>
          </a:solidFill>
          <a:latin typeface="+mn-lt"/>
          <a:ea typeface="+mn-ea"/>
        </a:defRPr>
      </a:lvl3pPr>
      <a:lvl4pPr marL="1600200" indent="-228600" algn="l" rtl="0" eaLnBrk="0" fontAlgn="base" hangingPunct="0">
        <a:spcBef>
          <a:spcPct val="20000"/>
        </a:spcBef>
        <a:spcAft>
          <a:spcPct val="0"/>
        </a:spcAft>
        <a:buChar char="–"/>
        <a:defRPr kumimoji="1" sz="1000">
          <a:solidFill>
            <a:schemeClr val="tx1"/>
          </a:solidFill>
          <a:latin typeface="+mn-lt"/>
          <a:ea typeface="+mn-ea"/>
        </a:defRPr>
      </a:lvl4pPr>
      <a:lvl5pPr marL="2057400" indent="-228600" algn="l" rtl="0" eaLnBrk="0" fontAlgn="base" hangingPunct="0">
        <a:spcBef>
          <a:spcPct val="20000"/>
        </a:spcBef>
        <a:spcAft>
          <a:spcPct val="0"/>
        </a:spcAft>
        <a:buChar char="»"/>
        <a:defRPr kumimoji="1" sz="1000">
          <a:solidFill>
            <a:schemeClr val="tx1"/>
          </a:solidFill>
          <a:latin typeface="+mn-lt"/>
          <a:ea typeface="+mn-ea"/>
        </a:defRPr>
      </a:lvl5pPr>
      <a:lvl6pPr marL="2514600" indent="-228600" algn="l" rtl="0" fontAlgn="base">
        <a:spcBef>
          <a:spcPct val="20000"/>
        </a:spcBef>
        <a:spcAft>
          <a:spcPct val="0"/>
        </a:spcAft>
        <a:defRPr kumimoji="1" sz="1000">
          <a:solidFill>
            <a:schemeClr val="tx1"/>
          </a:solidFill>
          <a:latin typeface="+mn-lt"/>
          <a:ea typeface="+mn-ea"/>
        </a:defRPr>
      </a:lvl6pPr>
      <a:lvl7pPr marL="2971800" indent="-228600" algn="l" rtl="0" fontAlgn="base">
        <a:spcBef>
          <a:spcPct val="20000"/>
        </a:spcBef>
        <a:spcAft>
          <a:spcPct val="0"/>
        </a:spcAft>
        <a:defRPr kumimoji="1" sz="1000">
          <a:solidFill>
            <a:schemeClr val="tx1"/>
          </a:solidFill>
          <a:latin typeface="+mn-lt"/>
          <a:ea typeface="+mn-ea"/>
        </a:defRPr>
      </a:lvl7pPr>
      <a:lvl8pPr marL="3429000" indent="-228600" algn="l" rtl="0" fontAlgn="base">
        <a:spcBef>
          <a:spcPct val="20000"/>
        </a:spcBef>
        <a:spcAft>
          <a:spcPct val="0"/>
        </a:spcAft>
        <a:defRPr kumimoji="1" sz="1000">
          <a:solidFill>
            <a:schemeClr val="tx1"/>
          </a:solidFill>
          <a:latin typeface="+mn-lt"/>
          <a:ea typeface="+mn-ea"/>
        </a:defRPr>
      </a:lvl8pPr>
      <a:lvl9pPr marL="3886200" indent="-228600" algn="l" rtl="0" fontAlgn="base">
        <a:spcBef>
          <a:spcPct val="20000"/>
        </a:spcBef>
        <a:spcAft>
          <a:spcPct val="0"/>
        </a:spcAft>
        <a:defRPr kumimoji="1" sz="1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画面の領域"/>
          <p:cNvPicPr>
            <a:picLocks noChangeAspect="1"/>
          </p:cNvPicPr>
          <p:nvPr/>
        </p:nvPicPr>
        <p:blipFill rotWithShape="1">
          <a:blip r:embed="rId3" cstate="print">
            <a:extLst>
              <a:ext uri="{28A0092B-C50C-407E-A947-70E740481C1C}">
                <a14:useLocalDpi xmlns:a14="http://schemas.microsoft.com/office/drawing/2010/main" val="0"/>
              </a:ext>
            </a:extLst>
          </a:blip>
          <a:srcRect l="7" t="39041" r="1017" b="17289"/>
          <a:stretch/>
        </p:blipFill>
        <p:spPr>
          <a:xfrm>
            <a:off x="123825" y="596516"/>
            <a:ext cx="6591301" cy="2016224"/>
          </a:xfrm>
          <a:prstGeom prst="rect">
            <a:avLst/>
          </a:prstGeom>
        </p:spPr>
      </p:pic>
      <p:sp>
        <p:nvSpPr>
          <p:cNvPr id="3" name="正方形/長方形 2"/>
          <p:cNvSpPr/>
          <p:nvPr/>
        </p:nvSpPr>
        <p:spPr bwMode="auto">
          <a:xfrm>
            <a:off x="47625" y="812540"/>
            <a:ext cx="6787293" cy="648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2056" name="Text Box 10"/>
          <p:cNvSpPr txBox="1">
            <a:spLocks noChangeArrowheads="1"/>
          </p:cNvSpPr>
          <p:nvPr/>
        </p:nvSpPr>
        <p:spPr bwMode="auto">
          <a:xfrm>
            <a:off x="182085" y="279160"/>
            <a:ext cx="2587568" cy="261610"/>
          </a:xfrm>
          <a:prstGeom prst="rect">
            <a:avLst/>
          </a:prstGeom>
          <a:noFill/>
          <a:ln w="9525">
            <a:noFill/>
            <a:miter lim="800000"/>
            <a:headEnd/>
            <a:tailEnd/>
          </a:ln>
        </p:spPr>
        <p:txBody>
          <a:bodyPr wrap="none">
            <a:spAutoFit/>
          </a:bodyPr>
          <a:lstStyle/>
          <a:p>
            <a:pPr algn="r"/>
            <a:r>
              <a:rPr lang="en-US" altLang="ja-JP" sz="1100" b="0" dirty="0" smtClean="0">
                <a:latin typeface="ＭＳ Ｐゴシック" charset="-128"/>
              </a:rPr>
              <a:t>2016</a:t>
            </a:r>
            <a:r>
              <a:rPr lang="ja-JP" altLang="en-US" sz="1100" b="0" dirty="0" smtClean="0">
                <a:latin typeface="ＭＳ Ｐゴシック" charset="-128"/>
              </a:rPr>
              <a:t>年</a:t>
            </a:r>
            <a:r>
              <a:rPr lang="en-US" altLang="ja-JP" sz="1100" b="0" dirty="0" smtClean="0">
                <a:latin typeface="ＭＳ Ｐゴシック" charset="-128"/>
              </a:rPr>
              <a:t>6</a:t>
            </a:r>
            <a:r>
              <a:rPr lang="ja-JP" altLang="en-US" sz="1100" b="0" dirty="0" smtClean="0">
                <a:latin typeface="ＭＳ Ｐゴシック" charset="-128"/>
              </a:rPr>
              <a:t>月</a:t>
            </a:r>
            <a:r>
              <a:rPr lang="en-US" altLang="ja-JP" sz="1100" b="0" dirty="0" smtClean="0">
                <a:latin typeface="ＭＳ Ｐゴシック" charset="-128"/>
              </a:rPr>
              <a:t>2</a:t>
            </a:r>
            <a:r>
              <a:rPr lang="ja-JP" altLang="en-US" sz="1100" b="0" dirty="0" smtClean="0">
                <a:latin typeface="ＭＳ Ｐゴシック" charset="-128"/>
              </a:rPr>
              <a:t>日</a:t>
            </a:r>
            <a:r>
              <a:rPr lang="en-US" altLang="ja-JP" sz="1100" b="0" dirty="0" smtClean="0">
                <a:latin typeface="ＭＳ Ｐゴシック" charset="-128"/>
              </a:rPr>
              <a:t>(</a:t>
            </a:r>
            <a:r>
              <a:rPr lang="ja-JP" altLang="en-US" sz="1100" b="0" dirty="0" smtClean="0">
                <a:latin typeface="ＭＳ Ｐゴシック" charset="-128"/>
              </a:rPr>
              <a:t>木</a:t>
            </a:r>
            <a:r>
              <a:rPr lang="en-US" altLang="ja-JP" sz="1100" b="0" dirty="0" smtClean="0">
                <a:latin typeface="ＭＳ Ｐゴシック" charset="-128"/>
              </a:rPr>
              <a:t>) /</a:t>
            </a:r>
            <a:r>
              <a:rPr lang="ja-JP" altLang="en-US" sz="1100" b="0" dirty="0" smtClean="0">
                <a:latin typeface="ＭＳ Ｐゴシック" charset="-128"/>
              </a:rPr>
              <a:t> 井上商事 </a:t>
            </a:r>
            <a:r>
              <a:rPr lang="ja-JP" altLang="en-US" sz="1100" b="0" dirty="0">
                <a:latin typeface="ＭＳ Ｐゴシック" charset="-128"/>
              </a:rPr>
              <a:t>株式会社</a:t>
            </a:r>
          </a:p>
        </p:txBody>
      </p:sp>
      <p:sp>
        <p:nvSpPr>
          <p:cNvPr id="5133" name="Rectangle 13"/>
          <p:cNvSpPr>
            <a:spLocks noChangeArrowheads="1"/>
          </p:cNvSpPr>
          <p:nvPr/>
        </p:nvSpPr>
        <p:spPr bwMode="auto">
          <a:xfrm>
            <a:off x="0" y="-210988"/>
            <a:ext cx="202484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ja-JP" altLang="en-US"/>
          </a:p>
        </p:txBody>
      </p:sp>
      <p:cxnSp>
        <p:nvCxnSpPr>
          <p:cNvPr id="29" name="直線コネクタ 28"/>
          <p:cNvCxnSpPr/>
          <p:nvPr/>
        </p:nvCxnSpPr>
        <p:spPr bwMode="auto">
          <a:xfrm>
            <a:off x="111553" y="556705"/>
            <a:ext cx="6588732" cy="0"/>
          </a:xfrm>
          <a:prstGeom prst="line">
            <a:avLst/>
          </a:prstGeom>
          <a:solidFill>
            <a:schemeClr val="accent1"/>
          </a:solidFill>
          <a:ln w="88900" cap="flat" cmpd="thickThin" algn="ctr">
            <a:solidFill>
              <a:schemeClr val="tx1"/>
            </a:solidFill>
            <a:prstDash val="solid"/>
            <a:round/>
            <a:headEnd type="none" w="med" len="med"/>
            <a:tailEnd type="none" w="med" len="med"/>
          </a:ln>
          <a:effectLst/>
        </p:spPr>
      </p:cxnSp>
      <p:sp>
        <p:nvSpPr>
          <p:cNvPr id="43" name="Text Box 13"/>
          <p:cNvSpPr txBox="1">
            <a:spLocks noChangeArrowheads="1"/>
          </p:cNvSpPr>
          <p:nvPr/>
        </p:nvSpPr>
        <p:spPr bwMode="auto">
          <a:xfrm>
            <a:off x="40944" y="12068"/>
            <a:ext cx="1277914" cy="307777"/>
          </a:xfrm>
          <a:prstGeom prst="rect">
            <a:avLst/>
          </a:prstGeom>
          <a:solidFill>
            <a:srgbClr val="FF0066"/>
          </a:solidFill>
          <a:ln w="9525">
            <a:noFill/>
            <a:miter lim="800000"/>
            <a:headEnd/>
            <a:tailEnd/>
          </a:ln>
        </p:spPr>
        <p:txBody>
          <a:bodyPr wrap="none">
            <a:spAutoFit/>
          </a:bodyPr>
          <a:lstStyle/>
          <a:p>
            <a:r>
              <a:rPr lang="en-US" altLang="ja-JP" sz="1400" b="0" dirty="0" smtClean="0">
                <a:solidFill>
                  <a:schemeClr val="bg1"/>
                </a:solidFill>
                <a:latin typeface="HGP創英角ｺﾞｼｯｸUB" pitchFamily="50" charset="-128"/>
                <a:ea typeface="HGP創英角ｺﾞｼｯｸUB" pitchFamily="50" charset="-128"/>
              </a:rPr>
              <a:t>News Release</a:t>
            </a:r>
            <a:endParaRPr lang="ja-JP" altLang="en-US" sz="1400" b="0" dirty="0">
              <a:solidFill>
                <a:schemeClr val="bg1"/>
              </a:solidFill>
              <a:latin typeface="HGP創英角ｺﾞｼｯｸUB" pitchFamily="50" charset="-128"/>
              <a:ea typeface="HGP創英角ｺﾞｼｯｸUB" pitchFamily="50" charset="-128"/>
            </a:endParaRPr>
          </a:p>
        </p:txBody>
      </p:sp>
      <p:sp>
        <p:nvSpPr>
          <p:cNvPr id="48" name="AutoShape 12"/>
          <p:cNvSpPr>
            <a:spLocks noChangeArrowheads="1"/>
          </p:cNvSpPr>
          <p:nvPr/>
        </p:nvSpPr>
        <p:spPr bwMode="auto">
          <a:xfrm>
            <a:off x="-23081" y="617273"/>
            <a:ext cx="6858000" cy="975916"/>
          </a:xfrm>
          <a:prstGeom prst="rect">
            <a:avLst/>
          </a:prstGeom>
          <a:noFill/>
          <a:ln w="38100" cmpd="dbl">
            <a:noFill/>
            <a:miter lim="800000"/>
            <a:headEnd/>
            <a:tailEnd/>
          </a:ln>
        </p:spPr>
        <p:txBody>
          <a:bodyPr wrap="none" anchor="ctr"/>
          <a:lstStyle/>
          <a:p>
            <a:pPr algn="ctr"/>
            <a:r>
              <a:rPr lang="ja-JP" altLang="en-US" sz="1600" b="0" spc="-20" dirty="0" smtClean="0">
                <a:latin typeface="HGP創英角ｺﾞｼｯｸUB" pitchFamily="50" charset="-128"/>
                <a:ea typeface="HGP創英角ｺﾞｼｯｸUB" pitchFamily="50" charset="-128"/>
              </a:rPr>
              <a:t>≪　スイーツ食べ放題　≫</a:t>
            </a:r>
            <a:endParaRPr lang="en-US" altLang="ja-JP" sz="1600" b="0" spc="-20" dirty="0" smtClean="0">
              <a:latin typeface="HGP創英角ｺﾞｼｯｸUB" pitchFamily="50" charset="-128"/>
              <a:ea typeface="HGP創英角ｺﾞｼｯｸUB" pitchFamily="50" charset="-128"/>
            </a:endParaRPr>
          </a:p>
          <a:p>
            <a:pPr algn="ctr"/>
            <a:r>
              <a:rPr lang="ja-JP" altLang="en-US" sz="1700" b="0" spc="-20" dirty="0" smtClean="0">
                <a:latin typeface="HGP創英角ｺﾞｼｯｸUB" pitchFamily="50" charset="-128"/>
                <a:ea typeface="HGP創英角ｺﾞｼｯｸUB" pitchFamily="50" charset="-128"/>
              </a:rPr>
              <a:t>食べ放題のテーマパーク</a:t>
            </a:r>
            <a:r>
              <a:rPr lang="en-US" altLang="ja-JP" sz="1700" b="0" spc="-20" dirty="0" smtClean="0">
                <a:latin typeface="HGP創英角ｺﾞｼｯｸUB" pitchFamily="50" charset="-128"/>
                <a:ea typeface="HGP創英角ｺﾞｼｯｸUB" pitchFamily="50" charset="-128"/>
              </a:rPr>
              <a:t>『</a:t>
            </a:r>
            <a:r>
              <a:rPr lang="ja-JP" altLang="en-US" sz="1700" b="0" spc="-20" dirty="0" smtClean="0">
                <a:latin typeface="HGP創英角ｺﾞｼｯｸUB" pitchFamily="50" charset="-128"/>
                <a:ea typeface="HGP創英角ｺﾞｼｯｸUB" pitchFamily="50" charset="-128"/>
              </a:rPr>
              <a:t>スイーツパラダイス</a:t>
            </a:r>
            <a:r>
              <a:rPr lang="en-US" altLang="ja-JP" sz="1700" b="0" spc="-20" dirty="0" smtClean="0">
                <a:latin typeface="HGP創英角ｺﾞｼｯｸUB" pitchFamily="50" charset="-128"/>
                <a:ea typeface="HGP創英角ｺﾞｼｯｸUB" pitchFamily="50" charset="-128"/>
              </a:rPr>
              <a:t>』</a:t>
            </a:r>
            <a:r>
              <a:rPr lang="ja-JP" altLang="en-US" sz="1700" b="0" spc="-20" dirty="0" smtClean="0">
                <a:latin typeface="HGP創英角ｺﾞｼｯｸUB" pitchFamily="50" charset="-128"/>
                <a:ea typeface="HGP創英角ｺﾞｼｯｸUB" pitchFamily="50" charset="-128"/>
              </a:rPr>
              <a:t>が新店舗をオープンします！</a:t>
            </a:r>
            <a:endParaRPr lang="en-US" altLang="ja-JP" sz="1700" b="0" spc="-20" dirty="0" smtClean="0">
              <a:latin typeface="HGP創英角ｺﾞｼｯｸUB" pitchFamily="50" charset="-128"/>
              <a:ea typeface="HGP創英角ｺﾞｼｯｸUB" pitchFamily="50" charset="-128"/>
            </a:endParaRPr>
          </a:p>
          <a:p>
            <a:pPr algn="ctr"/>
            <a:r>
              <a:rPr lang="ja-JP" altLang="en-US" sz="1200" b="0" spc="-20" dirty="0" smtClean="0">
                <a:solidFill>
                  <a:srgbClr val="002060"/>
                </a:solidFill>
                <a:latin typeface="HGP創英角ｺﾞｼｯｸUB" pitchFamily="50" charset="-128"/>
                <a:ea typeface="HGP創英角ｺﾞｼｯｸUB" pitchFamily="50" charset="-128"/>
              </a:rPr>
              <a:t>～丸井大宮店をリニュアルオープン</a:t>
            </a:r>
            <a:r>
              <a:rPr lang="ja-JP" altLang="en-US" sz="1200" b="0" dirty="0" smtClean="0">
                <a:solidFill>
                  <a:srgbClr val="002060"/>
                </a:solidFill>
                <a:latin typeface="HGP創英角ｺﾞｼｯｸUB" pitchFamily="50" charset="-128"/>
                <a:ea typeface="HGP創英角ｺﾞｼｯｸUB" pitchFamily="50" charset="-128"/>
              </a:rPr>
              <a:t>～</a:t>
            </a:r>
            <a:endParaRPr lang="en-US" altLang="ja-JP" sz="1200" b="0" dirty="0" smtClean="0">
              <a:solidFill>
                <a:srgbClr val="002060"/>
              </a:solidFill>
              <a:latin typeface="HGP創英角ｺﾞｼｯｸUB" pitchFamily="50" charset="-128"/>
              <a:ea typeface="HGP創英角ｺﾞｼｯｸUB" pitchFamily="50" charset="-128"/>
            </a:endParaRPr>
          </a:p>
        </p:txBody>
      </p:sp>
      <p:sp>
        <p:nvSpPr>
          <p:cNvPr id="49" name="Rectangle 2"/>
          <p:cNvSpPr>
            <a:spLocks noChangeArrowheads="1"/>
          </p:cNvSpPr>
          <p:nvPr/>
        </p:nvSpPr>
        <p:spPr bwMode="auto">
          <a:xfrm>
            <a:off x="2924944" y="2756756"/>
            <a:ext cx="3811319" cy="2970044"/>
          </a:xfrm>
          <a:prstGeom prst="rect">
            <a:avLst/>
          </a:prstGeom>
          <a:noFill/>
          <a:ln w="9525">
            <a:noFill/>
            <a:miter lim="800000"/>
            <a:headEnd/>
            <a:tailEnd/>
          </a:ln>
        </p:spPr>
        <p:txBody>
          <a:bodyPr wrap="square">
            <a:spAutoFit/>
          </a:bodyPr>
          <a:lstStyle/>
          <a:p>
            <a:pPr>
              <a:defRPr/>
            </a:pPr>
            <a:r>
              <a:rPr lang="ja-JP" altLang="en-US" sz="1100" b="0" dirty="0" smtClean="0">
                <a:latin typeface="+mn-ea"/>
                <a:ea typeface="+mn-ea"/>
              </a:rPr>
              <a:t>　井上商事株式会社（本社：大阪府大阪市　代表取締役：井上敬策）</a:t>
            </a:r>
            <a:r>
              <a:rPr lang="ja-JP" altLang="en-US" sz="1100" b="0" dirty="0">
                <a:latin typeface="+mn-ea"/>
                <a:ea typeface="+mn-ea"/>
              </a:rPr>
              <a:t>は</a:t>
            </a:r>
            <a:r>
              <a:rPr lang="ja-JP" altLang="en-US" sz="1100" b="0" dirty="0" smtClean="0">
                <a:latin typeface="+mn-ea"/>
                <a:ea typeface="+mn-ea"/>
              </a:rPr>
              <a:t>、</a:t>
            </a:r>
            <a:r>
              <a:rPr lang="en-US" altLang="ja-JP" sz="1100" b="0" dirty="0" smtClean="0">
                <a:latin typeface="+mn-ea"/>
                <a:ea typeface="+mn-ea"/>
              </a:rPr>
              <a:t>2016</a:t>
            </a:r>
            <a:r>
              <a:rPr lang="ja-JP" altLang="en-US" sz="1100" b="0" dirty="0" smtClean="0">
                <a:latin typeface="+mn-ea"/>
                <a:ea typeface="+mn-ea"/>
              </a:rPr>
              <a:t>年</a:t>
            </a:r>
            <a:r>
              <a:rPr lang="en-US" altLang="ja-JP" sz="1100" b="0" dirty="0" smtClean="0">
                <a:latin typeface="+mn-ea"/>
                <a:ea typeface="+mn-ea"/>
              </a:rPr>
              <a:t>6</a:t>
            </a:r>
            <a:r>
              <a:rPr lang="ja-JP" altLang="en-US" sz="1100" b="0" dirty="0" smtClean="0">
                <a:latin typeface="+mn-ea"/>
                <a:ea typeface="+mn-ea"/>
              </a:rPr>
              <a:t>月</a:t>
            </a:r>
            <a:r>
              <a:rPr lang="en-US" altLang="ja-JP" sz="1100" b="0" dirty="0">
                <a:latin typeface="+mn-ea"/>
                <a:ea typeface="+mn-ea"/>
              </a:rPr>
              <a:t>3</a:t>
            </a:r>
            <a:r>
              <a:rPr lang="ja-JP" altLang="en-US" sz="1100" b="0" dirty="0" smtClean="0">
                <a:latin typeface="+mn-ea"/>
                <a:ea typeface="+mn-ea"/>
              </a:rPr>
              <a:t>日（金）にスイーツパラダイス丸井大宮店を、リニュアルオープンいたします。</a:t>
            </a:r>
            <a:endParaRPr lang="en-US" altLang="ja-JP" sz="1100" b="0" dirty="0" smtClean="0">
              <a:latin typeface="+mn-ea"/>
              <a:ea typeface="+mn-ea"/>
            </a:endParaRPr>
          </a:p>
          <a:p>
            <a:pPr>
              <a:defRPr/>
            </a:pPr>
            <a:r>
              <a:rPr lang="ja-JP" altLang="en-US" sz="1100" b="0" dirty="0">
                <a:latin typeface="+mn-ea"/>
                <a:ea typeface="+mn-ea"/>
              </a:rPr>
              <a:t>　</a:t>
            </a:r>
            <a:r>
              <a:rPr lang="ja-JP" altLang="en-US" sz="1100" b="0" dirty="0" smtClean="0">
                <a:latin typeface="+mn-ea"/>
                <a:ea typeface="+mn-ea"/>
              </a:rPr>
              <a:t>スイーツパラダイス丸井大宮店は店舗移転により、新しいスタイルのスイーツバイキングを提案いたします。</a:t>
            </a:r>
            <a:endParaRPr lang="en-US" altLang="ja-JP" sz="1100" b="0" dirty="0" smtClean="0">
              <a:latin typeface="+mn-ea"/>
              <a:ea typeface="+mn-ea"/>
            </a:endParaRPr>
          </a:p>
          <a:p>
            <a:pPr>
              <a:defRPr/>
            </a:pPr>
            <a:r>
              <a:rPr lang="ja-JP" altLang="en-US" sz="1100" b="0" dirty="0" smtClean="0">
                <a:latin typeface="+mn-ea"/>
                <a:ea typeface="+mn-ea"/>
              </a:rPr>
              <a:t>今回の目玉は、オーダーメニュー制になりまして、</a:t>
            </a:r>
            <a:r>
              <a:rPr lang="en-US" altLang="ja-JP" sz="1100" b="0" dirty="0" smtClean="0">
                <a:latin typeface="+mn-ea"/>
                <a:ea typeface="+mn-ea"/>
              </a:rPr>
              <a:t>『</a:t>
            </a:r>
            <a:r>
              <a:rPr lang="ja-JP" altLang="en-US" sz="1100" b="0" dirty="0" smtClean="0">
                <a:latin typeface="+mn-ea"/>
                <a:ea typeface="+mn-ea"/>
              </a:rPr>
              <a:t>焼き立てのピザ</a:t>
            </a:r>
            <a:r>
              <a:rPr lang="en-US" altLang="ja-JP" sz="1100" b="0" dirty="0" smtClean="0">
                <a:latin typeface="+mn-ea"/>
                <a:ea typeface="+mn-ea"/>
              </a:rPr>
              <a:t>』『</a:t>
            </a:r>
            <a:r>
              <a:rPr lang="ja-JP" altLang="en-US" sz="1100" b="0" dirty="0">
                <a:latin typeface="+mn-ea"/>
                <a:ea typeface="+mn-ea"/>
              </a:rPr>
              <a:t>茹でたて</a:t>
            </a:r>
            <a:r>
              <a:rPr lang="ja-JP" altLang="en-US" sz="1100" b="0" dirty="0" smtClean="0">
                <a:latin typeface="+mn-ea"/>
                <a:ea typeface="+mn-ea"/>
              </a:rPr>
              <a:t>自家製麺のパスタ</a:t>
            </a:r>
            <a:r>
              <a:rPr lang="en-US" altLang="ja-JP" sz="1100" b="0" dirty="0" smtClean="0">
                <a:latin typeface="+mn-ea"/>
                <a:ea typeface="+mn-ea"/>
              </a:rPr>
              <a:t>』</a:t>
            </a:r>
            <a:r>
              <a:rPr lang="ja-JP" altLang="en-US" sz="1100" b="0" dirty="0" smtClean="0">
                <a:latin typeface="+mn-ea"/>
                <a:ea typeface="+mn-ea"/>
              </a:rPr>
              <a:t>を</a:t>
            </a:r>
            <a:r>
              <a:rPr lang="en-US" altLang="ja-JP" sz="1100" b="0" dirty="0" smtClean="0">
                <a:latin typeface="+mn-ea"/>
                <a:ea typeface="+mn-ea"/>
              </a:rPr>
              <a:t>1</a:t>
            </a:r>
            <a:r>
              <a:rPr lang="ja-JP" altLang="en-US" sz="1100" b="0" dirty="0" smtClean="0">
                <a:latin typeface="+mn-ea"/>
                <a:ea typeface="+mn-ea"/>
              </a:rPr>
              <a:t>品、お客様の席までお届けします。</a:t>
            </a:r>
            <a:endParaRPr lang="en-US" altLang="ja-JP" sz="1100" b="0" dirty="0" smtClean="0">
              <a:latin typeface="+mn-ea"/>
              <a:ea typeface="+mn-ea"/>
            </a:endParaRPr>
          </a:p>
          <a:p>
            <a:pPr>
              <a:defRPr/>
            </a:pPr>
            <a:r>
              <a:rPr lang="ja-JP" altLang="en-US" sz="1100" b="0" dirty="0">
                <a:latin typeface="+mn-ea"/>
                <a:ea typeface="+mn-ea"/>
              </a:rPr>
              <a:t>今回ピザ</a:t>
            </a:r>
            <a:r>
              <a:rPr lang="ja-JP" altLang="en-US" sz="1100" b="0" dirty="0" smtClean="0">
                <a:latin typeface="+mn-ea"/>
                <a:ea typeface="+mn-ea"/>
              </a:rPr>
              <a:t>は、生地にこだわり、大豆粉と米粉を使用し、生地を美味しくいたしました。生地の食感が軽くサクッとした歯ごたえ、そしてカロリーも通常のピザよりもヘルシーになっております。</a:t>
            </a:r>
            <a:endParaRPr lang="en-US" altLang="ja-JP" sz="1100" b="0" dirty="0" smtClean="0">
              <a:latin typeface="+mn-ea"/>
              <a:ea typeface="+mn-ea"/>
            </a:endParaRPr>
          </a:p>
          <a:p>
            <a:pPr>
              <a:defRPr/>
            </a:pPr>
            <a:r>
              <a:rPr lang="ja-JP" altLang="en-US" sz="1100" b="0" dirty="0" smtClean="0">
                <a:latin typeface="+mn-ea"/>
                <a:ea typeface="+mn-ea"/>
              </a:rPr>
              <a:t>トッピングをしたピザをガラスショーケース一面に並べ</a:t>
            </a:r>
            <a:r>
              <a:rPr lang="en-US" altLang="ja-JP" sz="1100" b="0" dirty="0" smtClean="0">
                <a:latin typeface="+mn-ea"/>
                <a:ea typeface="+mn-ea"/>
              </a:rPr>
              <a:t>8</a:t>
            </a:r>
            <a:r>
              <a:rPr lang="ja-JP" altLang="en-US" sz="1100" b="0" dirty="0" smtClean="0">
                <a:latin typeface="+mn-ea"/>
                <a:ea typeface="+mn-ea"/>
              </a:rPr>
              <a:t>種類以上の中から選んでいただける楽しさもございます！</a:t>
            </a:r>
            <a:endParaRPr lang="en-US" altLang="ja-JP" sz="1100" b="0" dirty="0" smtClean="0">
              <a:latin typeface="+mn-ea"/>
              <a:ea typeface="+mn-ea"/>
            </a:endParaRPr>
          </a:p>
          <a:p>
            <a:pPr>
              <a:defRPr/>
            </a:pPr>
            <a:r>
              <a:rPr lang="ja-JP" altLang="en-US" sz="1100" b="0" dirty="0" smtClean="0">
                <a:latin typeface="+mn-ea"/>
                <a:ea typeface="+mn-ea"/>
              </a:rPr>
              <a:t>そして、スイーツもオープンに際し当店限定ケーキも提供して以前よりも華やかなケーキがたくさん並んでます。</a:t>
            </a:r>
            <a:endParaRPr lang="en-US" altLang="ja-JP" sz="1100" b="0" dirty="0" smtClean="0">
              <a:latin typeface="+mn-ea"/>
              <a:ea typeface="+mn-ea"/>
            </a:endParaRPr>
          </a:p>
          <a:p>
            <a:pPr>
              <a:defRPr/>
            </a:pPr>
            <a:r>
              <a:rPr lang="ja-JP" altLang="en-US" sz="1100" b="0" dirty="0" smtClean="0">
                <a:latin typeface="+mn-ea"/>
                <a:ea typeface="+mn-ea"/>
              </a:rPr>
              <a:t>リニュアルオープンに際し価格</a:t>
            </a:r>
            <a:r>
              <a:rPr lang="ja-JP" altLang="en-US" sz="1100" b="0" dirty="0" smtClean="0">
                <a:latin typeface="+mn-ea"/>
                <a:ea typeface="+mn-ea"/>
              </a:rPr>
              <a:t>も大人料金を改定して一人でも多くのお客様にご利用していただくようにいたしました。</a:t>
            </a:r>
            <a:endParaRPr lang="en-US" altLang="ja-JP" sz="1100" b="0" dirty="0" smtClean="0">
              <a:latin typeface="+mn-ea"/>
              <a:ea typeface="+mn-ea"/>
            </a:endParaRPr>
          </a:p>
        </p:txBody>
      </p:sp>
      <p:pic>
        <p:nvPicPr>
          <p:cNvPr id="23" name="図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1128" y="56456"/>
            <a:ext cx="2218722" cy="422429"/>
          </a:xfrm>
          <a:prstGeom prst="rect">
            <a:avLst/>
          </a:prstGeom>
        </p:spPr>
      </p:pic>
      <p:sp>
        <p:nvSpPr>
          <p:cNvPr id="5" name="正方形/長方形 4"/>
          <p:cNvSpPr/>
          <p:nvPr/>
        </p:nvSpPr>
        <p:spPr>
          <a:xfrm>
            <a:off x="317087" y="5743009"/>
            <a:ext cx="6204775" cy="2677656"/>
          </a:xfrm>
          <a:prstGeom prst="rect">
            <a:avLst/>
          </a:prstGeom>
        </p:spPr>
        <p:txBody>
          <a:bodyPr wrap="square">
            <a:spAutoFit/>
          </a:bodyPr>
          <a:lstStyle/>
          <a:p>
            <a:pPr lvl="0"/>
            <a:r>
              <a:rPr lang="ja-JP" altLang="en-US" sz="1050" b="0" dirty="0">
                <a:solidFill>
                  <a:srgbClr val="000000"/>
                </a:solidFill>
                <a:latin typeface="ＭＳ Ｐゴシック"/>
                <a:ea typeface="ＭＳ Ｐゴシック"/>
              </a:rPr>
              <a:t>◆スイーツパラダイスとは</a:t>
            </a:r>
            <a:r>
              <a:rPr lang="ja-JP" altLang="en-US" sz="1050" b="0" dirty="0" smtClean="0">
                <a:solidFill>
                  <a:srgbClr val="000000"/>
                </a:solidFill>
                <a:latin typeface="ＭＳ Ｐゴシック"/>
                <a:ea typeface="ＭＳ Ｐゴシック"/>
              </a:rPr>
              <a:t>◆</a:t>
            </a:r>
            <a:endParaRPr lang="en-US" altLang="ja-JP" sz="1050" b="0" dirty="0" smtClean="0">
              <a:solidFill>
                <a:srgbClr val="000000"/>
              </a:solidFill>
              <a:latin typeface="ＭＳ Ｐゴシック"/>
              <a:ea typeface="ＭＳ Ｐゴシック"/>
            </a:endParaRPr>
          </a:p>
          <a:p>
            <a:pPr lvl="0"/>
            <a:r>
              <a:rPr lang="ja-JP" altLang="en-US" sz="1050" b="0" dirty="0" smtClean="0">
                <a:solidFill>
                  <a:srgbClr val="000000"/>
                </a:solidFill>
                <a:latin typeface="ＭＳ Ｐゴシック"/>
                <a:ea typeface="ＭＳ Ｐゴシック"/>
              </a:rPr>
              <a:t>食べ</a:t>
            </a:r>
            <a:r>
              <a:rPr lang="ja-JP" altLang="en-US" sz="1050" b="0" dirty="0">
                <a:solidFill>
                  <a:srgbClr val="000000"/>
                </a:solidFill>
                <a:latin typeface="ＭＳ Ｐゴシック"/>
                <a:ea typeface="ＭＳ Ｐゴシック"/>
              </a:rPr>
              <a:t>放題型テーマパーク</a:t>
            </a:r>
            <a:r>
              <a:rPr lang="en-US" altLang="ja-JP" sz="1050" b="0" dirty="0">
                <a:solidFill>
                  <a:srgbClr val="000000"/>
                </a:solidFill>
                <a:latin typeface="ＭＳ Ｐゴシック"/>
                <a:ea typeface="ＭＳ Ｐゴシック"/>
              </a:rPr>
              <a:t>『</a:t>
            </a:r>
            <a:r>
              <a:rPr lang="ja-JP" altLang="en-US" sz="1050" b="0" dirty="0">
                <a:solidFill>
                  <a:srgbClr val="000000"/>
                </a:solidFill>
                <a:latin typeface="ＭＳ Ｐゴシック"/>
                <a:ea typeface="ＭＳ Ｐゴシック"/>
              </a:rPr>
              <a:t>スイーツパラダイス</a:t>
            </a:r>
            <a:r>
              <a:rPr lang="en-US" altLang="ja-JP" sz="1050" b="0" dirty="0">
                <a:solidFill>
                  <a:srgbClr val="000000"/>
                </a:solidFill>
                <a:latin typeface="ＭＳ Ｐゴシック"/>
                <a:ea typeface="ＭＳ Ｐゴシック"/>
              </a:rPr>
              <a:t>』</a:t>
            </a:r>
            <a:r>
              <a:rPr lang="ja-JP" altLang="en-US" sz="1050" b="0" dirty="0">
                <a:solidFill>
                  <a:srgbClr val="000000"/>
                </a:solidFill>
                <a:latin typeface="ＭＳ Ｐゴシック"/>
                <a:ea typeface="ＭＳ Ｐゴシック"/>
              </a:rPr>
              <a:t>は、</a:t>
            </a:r>
            <a:r>
              <a:rPr lang="en-US" altLang="ja-JP" sz="1050" b="0" dirty="0">
                <a:solidFill>
                  <a:srgbClr val="000000"/>
                </a:solidFill>
                <a:latin typeface="ＭＳ Ｐゴシック"/>
                <a:ea typeface="ＭＳ Ｐゴシック"/>
              </a:rPr>
              <a:t>2016</a:t>
            </a:r>
            <a:r>
              <a:rPr lang="ja-JP" altLang="en-US" sz="1050" b="0" dirty="0">
                <a:solidFill>
                  <a:srgbClr val="000000"/>
                </a:solidFill>
                <a:latin typeface="ＭＳ Ｐゴシック"/>
                <a:ea typeface="ＭＳ Ｐゴシック"/>
              </a:rPr>
              <a:t>年</a:t>
            </a:r>
            <a:r>
              <a:rPr lang="en-US" altLang="ja-JP" sz="1050" b="0" dirty="0">
                <a:solidFill>
                  <a:srgbClr val="000000"/>
                </a:solidFill>
                <a:latin typeface="ＭＳ Ｐゴシック"/>
                <a:ea typeface="ＭＳ Ｐゴシック"/>
              </a:rPr>
              <a:t>3</a:t>
            </a:r>
            <a:r>
              <a:rPr lang="ja-JP" altLang="en-US" sz="1050" b="0" dirty="0">
                <a:solidFill>
                  <a:srgbClr val="000000"/>
                </a:solidFill>
                <a:latin typeface="ＭＳ Ｐゴシック"/>
                <a:ea typeface="ＭＳ Ｐゴシック"/>
              </a:rPr>
              <a:t>月現在、全国でそれぞれ異なった趣の内装による</a:t>
            </a:r>
            <a:r>
              <a:rPr lang="en-US" altLang="ja-JP" sz="1050" b="0" dirty="0">
                <a:solidFill>
                  <a:srgbClr val="000000"/>
                </a:solidFill>
                <a:latin typeface="ＭＳ Ｐゴシック"/>
                <a:ea typeface="ＭＳ Ｐゴシック"/>
              </a:rPr>
              <a:t>35</a:t>
            </a:r>
            <a:r>
              <a:rPr lang="ja-JP" altLang="en-US" sz="1050" b="0" dirty="0">
                <a:solidFill>
                  <a:srgbClr val="000000"/>
                </a:solidFill>
                <a:latin typeface="ＭＳ Ｐゴシック"/>
                <a:ea typeface="ＭＳ Ｐゴシック"/>
              </a:rPr>
              <a:t>の店舗を展開しています</a:t>
            </a:r>
            <a:r>
              <a:rPr lang="ja-JP" altLang="en-US" sz="1050" b="0" dirty="0" smtClean="0">
                <a:solidFill>
                  <a:srgbClr val="000000"/>
                </a:solidFill>
                <a:latin typeface="ＭＳ Ｐゴシック"/>
                <a:ea typeface="ＭＳ Ｐゴシック"/>
              </a:rPr>
              <a:t>。食べ</a:t>
            </a:r>
            <a:r>
              <a:rPr lang="ja-JP" altLang="en-US" sz="1050" b="0" dirty="0">
                <a:solidFill>
                  <a:srgbClr val="000000"/>
                </a:solidFill>
                <a:latin typeface="ＭＳ Ｐゴシック"/>
                <a:ea typeface="ＭＳ Ｐゴシック"/>
              </a:rPr>
              <a:t>放題メニューは、</a:t>
            </a:r>
            <a:r>
              <a:rPr lang="en-US" altLang="ja-JP" sz="1050" b="0" dirty="0">
                <a:solidFill>
                  <a:srgbClr val="000000"/>
                </a:solidFill>
                <a:latin typeface="ＭＳ Ｐゴシック"/>
                <a:ea typeface="ＭＳ Ｐゴシック"/>
              </a:rPr>
              <a:t>30</a:t>
            </a:r>
            <a:r>
              <a:rPr lang="ja-JP" altLang="en-US" sz="1050" b="0" dirty="0">
                <a:solidFill>
                  <a:srgbClr val="000000"/>
                </a:solidFill>
                <a:latin typeface="ＭＳ Ｐゴシック"/>
                <a:ea typeface="ＭＳ Ｐゴシック"/>
              </a:rPr>
              <a:t>種類以上のスイーツに、モチモチの自社配合の生パスタをはじめ、数十種類のドリンク、カレーやサラダバーなどの軽食までバラエティに富んだ内容で、スイーツ以外に食事も十分に満足できます。他にもチョコファウンテン、和菓子、ソフトクリームや、月ごとのマンスリースイーツやフードも充実しています</a:t>
            </a:r>
            <a:r>
              <a:rPr lang="ja-JP" altLang="en-US" sz="1050" b="0" dirty="0" smtClean="0">
                <a:solidFill>
                  <a:srgbClr val="000000"/>
                </a:solidFill>
                <a:latin typeface="ＭＳ Ｐゴシック"/>
                <a:ea typeface="ＭＳ Ｐゴシック"/>
              </a:rPr>
              <a:t>。</a:t>
            </a:r>
            <a:endParaRPr lang="en-US" altLang="ja-JP" sz="1050" b="0" dirty="0" smtClean="0">
              <a:solidFill>
                <a:srgbClr val="000000"/>
              </a:solidFill>
              <a:latin typeface="ＭＳ Ｐゴシック"/>
              <a:ea typeface="ＭＳ Ｐゴシック"/>
            </a:endParaRPr>
          </a:p>
          <a:p>
            <a:endParaRPr lang="en-US" altLang="ja-JP" sz="1050" b="0" dirty="0" smtClean="0"/>
          </a:p>
          <a:p>
            <a:r>
              <a:rPr lang="ja-JP" altLang="en-US" sz="1050" b="0" dirty="0" smtClean="0"/>
              <a:t>◆</a:t>
            </a:r>
            <a:r>
              <a:rPr lang="ja-JP" altLang="en-US" sz="1050" b="0" dirty="0"/>
              <a:t>基本情報◆</a:t>
            </a:r>
          </a:p>
          <a:p>
            <a:r>
              <a:rPr lang="ja-JP" altLang="en-US" sz="1050" b="0" dirty="0"/>
              <a:t>店舗名：</a:t>
            </a:r>
            <a:r>
              <a:rPr lang="ja-JP" altLang="en-US" sz="1050" b="0" dirty="0" smtClean="0"/>
              <a:t>スイーツパラダイス丸井大宮店</a:t>
            </a:r>
            <a:endParaRPr lang="ja-JP" altLang="en-US" sz="1050" b="0" dirty="0"/>
          </a:p>
          <a:p>
            <a:r>
              <a:rPr lang="ja-JP" altLang="en-US" sz="1050" b="0" dirty="0"/>
              <a:t>基本料金：大人</a:t>
            </a:r>
            <a:r>
              <a:rPr lang="en-US" altLang="ja-JP" sz="1050" b="0" dirty="0" smtClean="0"/>
              <a:t>1,500</a:t>
            </a:r>
            <a:r>
              <a:rPr lang="ja-JP" altLang="en-US" sz="1050" b="0" dirty="0" smtClean="0"/>
              <a:t>円</a:t>
            </a:r>
            <a:r>
              <a:rPr lang="ja-JP" altLang="en-US" sz="1050" b="0" dirty="0"/>
              <a:t>、</a:t>
            </a:r>
            <a:r>
              <a:rPr lang="en-US" altLang="ja-JP" sz="1050" b="0" dirty="0"/>
              <a:t>4</a:t>
            </a:r>
            <a:r>
              <a:rPr lang="ja-JP" altLang="en-US" sz="1050" b="0" dirty="0"/>
              <a:t>歳から小学生まで</a:t>
            </a:r>
            <a:r>
              <a:rPr lang="en-US" altLang="ja-JP" sz="1050" b="0" dirty="0"/>
              <a:t>860</a:t>
            </a:r>
            <a:r>
              <a:rPr lang="ja-JP" altLang="en-US" sz="1050" b="0" dirty="0"/>
              <a:t>円、</a:t>
            </a:r>
            <a:r>
              <a:rPr lang="en-US" altLang="ja-JP" sz="1050" b="0" dirty="0"/>
              <a:t>3</a:t>
            </a:r>
            <a:r>
              <a:rPr lang="ja-JP" altLang="en-US" sz="1050" b="0" dirty="0"/>
              <a:t>歳以下無料</a:t>
            </a:r>
            <a:endParaRPr lang="en-US" altLang="ja-JP" sz="1050" b="0" dirty="0"/>
          </a:p>
          <a:p>
            <a:r>
              <a:rPr lang="ja-JP" altLang="en-US" sz="1050" b="0" dirty="0"/>
              <a:t>制限時間：</a:t>
            </a:r>
            <a:r>
              <a:rPr lang="en-US" altLang="ja-JP" sz="1050" b="0" dirty="0"/>
              <a:t>70</a:t>
            </a:r>
            <a:r>
              <a:rPr lang="ja-JP" altLang="en-US" sz="1050" b="0" dirty="0"/>
              <a:t>分</a:t>
            </a:r>
          </a:p>
          <a:p>
            <a:r>
              <a:rPr lang="ja-JP" altLang="en-US" sz="1050" b="0" dirty="0"/>
              <a:t>席数：</a:t>
            </a:r>
            <a:r>
              <a:rPr lang="en-US" altLang="ja-JP" sz="1050" b="0" dirty="0" smtClean="0"/>
              <a:t>76</a:t>
            </a:r>
            <a:r>
              <a:rPr lang="ja-JP" altLang="en-US" sz="1050" b="0" dirty="0" smtClean="0"/>
              <a:t>席</a:t>
            </a:r>
            <a:endParaRPr lang="ja-JP" altLang="en-US" sz="1050" b="0" dirty="0"/>
          </a:p>
          <a:p>
            <a:r>
              <a:rPr lang="ja-JP" altLang="en-US" sz="1050" b="0" dirty="0"/>
              <a:t>営業時間</a:t>
            </a:r>
            <a:r>
              <a:rPr lang="ja-JP" altLang="en-US" sz="1050" b="0" dirty="0" smtClean="0"/>
              <a:t>：</a:t>
            </a:r>
            <a:r>
              <a:rPr lang="en-US" altLang="ja-JP" sz="1050" b="0" dirty="0" smtClean="0"/>
              <a:t>11:00〜22:00</a:t>
            </a:r>
            <a:endParaRPr lang="en-US" altLang="ja-JP" sz="1050" b="0" dirty="0"/>
          </a:p>
          <a:p>
            <a:r>
              <a:rPr lang="ja-JP" altLang="en-US" sz="1050" b="0" dirty="0"/>
              <a:t>住所</a:t>
            </a:r>
            <a:r>
              <a:rPr lang="ja-JP" altLang="en-US" sz="1050" b="0" dirty="0" smtClean="0"/>
              <a:t>：埼玉県さいたま市大宮区桜木町</a:t>
            </a:r>
            <a:r>
              <a:rPr lang="en-US" altLang="ja-JP" sz="1050" b="0" dirty="0" smtClean="0"/>
              <a:t>2-3</a:t>
            </a:r>
            <a:r>
              <a:rPr lang="ja-JP" altLang="en-US" sz="1050" b="0" dirty="0" smtClean="0"/>
              <a:t>　大宮マルイ</a:t>
            </a:r>
            <a:r>
              <a:rPr lang="en-US" altLang="ja-JP" sz="1050" b="0" dirty="0" smtClean="0"/>
              <a:t>7F</a:t>
            </a:r>
            <a:endParaRPr lang="en-US" altLang="ja-JP" sz="1050" b="0" dirty="0"/>
          </a:p>
          <a:p>
            <a:r>
              <a:rPr lang="en-US" altLang="ja-JP" sz="1050" b="0" dirty="0"/>
              <a:t>TEL</a:t>
            </a:r>
            <a:r>
              <a:rPr lang="ja-JP" altLang="en-US" sz="1050" b="0" dirty="0"/>
              <a:t>＆</a:t>
            </a:r>
            <a:r>
              <a:rPr lang="en-US" altLang="ja-JP" sz="1050" b="0" dirty="0" smtClean="0"/>
              <a:t>FAX.</a:t>
            </a:r>
            <a:r>
              <a:rPr lang="ja-JP" altLang="en-US" sz="1050" b="0" dirty="0" smtClean="0"/>
              <a:t>　</a:t>
            </a:r>
            <a:r>
              <a:rPr lang="en-US" altLang="ja-JP" sz="1050" b="0" dirty="0" smtClean="0"/>
              <a:t>048-648-5552</a:t>
            </a:r>
            <a:endParaRPr lang="en-US" altLang="ja-JP" sz="1050" b="0" dirty="0"/>
          </a:p>
          <a:p>
            <a:pPr lvl="0"/>
            <a:endParaRPr lang="ja-JP" altLang="en-US" sz="1050" b="0" dirty="0">
              <a:solidFill>
                <a:srgbClr val="000000"/>
              </a:solidFill>
              <a:latin typeface="ＭＳ Ｐゴシック"/>
              <a:ea typeface="ＭＳ Ｐゴシック"/>
            </a:endParaRPr>
          </a:p>
        </p:txBody>
      </p:sp>
      <p:grpSp>
        <p:nvGrpSpPr>
          <p:cNvPr id="6" name="グループ化 5"/>
          <p:cNvGrpSpPr/>
          <p:nvPr/>
        </p:nvGrpSpPr>
        <p:grpSpPr>
          <a:xfrm>
            <a:off x="83355" y="8427804"/>
            <a:ext cx="6634239" cy="1061830"/>
            <a:chOff x="111553" y="8063931"/>
            <a:chExt cx="6634239" cy="1061830"/>
          </a:xfrm>
        </p:grpSpPr>
        <p:sp>
          <p:nvSpPr>
            <p:cNvPr id="30" name="正方形/長方形 29"/>
            <p:cNvSpPr/>
            <p:nvPr/>
          </p:nvSpPr>
          <p:spPr>
            <a:xfrm>
              <a:off x="111553" y="8063932"/>
              <a:ext cx="3519683" cy="1061829"/>
            </a:xfrm>
            <a:prstGeom prst="rect">
              <a:avLst/>
            </a:prstGeom>
            <a:ln w="12700">
              <a:noFill/>
            </a:ln>
          </p:spPr>
          <p:txBody>
            <a:bodyPr wrap="square">
              <a:spAutoFit/>
            </a:bodyPr>
            <a:lstStyle/>
            <a:p>
              <a:r>
                <a:rPr lang="en-US" altLang="ja-JP" sz="1050" dirty="0" smtClean="0">
                  <a:latin typeface="+mn-ea"/>
                  <a:ea typeface="+mn-ea"/>
                </a:rPr>
                <a:t>【</a:t>
              </a:r>
              <a:r>
                <a:rPr lang="ja-JP" altLang="en-US" sz="1050" dirty="0">
                  <a:latin typeface="+mn-ea"/>
                  <a:ea typeface="+mn-ea"/>
                </a:rPr>
                <a:t>会社概要</a:t>
              </a:r>
              <a:r>
                <a:rPr lang="en-US" altLang="ja-JP" sz="1050" dirty="0" smtClean="0">
                  <a:latin typeface="+mn-ea"/>
                  <a:ea typeface="+mn-ea"/>
                </a:rPr>
                <a:t>】</a:t>
              </a:r>
              <a:endParaRPr lang="en-US" altLang="ja-JP" sz="1050" dirty="0">
                <a:latin typeface="+mn-ea"/>
                <a:ea typeface="+mn-ea"/>
              </a:endParaRPr>
            </a:p>
            <a:p>
              <a:r>
                <a:rPr lang="en-US" altLang="ja-JP" sz="1050" b="0" dirty="0">
                  <a:latin typeface="+mn-ea"/>
                  <a:ea typeface="+mn-ea"/>
                </a:rPr>
                <a:t>■</a:t>
              </a:r>
              <a:r>
                <a:rPr lang="ja-JP" altLang="en-US" sz="1050" b="0" dirty="0">
                  <a:latin typeface="+mn-ea"/>
                  <a:ea typeface="+mn-ea"/>
                </a:rPr>
                <a:t>会社名    井上商事株式会社</a:t>
              </a:r>
            </a:p>
            <a:p>
              <a:r>
                <a:rPr lang="ja-JP" altLang="en-US" sz="1050" b="0" dirty="0">
                  <a:latin typeface="+mn-ea"/>
                  <a:ea typeface="+mn-ea"/>
                </a:rPr>
                <a:t>■代表者    代表取締役 井上 敬策</a:t>
              </a:r>
            </a:p>
            <a:p>
              <a:r>
                <a:rPr lang="ja-JP" altLang="en-US" sz="1050" b="0" dirty="0">
                  <a:latin typeface="+mn-ea"/>
                  <a:ea typeface="+mn-ea"/>
                </a:rPr>
                <a:t>■資本金   　</a:t>
              </a:r>
              <a:r>
                <a:rPr lang="en-US" altLang="ja-JP" sz="1050" b="0" dirty="0">
                  <a:latin typeface="+mn-ea"/>
                  <a:ea typeface="+mn-ea"/>
                </a:rPr>
                <a:t>42,000,000</a:t>
              </a:r>
              <a:r>
                <a:rPr lang="ja-JP" altLang="en-US" sz="1050" b="0" dirty="0">
                  <a:latin typeface="+mn-ea"/>
                  <a:ea typeface="+mn-ea"/>
                </a:rPr>
                <a:t>円</a:t>
              </a:r>
            </a:p>
            <a:p>
              <a:r>
                <a:rPr lang="ja-JP" altLang="en-US" sz="1050" b="0" dirty="0">
                  <a:latin typeface="+mn-ea"/>
                  <a:ea typeface="+mn-ea"/>
                </a:rPr>
                <a:t>■設　立    </a:t>
              </a:r>
              <a:r>
                <a:rPr lang="en-US" altLang="ja-JP" sz="1050" b="0" dirty="0">
                  <a:latin typeface="+mn-ea"/>
                  <a:ea typeface="+mn-ea"/>
                </a:rPr>
                <a:t>1954</a:t>
              </a:r>
              <a:r>
                <a:rPr lang="ja-JP" altLang="en-US" sz="1050" b="0" dirty="0">
                  <a:latin typeface="+mn-ea"/>
                  <a:ea typeface="+mn-ea"/>
                </a:rPr>
                <a:t>年</a:t>
              </a:r>
              <a:r>
                <a:rPr lang="en-US" altLang="ja-JP" sz="1050" b="0" dirty="0">
                  <a:latin typeface="+mn-ea"/>
                  <a:ea typeface="+mn-ea"/>
                </a:rPr>
                <a:t>4</a:t>
              </a:r>
              <a:r>
                <a:rPr lang="ja-JP" altLang="en-US" sz="1050" b="0" dirty="0">
                  <a:latin typeface="+mn-ea"/>
                  <a:ea typeface="+mn-ea"/>
                </a:rPr>
                <a:t>月</a:t>
              </a:r>
            </a:p>
            <a:p>
              <a:r>
                <a:rPr lang="ja-JP" altLang="en-US" sz="1050" b="0" dirty="0">
                  <a:latin typeface="+mn-ea"/>
                  <a:ea typeface="+mn-ea"/>
                </a:rPr>
                <a:t>■所在地    〒</a:t>
              </a:r>
              <a:r>
                <a:rPr lang="en-US" altLang="ja-JP" sz="1050" b="0" dirty="0">
                  <a:latin typeface="+mn-ea"/>
                  <a:ea typeface="+mn-ea"/>
                </a:rPr>
                <a:t>531-0076 </a:t>
              </a:r>
              <a:r>
                <a:rPr lang="ja-JP" altLang="en-US" sz="1050" b="0" dirty="0">
                  <a:latin typeface="+mn-ea"/>
                  <a:ea typeface="+mn-ea"/>
                </a:rPr>
                <a:t>大阪府大阪市北区大淀中</a:t>
              </a:r>
              <a:r>
                <a:rPr lang="en-US" altLang="ja-JP" sz="1050" b="0" dirty="0" smtClean="0">
                  <a:latin typeface="+mn-ea"/>
                  <a:ea typeface="+mn-ea"/>
                </a:rPr>
                <a:t>2-2-5</a:t>
              </a:r>
              <a:endParaRPr lang="en-US" altLang="ja-JP" sz="1050" b="0" dirty="0">
                <a:latin typeface="+mn-ea"/>
                <a:ea typeface="+mn-ea"/>
              </a:endParaRPr>
            </a:p>
          </p:txBody>
        </p:sp>
        <p:sp>
          <p:nvSpPr>
            <p:cNvPr id="32" name="正方形/長方形 31"/>
            <p:cNvSpPr/>
            <p:nvPr/>
          </p:nvSpPr>
          <p:spPr>
            <a:xfrm>
              <a:off x="3469428" y="8063931"/>
              <a:ext cx="3276364" cy="1061829"/>
            </a:xfrm>
            <a:prstGeom prst="rect">
              <a:avLst/>
            </a:prstGeom>
            <a:ln w="12700">
              <a:noFill/>
            </a:ln>
          </p:spPr>
          <p:txBody>
            <a:bodyPr wrap="square">
              <a:spAutoFit/>
            </a:bodyPr>
            <a:lstStyle/>
            <a:p>
              <a:endParaRPr lang="en-US" altLang="ja-JP" sz="1050" b="0" dirty="0">
                <a:latin typeface="+mn-ea"/>
                <a:ea typeface="+mn-ea"/>
              </a:endParaRPr>
            </a:p>
            <a:p>
              <a:r>
                <a:rPr lang="en-US" altLang="ja-JP" sz="1050" b="0" dirty="0">
                  <a:latin typeface="+mn-ea"/>
                  <a:ea typeface="+mn-ea"/>
                </a:rPr>
                <a:t>■TEL       06-6453-5251</a:t>
              </a:r>
            </a:p>
            <a:p>
              <a:r>
                <a:rPr lang="en-US" altLang="ja-JP" sz="1050" b="0" dirty="0">
                  <a:latin typeface="+mn-ea"/>
                  <a:ea typeface="+mn-ea"/>
                </a:rPr>
                <a:t>■FAX       06-6453-5255</a:t>
              </a:r>
            </a:p>
            <a:p>
              <a:r>
                <a:rPr lang="en-US" altLang="ja-JP" sz="1050" b="0" dirty="0">
                  <a:latin typeface="+mn-ea"/>
                  <a:ea typeface="+mn-ea"/>
                </a:rPr>
                <a:t>■URL     </a:t>
              </a:r>
              <a:r>
                <a:rPr lang="ja-JP" altLang="en-US" sz="1050" b="0" dirty="0">
                  <a:latin typeface="+mn-ea"/>
                  <a:ea typeface="+mn-ea"/>
                </a:rPr>
                <a:t>　</a:t>
              </a:r>
              <a:r>
                <a:rPr lang="en-US" altLang="ja-JP" sz="1050" b="0" dirty="0" smtClean="0">
                  <a:latin typeface="+mn-ea"/>
                  <a:ea typeface="+mn-ea"/>
                </a:rPr>
                <a:t>http</a:t>
              </a:r>
              <a:r>
                <a:rPr lang="en-US" altLang="ja-JP" sz="1050" b="0" dirty="0">
                  <a:latin typeface="+mn-ea"/>
                  <a:ea typeface="+mn-ea"/>
                </a:rPr>
                <a:t>://www.sweets-paradise.jp/</a:t>
              </a:r>
            </a:p>
            <a:p>
              <a:r>
                <a:rPr lang="en-US" altLang="ja-JP" sz="1050" b="0" dirty="0">
                  <a:latin typeface="+mn-ea"/>
                  <a:ea typeface="+mn-ea"/>
                </a:rPr>
                <a:t>■</a:t>
              </a:r>
              <a:r>
                <a:rPr lang="ja-JP" altLang="en-US" sz="1050" b="0" dirty="0">
                  <a:latin typeface="+mn-ea"/>
                  <a:ea typeface="+mn-ea"/>
                </a:rPr>
                <a:t>事業内容  洋菓子製造、デザートバイキング店経営</a:t>
              </a:r>
            </a:p>
            <a:p>
              <a:endParaRPr lang="ja-JP" altLang="en-US" sz="1050" b="0" dirty="0">
                <a:latin typeface="+mn-ea"/>
                <a:ea typeface="+mn-ea"/>
              </a:endParaRPr>
            </a:p>
          </p:txBody>
        </p:sp>
      </p:grpSp>
      <p:sp>
        <p:nvSpPr>
          <p:cNvPr id="4" name="正方形/長方形 3"/>
          <p:cNvSpPr/>
          <p:nvPr/>
        </p:nvSpPr>
        <p:spPr bwMode="auto">
          <a:xfrm>
            <a:off x="115977" y="8427805"/>
            <a:ext cx="6593156" cy="106183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p:txBody>
      </p:sp>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553" y="2848368"/>
            <a:ext cx="2692937" cy="1996620"/>
          </a:xfrm>
          <a:prstGeom prst="rect">
            <a:avLst/>
          </a:prstGeom>
        </p:spPr>
      </p:pic>
    </p:spTree>
    <p:extLst>
      <p:ext uri="{BB962C8B-B14F-4D97-AF65-F5344CB8AC3E}">
        <p14:creationId xmlns:p14="http://schemas.microsoft.com/office/powerpoint/2010/main" val="393840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16338" y="5601072"/>
            <a:ext cx="6858000" cy="831795"/>
            <a:chOff x="0" y="9053753"/>
            <a:chExt cx="6858000" cy="831795"/>
          </a:xfrm>
        </p:grpSpPr>
        <p:sp>
          <p:nvSpPr>
            <p:cNvPr id="3" name="テキスト ボックス 2"/>
            <p:cNvSpPr txBox="1"/>
            <p:nvPr/>
          </p:nvSpPr>
          <p:spPr>
            <a:xfrm>
              <a:off x="2461428" y="9053753"/>
              <a:ext cx="1981633" cy="276999"/>
            </a:xfrm>
            <a:prstGeom prst="rect">
              <a:avLst/>
            </a:prstGeom>
            <a:noFill/>
          </p:spPr>
          <p:txBody>
            <a:bodyPr wrap="none" rtlCol="0">
              <a:spAutoFit/>
            </a:bodyPr>
            <a:lstStyle/>
            <a:p>
              <a:r>
                <a:rPr lang="ja-JP" altLang="en-US" sz="1200" b="0" dirty="0" smtClean="0">
                  <a:latin typeface="+mn-ea"/>
                  <a:ea typeface="+mn-ea"/>
                </a:rPr>
                <a:t> </a:t>
              </a:r>
              <a:r>
                <a:rPr lang="ja-JP" altLang="en-US" sz="1200" b="0" u="sng" dirty="0" smtClean="0">
                  <a:latin typeface="+mn-ea"/>
                  <a:ea typeface="+mn-ea"/>
                </a:rPr>
                <a:t>本件に関する　お問合せ先</a:t>
              </a:r>
              <a:endParaRPr kumimoji="1" lang="ja-JP" altLang="en-US" sz="1200" b="0" dirty="0">
                <a:latin typeface="+mn-ea"/>
                <a:ea typeface="+mn-ea"/>
              </a:endParaRPr>
            </a:p>
          </p:txBody>
        </p:sp>
        <p:sp>
          <p:nvSpPr>
            <p:cNvPr id="4" name="テキスト ボックス 3"/>
            <p:cNvSpPr txBox="1"/>
            <p:nvPr/>
          </p:nvSpPr>
          <p:spPr>
            <a:xfrm>
              <a:off x="0" y="9269995"/>
              <a:ext cx="6858000" cy="615553"/>
            </a:xfrm>
            <a:prstGeom prst="rect">
              <a:avLst/>
            </a:prstGeom>
            <a:noFill/>
          </p:spPr>
          <p:txBody>
            <a:bodyPr wrap="square" rtlCol="0">
              <a:spAutoFit/>
            </a:bodyPr>
            <a:lstStyle/>
            <a:p>
              <a:pPr algn="ctr">
                <a:defRPr/>
              </a:pPr>
              <a:r>
                <a:rPr lang="ja-JP" altLang="en-US" sz="1050" b="0" dirty="0">
                  <a:latin typeface="+mn-ea"/>
                  <a:ea typeface="+mn-ea"/>
                </a:rPr>
                <a:t>井上</a:t>
              </a:r>
              <a:r>
                <a:rPr lang="ja-JP" altLang="en-US" sz="1050" b="0" dirty="0" smtClean="0">
                  <a:latin typeface="+mn-ea"/>
                  <a:ea typeface="+mn-ea"/>
                </a:rPr>
                <a:t>商事 株式会社 広報担当　</a:t>
              </a:r>
              <a:r>
                <a:rPr lang="ja-JP" altLang="en-US" sz="1050" b="0" dirty="0">
                  <a:latin typeface="+mn-ea"/>
                  <a:ea typeface="+mn-ea"/>
                </a:rPr>
                <a:t>小野</a:t>
              </a:r>
              <a:r>
                <a:rPr lang="ja-JP" altLang="en-US" sz="1050" b="0" dirty="0" smtClean="0">
                  <a:latin typeface="+mn-ea"/>
                  <a:ea typeface="+mn-ea"/>
                </a:rPr>
                <a:t>　　　</a:t>
              </a:r>
              <a:endParaRPr lang="en-US" altLang="ja-JP" sz="1050" b="0" dirty="0" smtClean="0">
                <a:latin typeface="+mn-ea"/>
                <a:ea typeface="+mn-ea"/>
              </a:endParaRPr>
            </a:p>
            <a:p>
              <a:pPr algn="ctr">
                <a:spcAft>
                  <a:spcPts val="300"/>
                </a:spcAft>
                <a:defRPr/>
              </a:pPr>
              <a:r>
                <a:rPr lang="ja-JP" altLang="en-US" sz="1050" b="0" dirty="0" smtClean="0">
                  <a:latin typeface="+mn-ea"/>
                  <a:ea typeface="+mn-ea"/>
                </a:rPr>
                <a:t>　</a:t>
              </a:r>
              <a:r>
                <a:rPr lang="en-US" altLang="ja-JP" sz="1050" b="0" dirty="0" smtClean="0">
                  <a:latin typeface="+mn-ea"/>
                  <a:ea typeface="+mn-ea"/>
                </a:rPr>
                <a:t>TEL</a:t>
              </a:r>
              <a:r>
                <a:rPr lang="ja-JP" altLang="en-US" sz="1050" b="0" dirty="0" smtClean="0">
                  <a:latin typeface="+mn-ea"/>
                  <a:ea typeface="+mn-ea"/>
                </a:rPr>
                <a:t>： </a:t>
              </a:r>
              <a:r>
                <a:rPr lang="en-US" altLang="ja-JP" sz="1050" b="0" dirty="0">
                  <a:latin typeface="+mn-ea"/>
                  <a:ea typeface="+mn-ea"/>
                </a:rPr>
                <a:t>03-3527‐7907 </a:t>
              </a:r>
              <a:r>
                <a:rPr lang="ja-JP" altLang="en-US" sz="1050" b="0" dirty="0" smtClean="0">
                  <a:latin typeface="+mn-ea"/>
                  <a:ea typeface="+mn-ea"/>
                </a:rPr>
                <a:t> </a:t>
              </a:r>
              <a:r>
                <a:rPr lang="en-US" altLang="ja-JP" sz="1050" b="0" dirty="0" smtClean="0">
                  <a:latin typeface="+mn-ea"/>
                  <a:ea typeface="+mn-ea"/>
                </a:rPr>
                <a:t>/ FAX</a:t>
              </a:r>
              <a:r>
                <a:rPr lang="ja-JP" altLang="en-US" sz="1050" b="0" dirty="0" smtClean="0">
                  <a:latin typeface="+mn-ea"/>
                  <a:ea typeface="+mn-ea"/>
                </a:rPr>
                <a:t>： </a:t>
              </a:r>
              <a:r>
                <a:rPr lang="en-US" altLang="ja-JP" sz="1050" b="0" dirty="0">
                  <a:latin typeface="+mn-ea"/>
                  <a:ea typeface="+mn-ea"/>
                </a:rPr>
                <a:t>03-3527‐7908 </a:t>
              </a:r>
              <a:r>
                <a:rPr lang="ja-JP" altLang="en-US" sz="1050" b="0" dirty="0" smtClean="0">
                  <a:latin typeface="+mn-ea"/>
                  <a:ea typeface="+mn-ea"/>
                </a:rPr>
                <a:t> </a:t>
              </a:r>
              <a:r>
                <a:rPr lang="en-US" altLang="ja-JP" sz="1050" b="0" dirty="0" smtClean="0">
                  <a:latin typeface="+mn-ea"/>
                  <a:ea typeface="+mn-ea"/>
                </a:rPr>
                <a:t>/ MAIL</a:t>
              </a:r>
              <a:r>
                <a:rPr lang="ja-JP" altLang="en-US" sz="1050" b="0" dirty="0" smtClean="0">
                  <a:latin typeface="+mn-ea"/>
                  <a:ea typeface="+mn-ea"/>
                </a:rPr>
                <a:t> ：</a:t>
              </a:r>
              <a:r>
                <a:rPr lang="en-US" altLang="ja-JP" sz="1050" b="0" dirty="0">
                  <a:latin typeface="+mn-ea"/>
                  <a:ea typeface="+mn-ea"/>
                </a:rPr>
                <a:t>ono@sweets-paradise.com</a:t>
              </a:r>
              <a:r>
                <a:rPr lang="ja-JP" altLang="en-US" sz="1050" b="0" dirty="0" smtClean="0">
                  <a:latin typeface="+mn-ea"/>
                  <a:ea typeface="+mn-ea"/>
                </a:rPr>
                <a:t>　　</a:t>
              </a:r>
              <a:endParaRPr lang="en-US" altLang="ja-JP" sz="1050" b="0" dirty="0" smtClean="0">
                <a:latin typeface="+mn-ea"/>
                <a:ea typeface="+mn-ea"/>
              </a:endParaRPr>
            </a:p>
            <a:p>
              <a:pPr algn="ctr">
                <a:defRPr/>
              </a:pPr>
              <a:r>
                <a:rPr lang="ja-JP" altLang="en-US" sz="1050" b="0" dirty="0" smtClean="0">
                  <a:latin typeface="+mn-ea"/>
                  <a:ea typeface="+mn-ea"/>
                </a:rPr>
                <a:t>■</a:t>
              </a:r>
              <a:r>
                <a:rPr lang="en-US" altLang="ja-JP" sz="1050" b="0" dirty="0" smtClean="0">
                  <a:latin typeface="+mn-ea"/>
                  <a:ea typeface="+mn-ea"/>
                </a:rPr>
                <a:t>HP</a:t>
              </a:r>
              <a:r>
                <a:rPr lang="ja-JP" altLang="en-US" sz="1050" b="0" dirty="0" smtClean="0">
                  <a:latin typeface="+mn-ea"/>
                  <a:ea typeface="+mn-ea"/>
                </a:rPr>
                <a:t> </a:t>
              </a:r>
              <a:r>
                <a:rPr lang="en-US" altLang="ja-JP" sz="1050" b="0" dirty="0">
                  <a:latin typeface="+mn-ea"/>
                  <a:ea typeface="+mn-ea"/>
                </a:rPr>
                <a:t>http://www.sweets-paradise.jp/</a:t>
              </a:r>
              <a:r>
                <a:rPr lang="ja-JP" altLang="en-US" sz="1050" b="0" dirty="0" smtClean="0">
                  <a:latin typeface="+mn-ea"/>
                  <a:ea typeface="+mn-ea"/>
                </a:rPr>
                <a:t>　　</a:t>
              </a:r>
              <a:endParaRPr lang="en-US" altLang="ja-JP" sz="1050" b="0" dirty="0" smtClean="0">
                <a:latin typeface="+mn-ea"/>
                <a:ea typeface="+mn-ea"/>
              </a:endParaRPr>
            </a:p>
          </p:txBody>
        </p:sp>
      </p:gr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634" y="122066"/>
            <a:ext cx="3208476" cy="4542901"/>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9661" y="122068"/>
            <a:ext cx="3210948" cy="4542900"/>
          </a:xfrm>
          <a:prstGeom prst="rect">
            <a:avLst/>
          </a:prstGeom>
        </p:spPr>
      </p:pic>
    </p:spTree>
    <p:extLst>
      <p:ext uri="{BB962C8B-B14F-4D97-AF65-F5344CB8AC3E}">
        <p14:creationId xmlns:p14="http://schemas.microsoft.com/office/powerpoint/2010/main" val="2437117203"/>
      </p:ext>
    </p:extLst>
  </p:cSld>
  <p:clrMapOvr>
    <a:masterClrMapping/>
  </p:clrMapOvr>
</p:sld>
</file>

<file path=ppt/theme/theme1.xml><?xml version="1.0" encoding="utf-8"?>
<a:theme xmlns:a="http://schemas.openxmlformats.org/drawingml/2006/main" name="標準デザイン">
  <a:themeElements>
    <a:clrScheme name="ユーザー定義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E5"/>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1"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1"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31494</TotalTime>
  <Words>213</Words>
  <Application>Microsoft Office PowerPoint</Application>
  <PresentationFormat>A4 210 x 297 mm</PresentationFormat>
  <Paragraphs>39</Paragraphs>
  <Slides>2</Slides>
  <Notes>1</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標準デザイン</vt:lpstr>
      <vt:lpstr>PowerPoint プレゼンテーション</vt:lpstr>
      <vt:lpstr>PowerPoint プレゼンテーション</vt:lpstr>
    </vt:vector>
  </TitlesOfParts>
  <Company>代表取締役</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津谷祐司</dc:creator>
  <cp:lastModifiedBy>TAKEO_ONO</cp:lastModifiedBy>
  <cp:revision>1915</cp:revision>
  <cp:lastPrinted>2016-04-28T04:44:35Z</cp:lastPrinted>
  <dcterms:created xsi:type="dcterms:W3CDTF">2000-04-02T14:44:09Z</dcterms:created>
  <dcterms:modified xsi:type="dcterms:W3CDTF">2016-06-02T01:22:11Z</dcterms:modified>
</cp:coreProperties>
</file>