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0" r:id="rId2"/>
    <p:sldId id="282" r:id="rId3"/>
    <p:sldId id="290" r:id="rId4"/>
    <p:sldId id="288" r:id="rId5"/>
    <p:sldId id="283" r:id="rId6"/>
    <p:sldId id="279" r:id="rId7"/>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B5B"/>
    <a:srgbClr val="FFFF66"/>
    <a:srgbClr val="FFFF99"/>
    <a:srgbClr val="CC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20" d="100"/>
          <a:sy n="120" d="100"/>
        </p:scale>
        <p:origin x="-810" y="3858"/>
      </p:cViewPr>
      <p:guideLst>
        <p:guide orient="horz" pos="2880"/>
        <p:guide pos="3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74B30B1A-17E7-4179-BB32-D31F7A9DDE72}" type="datetimeFigureOut">
              <a:rPr kumimoji="1" lang="ja-JP" altLang="en-US" smtClean="0"/>
              <a:t>2016/6/22</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AB595D6F-22F3-4586-B21B-42524499BB2B}" type="slidenum">
              <a:rPr kumimoji="1" lang="ja-JP" altLang="en-US" smtClean="0"/>
              <a:t>‹#›</a:t>
            </a:fld>
            <a:endParaRPr kumimoji="1" lang="ja-JP" altLang="en-US"/>
          </a:p>
        </p:txBody>
      </p:sp>
    </p:spTree>
    <p:extLst>
      <p:ext uri="{BB962C8B-B14F-4D97-AF65-F5344CB8AC3E}">
        <p14:creationId xmlns:p14="http://schemas.microsoft.com/office/powerpoint/2010/main" val="14659398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595D6F-22F3-4586-B21B-42524499BB2B}" type="slidenum">
              <a:rPr kumimoji="1" lang="ja-JP" altLang="en-US" smtClean="0"/>
              <a:t>1</a:t>
            </a:fld>
            <a:endParaRPr kumimoji="1" lang="ja-JP" altLang="en-US"/>
          </a:p>
        </p:txBody>
      </p:sp>
    </p:spTree>
    <p:extLst>
      <p:ext uri="{BB962C8B-B14F-4D97-AF65-F5344CB8AC3E}">
        <p14:creationId xmlns:p14="http://schemas.microsoft.com/office/powerpoint/2010/main" val="325616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595D6F-22F3-4586-B21B-42524499BB2B}" type="slidenum">
              <a:rPr kumimoji="1" lang="ja-JP" altLang="en-US" smtClean="0"/>
              <a:t>2</a:t>
            </a:fld>
            <a:endParaRPr kumimoji="1" lang="ja-JP" altLang="en-US"/>
          </a:p>
        </p:txBody>
      </p:sp>
    </p:spTree>
    <p:extLst>
      <p:ext uri="{BB962C8B-B14F-4D97-AF65-F5344CB8AC3E}">
        <p14:creationId xmlns:p14="http://schemas.microsoft.com/office/powerpoint/2010/main" val="325616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595D6F-22F3-4586-B21B-42524499BB2B}" type="slidenum">
              <a:rPr kumimoji="1" lang="ja-JP" altLang="en-US" smtClean="0"/>
              <a:t>3</a:t>
            </a:fld>
            <a:endParaRPr kumimoji="1" lang="ja-JP" altLang="en-US"/>
          </a:p>
        </p:txBody>
      </p:sp>
    </p:spTree>
    <p:extLst>
      <p:ext uri="{BB962C8B-B14F-4D97-AF65-F5344CB8AC3E}">
        <p14:creationId xmlns:p14="http://schemas.microsoft.com/office/powerpoint/2010/main" val="325616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595D6F-22F3-4586-B21B-42524499BB2B}" type="slidenum">
              <a:rPr kumimoji="1" lang="ja-JP" altLang="en-US" smtClean="0"/>
              <a:t>4</a:t>
            </a:fld>
            <a:endParaRPr kumimoji="1" lang="ja-JP" altLang="en-US"/>
          </a:p>
        </p:txBody>
      </p:sp>
    </p:spTree>
    <p:extLst>
      <p:ext uri="{BB962C8B-B14F-4D97-AF65-F5344CB8AC3E}">
        <p14:creationId xmlns:p14="http://schemas.microsoft.com/office/powerpoint/2010/main" val="325616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595D6F-22F3-4586-B21B-42524499BB2B}" type="slidenum">
              <a:rPr kumimoji="1" lang="ja-JP" altLang="en-US" smtClean="0"/>
              <a:t>6</a:t>
            </a:fld>
            <a:endParaRPr kumimoji="1" lang="ja-JP" altLang="en-US"/>
          </a:p>
        </p:txBody>
      </p:sp>
    </p:spTree>
    <p:extLst>
      <p:ext uri="{BB962C8B-B14F-4D97-AF65-F5344CB8AC3E}">
        <p14:creationId xmlns:p14="http://schemas.microsoft.com/office/powerpoint/2010/main" val="325616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14274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269393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112964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199621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122757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23218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276659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378954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53273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55970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8E8B28-C96F-45FE-A377-8276AC016A6C}" type="datetimeFigureOut">
              <a:rPr kumimoji="1" lang="ja-JP" altLang="en-US" smtClean="0"/>
              <a:t>2016/6/22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260723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C8E8B28-C96F-45FE-A377-8276AC016A6C}" type="datetimeFigureOut">
              <a:rPr kumimoji="1" lang="ja-JP" altLang="en-US" smtClean="0"/>
              <a:t>2016/6/22</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EC40630-AE6B-4941-A0F9-74C60615301E}" type="slidenum">
              <a:rPr kumimoji="1" lang="ja-JP" altLang="en-US" smtClean="0"/>
              <a:t>‹#›</a:t>
            </a:fld>
            <a:endParaRPr kumimoji="1" lang="ja-JP" altLang="en-US"/>
          </a:p>
        </p:txBody>
      </p:sp>
    </p:spTree>
    <p:extLst>
      <p:ext uri="{BB962C8B-B14F-4D97-AF65-F5344CB8AC3E}">
        <p14:creationId xmlns:p14="http://schemas.microsoft.com/office/powerpoint/2010/main" val="157624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YO-FSR-02\vb\shared\PR戦略グループ\005：事業部資料\DR.TAFFI\画像\PR製品撮影データ\2016.5.23_チャクラライン\photo_coffret_0523\summer_image_P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88" y="881994"/>
            <a:ext cx="5867851" cy="829851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C:\Users\hiroyuki.kido\Desktop\TAFFI1.gif"/>
          <p:cNvPicPr/>
          <p:nvPr/>
        </p:nvPicPr>
        <p:blipFill>
          <a:blip r:embed="rId4">
            <a:extLst>
              <a:ext uri="{28A0092B-C50C-407E-A947-70E740481C1C}">
                <a14:useLocalDpi xmlns:a14="http://schemas.microsoft.com/office/drawing/2010/main" val="0"/>
              </a:ext>
            </a:extLst>
          </a:blip>
          <a:srcRect/>
          <a:stretch>
            <a:fillRect/>
          </a:stretch>
        </p:blipFill>
        <p:spPr bwMode="auto">
          <a:xfrm>
            <a:off x="2708920" y="251520"/>
            <a:ext cx="1390576" cy="834346"/>
          </a:xfrm>
          <a:prstGeom prst="rect">
            <a:avLst/>
          </a:prstGeom>
          <a:noFill/>
          <a:ln>
            <a:noFill/>
          </a:ln>
        </p:spPr>
      </p:pic>
      <p:sp>
        <p:nvSpPr>
          <p:cNvPr id="17" name="テキスト ボックス 16"/>
          <p:cNvSpPr txBox="1"/>
          <p:nvPr/>
        </p:nvSpPr>
        <p:spPr>
          <a:xfrm>
            <a:off x="4654948" y="890300"/>
            <a:ext cx="862284" cy="200055"/>
          </a:xfrm>
          <a:prstGeom prst="rect">
            <a:avLst/>
          </a:prstGeom>
          <a:noFill/>
        </p:spPr>
        <p:txBody>
          <a:bodyPr wrap="square" rtlCol="0">
            <a:spAutoFit/>
          </a:bodyPr>
          <a:lstStyle/>
          <a:p>
            <a:r>
              <a:rPr lang="ja-JP" altLang="en-US"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817946" y="8532440"/>
            <a:ext cx="1386918" cy="615553"/>
          </a:xfrm>
          <a:prstGeom prst="rect">
            <a:avLst/>
          </a:prstGeom>
          <a:noFill/>
        </p:spPr>
        <p:txBody>
          <a:bodyPr wrap="non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読者お問い合わせ先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DR.TAFFI</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 青山店</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107-0062</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東京都港区南青山</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5-13-1</a:t>
            </a:r>
          </a:p>
          <a:p>
            <a:r>
              <a:rPr lang="en-US" altLang="ja-JP" sz="500" dirty="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03-6419-7392</a:t>
            </a: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営業時間：</a:t>
            </a:r>
            <a:r>
              <a:rPr lang="en-US" altLang="ja-JP" sz="500" dirty="0" smtClean="0">
                <a:latin typeface="HG丸ｺﾞｼｯｸM-PRO" panose="020F0600000000000000" pitchFamily="50" charset="-128"/>
                <a:ea typeface="HG丸ｺﾞｼｯｸM-PRO" panose="020F0600000000000000" pitchFamily="50" charset="-128"/>
              </a:rPr>
              <a:t>11:00</a:t>
            </a:r>
            <a:r>
              <a:rPr lang="ja-JP" altLang="en-US"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21:00</a:t>
            </a:r>
            <a:endParaRPr lang="ja-JP" altLang="ja-JP" sz="500" dirty="0">
              <a:latin typeface="HG丸ｺﾞｼｯｸM-PRO" panose="020F0600000000000000" pitchFamily="50" charset="-128"/>
              <a:ea typeface="HG丸ｺﾞｼｯｸM-PRO" panose="020F0600000000000000" pitchFamily="50" charset="-128"/>
            </a:endParaRPr>
          </a:p>
          <a:p>
            <a:endParaRPr lang="en-US" altLang="ja-JP" sz="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797035" y="982633"/>
            <a:ext cx="5436104" cy="623248"/>
          </a:xfrm>
          <a:prstGeom prst="rect">
            <a:avLst/>
          </a:prstGeom>
          <a:noFill/>
        </p:spPr>
        <p:txBody>
          <a:bodyPr wrap="none" rtlCol="0">
            <a:spAutoFit/>
          </a:bodyPr>
          <a:lstStyle/>
          <a:p>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植物学者が贈る、イタリアのオーガニックブランド「</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DR.TAFFI</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a:p>
            <a:endPar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05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ホワイトローズを使った大人気の婚活コスメなどトスカーナの花々の恵みを詰め込んだ</a:t>
            </a:r>
            <a:endParaRPr lang="en-US" altLang="ja-JP" sz="105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36328" y="1547664"/>
            <a:ext cx="6993072" cy="584775"/>
          </a:xfrm>
          <a:prstGeom prst="rect">
            <a:avLst/>
          </a:prstGeom>
          <a:noFill/>
        </p:spPr>
        <p:txBody>
          <a:bodyPr wrap="square" rtlCol="0">
            <a:spAutoFit/>
          </a:bodyPr>
          <a:lstStyle/>
          <a:p>
            <a:pPr algn="ctr"/>
            <a:r>
              <a:rPr kumimoji="1" lang="en-US" altLang="ja-JP"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DR.TAFFI</a:t>
            </a:r>
            <a:r>
              <a:rPr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サマーバカンスコフレ</a:t>
            </a:r>
            <a:r>
              <a:rPr kumimoji="1" lang="en-US" altLang="ja-JP"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Ⅰ</a:t>
            </a:r>
            <a:r>
              <a:rPr kumimoji="1"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16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Ⅳ</a:t>
            </a:r>
            <a:r>
              <a:rPr kumimoji="1"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a:t>
            </a:r>
            <a:r>
              <a:rPr kumimoji="1"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６年</a:t>
            </a:r>
            <a:r>
              <a:rPr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７</a:t>
            </a:r>
            <a:r>
              <a:rPr kumimoji="1"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6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日（木）</a:t>
            </a:r>
            <a:endParaRPr kumimoji="1" lang="en-US" altLang="ja-JP"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期間数量限定発売</a:t>
            </a:r>
            <a:endParaRPr kumimoji="1" lang="en-US" altLang="ja-JP" sz="16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500473" y="1476236"/>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cxnSp>
        <p:nvCxnSpPr>
          <p:cNvPr id="10" name="直線コネクタ 9"/>
          <p:cNvCxnSpPr/>
          <p:nvPr/>
        </p:nvCxnSpPr>
        <p:spPr>
          <a:xfrm>
            <a:off x="188640" y="2123728"/>
            <a:ext cx="6480720" cy="0"/>
          </a:xfrm>
          <a:prstGeom prst="line">
            <a:avLst/>
          </a:prstGeom>
          <a:ln>
            <a:solidFill>
              <a:schemeClr val="accent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996952" y="8532440"/>
            <a:ext cx="4824536"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プレスお問い合わせ先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株</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ベンチャーバンク 経営企画室 </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戦略グループ</a:t>
            </a:r>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107-0061</a:t>
            </a:r>
            <a:r>
              <a:rPr lang="ja-JP" altLang="en-US" sz="500" dirty="0" smtClean="0">
                <a:latin typeface="HG丸ｺﾞｼｯｸM-PRO" panose="020F0600000000000000" pitchFamily="50" charset="-128"/>
                <a:ea typeface="HG丸ｺﾞｼｯｸM-PRO" panose="020F0600000000000000" pitchFamily="50" charset="-128"/>
              </a:rPr>
              <a:t>東京都港区北青山</a:t>
            </a:r>
            <a:r>
              <a:rPr lang="en-US" altLang="ja-JP" sz="500" dirty="0" smtClean="0">
                <a:latin typeface="HG丸ｺﾞｼｯｸM-PRO" panose="020F0600000000000000" pitchFamily="50" charset="-128"/>
                <a:ea typeface="HG丸ｺﾞｼｯｸM-PRO" panose="020F0600000000000000" pitchFamily="50" charset="-128"/>
              </a:rPr>
              <a:t>1-2-3</a:t>
            </a:r>
            <a:r>
              <a:rPr lang="ja-JP" altLang="en-US" sz="500" dirty="0" smtClean="0">
                <a:latin typeface="HG丸ｺﾞｼｯｸM-PRO" panose="020F0600000000000000" pitchFamily="50" charset="-128"/>
                <a:ea typeface="HG丸ｺﾞｼｯｸM-PRO" panose="020F0600000000000000" pitchFamily="50" charset="-128"/>
              </a:rPr>
              <a:t>青山ビル</a:t>
            </a:r>
            <a:r>
              <a:rPr lang="en-US" altLang="ja-JP" sz="500" dirty="0" smtClean="0">
                <a:latin typeface="HG丸ｺﾞｼｯｸM-PRO" panose="020F0600000000000000" pitchFamily="50" charset="-128"/>
                <a:ea typeface="HG丸ｺﾞｼｯｸM-PRO" panose="020F0600000000000000" pitchFamily="50" charset="-128"/>
              </a:rPr>
              <a:t>11F</a:t>
            </a:r>
          </a:p>
          <a:p>
            <a:r>
              <a:rPr lang="en-US" altLang="ja-JP" sz="500" dirty="0" smtClean="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03-6386-3381</a:t>
            </a:r>
            <a:r>
              <a:rPr lang="ja-JP" altLang="en-US" sz="500" dirty="0" smtClean="0">
                <a:latin typeface="HG丸ｺﾞｼｯｸM-PRO" panose="020F0600000000000000" pitchFamily="50" charset="-128"/>
                <a:ea typeface="HG丸ｺﾞｼｯｸM-PRO" panose="020F0600000000000000" pitchFamily="50" charset="-128"/>
              </a:rPr>
              <a:t>　</a:t>
            </a:r>
            <a:r>
              <a:rPr lang="en-US" altLang="ja-JP" sz="500" dirty="0" smtClean="0">
                <a:latin typeface="HG丸ｺﾞｼｯｸM-PRO" panose="020F0600000000000000" pitchFamily="50" charset="-128"/>
                <a:ea typeface="HG丸ｺﾞｼｯｸM-PRO" panose="020F0600000000000000" pitchFamily="50" charset="-128"/>
              </a:rPr>
              <a:t>FAX</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03-3470-3423</a:t>
            </a:r>
            <a:endParaRPr lang="ja-JP" altLang="ja-JP" sz="500"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 y="-36576"/>
            <a:ext cx="6863364" cy="2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429272"/>
            <a:ext cx="6858000" cy="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8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koogami\Desktop\summer_coffret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16" y="2530593"/>
            <a:ext cx="7093618" cy="540067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C:\Users\hiroyuki.kido\Desktop\TAFFI1.gif"/>
          <p:cNvPicPr/>
          <p:nvPr/>
        </p:nvPicPr>
        <p:blipFill>
          <a:blip r:embed="rId4">
            <a:extLst>
              <a:ext uri="{28A0092B-C50C-407E-A947-70E740481C1C}">
                <a14:useLocalDpi xmlns:a14="http://schemas.microsoft.com/office/drawing/2010/main" val="0"/>
              </a:ext>
            </a:extLst>
          </a:blip>
          <a:srcRect/>
          <a:stretch>
            <a:fillRect/>
          </a:stretch>
        </p:blipFill>
        <p:spPr bwMode="auto">
          <a:xfrm>
            <a:off x="2708920" y="251520"/>
            <a:ext cx="1390576" cy="834346"/>
          </a:xfrm>
          <a:prstGeom prst="rect">
            <a:avLst/>
          </a:prstGeom>
          <a:noFill/>
          <a:ln>
            <a:noFill/>
          </a:ln>
        </p:spPr>
      </p:pic>
      <p:sp>
        <p:nvSpPr>
          <p:cNvPr id="17" name="テキスト ボックス 16"/>
          <p:cNvSpPr txBox="1"/>
          <p:nvPr/>
        </p:nvSpPr>
        <p:spPr>
          <a:xfrm>
            <a:off x="4654948" y="890300"/>
            <a:ext cx="862284" cy="200055"/>
          </a:xfrm>
          <a:prstGeom prst="rect">
            <a:avLst/>
          </a:prstGeom>
          <a:noFill/>
        </p:spPr>
        <p:txBody>
          <a:bodyPr wrap="square" rtlCol="0">
            <a:spAutoFit/>
          </a:bodyPr>
          <a:lstStyle/>
          <a:p>
            <a:r>
              <a:rPr lang="ja-JP" altLang="en-US"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944202" y="8532440"/>
            <a:ext cx="990977" cy="569387"/>
          </a:xfrm>
          <a:prstGeom prst="rect">
            <a:avLst/>
          </a:prstGeom>
          <a:noFill/>
        </p:spPr>
        <p:txBody>
          <a:bodyPr wrap="non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読者お問い合わせ先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DR.TAFFI</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 青山店</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107-0062</a:t>
            </a: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東京都港区南青山</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5-13-1</a:t>
            </a:r>
          </a:p>
          <a:p>
            <a:r>
              <a:rPr lang="en-US" altLang="ja-JP" sz="500" dirty="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03-6419-7392</a:t>
            </a: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営業時間：</a:t>
            </a:r>
            <a:r>
              <a:rPr lang="en-US" altLang="ja-JP" sz="500" dirty="0" smtClean="0">
                <a:latin typeface="HG丸ｺﾞｼｯｸM-PRO" panose="020F0600000000000000" pitchFamily="50" charset="-128"/>
                <a:ea typeface="HG丸ｺﾞｼｯｸM-PRO" panose="020F0600000000000000" pitchFamily="50" charset="-128"/>
              </a:rPr>
              <a:t>11:00</a:t>
            </a:r>
            <a:r>
              <a:rPr lang="ja-JP" altLang="en-US"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21:00</a:t>
            </a:r>
            <a:endParaRPr lang="ja-JP" altLang="ja-JP" sz="5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797035" y="982633"/>
            <a:ext cx="5080237" cy="276999"/>
          </a:xfrm>
          <a:prstGeom prst="rect">
            <a:avLst/>
          </a:prstGeom>
          <a:noFill/>
        </p:spPr>
        <p:txBody>
          <a:bodyPr wrap="none" rtlCol="0">
            <a:spAutoFit/>
          </a:bodyPr>
          <a:lstStyle/>
          <a:p>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植物学者が贈る、イタリアのオーガニックブランド「</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DR.TAFFI</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p:txBody>
      </p:sp>
      <p:sp>
        <p:nvSpPr>
          <p:cNvPr id="18" name="テキスト ボックス 17"/>
          <p:cNvSpPr txBox="1"/>
          <p:nvPr/>
        </p:nvSpPr>
        <p:spPr>
          <a:xfrm>
            <a:off x="3573016" y="7598658"/>
            <a:ext cx="3205186" cy="861774"/>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プロフマティ　ディ　ベネッセーレ　パフュームドウォーター　</a:t>
            </a:r>
            <a:endParaRPr lang="en-US" altLang="ja-JP" sz="700" b="1" dirty="0" smtClean="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（バイオアグリサート認証取得製品）</a:t>
            </a:r>
            <a:endParaRPr lang="en-US" altLang="ja-JP" sz="700" b="1" dirty="0">
              <a:latin typeface="HG丸ｺﾞｼｯｸM-PRO" panose="020F0600000000000000" pitchFamily="50" charset="-128"/>
              <a:ea typeface="HG丸ｺﾞｼｯｸM-PRO" panose="020F0600000000000000" pitchFamily="50" charset="-128"/>
            </a:endParaRPr>
          </a:p>
          <a:p>
            <a:r>
              <a:rPr lang="en-US" altLang="ja-JP" sz="700" b="1" dirty="0" smtClean="0">
                <a:latin typeface="HG丸ｺﾞｼｯｸM-PRO" panose="020F0600000000000000" pitchFamily="50" charset="-128"/>
                <a:ea typeface="HG丸ｺﾞｼｯｸM-PRO" panose="020F0600000000000000" pitchFamily="50" charset="-128"/>
              </a:rPr>
              <a:t>100ml</a:t>
            </a:r>
            <a:r>
              <a:rPr lang="ja-JP" altLang="en-US" sz="700" b="1" dirty="0">
                <a:latin typeface="HG丸ｺﾞｼｯｸM-PRO" panose="020F0600000000000000" pitchFamily="50" charset="-128"/>
                <a:ea typeface="HG丸ｺﾞｼｯｸM-PRO" panose="020F0600000000000000" pitchFamily="50" charset="-128"/>
              </a:rPr>
              <a:t> </a:t>
            </a:r>
            <a:r>
              <a:rPr lang="ja-JP" altLang="en-US" sz="700" b="1" dirty="0" smtClean="0">
                <a:latin typeface="HG丸ｺﾞｼｯｸM-PRO" panose="020F0600000000000000" pitchFamily="50" charset="-128"/>
                <a:ea typeface="HG丸ｺﾞｼｯｸM-PRO" panose="020F0600000000000000" pitchFamily="50" charset="-128"/>
              </a:rPr>
              <a:t>定価</a:t>
            </a:r>
            <a:r>
              <a:rPr lang="en-US" altLang="ja-JP" sz="700" b="1" dirty="0" smtClean="0">
                <a:latin typeface="HG丸ｺﾞｼｯｸM-PRO" panose="020F0600000000000000" pitchFamily="50" charset="-128"/>
                <a:ea typeface="HG丸ｺﾞｼｯｸM-PRO" panose="020F0600000000000000" pitchFamily="50" charset="-128"/>
              </a:rPr>
              <a:t>2,470</a:t>
            </a:r>
            <a:r>
              <a:rPr lang="ja-JP" altLang="en-US" sz="700" b="1" dirty="0" smtClean="0">
                <a:latin typeface="HG丸ｺﾞｼｯｸM-PRO" panose="020F0600000000000000" pitchFamily="50" charset="-128"/>
                <a:ea typeface="HG丸ｺﾞｼｯｸM-PRO" panose="020F0600000000000000" pitchFamily="50" charset="-128"/>
              </a:rPr>
              <a:t>円（税抜）</a:t>
            </a:r>
            <a:endParaRPr lang="en-US" altLang="ja-JP" sz="700" b="1" dirty="0" smtClean="0">
              <a:latin typeface="HG丸ｺﾞｼｯｸM-PRO" panose="020F0600000000000000" pitchFamily="50" charset="-128"/>
              <a:ea typeface="HG丸ｺﾞｼｯｸM-PRO" panose="020F0600000000000000" pitchFamily="50" charset="-128"/>
            </a:endParaRPr>
          </a:p>
          <a:p>
            <a:r>
              <a:rPr lang="en-US" altLang="ja-JP" sz="700" b="1" dirty="0">
                <a:latin typeface="HG丸ｺﾞｼｯｸM-PRO" panose="020F0600000000000000" pitchFamily="50" charset="-128"/>
                <a:ea typeface="HG丸ｺﾞｼｯｸM-PRO" panose="020F0600000000000000" pitchFamily="50" charset="-128"/>
              </a:rPr>
              <a:t>※</a:t>
            </a:r>
            <a:r>
              <a:rPr lang="ja-JP" altLang="en-US" sz="700" b="1" dirty="0" smtClean="0">
                <a:latin typeface="HG丸ｺﾞｼｯｸM-PRO" panose="020F0600000000000000" pitchFamily="50" charset="-128"/>
                <a:ea typeface="HG丸ｺﾞｼｯｸM-PRO" panose="020F0600000000000000" pitchFamily="50" charset="-128"/>
              </a:rPr>
              <a:t>全</a:t>
            </a:r>
            <a:r>
              <a:rPr lang="en-US" altLang="ja-JP" sz="700" b="1" dirty="0" smtClean="0">
                <a:latin typeface="HG丸ｺﾞｼｯｸM-PRO" panose="020F0600000000000000" pitchFamily="50" charset="-128"/>
                <a:ea typeface="HG丸ｺﾞｼｯｸM-PRO" panose="020F0600000000000000" pitchFamily="50" charset="-128"/>
              </a:rPr>
              <a:t>8</a:t>
            </a:r>
            <a:r>
              <a:rPr lang="ja-JP" altLang="en-US" sz="700" b="1" dirty="0" smtClean="0">
                <a:latin typeface="HG丸ｺﾞｼｯｸM-PRO" panose="020F0600000000000000" pitchFamily="50" charset="-128"/>
                <a:ea typeface="HG丸ｺﾞｼｯｸM-PRO" panose="020F0600000000000000" pitchFamily="50" charset="-128"/>
              </a:rPr>
              <a:t>種の中からお好きなものをお選びいただけます</a:t>
            </a:r>
            <a:endParaRPr lang="en-US" altLang="ja-JP" sz="700" b="1"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（ケナフカルカデ・ジーンズホワイトペッパー・ヘンプブラックペッパー・サテンパール・ユタジンジャー・フラックスホワイトティー・シルクロトフラワー・コットンホワイトムスク）</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香りを楽しみながらお使い頂ける全身用の化粧水です。</a:t>
            </a:r>
            <a:endParaRPr lang="en-US" altLang="ja-JP" sz="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ベジタブルオイル配合でお肌にハリやツヤを与え乾燥を防ぎます。</a:t>
            </a:r>
            <a:endParaRPr lang="en-US" altLang="ja-JP" sz="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141425" y="7596336"/>
            <a:ext cx="2927536" cy="923330"/>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ジョヴィネッツァ プロフォンダ </a:t>
            </a:r>
            <a:r>
              <a:rPr lang="ja-JP" altLang="en-US" sz="700" b="1" dirty="0" smtClean="0">
                <a:latin typeface="HG丸ｺﾞｼｯｸM-PRO" panose="020F0600000000000000" pitchFamily="50" charset="-128"/>
                <a:ea typeface="HG丸ｺﾞｼｯｸM-PRO" panose="020F0600000000000000" pitchFamily="50" charset="-128"/>
              </a:rPr>
              <a:t>アルガンオイル</a:t>
            </a:r>
            <a:endParaRPr lang="en-US" altLang="ja-JP" sz="700" b="1" dirty="0" smtClean="0">
              <a:latin typeface="HG丸ｺﾞｼｯｸM-PRO" panose="020F0600000000000000" pitchFamily="50" charset="-128"/>
              <a:ea typeface="HG丸ｺﾞｼｯｸM-PRO" panose="020F0600000000000000" pitchFamily="50" charset="-128"/>
            </a:endParaRPr>
          </a:p>
          <a:p>
            <a:r>
              <a:rPr lang="ja-JP" altLang="en-US" sz="700" b="1" dirty="0" smtClean="0">
                <a:latin typeface="HG丸ｺﾞｼｯｸM-PRO" panose="020F0600000000000000" pitchFamily="50" charset="-128"/>
                <a:ea typeface="HG丸ｺﾞｼｯｸM-PRO" panose="020F0600000000000000" pitchFamily="50" charset="-128"/>
              </a:rPr>
              <a:t>（バイオアグリサート認証取得製品）</a:t>
            </a:r>
            <a:endParaRPr lang="en-US" altLang="ja-JP" sz="700" b="1" dirty="0" smtClean="0">
              <a:latin typeface="HG丸ｺﾞｼｯｸM-PRO" panose="020F0600000000000000" pitchFamily="50" charset="-128"/>
              <a:ea typeface="HG丸ｺﾞｼｯｸM-PRO" panose="020F0600000000000000" pitchFamily="50" charset="-128"/>
            </a:endParaRPr>
          </a:p>
          <a:p>
            <a:r>
              <a:rPr lang="en-US" altLang="ja-JP" sz="700" b="1" dirty="0" smtClean="0">
                <a:latin typeface="HG丸ｺﾞｼｯｸM-PRO" panose="020F0600000000000000" pitchFamily="50" charset="-128"/>
                <a:ea typeface="HG丸ｺﾞｼｯｸM-PRO" panose="020F0600000000000000" pitchFamily="50" charset="-128"/>
              </a:rPr>
              <a:t>30ml </a:t>
            </a:r>
            <a:r>
              <a:rPr lang="ja-JP" altLang="en-US" sz="700" b="1" dirty="0" smtClean="0">
                <a:latin typeface="HG丸ｺﾞｼｯｸM-PRO" panose="020F0600000000000000" pitchFamily="50" charset="-128"/>
                <a:ea typeface="HG丸ｺﾞｼｯｸM-PRO" panose="020F0600000000000000" pitchFamily="50" charset="-128"/>
              </a:rPr>
              <a:t>定価￥</a:t>
            </a:r>
            <a:r>
              <a:rPr lang="en-US" altLang="ja-JP" sz="700" b="1" dirty="0" smtClean="0">
                <a:latin typeface="HG丸ｺﾞｼｯｸM-PRO" panose="020F0600000000000000" pitchFamily="50" charset="-128"/>
                <a:ea typeface="HG丸ｺﾞｼｯｸM-PRO" panose="020F0600000000000000" pitchFamily="50" charset="-128"/>
              </a:rPr>
              <a:t>3,855(</a:t>
            </a:r>
            <a:r>
              <a:rPr lang="ja-JP" altLang="en-US" sz="700" b="1" dirty="0" smtClean="0">
                <a:latin typeface="HG丸ｺﾞｼｯｸM-PRO" panose="020F0600000000000000" pitchFamily="50" charset="-128"/>
                <a:ea typeface="HG丸ｺﾞｼｯｸM-PRO" panose="020F0600000000000000" pitchFamily="50" charset="-128"/>
              </a:rPr>
              <a:t>税抜</a:t>
            </a:r>
            <a:r>
              <a:rPr lang="en-US" altLang="ja-JP" sz="700" b="1" dirty="0" smtClean="0">
                <a:latin typeface="HG丸ｺﾞｼｯｸM-PRO" panose="020F0600000000000000" pitchFamily="50" charset="-128"/>
                <a:ea typeface="HG丸ｺﾞｼｯｸM-PRO" panose="020F0600000000000000" pitchFamily="50" charset="-128"/>
              </a:rPr>
              <a:t>)</a:t>
            </a:r>
          </a:p>
          <a:p>
            <a:r>
              <a:rPr lang="ja-JP" altLang="en-US" sz="600" dirty="0" smtClean="0">
                <a:latin typeface="HG丸ｺﾞｼｯｸM-PRO" panose="020F0600000000000000" pitchFamily="50" charset="-128"/>
                <a:ea typeface="HG丸ｺﾞｼｯｸM-PRO" panose="020F0600000000000000" pitchFamily="50" charset="-128"/>
              </a:rPr>
              <a:t>希少</a:t>
            </a:r>
            <a:r>
              <a:rPr lang="ja-JP" altLang="en-US" sz="600" dirty="0">
                <a:latin typeface="HG丸ｺﾞｼｯｸM-PRO" panose="020F0600000000000000" pitchFamily="50" charset="-128"/>
                <a:ea typeface="HG丸ｺﾞｼｯｸM-PRO" panose="020F0600000000000000" pitchFamily="50" charset="-128"/>
              </a:rPr>
              <a:t>な</a:t>
            </a:r>
            <a:r>
              <a:rPr lang="en-US" altLang="ja-JP" sz="600" dirty="0">
                <a:latin typeface="HG丸ｺﾞｼｯｸM-PRO" panose="020F0600000000000000" pitchFamily="50" charset="-128"/>
                <a:ea typeface="HG丸ｺﾞｼｯｸM-PRO" panose="020F0600000000000000" pitchFamily="50" charset="-128"/>
              </a:rPr>
              <a:t>100</a:t>
            </a:r>
            <a:r>
              <a:rPr lang="ja-JP" altLang="en-US" sz="600" dirty="0">
                <a:latin typeface="HG丸ｺﾞｼｯｸM-PRO" panose="020F0600000000000000" pitchFamily="50" charset="-128"/>
                <a:ea typeface="HG丸ｺﾞｼｯｸM-PRO" panose="020F0600000000000000" pitchFamily="50" charset="-128"/>
              </a:rPr>
              <a:t>％ピュアのアルガンオイル。ビタミン</a:t>
            </a:r>
            <a:r>
              <a:rPr lang="en-US" altLang="ja-JP" sz="600" dirty="0">
                <a:latin typeface="HG丸ｺﾞｼｯｸM-PRO" panose="020F0600000000000000" pitchFamily="50" charset="-128"/>
                <a:ea typeface="HG丸ｺﾞｼｯｸM-PRO" panose="020F0600000000000000" pitchFamily="50" charset="-128"/>
              </a:rPr>
              <a:t>A</a:t>
            </a:r>
            <a:r>
              <a:rPr lang="ja-JP" altLang="en-US" sz="600" dirty="0" err="1">
                <a:latin typeface="HG丸ｺﾞｼｯｸM-PRO" panose="020F0600000000000000" pitchFamily="50" charset="-128"/>
                <a:ea typeface="HG丸ｺﾞｼｯｸM-PRO" panose="020F0600000000000000" pitchFamily="50" charset="-128"/>
              </a:rPr>
              <a:t>、</a:t>
            </a:r>
            <a:r>
              <a:rPr lang="ja-JP" altLang="en-US" sz="600" dirty="0">
                <a:latin typeface="HG丸ｺﾞｼｯｸM-PRO" panose="020F0600000000000000" pitchFamily="50" charset="-128"/>
                <a:ea typeface="HG丸ｺﾞｼｯｸM-PRO" panose="020F0600000000000000" pitchFamily="50" charset="-128"/>
              </a:rPr>
              <a:t>ビタミン</a:t>
            </a:r>
            <a:r>
              <a:rPr lang="en-US" altLang="ja-JP" sz="600" dirty="0">
                <a:latin typeface="HG丸ｺﾞｼｯｸM-PRO" panose="020F0600000000000000" pitchFamily="50" charset="-128"/>
                <a:ea typeface="HG丸ｺﾞｼｯｸM-PRO" panose="020F0600000000000000" pitchFamily="50" charset="-128"/>
              </a:rPr>
              <a:t>E</a:t>
            </a:r>
            <a:r>
              <a:rPr lang="ja-JP" altLang="en-US" sz="600" dirty="0" err="1">
                <a:latin typeface="HG丸ｺﾞｼｯｸM-PRO" panose="020F0600000000000000" pitchFamily="50" charset="-128"/>
                <a:ea typeface="HG丸ｺﾞｼｯｸM-PRO" panose="020F0600000000000000" pitchFamily="50" charset="-128"/>
              </a:rPr>
              <a:t>、</a:t>
            </a:r>
            <a:r>
              <a:rPr lang="ja-JP" altLang="en-US" sz="600" dirty="0">
                <a:latin typeface="HG丸ｺﾞｼｯｸM-PRO" panose="020F0600000000000000" pitchFamily="50" charset="-128"/>
                <a:ea typeface="HG丸ｺﾞｼｯｸM-PRO" panose="020F0600000000000000" pitchFamily="50" charset="-128"/>
              </a:rPr>
              <a:t>オレイン酸、リノール酸をバランスよく含み、潤いをキープしながら</a:t>
            </a:r>
            <a:r>
              <a:rPr lang="ja-JP" altLang="en-US" sz="600" dirty="0" smtClean="0">
                <a:latin typeface="HG丸ｺﾞｼｯｸM-PRO" panose="020F0600000000000000" pitchFamily="50" charset="-128"/>
                <a:ea typeface="HG丸ｺﾞｼｯｸM-PRO" panose="020F0600000000000000" pitchFamily="50" charset="-128"/>
              </a:rPr>
              <a:t>、瑞々しい肌に仕上げます。</a:t>
            </a:r>
            <a:r>
              <a:rPr lang="ja-JP" altLang="en-US" sz="600" dirty="0">
                <a:latin typeface="HG丸ｺﾞｼｯｸM-PRO" panose="020F0600000000000000" pitchFamily="50" charset="-128"/>
                <a:ea typeface="HG丸ｺﾞｼｯｸM-PRO" panose="020F0600000000000000" pitchFamily="50" charset="-128"/>
              </a:rPr>
              <a:t>好みの香りのオイルと</a:t>
            </a:r>
            <a:r>
              <a:rPr lang="ja-JP" altLang="en-US" sz="600" dirty="0" smtClean="0">
                <a:latin typeface="HG丸ｺﾞｼｯｸM-PRO" panose="020F0600000000000000" pitchFamily="50" charset="-128"/>
                <a:ea typeface="HG丸ｺﾞｼｯｸM-PRO" panose="020F0600000000000000" pitchFamily="50" charset="-128"/>
              </a:rPr>
              <a:t>組み合わせてお使いいただく事もできます</a:t>
            </a:r>
            <a:r>
              <a:rPr lang="ja-JP" altLang="en-US" sz="500" dirty="0" smtClean="0">
                <a:latin typeface="HG丸ｺﾞｼｯｸM-PRO" panose="020F0600000000000000" pitchFamily="50" charset="-128"/>
                <a:ea typeface="HG丸ｺﾞｼｯｸM-PRO" panose="020F0600000000000000" pitchFamily="50" charset="-128"/>
              </a:rPr>
              <a:t>。</a:t>
            </a:r>
            <a:endParaRPr lang="en-US" altLang="ja-JP" sz="500" dirty="0" smtClean="0">
              <a:latin typeface="HG丸ｺﾞｼｯｸM-PRO" panose="020F0600000000000000" pitchFamily="50" charset="-128"/>
              <a:ea typeface="HG丸ｺﾞｼｯｸM-PRO" panose="020F0600000000000000" pitchFamily="50" charset="-128"/>
            </a:endParaRPr>
          </a:p>
          <a:p>
            <a:endParaRPr lang="en-US" altLang="ja-JP" sz="700" dirty="0">
              <a:latin typeface="HG丸ｺﾞｼｯｸM-PRO" panose="020F0600000000000000" pitchFamily="50" charset="-128"/>
              <a:ea typeface="HG丸ｺﾞｼｯｸM-PRO" panose="020F0600000000000000" pitchFamily="50" charset="-128"/>
            </a:endParaRPr>
          </a:p>
          <a:p>
            <a:r>
              <a:rPr lang="ja-JP" altLang="en-US"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配合成分</a:t>
            </a:r>
            <a:endParaRPr lang="en-US" altLang="ja-JP"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アルガニアスピノサ核油</a:t>
            </a: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4416" y="1384484"/>
            <a:ext cx="6993072" cy="276999"/>
          </a:xfrm>
          <a:prstGeom prst="rect">
            <a:avLst/>
          </a:prstGeom>
          <a:noFill/>
        </p:spPr>
        <p:txBody>
          <a:bodyPr wrap="square" rtlCol="0">
            <a:spAutoFit/>
          </a:bodyPr>
          <a:lstStyle/>
          <a:p>
            <a:pPr algn="ct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DR.TAFFI</a:t>
            </a:r>
            <a:r>
              <a:rPr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サマーバカンスコフレ</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Ⅰ</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2016</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日（木）期間数量限定発売</a:t>
            </a:r>
            <a:endPar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27592" y="1661483"/>
            <a:ext cx="6921064" cy="769441"/>
          </a:xfrm>
          <a:prstGeom prst="rect">
            <a:avLst/>
          </a:prstGeom>
          <a:noFill/>
        </p:spPr>
        <p:txBody>
          <a:bodyPr wrap="square" rtlCol="0">
            <a:spAutoFit/>
          </a:bodyPr>
          <a:lstStyle/>
          <a:p>
            <a:pPr algn="ctr"/>
            <a:r>
              <a:rPr lang="ja-JP" altLang="en-US" sz="1200" b="1" dirty="0" smtClean="0">
                <a:latin typeface="HG丸ｺﾞｼｯｸM-PRO" panose="020F0600000000000000" pitchFamily="50" charset="-128"/>
                <a:ea typeface="HG丸ｺﾞｼｯｸM-PRO" panose="020F0600000000000000" pitchFamily="50" charset="-128"/>
              </a:rPr>
              <a:t>「ジョヴィネッツァ プロフォンダ アルガンオイル」・「プロフマティ ディ ベネッセーレ </a:t>
            </a:r>
            <a:endParaRPr lang="en-US" altLang="ja-JP" sz="1200" b="1" dirty="0" smtClean="0">
              <a:latin typeface="HG丸ｺﾞｼｯｸM-PRO" panose="020F0600000000000000" pitchFamily="50" charset="-128"/>
              <a:ea typeface="HG丸ｺﾞｼｯｸM-PRO" panose="020F0600000000000000" pitchFamily="50" charset="-128"/>
            </a:endParaRPr>
          </a:p>
          <a:p>
            <a:pPr algn="ctr"/>
            <a:r>
              <a:rPr lang="ja-JP" altLang="en-US" sz="1200" b="1" dirty="0" smtClean="0">
                <a:latin typeface="HG丸ｺﾞｼｯｸM-PRO" panose="020F0600000000000000" pitchFamily="50" charset="-128"/>
                <a:ea typeface="HG丸ｺﾞｼｯｸM-PRO" panose="020F0600000000000000" pitchFamily="50" charset="-128"/>
              </a:rPr>
              <a:t>パフュームドウォーター」の</a:t>
            </a:r>
            <a:r>
              <a:rPr lang="en-US" altLang="ja-JP" sz="1200" b="1" dirty="0" smtClean="0">
                <a:latin typeface="HG丸ｺﾞｼｯｸM-PRO" panose="020F0600000000000000" pitchFamily="50" charset="-128"/>
                <a:ea typeface="HG丸ｺﾞｼｯｸM-PRO" panose="020F0600000000000000" pitchFamily="50" charset="-128"/>
              </a:rPr>
              <a:t>2</a:t>
            </a:r>
            <a:r>
              <a:rPr lang="ja-JP" altLang="en-US" sz="1200" b="1" dirty="0" smtClean="0">
                <a:latin typeface="HG丸ｺﾞｼｯｸM-PRO" panose="020F0600000000000000" pitchFamily="50" charset="-128"/>
                <a:ea typeface="HG丸ｺﾞｼｯｸM-PRO" panose="020F0600000000000000" pitchFamily="50" charset="-128"/>
              </a:rPr>
              <a:t>点セット</a:t>
            </a:r>
            <a:r>
              <a:rPr lang="en-US" altLang="ja-JP" sz="1100" b="1" dirty="0" smtClean="0">
                <a:latin typeface="HG丸ｺﾞｼｯｸM-PRO" panose="020F0600000000000000" pitchFamily="50" charset="-128"/>
                <a:ea typeface="HG丸ｺﾞｼｯｸM-PRO" panose="020F0600000000000000" pitchFamily="50" charset="-128"/>
              </a:rPr>
              <a:t>\</a:t>
            </a:r>
            <a:r>
              <a:rPr lang="en-US" altLang="ja-JP" sz="1100" b="1" dirty="0">
                <a:latin typeface="HG丸ｺﾞｼｯｸM-PRO" panose="020F0600000000000000" pitchFamily="50" charset="-128"/>
                <a:ea typeface="HG丸ｺﾞｼｯｸM-PRO" panose="020F0600000000000000" pitchFamily="50" charset="-128"/>
              </a:rPr>
              <a:t>5,060</a:t>
            </a:r>
            <a:r>
              <a:rPr lang="ja-JP" altLang="en-US" sz="1100" b="1" dirty="0">
                <a:latin typeface="HG丸ｺﾞｼｯｸM-PRO" panose="020F0600000000000000" pitchFamily="50" charset="-128"/>
                <a:ea typeface="HG丸ｺﾞｼｯｸM-PRO" panose="020F0600000000000000" pitchFamily="50" charset="-128"/>
              </a:rPr>
              <a:t>（税抜）</a:t>
            </a:r>
            <a:endParaRPr lang="en-US" altLang="ja-JP" sz="1200" b="1" dirty="0">
              <a:latin typeface="HG丸ｺﾞｼｯｸM-PRO" panose="020F0600000000000000" pitchFamily="50" charset="-128"/>
              <a:ea typeface="HG丸ｺﾞｼｯｸM-PRO" panose="020F0600000000000000" pitchFamily="50" charset="-128"/>
            </a:endParaRPr>
          </a:p>
          <a:p>
            <a:pPr algn="ctr"/>
            <a:r>
              <a:rPr lang="ja-JP" altLang="en-US" sz="1000" b="1" dirty="0" smtClean="0">
                <a:latin typeface="HG丸ｺﾞｼｯｸM-PRO" panose="020F0600000000000000" pitchFamily="50" charset="-128"/>
                <a:ea typeface="HG丸ｺﾞｼｯｸM-PRO" panose="020F0600000000000000" pitchFamily="50" charset="-128"/>
              </a:rPr>
              <a:t>～ビタミン</a:t>
            </a:r>
            <a:r>
              <a:rPr lang="en-US" altLang="ja-JP" sz="1000" b="1" dirty="0" smtClean="0">
                <a:latin typeface="HG丸ｺﾞｼｯｸM-PRO" panose="020F0600000000000000" pitchFamily="50" charset="-128"/>
                <a:ea typeface="HG丸ｺﾞｼｯｸM-PRO" panose="020F0600000000000000" pitchFamily="50" charset="-128"/>
              </a:rPr>
              <a:t>E</a:t>
            </a:r>
            <a:r>
              <a:rPr lang="ja-JP" altLang="en-US" sz="1000" b="1" dirty="0" smtClean="0">
                <a:latin typeface="HG丸ｺﾞｼｯｸM-PRO" panose="020F0600000000000000" pitchFamily="50" charset="-128"/>
                <a:ea typeface="HG丸ｺﾞｼｯｸM-PRO" panose="020F0600000000000000" pitchFamily="50" charset="-128"/>
              </a:rPr>
              <a:t>豊富な</a:t>
            </a:r>
            <a:r>
              <a:rPr lang="en-US" altLang="ja-JP" sz="1000" b="1" dirty="0" smtClean="0">
                <a:latin typeface="HG丸ｺﾞｼｯｸM-PRO" panose="020F0600000000000000" pitchFamily="50" charset="-128"/>
                <a:ea typeface="HG丸ｺﾞｼｯｸM-PRO" panose="020F0600000000000000" pitchFamily="50" charset="-128"/>
              </a:rPr>
              <a:t>100</a:t>
            </a:r>
            <a:r>
              <a:rPr lang="ja-JP" altLang="en-US" sz="1000" b="1" dirty="0" smtClean="0">
                <a:latin typeface="HG丸ｺﾞｼｯｸM-PRO" panose="020F0600000000000000" pitchFamily="50" charset="-128"/>
                <a:ea typeface="HG丸ｺﾞｼｯｸM-PRO" panose="020F0600000000000000" pitchFamily="50" charset="-128"/>
              </a:rPr>
              <a:t>％ピュアのアルガンオイルで肌のキメを整え明るい肌へ</a:t>
            </a:r>
            <a:r>
              <a:rPr lang="ja-JP" altLang="en-US" sz="1000" b="1" dirty="0">
                <a:latin typeface="HG丸ｺﾞｼｯｸM-PRO" panose="020F0600000000000000" pitchFamily="50" charset="-128"/>
                <a:ea typeface="HG丸ｺﾞｼｯｸM-PRO" panose="020F0600000000000000"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endParaRPr>
          </a:p>
          <a:p>
            <a:pPr algn="ctr"/>
            <a:r>
              <a:rPr lang="en-US" altLang="ja-JP" sz="1000" b="1" dirty="0" smtClean="0">
                <a:latin typeface="HG丸ｺﾞｼｯｸM-PRO" panose="020F0600000000000000" pitchFamily="50" charset="-128"/>
                <a:ea typeface="HG丸ｺﾞｼｯｸM-PRO" panose="020F0600000000000000" pitchFamily="50" charset="-128"/>
              </a:rPr>
              <a:t>8</a:t>
            </a:r>
            <a:r>
              <a:rPr lang="ja-JP" altLang="en-US" sz="1000" b="1" dirty="0" smtClean="0">
                <a:latin typeface="HG丸ｺﾞｼｯｸM-PRO" panose="020F0600000000000000" pitchFamily="50" charset="-128"/>
                <a:ea typeface="HG丸ｺﾞｼｯｸM-PRO" panose="020F0600000000000000" pitchFamily="50" charset="-128"/>
              </a:rPr>
              <a:t>種類の香りから選べる全身用オイルウォーターでカラダ中に潤いを！～</a:t>
            </a:r>
            <a:endParaRPr lang="en-US" altLang="ja-JP" sz="1000" b="1" dirty="0" smtClean="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692696" y="1297062"/>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 y="-36576"/>
            <a:ext cx="6863364" cy="2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直線コネクタ 31"/>
          <p:cNvCxnSpPr/>
          <p:nvPr/>
        </p:nvCxnSpPr>
        <p:spPr>
          <a:xfrm>
            <a:off x="188640" y="2411760"/>
            <a:ext cx="6480720" cy="0"/>
          </a:xfrm>
          <a:prstGeom prst="line">
            <a:avLst/>
          </a:prstGeom>
          <a:ln>
            <a:solidFill>
              <a:schemeClr val="accent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 y="8469458"/>
            <a:ext cx="6858000" cy="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141424" y="2411760"/>
            <a:ext cx="6599944" cy="584775"/>
          </a:xfrm>
          <a:prstGeom prst="rect">
            <a:avLst/>
          </a:prstGeom>
        </p:spPr>
        <p:txBody>
          <a:bodyPr wrap="square">
            <a:spAutoFit/>
          </a:bodyPr>
          <a:lstStyle/>
          <a:p>
            <a:r>
              <a:rPr lang="en-US" altLang="ja-JP" sz="800" dirty="0" smtClean="0">
                <a:latin typeface="HG丸ｺﾞｼｯｸM-PRO" panose="020F0600000000000000" pitchFamily="50" charset="-128"/>
                <a:ea typeface="HG丸ｺﾞｼｯｸM-PRO" panose="020F0600000000000000" pitchFamily="50" charset="-128"/>
              </a:rPr>
              <a:t>100</a:t>
            </a:r>
            <a:r>
              <a:rPr lang="ja-JP" altLang="en-US" sz="800" dirty="0" smtClean="0">
                <a:latin typeface="HG丸ｺﾞｼｯｸM-PRO" panose="020F0600000000000000" pitchFamily="50" charset="-128"/>
                <a:ea typeface="HG丸ｺﾞｼｯｸM-PRO" panose="020F0600000000000000" pitchFamily="50" charset="-128"/>
              </a:rPr>
              <a:t>％植物性のアルガンオイルと</a:t>
            </a:r>
            <a:r>
              <a:rPr lang="ja-JP" altLang="en-US" sz="800" dirty="0">
                <a:latin typeface="HG丸ｺﾞｼｯｸM-PRO" panose="020F0600000000000000" pitchFamily="50" charset="-128"/>
                <a:ea typeface="HG丸ｺﾞｼｯｸM-PRO" panose="020F0600000000000000" pitchFamily="50" charset="-128"/>
              </a:rPr>
              <a:t>、</a:t>
            </a:r>
            <a:r>
              <a:rPr lang="ja-JP" altLang="en-US" sz="800" dirty="0" smtClean="0">
                <a:latin typeface="HG丸ｺﾞｼｯｸM-PRO" panose="020F0600000000000000" pitchFamily="50" charset="-128"/>
                <a:ea typeface="HG丸ｺﾞｼｯｸM-PRO" panose="020F0600000000000000" pitchFamily="50" charset="-128"/>
              </a:rPr>
              <a:t>必須脂肪酸が豊富に含まれているベジタブルオイル配合の店頭大人気製品をセットにしたサマーコフレです。固いアルガン種子から採れる貴重なオイルは、ビタミン</a:t>
            </a:r>
            <a:r>
              <a:rPr lang="en-US" altLang="ja-JP" sz="800" dirty="0" smtClean="0">
                <a:latin typeface="HG丸ｺﾞｼｯｸM-PRO" panose="020F0600000000000000" pitchFamily="50" charset="-128"/>
                <a:ea typeface="HG丸ｺﾞｼｯｸM-PRO" panose="020F0600000000000000" pitchFamily="50" charset="-128"/>
              </a:rPr>
              <a:t>E</a:t>
            </a:r>
            <a:r>
              <a:rPr lang="ja-JP" altLang="en-US" sz="800" dirty="0" smtClean="0">
                <a:latin typeface="HG丸ｺﾞｼｯｸM-PRO" panose="020F0600000000000000" pitchFamily="50" charset="-128"/>
                <a:ea typeface="HG丸ｺﾞｼｯｸM-PRO" panose="020F0600000000000000" pitchFamily="50" charset="-128"/>
              </a:rPr>
              <a:t>が豊富。肌の酸化を抑え、キメを整え明るい肌に仕上げます。</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そして全身用の化粧水はベジタブルオイル配合で肌</a:t>
            </a:r>
            <a:r>
              <a:rPr lang="ja-JP" altLang="en-US" sz="800" dirty="0">
                <a:latin typeface="HG丸ｺﾞｼｯｸM-PRO" panose="020F0600000000000000" pitchFamily="50" charset="-128"/>
                <a:ea typeface="HG丸ｺﾞｼｯｸM-PRO" panose="020F0600000000000000" pitchFamily="50" charset="-128"/>
              </a:rPr>
              <a:t>をしっかり</a:t>
            </a:r>
            <a:r>
              <a:rPr lang="ja-JP" altLang="en-US" sz="800" dirty="0" smtClean="0">
                <a:latin typeface="HG丸ｺﾞｼｯｸM-PRO" panose="020F0600000000000000" pitchFamily="50" charset="-128"/>
                <a:ea typeface="HG丸ｺﾞｼｯｸM-PRO" panose="020F0600000000000000" pitchFamily="50" charset="-128"/>
              </a:rPr>
              <a:t>保湿する製品。全</a:t>
            </a:r>
            <a:r>
              <a:rPr lang="en-US" altLang="ja-JP" sz="800" dirty="0" smtClean="0">
                <a:latin typeface="HG丸ｺﾞｼｯｸM-PRO" panose="020F0600000000000000" pitchFamily="50" charset="-128"/>
                <a:ea typeface="HG丸ｺﾞｼｯｸM-PRO" panose="020F0600000000000000" pitchFamily="50" charset="-128"/>
              </a:rPr>
              <a:t>8</a:t>
            </a:r>
            <a:r>
              <a:rPr lang="ja-JP" altLang="en-US" sz="800" dirty="0" smtClean="0">
                <a:latin typeface="HG丸ｺﾞｼｯｸM-PRO" panose="020F0600000000000000" pitchFamily="50" charset="-128"/>
                <a:ea typeface="HG丸ｺﾞｼｯｸM-PRO" panose="020F0600000000000000" pitchFamily="50" charset="-128"/>
              </a:rPr>
              <a:t>種類の香りからお好きなものをお選びいただけます。</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朝の肌のお手入れや、シャワー後の全身用ケア、髪の毛の潤い補給など、様々なシーンでお使い頂けます。</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996952" y="8532440"/>
            <a:ext cx="4824536"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プレスお問い合わせ先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株</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ベンチャーバンク 経営企画室 </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戦略グループ</a:t>
            </a:r>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107-0061</a:t>
            </a:r>
            <a:r>
              <a:rPr lang="ja-JP" altLang="en-US" sz="500" dirty="0" smtClean="0">
                <a:latin typeface="HG丸ｺﾞｼｯｸM-PRO" panose="020F0600000000000000" pitchFamily="50" charset="-128"/>
                <a:ea typeface="HG丸ｺﾞｼｯｸM-PRO" panose="020F0600000000000000" pitchFamily="50" charset="-128"/>
              </a:rPr>
              <a:t>東京都港区北青山</a:t>
            </a:r>
            <a:r>
              <a:rPr lang="en-US" altLang="ja-JP" sz="500" dirty="0" smtClean="0">
                <a:latin typeface="HG丸ｺﾞｼｯｸM-PRO" panose="020F0600000000000000" pitchFamily="50" charset="-128"/>
                <a:ea typeface="HG丸ｺﾞｼｯｸM-PRO" panose="020F0600000000000000" pitchFamily="50" charset="-128"/>
              </a:rPr>
              <a:t>1-2-3</a:t>
            </a:r>
            <a:r>
              <a:rPr lang="ja-JP" altLang="en-US" sz="500" dirty="0" smtClean="0">
                <a:latin typeface="HG丸ｺﾞｼｯｸM-PRO" panose="020F0600000000000000" pitchFamily="50" charset="-128"/>
                <a:ea typeface="HG丸ｺﾞｼｯｸM-PRO" panose="020F0600000000000000" pitchFamily="50" charset="-128"/>
              </a:rPr>
              <a:t>青山ビル</a:t>
            </a:r>
            <a:r>
              <a:rPr lang="en-US" altLang="ja-JP" sz="500" dirty="0" smtClean="0">
                <a:latin typeface="HG丸ｺﾞｼｯｸM-PRO" panose="020F0600000000000000" pitchFamily="50" charset="-128"/>
                <a:ea typeface="HG丸ｺﾞｼｯｸM-PRO" panose="020F0600000000000000" pitchFamily="50" charset="-128"/>
              </a:rPr>
              <a:t>11F</a:t>
            </a:r>
          </a:p>
          <a:p>
            <a:r>
              <a:rPr lang="en-US" altLang="ja-JP" sz="500" dirty="0" smtClean="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03-6386-3381</a:t>
            </a:r>
            <a:r>
              <a:rPr lang="ja-JP" altLang="en-US" sz="500" dirty="0" smtClean="0">
                <a:latin typeface="HG丸ｺﾞｼｯｸM-PRO" panose="020F0600000000000000" pitchFamily="50" charset="-128"/>
                <a:ea typeface="HG丸ｺﾞｼｯｸM-PRO" panose="020F0600000000000000" pitchFamily="50" charset="-128"/>
              </a:rPr>
              <a:t>　</a:t>
            </a:r>
            <a:r>
              <a:rPr lang="en-US" altLang="ja-JP" sz="500" dirty="0" smtClean="0">
                <a:latin typeface="HG丸ｺﾞｼｯｸM-PRO" panose="020F0600000000000000" pitchFamily="50" charset="-128"/>
                <a:ea typeface="HG丸ｺﾞｼｯｸM-PRO" panose="020F0600000000000000" pitchFamily="50" charset="-128"/>
              </a:rPr>
              <a:t>FAX</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03-3470-3423</a:t>
            </a:r>
            <a:endParaRPr lang="ja-JP" altLang="ja-JP" sz="5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8508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Users\hiroyuki.kido\Desktop\TAFFI1.gif"/>
          <p:cNvPicPr/>
          <p:nvPr/>
        </p:nvPicPr>
        <p:blipFill>
          <a:blip r:embed="rId3">
            <a:extLst>
              <a:ext uri="{28A0092B-C50C-407E-A947-70E740481C1C}">
                <a14:useLocalDpi xmlns:a14="http://schemas.microsoft.com/office/drawing/2010/main" val="0"/>
              </a:ext>
            </a:extLst>
          </a:blip>
          <a:srcRect/>
          <a:stretch>
            <a:fillRect/>
          </a:stretch>
        </p:blipFill>
        <p:spPr bwMode="auto">
          <a:xfrm>
            <a:off x="2708920" y="251520"/>
            <a:ext cx="1390576" cy="834346"/>
          </a:xfrm>
          <a:prstGeom prst="rect">
            <a:avLst/>
          </a:prstGeom>
          <a:noFill/>
          <a:ln>
            <a:noFill/>
          </a:ln>
        </p:spPr>
      </p:pic>
      <p:sp>
        <p:nvSpPr>
          <p:cNvPr id="17" name="テキスト ボックス 16"/>
          <p:cNvSpPr txBox="1"/>
          <p:nvPr/>
        </p:nvSpPr>
        <p:spPr>
          <a:xfrm>
            <a:off x="4654948" y="890300"/>
            <a:ext cx="862284" cy="200055"/>
          </a:xfrm>
          <a:prstGeom prst="rect">
            <a:avLst/>
          </a:prstGeom>
          <a:noFill/>
        </p:spPr>
        <p:txBody>
          <a:bodyPr wrap="square" rtlCol="0">
            <a:spAutoFit/>
          </a:bodyPr>
          <a:lstStyle/>
          <a:p>
            <a:r>
              <a:rPr lang="ja-JP" altLang="en-US"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944202" y="8532440"/>
            <a:ext cx="990977" cy="569387"/>
          </a:xfrm>
          <a:prstGeom prst="rect">
            <a:avLst/>
          </a:prstGeom>
          <a:noFill/>
        </p:spPr>
        <p:txBody>
          <a:bodyPr wrap="non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読者お問い合わせ先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DR.TAFFI</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 青山店</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107-0062</a:t>
            </a: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東京都港区南青山</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5-13-1</a:t>
            </a:r>
          </a:p>
          <a:p>
            <a:r>
              <a:rPr lang="en-US" altLang="ja-JP" sz="500" dirty="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03-6419-7392</a:t>
            </a: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営業時間：</a:t>
            </a:r>
            <a:r>
              <a:rPr lang="en-US" altLang="ja-JP" sz="500" dirty="0" smtClean="0">
                <a:latin typeface="HG丸ｺﾞｼｯｸM-PRO" panose="020F0600000000000000" pitchFamily="50" charset="-128"/>
                <a:ea typeface="HG丸ｺﾞｼｯｸM-PRO" panose="020F0600000000000000" pitchFamily="50" charset="-128"/>
              </a:rPr>
              <a:t>11:00</a:t>
            </a:r>
            <a:r>
              <a:rPr lang="ja-JP" altLang="en-US"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21:00</a:t>
            </a:r>
            <a:endParaRPr lang="ja-JP" altLang="ja-JP" sz="5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797035" y="982633"/>
            <a:ext cx="5080237" cy="276999"/>
          </a:xfrm>
          <a:prstGeom prst="rect">
            <a:avLst/>
          </a:prstGeom>
          <a:noFill/>
        </p:spPr>
        <p:txBody>
          <a:bodyPr wrap="none" rtlCol="0">
            <a:spAutoFit/>
          </a:bodyPr>
          <a:lstStyle/>
          <a:p>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植物学者が贈る、イタリアのオーガニックブランド「</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DR.TAFFI</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p:txBody>
      </p:sp>
      <p:sp>
        <p:nvSpPr>
          <p:cNvPr id="18" name="テキスト ボックス 17"/>
          <p:cNvSpPr txBox="1"/>
          <p:nvPr/>
        </p:nvSpPr>
        <p:spPr>
          <a:xfrm>
            <a:off x="1268760" y="2684984"/>
            <a:ext cx="4824536" cy="230832"/>
          </a:xfrm>
          <a:prstGeom prst="rect">
            <a:avLst/>
          </a:prstGeom>
          <a:noFill/>
        </p:spPr>
        <p:txBody>
          <a:bodyPr wrap="square" rtlCol="0">
            <a:spAutoFit/>
          </a:bodyPr>
          <a:lstStyle/>
          <a:p>
            <a:r>
              <a:rPr lang="ja-JP" altLang="en-US" sz="900" b="1" dirty="0" smtClean="0">
                <a:latin typeface="HG丸ｺﾞｼｯｸM-PRO" panose="020F0600000000000000" pitchFamily="50" charset="-128"/>
                <a:ea typeface="HG丸ｺﾞｼｯｸM-PRO" panose="020F0600000000000000" pitchFamily="50" charset="-128"/>
              </a:rPr>
              <a:t>プロフマティ ディ ベネッセーレ パフュームドウォーター</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全</a:t>
            </a:r>
            <a:r>
              <a:rPr lang="en-US" altLang="ja-JP" sz="900" b="1" dirty="0" smtClean="0">
                <a:latin typeface="HG丸ｺﾞｼｯｸM-PRO" panose="020F0600000000000000" pitchFamily="50" charset="-128"/>
                <a:ea typeface="HG丸ｺﾞｼｯｸM-PRO" panose="020F0600000000000000" pitchFamily="50" charset="-128"/>
              </a:rPr>
              <a:t>8</a:t>
            </a:r>
            <a:r>
              <a:rPr lang="ja-JP" altLang="en-US" sz="900" b="1" dirty="0" smtClean="0">
                <a:latin typeface="HG丸ｺﾞｼｯｸM-PRO" panose="020F0600000000000000" pitchFamily="50" charset="-128"/>
                <a:ea typeface="HG丸ｺﾞｼｯｸM-PRO" panose="020F0600000000000000" pitchFamily="50" charset="-128"/>
              </a:rPr>
              <a:t>種類</a:t>
            </a: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4416" y="1384484"/>
            <a:ext cx="6993072" cy="276999"/>
          </a:xfrm>
          <a:prstGeom prst="rect">
            <a:avLst/>
          </a:prstGeom>
          <a:noFill/>
        </p:spPr>
        <p:txBody>
          <a:bodyPr wrap="square" rtlCol="0">
            <a:spAutoFit/>
          </a:bodyPr>
          <a:lstStyle/>
          <a:p>
            <a:pPr algn="ct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DR.TAFFI</a:t>
            </a:r>
            <a:r>
              <a:rPr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サマーバカンスコフレ</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Ⅰ</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2016</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日（木）期間数量限定発売</a:t>
            </a:r>
            <a:endPar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27592" y="1661483"/>
            <a:ext cx="6921064" cy="769441"/>
          </a:xfrm>
          <a:prstGeom prst="rect">
            <a:avLst/>
          </a:prstGeom>
          <a:noFill/>
        </p:spPr>
        <p:txBody>
          <a:bodyPr wrap="square" rtlCol="0">
            <a:spAutoFit/>
          </a:bodyPr>
          <a:lstStyle/>
          <a:p>
            <a:pPr algn="ctr"/>
            <a:r>
              <a:rPr lang="ja-JP" altLang="en-US" sz="1200" b="1" dirty="0" smtClean="0">
                <a:latin typeface="HG丸ｺﾞｼｯｸM-PRO" panose="020F0600000000000000" pitchFamily="50" charset="-128"/>
                <a:ea typeface="HG丸ｺﾞｼｯｸM-PRO" panose="020F0600000000000000" pitchFamily="50" charset="-128"/>
              </a:rPr>
              <a:t>「ジョヴィネッツァ プロフォンダ アルガンオイル」・「プロフマティ ディ ベネッセーレ </a:t>
            </a:r>
            <a:endParaRPr lang="en-US" altLang="ja-JP" sz="1200" b="1" dirty="0" smtClean="0">
              <a:latin typeface="HG丸ｺﾞｼｯｸM-PRO" panose="020F0600000000000000" pitchFamily="50" charset="-128"/>
              <a:ea typeface="HG丸ｺﾞｼｯｸM-PRO" panose="020F0600000000000000" pitchFamily="50" charset="-128"/>
            </a:endParaRPr>
          </a:p>
          <a:p>
            <a:pPr algn="ctr"/>
            <a:r>
              <a:rPr lang="ja-JP" altLang="en-US" sz="1200" b="1" dirty="0" smtClean="0">
                <a:latin typeface="HG丸ｺﾞｼｯｸM-PRO" panose="020F0600000000000000" pitchFamily="50" charset="-128"/>
                <a:ea typeface="HG丸ｺﾞｼｯｸM-PRO" panose="020F0600000000000000" pitchFamily="50" charset="-128"/>
              </a:rPr>
              <a:t>パフュームドウォーター」の２点セット</a:t>
            </a:r>
            <a:r>
              <a:rPr lang="en-US" altLang="ja-JP" sz="1100" b="1" dirty="0" smtClean="0">
                <a:latin typeface="HG丸ｺﾞｼｯｸM-PRO" panose="020F0600000000000000" pitchFamily="50" charset="-128"/>
                <a:ea typeface="HG丸ｺﾞｼｯｸM-PRO" panose="020F0600000000000000" pitchFamily="50" charset="-128"/>
              </a:rPr>
              <a:t>\</a:t>
            </a:r>
            <a:r>
              <a:rPr lang="en-US" altLang="ja-JP" sz="1100" b="1" dirty="0">
                <a:latin typeface="HG丸ｺﾞｼｯｸM-PRO" panose="020F0600000000000000" pitchFamily="50" charset="-128"/>
                <a:ea typeface="HG丸ｺﾞｼｯｸM-PRO" panose="020F0600000000000000" pitchFamily="50" charset="-128"/>
              </a:rPr>
              <a:t>5,060</a:t>
            </a:r>
            <a:r>
              <a:rPr lang="ja-JP" altLang="en-US" sz="1100" b="1" dirty="0">
                <a:latin typeface="HG丸ｺﾞｼｯｸM-PRO" panose="020F0600000000000000" pitchFamily="50" charset="-128"/>
                <a:ea typeface="HG丸ｺﾞｼｯｸM-PRO" panose="020F0600000000000000" pitchFamily="50" charset="-128"/>
              </a:rPr>
              <a:t>（税抜）</a:t>
            </a:r>
            <a:endParaRPr lang="en-US" altLang="ja-JP" sz="1200" b="1" dirty="0">
              <a:latin typeface="HG丸ｺﾞｼｯｸM-PRO" panose="020F0600000000000000" pitchFamily="50" charset="-128"/>
              <a:ea typeface="HG丸ｺﾞｼｯｸM-PRO" panose="020F0600000000000000" pitchFamily="50" charset="-128"/>
            </a:endParaRPr>
          </a:p>
          <a:p>
            <a:pPr algn="ctr"/>
            <a:r>
              <a:rPr lang="ja-JP" altLang="en-US" sz="1000" b="1" dirty="0" smtClean="0">
                <a:latin typeface="HG丸ｺﾞｼｯｸM-PRO" panose="020F0600000000000000" pitchFamily="50" charset="-128"/>
                <a:ea typeface="HG丸ｺﾞｼｯｸM-PRO" panose="020F0600000000000000" pitchFamily="50" charset="-128"/>
              </a:rPr>
              <a:t>～ビタミン</a:t>
            </a:r>
            <a:r>
              <a:rPr lang="en-US" altLang="ja-JP" sz="1000" b="1" dirty="0" smtClean="0">
                <a:latin typeface="HG丸ｺﾞｼｯｸM-PRO" panose="020F0600000000000000" pitchFamily="50" charset="-128"/>
                <a:ea typeface="HG丸ｺﾞｼｯｸM-PRO" panose="020F0600000000000000" pitchFamily="50" charset="-128"/>
              </a:rPr>
              <a:t>E</a:t>
            </a:r>
            <a:r>
              <a:rPr lang="ja-JP" altLang="en-US" sz="1000" b="1" dirty="0" smtClean="0">
                <a:latin typeface="HG丸ｺﾞｼｯｸM-PRO" panose="020F0600000000000000" pitchFamily="50" charset="-128"/>
                <a:ea typeface="HG丸ｺﾞｼｯｸM-PRO" panose="020F0600000000000000" pitchFamily="50" charset="-128"/>
              </a:rPr>
              <a:t>豊富な</a:t>
            </a:r>
            <a:r>
              <a:rPr lang="en-US" altLang="ja-JP" sz="1000" b="1" dirty="0" smtClean="0">
                <a:latin typeface="HG丸ｺﾞｼｯｸM-PRO" panose="020F0600000000000000" pitchFamily="50" charset="-128"/>
                <a:ea typeface="HG丸ｺﾞｼｯｸM-PRO" panose="020F0600000000000000" pitchFamily="50" charset="-128"/>
              </a:rPr>
              <a:t>100</a:t>
            </a:r>
            <a:r>
              <a:rPr lang="ja-JP" altLang="en-US" sz="1000" b="1" dirty="0" smtClean="0">
                <a:latin typeface="HG丸ｺﾞｼｯｸM-PRO" panose="020F0600000000000000" pitchFamily="50" charset="-128"/>
                <a:ea typeface="HG丸ｺﾞｼｯｸM-PRO" panose="020F0600000000000000" pitchFamily="50" charset="-128"/>
              </a:rPr>
              <a:t>％ピュアのアルガンオイルで肌のキメを整え明るい肌へ</a:t>
            </a:r>
            <a:r>
              <a:rPr lang="ja-JP" altLang="en-US" sz="1000" b="1" dirty="0">
                <a:latin typeface="HG丸ｺﾞｼｯｸM-PRO" panose="020F0600000000000000" pitchFamily="50" charset="-128"/>
                <a:ea typeface="HG丸ｺﾞｼｯｸM-PRO" panose="020F0600000000000000"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endParaRPr>
          </a:p>
          <a:p>
            <a:pPr algn="ctr"/>
            <a:r>
              <a:rPr lang="en-US" altLang="ja-JP" sz="1000" b="1" dirty="0" smtClean="0">
                <a:latin typeface="HG丸ｺﾞｼｯｸM-PRO" panose="020F0600000000000000" pitchFamily="50" charset="-128"/>
                <a:ea typeface="HG丸ｺﾞｼｯｸM-PRO" panose="020F0600000000000000" pitchFamily="50" charset="-128"/>
              </a:rPr>
              <a:t>8</a:t>
            </a:r>
            <a:r>
              <a:rPr lang="ja-JP" altLang="en-US" sz="1000" b="1" dirty="0" smtClean="0">
                <a:latin typeface="HG丸ｺﾞｼｯｸM-PRO" panose="020F0600000000000000" pitchFamily="50" charset="-128"/>
                <a:ea typeface="HG丸ｺﾞｼｯｸM-PRO" panose="020F0600000000000000" pitchFamily="50" charset="-128"/>
              </a:rPr>
              <a:t>種類の香りから選べる全身用オイルウォーターでカラダ中に潤いを！～</a:t>
            </a:r>
            <a:endParaRPr lang="en-US" altLang="ja-JP" sz="1000" b="1" dirty="0" smtClean="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692696" y="1297062"/>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 y="-36576"/>
            <a:ext cx="6863364" cy="2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直線コネクタ 31"/>
          <p:cNvCxnSpPr/>
          <p:nvPr/>
        </p:nvCxnSpPr>
        <p:spPr>
          <a:xfrm>
            <a:off x="188640" y="2411760"/>
            <a:ext cx="6480720" cy="0"/>
          </a:xfrm>
          <a:prstGeom prst="line">
            <a:avLst/>
          </a:prstGeom>
          <a:ln>
            <a:solidFill>
              <a:schemeClr val="accent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 y="8469458"/>
            <a:ext cx="6858000" cy="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607665" y="3077537"/>
            <a:ext cx="2605311" cy="4662815"/>
          </a:xfrm>
          <a:prstGeom prst="rect">
            <a:avLst/>
          </a:prstGeom>
        </p:spPr>
        <p:txBody>
          <a:bodyPr wrap="square">
            <a:spAutoFit/>
          </a:bodyPr>
          <a:lstStyle/>
          <a:p>
            <a:r>
              <a:rPr lang="en-US" altLang="ja-JP" sz="700" dirty="0" smtClean="0">
                <a:latin typeface="HG丸ｺﾞｼｯｸM-PRO" panose="020F0600000000000000" pitchFamily="50" charset="-128"/>
                <a:ea typeface="HG丸ｺﾞｼｯｸM-PRO" panose="020F0600000000000000" pitchFamily="50" charset="-128"/>
              </a:rPr>
              <a:t>●</a:t>
            </a:r>
            <a:r>
              <a:rPr lang="ja-JP" altLang="en-US" sz="700" dirty="0" smtClean="0">
                <a:latin typeface="HG丸ｺﾞｼｯｸM-PRO" panose="020F0600000000000000" pitchFamily="50" charset="-128"/>
                <a:ea typeface="HG丸ｺﾞｼｯｸM-PRO" panose="020F0600000000000000" pitchFamily="50" charset="-128"/>
              </a:rPr>
              <a:t>フラックスホワイトティー</a:t>
            </a:r>
            <a:r>
              <a:rPr lang="ja-JP" altLang="en-US" sz="700" dirty="0">
                <a:latin typeface="HG丸ｺﾞｼｯｸM-PRO" panose="020F0600000000000000" pitchFamily="50" charset="-128"/>
                <a:ea typeface="HG丸ｺﾞｼｯｸM-PRO" panose="020F0600000000000000" pitchFamily="50" charset="-128"/>
              </a:rPr>
              <a:t/>
            </a:r>
            <a:br>
              <a:rPr lang="ja-JP" altLang="en-US" sz="700" dirty="0">
                <a:latin typeface="HG丸ｺﾞｼｯｸM-PRO" panose="020F0600000000000000" pitchFamily="50" charset="-128"/>
                <a:ea typeface="HG丸ｺﾞｼｯｸM-PRO" panose="020F0600000000000000" pitchFamily="50" charset="-128"/>
              </a:rPr>
            </a:br>
            <a:r>
              <a:rPr lang="ja-JP" altLang="en-US" sz="700" dirty="0">
                <a:latin typeface="HG丸ｺﾞｼｯｸM-PRO" panose="020F0600000000000000" pitchFamily="50" charset="-128"/>
                <a:ea typeface="HG丸ｺﾞｼｯｸM-PRO" panose="020F0600000000000000" pitchFamily="50" charset="-128"/>
              </a:rPr>
              <a:t>レモンやベルガモットなどのフレッシュな柑橘類と</a:t>
            </a:r>
            <a:r>
              <a:rPr lang="ja-JP" altLang="en-US" sz="700" dirty="0" smtClean="0">
                <a:latin typeface="HG丸ｺﾞｼｯｸM-PRO" panose="020F0600000000000000" pitchFamily="50" charset="-128"/>
                <a:ea typeface="HG丸ｺﾞｼｯｸM-PRO" panose="020F0600000000000000" pitchFamily="50" charset="-128"/>
              </a:rPr>
              <a:t>、上品</a:t>
            </a:r>
            <a:r>
              <a:rPr lang="ja-JP" altLang="en-US" sz="700" dirty="0">
                <a:latin typeface="HG丸ｺﾞｼｯｸM-PRO" panose="020F0600000000000000" pitchFamily="50" charset="-128"/>
                <a:ea typeface="HG丸ｺﾞｼｯｸM-PRO" panose="020F0600000000000000" pitchFamily="50" charset="-128"/>
              </a:rPr>
              <a:t>で爽やかなホワイトティーの香り、ベチバーのウッディな香りが</a:t>
            </a:r>
            <a:r>
              <a:rPr lang="ja-JP" altLang="en-US" sz="700" dirty="0" smtClean="0">
                <a:latin typeface="HG丸ｺﾞｼｯｸM-PRO" panose="020F0600000000000000" pitchFamily="50" charset="-128"/>
                <a:ea typeface="HG丸ｺﾞｼｯｸM-PRO" panose="020F0600000000000000" pitchFamily="50" charset="-128"/>
              </a:rPr>
              <a:t>混ざった、爽やかさ</a:t>
            </a:r>
            <a:r>
              <a:rPr lang="ja-JP" altLang="en-US" sz="700" dirty="0">
                <a:latin typeface="HG丸ｺﾞｼｯｸM-PRO" panose="020F0600000000000000" pitchFamily="50" charset="-128"/>
                <a:ea typeface="HG丸ｺﾞｼｯｸM-PRO" panose="020F0600000000000000" pitchFamily="50" charset="-128"/>
              </a:rPr>
              <a:t>と上品さを</a:t>
            </a:r>
            <a:r>
              <a:rPr lang="ja-JP" altLang="en-US" sz="700" dirty="0" smtClean="0">
                <a:latin typeface="HG丸ｺﾞｼｯｸM-PRO" panose="020F0600000000000000" pitchFamily="50" charset="-128"/>
                <a:ea typeface="HG丸ｺﾞｼｯｸM-PRO" panose="020F0600000000000000" pitchFamily="50" charset="-128"/>
              </a:rPr>
              <a:t>兼ね添えた香りです</a:t>
            </a:r>
            <a:r>
              <a:rPr lang="ja-JP" altLang="en-US" sz="700" dirty="0">
                <a:latin typeface="HG丸ｺﾞｼｯｸM-PRO" panose="020F0600000000000000" pitchFamily="50" charset="-128"/>
                <a:ea typeface="HG丸ｺﾞｼｯｸM-PRO" panose="020F0600000000000000" pitchFamily="50" charset="-128"/>
              </a:rPr>
              <a:t>。</a:t>
            </a:r>
            <a:br>
              <a:rPr lang="ja-JP" altLang="en-US" sz="700" dirty="0">
                <a:latin typeface="HG丸ｺﾞｼｯｸM-PRO" panose="020F0600000000000000" pitchFamily="50" charset="-128"/>
                <a:ea typeface="HG丸ｺﾞｼｯｸM-PRO" panose="020F0600000000000000" pitchFamily="50" charset="-128"/>
              </a:rPr>
            </a:b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成分：水、ラウリルグルコシド、ジポリヒドロキシステアリン</a:t>
            </a:r>
            <a:r>
              <a:rPr lang="ja-JP" altLang="en-US" sz="400" dirty="0">
                <a:latin typeface="HG丸ｺﾞｼｯｸM-PRO" panose="020F0600000000000000" pitchFamily="50" charset="-128"/>
                <a:ea typeface="HG丸ｺﾞｼｯｸM-PRO" panose="020F0600000000000000" pitchFamily="50" charset="-128"/>
              </a:rPr>
              <a:t>酸ポリグリセリル</a:t>
            </a:r>
            <a:r>
              <a:rPr lang="en-US" altLang="ja-JP" sz="400" dirty="0">
                <a:latin typeface="HG丸ｺﾞｼｯｸM-PRO" panose="020F0600000000000000" pitchFamily="50" charset="-128"/>
                <a:ea typeface="HG丸ｺﾞｼｯｸM-PRO" panose="020F0600000000000000" pitchFamily="50" charset="-128"/>
              </a:rPr>
              <a:t>-</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ベジタブルオイル、グリセリン、香料、デシルグルコシド、ジカプリリルエーテル、安息</a:t>
            </a:r>
            <a:r>
              <a:rPr lang="ja-JP" altLang="en-US" sz="400" dirty="0">
                <a:latin typeface="HG丸ｺﾞｼｯｸM-PRO" panose="020F0600000000000000" pitchFamily="50" charset="-128"/>
                <a:ea typeface="HG丸ｺﾞｼｯｸM-PRO" panose="020F0600000000000000" pitchFamily="50" charset="-128"/>
              </a:rPr>
              <a:t>香酸</a:t>
            </a:r>
            <a:r>
              <a:rPr lang="ja-JP" altLang="en-US" sz="400" dirty="0" smtClean="0">
                <a:latin typeface="HG丸ｺﾞｼｯｸM-PRO" panose="020F0600000000000000" pitchFamily="50" charset="-128"/>
                <a:ea typeface="HG丸ｺﾞｼｯｸM-PRO" panose="020F0600000000000000" pitchFamily="50" charset="-128"/>
              </a:rPr>
              <a:t>ナトリウム、ベンジルアルコール、オレイン</a:t>
            </a:r>
            <a:r>
              <a:rPr lang="ja-JP" altLang="en-US" sz="400" dirty="0">
                <a:latin typeface="HG丸ｺﾞｼｯｸM-PRO" panose="020F0600000000000000" pitchFamily="50" charset="-128"/>
                <a:ea typeface="HG丸ｺﾞｼｯｸM-PRO" panose="020F0600000000000000" pitchFamily="50" charset="-128"/>
              </a:rPr>
              <a:t>酸</a:t>
            </a:r>
            <a:r>
              <a:rPr lang="ja-JP" altLang="en-US" sz="400" dirty="0" smtClean="0">
                <a:latin typeface="HG丸ｺﾞｼｯｸM-PRO" panose="020F0600000000000000" pitchFamily="50" charset="-128"/>
                <a:ea typeface="HG丸ｺﾞｼｯｸM-PRO" panose="020F0600000000000000" pitchFamily="50" charset="-128"/>
              </a:rPr>
              <a:t>グリセリル、乳酸、炭酸ジカプリリル、デヒドロ</a:t>
            </a:r>
            <a:r>
              <a:rPr lang="ja-JP" altLang="en-US" sz="400" dirty="0">
                <a:latin typeface="HG丸ｺﾞｼｯｸM-PRO" panose="020F0600000000000000" pitchFamily="50" charset="-128"/>
                <a:ea typeface="HG丸ｺﾞｼｯｸM-PRO" panose="020F0600000000000000" pitchFamily="50" charset="-128"/>
              </a:rPr>
              <a:t>酢酸</a:t>
            </a:r>
            <a:r>
              <a:rPr lang="ja-JP" altLang="en-US" sz="400" dirty="0" smtClean="0">
                <a:latin typeface="HG丸ｺﾞｼｯｸM-PRO" panose="020F0600000000000000" pitchFamily="50" charset="-128"/>
                <a:ea typeface="HG丸ｺﾞｼｯｸM-PRO" panose="020F0600000000000000" pitchFamily="50" charset="-128"/>
              </a:rPr>
              <a:t>ナトリウム、リモネン、シトラール</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HEAD</a:t>
            </a:r>
            <a:r>
              <a:rPr lang="ja-JP" altLang="en-US" sz="500" dirty="0" smtClean="0">
                <a:latin typeface="HG丸ｺﾞｼｯｸM-PRO" panose="020F0600000000000000" pitchFamily="50" charset="-128"/>
                <a:ea typeface="HG丸ｺﾞｼｯｸM-PRO" panose="020F0600000000000000" pitchFamily="50" charset="-128"/>
              </a:rPr>
              <a:t>　：レモン・ベルガモット</a:t>
            </a:r>
            <a:endParaRPr lang="en-US" altLang="ja-JP" sz="5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HEART </a:t>
            </a:r>
            <a:r>
              <a:rPr lang="ja-JP" altLang="en-US" sz="500" dirty="0" smtClean="0">
                <a:latin typeface="HG丸ｺﾞｼｯｸM-PRO" panose="020F0600000000000000" pitchFamily="50" charset="-128"/>
                <a:ea typeface="HG丸ｺﾞｼｯｸM-PRO" panose="020F0600000000000000" pitchFamily="50" charset="-128"/>
              </a:rPr>
              <a:t>：ジャスミン、ホワイトティー、シトロン</a:t>
            </a:r>
            <a:endParaRPr lang="en-US" altLang="ja-JP" sz="5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BASE</a:t>
            </a:r>
            <a:r>
              <a:rPr lang="ja-JP" altLang="en-US" sz="500" dirty="0" smtClean="0">
                <a:latin typeface="HG丸ｺﾞｼｯｸM-PRO" panose="020F0600000000000000" pitchFamily="50" charset="-128"/>
                <a:ea typeface="HG丸ｺﾞｼｯｸM-PRO" panose="020F0600000000000000" pitchFamily="50" charset="-128"/>
              </a:rPr>
              <a:t>　：アンバー、ムスク、</a:t>
            </a:r>
            <a:r>
              <a:rPr lang="ja-JP" altLang="en-US" sz="500" dirty="0">
                <a:latin typeface="HG丸ｺﾞｼｯｸM-PRO" panose="020F0600000000000000" pitchFamily="50" charset="-128"/>
                <a:ea typeface="HG丸ｺﾞｼｯｸM-PRO" panose="020F0600000000000000" pitchFamily="50" charset="-128"/>
              </a:rPr>
              <a:t>ベチバー</a:t>
            </a:r>
            <a:endParaRPr lang="en-US" altLang="ja-JP" sz="500" dirty="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a:t>
            </a:r>
            <a:r>
              <a:rPr lang="ja-JP" altLang="en-US" sz="700" dirty="0">
                <a:latin typeface="HG丸ｺﾞｼｯｸM-PRO" panose="020F0600000000000000" pitchFamily="50" charset="-128"/>
                <a:ea typeface="HG丸ｺﾞｼｯｸM-PRO" panose="020F0600000000000000" pitchFamily="50" charset="-128"/>
              </a:rPr>
              <a:t>ケナフカルカデ</a:t>
            </a:r>
            <a:br>
              <a:rPr lang="ja-JP" altLang="en-US" sz="700" dirty="0">
                <a:latin typeface="HG丸ｺﾞｼｯｸM-PRO" panose="020F0600000000000000" pitchFamily="50" charset="-128"/>
                <a:ea typeface="HG丸ｺﾞｼｯｸM-PRO" panose="020F0600000000000000" pitchFamily="50" charset="-128"/>
              </a:rPr>
            </a:br>
            <a:r>
              <a:rPr lang="ja-JP" altLang="en-US" sz="700" dirty="0">
                <a:latin typeface="HG丸ｺﾞｼｯｸM-PRO" panose="020F0600000000000000" pitchFamily="50" charset="-128"/>
                <a:ea typeface="HG丸ｺﾞｼｯｸM-PRO" panose="020F0600000000000000" pitchFamily="50" charset="-128"/>
              </a:rPr>
              <a:t>トロピカルなカルカデ（ハイビスカス）とジャスミン</a:t>
            </a:r>
            <a:r>
              <a:rPr lang="ja-JP" altLang="en-US" sz="700" dirty="0" smtClean="0">
                <a:latin typeface="HG丸ｺﾞｼｯｸM-PRO" panose="020F0600000000000000" pitchFamily="50" charset="-128"/>
                <a:ea typeface="HG丸ｺﾞｼｯｸM-PRO" panose="020F0600000000000000" pitchFamily="50" charset="-128"/>
              </a:rPr>
              <a:t>の</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甘くて</a:t>
            </a:r>
            <a:r>
              <a:rPr lang="ja-JP" altLang="en-US" sz="700" dirty="0">
                <a:latin typeface="HG丸ｺﾞｼｯｸM-PRO" panose="020F0600000000000000" pitchFamily="50" charset="-128"/>
                <a:ea typeface="HG丸ｺﾞｼｯｸM-PRO" panose="020F0600000000000000" pitchFamily="50" charset="-128"/>
              </a:rPr>
              <a:t>フローラルな香りがキュートな女性らしさを演出</a:t>
            </a:r>
            <a:r>
              <a:rPr lang="ja-JP" altLang="en-US" sz="700" dirty="0" smtClean="0">
                <a:latin typeface="HG丸ｺﾞｼｯｸM-PRO" panose="020F0600000000000000" pitchFamily="50" charset="-128"/>
                <a:ea typeface="HG丸ｺﾞｼｯｸM-PRO" panose="020F0600000000000000" pitchFamily="50" charset="-128"/>
              </a:rPr>
              <a:t>する香りです。</a:t>
            </a:r>
            <a:r>
              <a:rPr lang="ja-JP" altLang="en-US" sz="700" dirty="0">
                <a:latin typeface="HG丸ｺﾞｼｯｸM-PRO" panose="020F0600000000000000" pitchFamily="50" charset="-128"/>
                <a:ea typeface="HG丸ｺﾞｼｯｸM-PRO" panose="020F0600000000000000" pitchFamily="50" charset="-128"/>
              </a:rPr>
              <a:t/>
            </a:r>
            <a:br>
              <a:rPr lang="ja-JP" altLang="en-US" sz="700" dirty="0">
                <a:latin typeface="HG丸ｺﾞｼｯｸM-PRO" panose="020F0600000000000000" pitchFamily="50" charset="-128"/>
                <a:ea typeface="HG丸ｺﾞｼｯｸM-PRO" panose="020F0600000000000000" pitchFamily="50" charset="-128"/>
              </a:rPr>
            </a:br>
            <a:endParaRPr lang="en-US" altLang="ja-JP" sz="700" dirty="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a:t>
            </a:r>
            <a:r>
              <a:rPr lang="ja-JP" altLang="en-US" sz="400" dirty="0">
                <a:latin typeface="HG丸ｺﾞｼｯｸM-PRO" panose="020F0600000000000000" pitchFamily="50" charset="-128"/>
                <a:ea typeface="HG丸ｺﾞｼｯｸM-PRO" panose="020F0600000000000000" pitchFamily="50" charset="-128"/>
              </a:rPr>
              <a:t>パルミチン酸</a:t>
            </a:r>
            <a:r>
              <a:rPr lang="ja-JP" altLang="en-US" sz="400" dirty="0" smtClean="0">
                <a:latin typeface="HG丸ｺﾞｼｯｸM-PRO" panose="020F0600000000000000" pitchFamily="50" charset="-128"/>
                <a:ea typeface="HG丸ｺﾞｼｯｸM-PRO" panose="020F0600000000000000" pitchFamily="50" charset="-128"/>
              </a:rPr>
              <a:t>ナトリウム、ナトリウムココエート、水、香料、オリーブオイル、グリセリン</a:t>
            </a:r>
            <a:endParaRPr lang="ja-JP" altLang="en-US" sz="400" dirty="0">
              <a:latin typeface="HG丸ｺﾞｼｯｸM-PRO" panose="020F0600000000000000" pitchFamily="50" charset="-128"/>
              <a:ea typeface="HG丸ｺﾞｼｯｸM-PRO" panose="020F0600000000000000" pitchFamily="50" charset="-128"/>
            </a:endParaRPr>
          </a:p>
          <a:p>
            <a:r>
              <a:rPr lang="ja-JP" altLang="en-US" sz="400" dirty="0">
                <a:latin typeface="HG丸ｺﾞｼｯｸM-PRO" panose="020F0600000000000000" pitchFamily="50" charset="-128"/>
                <a:ea typeface="HG丸ｺﾞｼｯｸM-PRO" panose="020F0600000000000000" pitchFamily="50" charset="-128"/>
              </a:rPr>
              <a:t>塩化</a:t>
            </a:r>
            <a:r>
              <a:rPr lang="ja-JP" altLang="en-US" sz="400" dirty="0" smtClean="0">
                <a:latin typeface="HG丸ｺﾞｼｯｸM-PRO" panose="020F0600000000000000" pitchFamily="50" charset="-128"/>
                <a:ea typeface="HG丸ｺﾞｼｯｸM-PRO" panose="020F0600000000000000" pitchFamily="50" charset="-128"/>
              </a:rPr>
              <a:t>ナトリウム、水酸化ナトリウム、クエン酸、ヘキシルシンナマル</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400" dirty="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：カルカデ、カシス、モモ</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a:latin typeface="HG丸ｺﾞｼｯｸM-PRO" panose="020F0600000000000000" pitchFamily="50" charset="-128"/>
                <a:ea typeface="HG丸ｺﾞｼｯｸM-PRO" panose="020F0600000000000000" pitchFamily="50" charset="-128"/>
              </a:rPr>
              <a:t>：ジャスミン</a:t>
            </a:r>
            <a:r>
              <a:rPr lang="ja-JP" altLang="en-US" sz="500" dirty="0" smtClean="0">
                <a:latin typeface="HG丸ｺﾞｼｯｸM-PRO" panose="020F0600000000000000" pitchFamily="50" charset="-128"/>
                <a:ea typeface="HG丸ｺﾞｼｯｸM-PRO" panose="020F0600000000000000" pitchFamily="50" charset="-128"/>
              </a:rPr>
              <a:t>、ローズ、サンダルウッド</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：バニラ、ホワイトムスク</a:t>
            </a:r>
            <a:endParaRPr lang="en-US" altLang="ja-JP" sz="500" dirty="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●シルクロトフラワー</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ロトフラワー（蓮の花）、ジャスミン、スズランなどの上品でフローラルな香りが広がる女性らしい</a:t>
            </a:r>
            <a:r>
              <a:rPr lang="ja-JP" altLang="en-US" sz="700" dirty="0" smtClean="0">
                <a:latin typeface="HG丸ｺﾞｼｯｸM-PRO" panose="020F0600000000000000" pitchFamily="50" charset="-128"/>
                <a:ea typeface="HG丸ｺﾞｼｯｸM-PRO" panose="020F0600000000000000" pitchFamily="50" charset="-128"/>
              </a:rPr>
              <a:t>香りです。</a:t>
            </a:r>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成分：水、ジポリヒドロキシステアリン</a:t>
            </a:r>
            <a:r>
              <a:rPr lang="ja-JP" altLang="en-US" sz="400" dirty="0">
                <a:latin typeface="HG丸ｺﾞｼｯｸM-PRO" panose="020F0600000000000000" pitchFamily="50" charset="-128"/>
                <a:ea typeface="HG丸ｺﾞｼｯｸM-PRO" panose="020F0600000000000000" pitchFamily="50" charset="-128"/>
              </a:rPr>
              <a:t>酸ポリグリセリル</a:t>
            </a:r>
            <a:r>
              <a:rPr lang="en-US" altLang="ja-JP" sz="400" dirty="0">
                <a:latin typeface="HG丸ｺﾞｼｯｸM-PRO" panose="020F0600000000000000" pitchFamily="50" charset="-128"/>
                <a:ea typeface="HG丸ｺﾞｼｯｸM-PRO" panose="020F0600000000000000" pitchFamily="50" charset="-128"/>
              </a:rPr>
              <a:t>-</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ラウリルグルコシド、グリセリン、ベジタブルオイル、香料</a:t>
            </a:r>
            <a:r>
              <a:rPr lang="ja-JP" altLang="en-US" sz="400" dirty="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ベンジルアルコール、デシルグルコシド、ジカプリリルエーテル、安息</a:t>
            </a:r>
            <a:r>
              <a:rPr lang="ja-JP" altLang="en-US" sz="400" dirty="0">
                <a:latin typeface="HG丸ｺﾞｼｯｸM-PRO" panose="020F0600000000000000" pitchFamily="50" charset="-128"/>
                <a:ea typeface="HG丸ｺﾞｼｯｸM-PRO" panose="020F0600000000000000" pitchFamily="50" charset="-128"/>
              </a:rPr>
              <a:t>香酸</a:t>
            </a:r>
            <a:r>
              <a:rPr lang="ja-JP" altLang="en-US" sz="400" dirty="0" smtClean="0">
                <a:latin typeface="HG丸ｺﾞｼｯｸM-PRO" panose="020F0600000000000000" pitchFamily="50" charset="-128"/>
                <a:ea typeface="HG丸ｺﾞｼｯｸM-PRO" panose="020F0600000000000000" pitchFamily="50" charset="-128"/>
              </a:rPr>
              <a:t>ナトリウム、オレイン</a:t>
            </a:r>
            <a:r>
              <a:rPr lang="ja-JP" altLang="en-US" sz="400" dirty="0">
                <a:latin typeface="HG丸ｺﾞｼｯｸM-PRO" panose="020F0600000000000000" pitchFamily="50" charset="-128"/>
                <a:ea typeface="HG丸ｺﾞｼｯｸM-PRO" panose="020F0600000000000000" pitchFamily="50" charset="-128"/>
              </a:rPr>
              <a:t>酸</a:t>
            </a:r>
            <a:r>
              <a:rPr lang="ja-JP" altLang="en-US" sz="400" dirty="0" smtClean="0">
                <a:latin typeface="HG丸ｺﾞｼｯｸM-PRO" panose="020F0600000000000000" pitchFamily="50" charset="-128"/>
                <a:ea typeface="HG丸ｺﾞｼｯｸM-PRO" panose="020F0600000000000000" pitchFamily="50" charset="-128"/>
              </a:rPr>
              <a:t>グリセリル、乳酸、炭酸ジカプリリル、デヒドロ</a:t>
            </a:r>
            <a:r>
              <a:rPr lang="ja-JP" altLang="en-US" sz="400" dirty="0">
                <a:latin typeface="HG丸ｺﾞｼｯｸM-PRO" panose="020F0600000000000000" pitchFamily="50" charset="-128"/>
                <a:ea typeface="HG丸ｺﾞｼｯｸM-PRO" panose="020F0600000000000000" pitchFamily="50" charset="-128"/>
              </a:rPr>
              <a:t>酢酸</a:t>
            </a:r>
            <a:r>
              <a:rPr lang="ja-JP" altLang="en-US" sz="400" dirty="0" smtClean="0">
                <a:latin typeface="HG丸ｺﾞｼｯｸM-PRO" panose="020F0600000000000000" pitchFamily="50" charset="-128"/>
                <a:ea typeface="HG丸ｺﾞｼｯｸM-PRO" panose="020F0600000000000000" pitchFamily="50" charset="-128"/>
              </a:rPr>
              <a:t>ナトリウム、ブチルフェニルメチルプロピオナール、ヒドロキシシトロネラール、リナロール</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：クラリセージ、ロトフラワー</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a:latin typeface="HG丸ｺﾞｼｯｸM-PRO" panose="020F0600000000000000" pitchFamily="50" charset="-128"/>
                <a:ea typeface="HG丸ｺﾞｼｯｸM-PRO" panose="020F0600000000000000" pitchFamily="50" charset="-128"/>
              </a:rPr>
              <a:t>：ジャスミン</a:t>
            </a:r>
            <a:r>
              <a:rPr lang="ja-JP" altLang="en-US" sz="500" dirty="0" smtClean="0">
                <a:latin typeface="HG丸ｺﾞｼｯｸM-PRO" panose="020F0600000000000000" pitchFamily="50" charset="-128"/>
                <a:ea typeface="HG丸ｺﾞｼｯｸM-PRO" panose="020F0600000000000000" pitchFamily="50" charset="-128"/>
              </a:rPr>
              <a:t>、スズラン</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：バニラ</a:t>
            </a:r>
            <a:r>
              <a:rPr lang="ja-JP" altLang="en-US" sz="500" dirty="0" smtClean="0">
                <a:latin typeface="HG丸ｺﾞｼｯｸM-PRO" panose="020F0600000000000000" pitchFamily="50" charset="-128"/>
                <a:ea typeface="HG丸ｺﾞｼｯｸM-PRO" panose="020F0600000000000000" pitchFamily="50" charset="-128"/>
              </a:rPr>
              <a:t>、シトロン、ベチバー</a:t>
            </a:r>
            <a:endParaRPr lang="en-US" altLang="ja-JP" sz="500" dirty="0">
              <a:latin typeface="HG丸ｺﾞｼｯｸM-PRO" panose="020F0600000000000000" pitchFamily="50" charset="-128"/>
              <a:ea typeface="HG丸ｺﾞｼｯｸM-PRO" panose="020F0600000000000000" pitchFamily="50" charset="-128"/>
            </a:endParaRPr>
          </a:p>
          <a:p>
            <a:endParaRPr lang="en-US" altLang="ja-JP" sz="700" dirty="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●ジーンズホワイトペッパー</a:t>
            </a:r>
            <a:br>
              <a:rPr lang="ja-JP" altLang="en-US" sz="700" dirty="0">
                <a:latin typeface="HG丸ｺﾞｼｯｸM-PRO" panose="020F0600000000000000" pitchFamily="50" charset="-128"/>
                <a:ea typeface="HG丸ｺﾞｼｯｸM-PRO" panose="020F0600000000000000" pitchFamily="50" charset="-128"/>
              </a:rPr>
            </a:br>
            <a:r>
              <a:rPr lang="ja-JP" altLang="en-US" sz="700" dirty="0">
                <a:latin typeface="HG丸ｺﾞｼｯｸM-PRO" panose="020F0600000000000000" pitchFamily="50" charset="-128"/>
                <a:ea typeface="HG丸ｺﾞｼｯｸM-PRO" panose="020F0600000000000000" pitchFamily="50" charset="-128"/>
              </a:rPr>
              <a:t>ジャスミンのフローラルな香りとスパイシー</a:t>
            </a:r>
            <a:r>
              <a:rPr lang="ja-JP" altLang="en-US" sz="700" dirty="0" smtClean="0">
                <a:latin typeface="HG丸ｺﾞｼｯｸM-PRO" panose="020F0600000000000000" pitchFamily="50" charset="-128"/>
                <a:ea typeface="HG丸ｺﾞｼｯｸM-PRO" panose="020F0600000000000000" pitchFamily="50" charset="-128"/>
              </a:rPr>
              <a:t>な</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ホワイトペッパー</a:t>
            </a:r>
            <a:r>
              <a:rPr lang="ja-JP" altLang="en-US" sz="700" dirty="0">
                <a:latin typeface="HG丸ｺﾞｼｯｸM-PRO" panose="020F0600000000000000" pitchFamily="50" charset="-128"/>
                <a:ea typeface="HG丸ｺﾞｼｯｸM-PRO" panose="020F0600000000000000" pitchFamily="50" charset="-128"/>
              </a:rPr>
              <a:t>が、爽やかな初夏を感じさせる</a:t>
            </a:r>
            <a:r>
              <a:rPr lang="ja-JP" altLang="en-US" sz="700" dirty="0" smtClean="0">
                <a:latin typeface="HG丸ｺﾞｼｯｸM-PRO" panose="020F0600000000000000" pitchFamily="50" charset="-128"/>
                <a:ea typeface="HG丸ｺﾞｼｯｸM-PRO" panose="020F0600000000000000" pitchFamily="50" charset="-128"/>
              </a:rPr>
              <a:t>香りです。</a:t>
            </a:r>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成分：水</a:t>
            </a:r>
            <a:r>
              <a:rPr lang="ja-JP" altLang="en-US" sz="400" dirty="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ラウリルグルコシド、ジポリヒドロキシステアリン</a:t>
            </a:r>
            <a:r>
              <a:rPr lang="ja-JP" altLang="en-US" sz="400" dirty="0">
                <a:latin typeface="HG丸ｺﾞｼｯｸM-PRO" panose="020F0600000000000000" pitchFamily="50" charset="-128"/>
                <a:ea typeface="HG丸ｺﾞｼｯｸM-PRO" panose="020F0600000000000000" pitchFamily="50" charset="-128"/>
              </a:rPr>
              <a:t>酸ポリグリセリル</a:t>
            </a:r>
            <a:r>
              <a:rPr lang="en-US" altLang="ja-JP" sz="400" dirty="0">
                <a:latin typeface="HG丸ｺﾞｼｯｸM-PRO" panose="020F0600000000000000" pitchFamily="50" charset="-128"/>
                <a:ea typeface="HG丸ｺﾞｼｯｸM-PRO" panose="020F0600000000000000" pitchFamily="50" charset="-128"/>
              </a:rPr>
              <a:t>-</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グリセリン</a:t>
            </a:r>
            <a:r>
              <a:rPr lang="ja-JP" altLang="en-US" sz="400" dirty="0">
                <a:latin typeface="HG丸ｺﾞｼｯｸM-PRO" panose="020F0600000000000000" pitchFamily="50" charset="-128"/>
                <a:ea typeface="HG丸ｺﾞｼｯｸM-PRO" panose="020F0600000000000000" pitchFamily="50" charset="-128"/>
              </a:rPr>
              <a:t>、ベジタブルオイル、</a:t>
            </a:r>
            <a:r>
              <a:rPr lang="ja-JP" altLang="en-US" sz="400" dirty="0" smtClean="0">
                <a:latin typeface="HG丸ｺﾞｼｯｸM-PRO" panose="020F0600000000000000" pitchFamily="50" charset="-128"/>
                <a:ea typeface="HG丸ｺﾞｼｯｸM-PRO" panose="020F0600000000000000" pitchFamily="50" charset="-128"/>
              </a:rPr>
              <a:t>香料、ベンジルアルコール、ジカプリリルエーテル、デシルグルコシド、安息</a:t>
            </a:r>
            <a:r>
              <a:rPr lang="ja-JP" altLang="en-US" sz="400" dirty="0">
                <a:latin typeface="HG丸ｺﾞｼｯｸM-PRO" panose="020F0600000000000000" pitchFamily="50" charset="-128"/>
                <a:ea typeface="HG丸ｺﾞｼｯｸM-PRO" panose="020F0600000000000000" pitchFamily="50" charset="-128"/>
              </a:rPr>
              <a:t>香酸</a:t>
            </a:r>
            <a:r>
              <a:rPr lang="ja-JP" altLang="en-US" sz="400" dirty="0" smtClean="0">
                <a:latin typeface="HG丸ｺﾞｼｯｸM-PRO" panose="020F0600000000000000" pitchFamily="50" charset="-128"/>
                <a:ea typeface="HG丸ｺﾞｼｯｸM-PRO" panose="020F0600000000000000" pitchFamily="50" charset="-128"/>
              </a:rPr>
              <a:t>ナトリウム、オレイン</a:t>
            </a:r>
            <a:r>
              <a:rPr lang="ja-JP" altLang="en-US" sz="400" dirty="0">
                <a:latin typeface="HG丸ｺﾞｼｯｸM-PRO" panose="020F0600000000000000" pitchFamily="50" charset="-128"/>
                <a:ea typeface="HG丸ｺﾞｼｯｸM-PRO" panose="020F0600000000000000" pitchFamily="50" charset="-128"/>
              </a:rPr>
              <a:t>酸</a:t>
            </a:r>
            <a:r>
              <a:rPr lang="ja-JP" altLang="en-US" sz="400" dirty="0" smtClean="0">
                <a:latin typeface="HG丸ｺﾞｼｯｸM-PRO" panose="020F0600000000000000" pitchFamily="50" charset="-128"/>
                <a:ea typeface="HG丸ｺﾞｼｯｸM-PRO" panose="020F0600000000000000" pitchFamily="50" charset="-128"/>
              </a:rPr>
              <a:t>グリセリル、乳酸</a:t>
            </a:r>
            <a:r>
              <a:rPr lang="ja-JP" altLang="en-US" sz="400" dirty="0">
                <a:latin typeface="HG丸ｺﾞｼｯｸM-PRO" panose="020F0600000000000000" pitchFamily="50" charset="-128"/>
                <a:ea typeface="HG丸ｺﾞｼｯｸM-PRO" panose="020F0600000000000000" pitchFamily="50" charset="-128"/>
              </a:rPr>
              <a:t>、炭酸</a:t>
            </a:r>
            <a:r>
              <a:rPr lang="ja-JP" altLang="en-US" sz="400" dirty="0" smtClean="0">
                <a:latin typeface="HG丸ｺﾞｼｯｸM-PRO" panose="020F0600000000000000" pitchFamily="50" charset="-128"/>
                <a:ea typeface="HG丸ｺﾞｼｯｸM-PRO" panose="020F0600000000000000" pitchFamily="50" charset="-128"/>
              </a:rPr>
              <a:t>ジカプリリル、デヒドロ</a:t>
            </a:r>
            <a:r>
              <a:rPr lang="ja-JP" altLang="en-US" sz="400" dirty="0">
                <a:latin typeface="HG丸ｺﾞｼｯｸM-PRO" panose="020F0600000000000000" pitchFamily="50" charset="-128"/>
                <a:ea typeface="HG丸ｺﾞｼｯｸM-PRO" panose="020F0600000000000000" pitchFamily="50" charset="-128"/>
              </a:rPr>
              <a:t>酢酸</a:t>
            </a:r>
            <a:r>
              <a:rPr lang="ja-JP" altLang="en-US" sz="400" dirty="0" smtClean="0">
                <a:latin typeface="HG丸ｺﾞｼｯｸM-PRO" panose="020F0600000000000000" pitchFamily="50" charset="-128"/>
                <a:ea typeface="HG丸ｺﾞｼｯｸM-PRO" panose="020F0600000000000000" pitchFamily="50" charset="-128"/>
              </a:rPr>
              <a:t>ナトリウム、ブチルフェニチルメチルプロピオナール、リナロール</a:t>
            </a:r>
            <a:r>
              <a:rPr lang="ja-JP" altLang="en-US" sz="400" dirty="0">
                <a:latin typeface="HG丸ｺﾞｼｯｸM-PRO" panose="020F0600000000000000" pitchFamily="50" charset="-128"/>
                <a:ea typeface="HG丸ｺﾞｼｯｸM-PRO" panose="020F0600000000000000" pitchFamily="50" charset="-128"/>
              </a:rPr>
              <a:t>、サリチル酸ベンジル、</a:t>
            </a:r>
            <a:r>
              <a:rPr lang="ja-JP" altLang="en-US" sz="400" dirty="0" smtClean="0">
                <a:latin typeface="HG丸ｺﾞｼｯｸM-PRO" panose="020F0600000000000000" pitchFamily="50" charset="-128"/>
                <a:ea typeface="HG丸ｺﾞｼｯｸM-PRO" panose="020F0600000000000000" pitchFamily="50" charset="-128"/>
              </a:rPr>
              <a:t>リモネン、ヒドロキシイソヘキシル</a:t>
            </a:r>
            <a:r>
              <a:rPr lang="ja-JP" altLang="en-US" sz="400" dirty="0">
                <a:latin typeface="HG丸ｺﾞｼｯｸM-PRO" panose="020F0600000000000000" pitchFamily="50" charset="-128"/>
                <a:ea typeface="HG丸ｺﾞｼｯｸM-PRO" panose="020F0600000000000000" pitchFamily="50" charset="-128"/>
              </a:rPr>
              <a:t>－３－</a:t>
            </a:r>
            <a:r>
              <a:rPr lang="ja-JP" altLang="en-US" sz="400" dirty="0" smtClean="0">
                <a:latin typeface="HG丸ｺﾞｼｯｸM-PRO" panose="020F0600000000000000" pitchFamily="50" charset="-128"/>
                <a:ea typeface="HG丸ｺﾞｼｯｸM-PRO" panose="020F0600000000000000" pitchFamily="50" charset="-128"/>
              </a:rPr>
              <a:t>シクロヘキセンカルボキシアルデヒド、シトロネロール</a:t>
            </a:r>
            <a:r>
              <a:rPr lang="ja-JP" altLang="en-US" sz="400" dirty="0">
                <a:latin typeface="HG丸ｺﾞｼｯｸM-PRO" panose="020F0600000000000000" pitchFamily="50" charset="-128"/>
                <a:ea typeface="HG丸ｺﾞｼｯｸM-PRO" panose="020F0600000000000000" pitchFamily="50" charset="-128"/>
              </a:rPr>
              <a:t>、</a:t>
            </a:r>
            <a:r>
              <a:rPr lang="en-US" altLang="ja-JP" sz="400" dirty="0">
                <a:latin typeface="HG丸ｺﾞｼｯｸM-PRO" panose="020F0600000000000000" pitchFamily="50" charset="-128"/>
                <a:ea typeface="HG丸ｺﾞｼｯｸM-PRO" panose="020F0600000000000000" pitchFamily="50" charset="-128"/>
              </a:rPr>
              <a:t>α</a:t>
            </a:r>
            <a:r>
              <a:rPr lang="ja-JP" altLang="en-US" sz="400" dirty="0" smtClean="0">
                <a:latin typeface="HG丸ｺﾞｼｯｸM-PRO" panose="020F0600000000000000" pitchFamily="50" charset="-128"/>
                <a:ea typeface="HG丸ｺﾞｼｯｸM-PRO" panose="020F0600000000000000" pitchFamily="50" charset="-128"/>
              </a:rPr>
              <a:t>イソメチルイオノン、ゲラ</a:t>
            </a:r>
            <a:r>
              <a:rPr lang="ja-JP" altLang="en-US" sz="400" dirty="0">
                <a:latin typeface="HG丸ｺﾞｼｯｸM-PRO" panose="020F0600000000000000" pitchFamily="50" charset="-128"/>
                <a:ea typeface="HG丸ｺﾞｼｯｸM-PRO" panose="020F0600000000000000" pitchFamily="50" charset="-128"/>
              </a:rPr>
              <a:t>二オール、</a:t>
            </a:r>
            <a:r>
              <a:rPr lang="ja-JP" altLang="en-US" sz="400" dirty="0" smtClean="0">
                <a:latin typeface="HG丸ｺﾞｼｯｸM-PRO" panose="020F0600000000000000" pitchFamily="50" charset="-128"/>
                <a:ea typeface="HG丸ｺﾞｼｯｸM-PRO" panose="020F0600000000000000" pitchFamily="50" charset="-128"/>
              </a:rPr>
              <a:t>クマリン</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a:t>
            </a:r>
            <a:r>
              <a:rPr lang="ja-JP" altLang="en-US" sz="500" dirty="0">
                <a:latin typeface="HG丸ｺﾞｼｯｸM-PRO" panose="020F0600000000000000" pitchFamily="50" charset="-128"/>
                <a:ea typeface="HG丸ｺﾞｼｯｸM-PRO" panose="020F0600000000000000" pitchFamily="50" charset="-128"/>
              </a:rPr>
              <a:t>レモン</a:t>
            </a:r>
            <a:r>
              <a:rPr lang="ja-JP" altLang="en-US" sz="500" dirty="0" smtClean="0">
                <a:latin typeface="HG丸ｺﾞｼｯｸM-PRO" panose="020F0600000000000000" pitchFamily="50" charset="-128"/>
                <a:ea typeface="HG丸ｺﾞｼｯｸM-PRO" panose="020F0600000000000000" pitchFamily="50" charset="-128"/>
              </a:rPr>
              <a:t>、ジャスミン、ベルガモット</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smtClean="0">
                <a:latin typeface="HG丸ｺﾞｼｯｸM-PRO" panose="020F0600000000000000" pitchFamily="50" charset="-128"/>
                <a:ea typeface="HG丸ｺﾞｼｯｸM-PRO" panose="020F0600000000000000" pitchFamily="50" charset="-128"/>
              </a:rPr>
              <a:t>：ホワイトペッパー、イランイラン、バイオレット</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：アンバー、ムスク</a:t>
            </a:r>
            <a:endParaRPr lang="en-US" altLang="ja-JP" sz="500" dirty="0">
              <a:latin typeface="HG丸ｺﾞｼｯｸM-PRO" panose="020F0600000000000000" pitchFamily="50" charset="-128"/>
              <a:ea typeface="HG丸ｺﾞｼｯｸM-PRO" panose="020F0600000000000000" pitchFamily="50" charset="-128"/>
            </a:endParaRPr>
          </a:p>
        </p:txBody>
      </p:sp>
      <p:pic>
        <p:nvPicPr>
          <p:cNvPr id="6148" name="Picture 4" descr="\\TYO-FSR-02\vb\shared\PR戦略グループ\005：事業部資料\DR.TAFFI\画像\PR製品撮影データ\2016.5.23_チャクラライン・サマーコフレ\photo_products_0523\PWater_YutaGing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073" y="11823756"/>
            <a:ext cx="279981" cy="630327"/>
          </a:xfrm>
          <a:prstGeom prst="rect">
            <a:avLst/>
          </a:prstGeom>
          <a:noFill/>
          <a:extLst>
            <a:ext uri="{909E8E84-426E-40DD-AFC4-6F175D3DCCD1}">
              <a14:hiddenFill xmlns:a14="http://schemas.microsoft.com/office/drawing/2010/main">
                <a:solidFill>
                  <a:srgbClr val="FFFFFF"/>
                </a:solidFill>
              </a14:hiddenFill>
            </a:ext>
          </a:extLst>
        </p:spPr>
      </p:pic>
      <p:sp>
        <p:nvSpPr>
          <p:cNvPr id="70" name="正方形/長方形 69"/>
          <p:cNvSpPr/>
          <p:nvPr/>
        </p:nvSpPr>
        <p:spPr>
          <a:xfrm>
            <a:off x="3645024" y="3059832"/>
            <a:ext cx="2672421" cy="5001369"/>
          </a:xfrm>
          <a:prstGeom prst="rect">
            <a:avLst/>
          </a:prstGeom>
        </p:spPr>
        <p:txBody>
          <a:bodyPr wrap="square">
            <a:spAutoFit/>
          </a:bodyPr>
          <a:lstStyle/>
          <a:p>
            <a:r>
              <a:rPr lang="ja-JP" altLang="en-US" sz="700" dirty="0" smtClean="0">
                <a:latin typeface="HG丸ｺﾞｼｯｸM-PRO" panose="020F0600000000000000" pitchFamily="50" charset="-128"/>
                <a:ea typeface="HG丸ｺﾞｼｯｸM-PRO" panose="020F0600000000000000" pitchFamily="50" charset="-128"/>
              </a:rPr>
              <a:t>●コットンホワイトムスク</a:t>
            </a:r>
            <a:br>
              <a:rPr lang="ja-JP" altLang="en-US" sz="700" dirty="0" smtClean="0">
                <a:latin typeface="HG丸ｺﾞｼｯｸM-PRO" panose="020F0600000000000000" pitchFamily="50" charset="-128"/>
                <a:ea typeface="HG丸ｺﾞｼｯｸM-PRO" panose="020F0600000000000000" pitchFamily="50" charset="-128"/>
              </a:rPr>
            </a:br>
            <a:r>
              <a:rPr lang="ja-JP" altLang="en-US" sz="700" dirty="0">
                <a:latin typeface="HG丸ｺﾞｼｯｸM-PRO" panose="020F0600000000000000" pitchFamily="50" charset="-128"/>
                <a:ea typeface="HG丸ｺﾞｼｯｸM-PRO" panose="020F0600000000000000" pitchFamily="50" charset="-128"/>
              </a:rPr>
              <a:t>ラベンダー、スズラン、アイリスといった上品なお花</a:t>
            </a:r>
            <a:r>
              <a:rPr lang="ja-JP" altLang="en-US" sz="700" dirty="0" smtClean="0">
                <a:latin typeface="HG丸ｺﾞｼｯｸM-PRO" panose="020F0600000000000000" pitchFamily="50" charset="-128"/>
                <a:ea typeface="HG丸ｺﾞｼｯｸM-PRO" panose="020F0600000000000000" pitchFamily="50" charset="-128"/>
              </a:rPr>
              <a:t>の香り</a:t>
            </a:r>
            <a:r>
              <a:rPr lang="ja-JP" altLang="en-US" sz="700" dirty="0">
                <a:latin typeface="HG丸ｺﾞｼｯｸM-PRO" panose="020F0600000000000000" pitchFamily="50" charset="-128"/>
                <a:ea typeface="HG丸ｺﾞｼｯｸM-PRO" panose="020F0600000000000000" pitchFamily="50" charset="-128"/>
              </a:rPr>
              <a:t>の後に、オリエンタルなホワイトムスクと落ち着きの</a:t>
            </a:r>
            <a:r>
              <a:rPr lang="ja-JP" altLang="en-US" sz="700" dirty="0" smtClean="0">
                <a:latin typeface="HG丸ｺﾞｼｯｸM-PRO" panose="020F0600000000000000" pitchFamily="50" charset="-128"/>
                <a:ea typeface="HG丸ｺﾞｼｯｸM-PRO" panose="020F0600000000000000" pitchFamily="50" charset="-128"/>
              </a:rPr>
              <a:t>ある</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サンダルウッド</a:t>
            </a:r>
            <a:r>
              <a:rPr lang="ja-JP" altLang="en-US" sz="700" dirty="0">
                <a:latin typeface="HG丸ｺﾞｼｯｸM-PRO" panose="020F0600000000000000" pitchFamily="50" charset="-128"/>
                <a:ea typeface="HG丸ｺﾞｼｯｸM-PRO" panose="020F0600000000000000" pitchFamily="50" charset="-128"/>
              </a:rPr>
              <a:t>の香りが</a:t>
            </a:r>
            <a:r>
              <a:rPr lang="ja-JP" altLang="en-US" sz="700" dirty="0" smtClean="0">
                <a:latin typeface="HG丸ｺﾞｼｯｸM-PRO" panose="020F0600000000000000" pitchFamily="50" charset="-128"/>
                <a:ea typeface="HG丸ｺﾞｼｯｸM-PRO" panose="020F0600000000000000" pitchFamily="50" charset="-128"/>
              </a:rPr>
              <a:t>漂います。</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
            </a:r>
            <a:br>
              <a:rPr lang="ja-JP" altLang="en-US" sz="700" dirty="0" smtClean="0">
                <a:latin typeface="HG丸ｺﾞｼｯｸM-PRO" panose="020F0600000000000000" pitchFamily="50" charset="-128"/>
                <a:ea typeface="HG丸ｺﾞｼｯｸM-PRO" panose="020F0600000000000000" pitchFamily="50" charset="-128"/>
              </a:rPr>
            </a:br>
            <a:r>
              <a:rPr lang="ja-JP" altLang="en-US" sz="400" dirty="0" smtClean="0">
                <a:latin typeface="HG丸ｺﾞｼｯｸM-PRO" panose="020F0600000000000000" pitchFamily="50" charset="-128"/>
                <a:ea typeface="HG丸ｺﾞｼｯｸM-PRO" panose="020F0600000000000000" pitchFamily="50" charset="-128"/>
              </a:rPr>
              <a:t>成分：水、ラウリルグルコシド、ジポリヒドロキシステアリン酸ポリグリセリル</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ベジタブルオイル、グリセリン、香料、ジカプリリルエーテル、デシルグルコシド、ベンジルアルコール、安息香酸ナトリウム、オレイン酸グリセリル、乳酸、炭酸ジカプリリル、デヒドロ酢酸ナトリウム、リナロール、クマリン、</a:t>
            </a:r>
            <a:r>
              <a:rPr lang="en-US" altLang="ja-JP" sz="400" dirty="0" smtClean="0">
                <a:latin typeface="HG丸ｺﾞｼｯｸM-PRO" panose="020F0600000000000000" pitchFamily="50" charset="-128"/>
                <a:ea typeface="HG丸ｺﾞｼｯｸM-PRO" panose="020F0600000000000000" pitchFamily="50" charset="-128"/>
              </a:rPr>
              <a:t>α</a:t>
            </a:r>
            <a:r>
              <a:rPr lang="ja-JP" altLang="en-US" sz="400" dirty="0" smtClean="0">
                <a:latin typeface="HG丸ｺﾞｼｯｸM-PRO" panose="020F0600000000000000" pitchFamily="50" charset="-128"/>
                <a:ea typeface="HG丸ｺﾞｼｯｸM-PRO" panose="020F0600000000000000" pitchFamily="50" charset="-128"/>
              </a:rPr>
              <a:t>イソメチルイオノン、ブチルフェニチルメチルプロピオナール、リモネン</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：ベルガモット、ラベンダー、ジェネピ</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smtClean="0">
                <a:latin typeface="HG丸ｺﾞｼｯｸM-PRO" panose="020F0600000000000000" pitchFamily="50" charset="-128"/>
                <a:ea typeface="HG丸ｺﾞｼｯｸM-PRO" panose="020F0600000000000000" pitchFamily="50" charset="-128"/>
              </a:rPr>
              <a:t>：スズラン、アイリス、タバコ</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：バニラ、シトロン、サンダルウッド、ムスク</a:t>
            </a:r>
            <a:endParaRPr lang="en-US" altLang="ja-JP" sz="500" dirty="0" smtClean="0">
              <a:latin typeface="HG丸ｺﾞｼｯｸM-PRO" panose="020F0600000000000000" pitchFamily="50" charset="-128"/>
              <a:ea typeface="HG丸ｺﾞｼｯｸM-PRO" panose="020F0600000000000000" pitchFamily="50" charset="-128"/>
            </a:endParaRPr>
          </a:p>
          <a:p>
            <a:endParaRPr lang="en-US" altLang="ja-JP" sz="500" dirty="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●ヘンプブラックペッパー</a:t>
            </a:r>
            <a:br>
              <a:rPr lang="ja-JP" altLang="en-US" sz="700" dirty="0" smtClean="0">
                <a:latin typeface="HG丸ｺﾞｼｯｸM-PRO" panose="020F0600000000000000" pitchFamily="50" charset="-128"/>
                <a:ea typeface="HG丸ｺﾞｼｯｸM-PRO" panose="020F0600000000000000" pitchFamily="50" charset="-128"/>
              </a:rPr>
            </a:br>
            <a:r>
              <a:rPr lang="ja-JP" altLang="en-US" sz="700" dirty="0">
                <a:latin typeface="HG丸ｺﾞｼｯｸM-PRO" panose="020F0600000000000000" pitchFamily="50" charset="-128"/>
                <a:ea typeface="HG丸ｺﾞｼｯｸM-PRO" panose="020F0600000000000000" pitchFamily="50" charset="-128"/>
              </a:rPr>
              <a:t>ベルガモットやマンダリンの柑橘類と、刺激的な</a:t>
            </a:r>
            <a:r>
              <a:rPr lang="ja-JP" altLang="en-US" sz="700" dirty="0" smtClean="0">
                <a:latin typeface="HG丸ｺﾞｼｯｸM-PRO" panose="020F0600000000000000" pitchFamily="50" charset="-128"/>
                <a:ea typeface="HG丸ｺﾞｼｯｸM-PRO" panose="020F0600000000000000" pitchFamily="50" charset="-128"/>
              </a:rPr>
              <a:t>ブラック</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ペッパー</a:t>
            </a:r>
            <a:r>
              <a:rPr lang="ja-JP" altLang="en-US" sz="700" dirty="0">
                <a:latin typeface="HG丸ｺﾞｼｯｸM-PRO" panose="020F0600000000000000" pitchFamily="50" charset="-128"/>
                <a:ea typeface="HG丸ｺﾞｼｯｸM-PRO" panose="020F0600000000000000" pitchFamily="50" charset="-128"/>
              </a:rPr>
              <a:t>の後に、アイリスやスズランの上品な花が香ります</a:t>
            </a:r>
            <a:r>
              <a:rPr lang="ja-JP" altLang="en-US" sz="700" dirty="0" smtClean="0">
                <a:latin typeface="HG丸ｺﾞｼｯｸM-PRO" panose="020F0600000000000000" pitchFamily="50" charset="-128"/>
                <a:ea typeface="HG丸ｺﾞｼｯｸM-PRO" panose="020F0600000000000000" pitchFamily="50" charset="-128"/>
              </a:rPr>
              <a:t>。</a:t>
            </a:r>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成分：水、ラウリルグルコシド、ジポリヒドロキシステアリン酸ポリグリセリル</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グリセリン、ベジタブルオイル、香料、ベンジルアルコール、ジカプリリルエーテル、デシルグルコシド、安息香酸ナトリウム、オレイン酸グリセリル、乳酸、炭酸ジカプリリル、デヒドロ酢酸ナトリウム、へキシルシンナマル、リナロール、ヒドロキシイソヘキシル－３－シクロヘキセンカルボキシアルデヒド、リモネン、ヒドロキシシトロネラール、シトロネロール、サリチル酸ベンジル、クマリン</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：ブラックペッパー、マンダリン、ベルガモット</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smtClean="0">
                <a:latin typeface="HG丸ｺﾞｼｯｸM-PRO" panose="020F0600000000000000" pitchFamily="50" charset="-128"/>
                <a:ea typeface="HG丸ｺﾞｼｯｸM-PRO" panose="020F0600000000000000" pitchFamily="50" charset="-128"/>
              </a:rPr>
              <a:t>：</a:t>
            </a:r>
            <a:r>
              <a:rPr lang="ja-JP" altLang="en-US" sz="500" dirty="0">
                <a:latin typeface="HG丸ｺﾞｼｯｸM-PRO" panose="020F0600000000000000" pitchFamily="50" charset="-128"/>
                <a:ea typeface="HG丸ｺﾞｼｯｸM-PRO" panose="020F0600000000000000" pitchFamily="50" charset="-128"/>
              </a:rPr>
              <a:t>ヒヤシンス</a:t>
            </a:r>
            <a:r>
              <a:rPr lang="ja-JP" altLang="en-US" sz="500" dirty="0" smtClean="0">
                <a:latin typeface="HG丸ｺﾞｼｯｸM-PRO" panose="020F0600000000000000" pitchFamily="50" charset="-128"/>
                <a:ea typeface="HG丸ｺﾞｼｯｸM-PRO" panose="020F0600000000000000" pitchFamily="50" charset="-128"/>
              </a:rPr>
              <a:t>、アイリス、スズラン</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：サンダルウッド、バニラ、ベチバー</a:t>
            </a:r>
            <a:endParaRPr lang="en-US" altLang="ja-JP" sz="500" dirty="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●サテンパール</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ベルガモットやレモンなどの柑橘系の香りで始まり、ベチバーのウッディな香りに変化する爽やかさの中に大人っぽさが垣間見える</a:t>
            </a:r>
            <a:r>
              <a:rPr lang="ja-JP" altLang="en-US" sz="700" dirty="0" smtClean="0">
                <a:latin typeface="HG丸ｺﾞｼｯｸM-PRO" panose="020F0600000000000000" pitchFamily="50" charset="-128"/>
                <a:ea typeface="HG丸ｺﾞｼｯｸM-PRO" panose="020F0600000000000000" pitchFamily="50" charset="-128"/>
              </a:rPr>
              <a:t>香りです。</a:t>
            </a:r>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成分：水、ラウリルグルコシド、ジポリヒドロキシステアリン酸ポリグリセリル</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グリセリン、ベジタブルオイル、香料、ベンジルアルコール、ジカプリリルエーテル、デシルグルコシド、安息香酸ナトリウム、オレイン酸グリセリル、乳酸、炭酸ジカプリリル、デヒドロ酢酸ナトリウム、リモネン、リナロール、ブチルフェニチルメチルプロピオナール、</a:t>
            </a:r>
            <a:r>
              <a:rPr lang="en-US" altLang="ja-JP" sz="400" dirty="0" smtClean="0">
                <a:latin typeface="HG丸ｺﾞｼｯｸM-PRO" panose="020F0600000000000000" pitchFamily="50" charset="-128"/>
                <a:ea typeface="HG丸ｺﾞｼｯｸM-PRO" panose="020F0600000000000000" pitchFamily="50" charset="-128"/>
              </a:rPr>
              <a:t>α</a:t>
            </a:r>
            <a:r>
              <a:rPr lang="ja-JP" altLang="en-US" sz="400" dirty="0" smtClean="0">
                <a:latin typeface="HG丸ｺﾞｼｯｸM-PRO" panose="020F0600000000000000" pitchFamily="50" charset="-128"/>
                <a:ea typeface="HG丸ｺﾞｼｯｸM-PRO" panose="020F0600000000000000" pitchFamily="50" charset="-128"/>
              </a:rPr>
              <a:t>イソメチルイオノン、シトラール、サリチル酸ベンジル、ゲラ二オール、シトロネロール</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：ベルガモット、</a:t>
            </a:r>
            <a:r>
              <a:rPr lang="ja-JP" altLang="en-US" sz="500" dirty="0">
                <a:latin typeface="HG丸ｺﾞｼｯｸM-PRO" panose="020F0600000000000000" pitchFamily="50" charset="-128"/>
                <a:ea typeface="HG丸ｺﾞｼｯｸM-PRO" panose="020F0600000000000000" pitchFamily="50" charset="-128"/>
              </a:rPr>
              <a:t>レモン</a:t>
            </a:r>
            <a:r>
              <a:rPr lang="ja-JP" altLang="en-US" sz="500" dirty="0" smtClean="0">
                <a:latin typeface="HG丸ｺﾞｼｯｸM-PRO" panose="020F0600000000000000" pitchFamily="50" charset="-128"/>
                <a:ea typeface="HG丸ｺﾞｼｯｸM-PRO" panose="020F0600000000000000" pitchFamily="50" charset="-128"/>
              </a:rPr>
              <a:t>、グレープフルーツ</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a:latin typeface="HG丸ｺﾞｼｯｸM-PRO" panose="020F0600000000000000" pitchFamily="50" charset="-128"/>
                <a:ea typeface="HG丸ｺﾞｼｯｸM-PRO" panose="020F0600000000000000" pitchFamily="50" charset="-128"/>
              </a:rPr>
              <a:t>：ジャスミン</a:t>
            </a:r>
            <a:r>
              <a:rPr lang="ja-JP" altLang="en-US" sz="500" dirty="0" smtClean="0">
                <a:latin typeface="HG丸ｺﾞｼｯｸM-PRO" panose="020F0600000000000000" pitchFamily="50" charset="-128"/>
                <a:ea typeface="HG丸ｺﾞｼｯｸM-PRO" panose="020F0600000000000000" pitchFamily="50" charset="-128"/>
              </a:rPr>
              <a:t>、バイオレット、マリン</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：アンバーミミック、ベチバー、ムスク</a:t>
            </a:r>
            <a:endParaRPr lang="en-US" altLang="ja-JP" sz="500" dirty="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 ユタジンジャー</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マンダリンなどの柑橘類の爽やかな香りの後にスパイシーな</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ジンジャーとフローラルなジャスミン、ローズが香ります。</a:t>
            </a:r>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400" dirty="0" smtClean="0">
                <a:latin typeface="HG丸ｺﾞｼｯｸM-PRO" panose="020F0600000000000000" pitchFamily="50" charset="-128"/>
                <a:ea typeface="HG丸ｺﾞｼｯｸM-PRO" panose="020F0600000000000000" pitchFamily="50" charset="-128"/>
              </a:rPr>
              <a:t>成分：水、ラウリルグルコシド、ジポリヒドロキシステアリン酸ポリグリセリル</a:t>
            </a:r>
            <a:r>
              <a:rPr lang="en-US" altLang="ja-JP" sz="400" dirty="0" smtClean="0">
                <a:latin typeface="HG丸ｺﾞｼｯｸM-PRO" panose="020F0600000000000000" pitchFamily="50" charset="-128"/>
                <a:ea typeface="HG丸ｺﾞｼｯｸM-PRO" panose="020F0600000000000000" pitchFamily="50" charset="-128"/>
              </a:rPr>
              <a:t>-2</a:t>
            </a:r>
            <a:r>
              <a:rPr lang="ja-JP" altLang="en-US" sz="400" dirty="0" err="1" smtClean="0">
                <a:latin typeface="HG丸ｺﾞｼｯｸM-PRO" panose="020F0600000000000000" pitchFamily="50" charset="-128"/>
                <a:ea typeface="HG丸ｺﾞｼｯｸM-PRO" panose="020F0600000000000000" pitchFamily="50" charset="-128"/>
              </a:rPr>
              <a:t>、</a:t>
            </a:r>
            <a:r>
              <a:rPr lang="ja-JP" altLang="en-US" sz="400" dirty="0" smtClean="0">
                <a:latin typeface="HG丸ｺﾞｼｯｸM-PRO" panose="020F0600000000000000" pitchFamily="50" charset="-128"/>
                <a:ea typeface="HG丸ｺﾞｼｯｸM-PRO" panose="020F0600000000000000" pitchFamily="50" charset="-128"/>
              </a:rPr>
              <a:t>グリセリン、ベジタブルオイル、香料、ベンジルアルコール、ジカプリリルエーテル、デシルグルコシド、安息香酸ナトリウム、オレイン酸グリセリル、乳酸、炭酸ジカプリリル、デヒドロ酢酸ナトリウム、リナロール、リモネン、ブチルフェニチルメチルプロピオナール、シトロネロール、シトラール、クマリン</a:t>
            </a:r>
            <a:endParaRPr lang="en-US" altLang="ja-JP" sz="4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HEAD</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：マンダリン、ベルガモット</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HEART </a:t>
            </a:r>
            <a:r>
              <a:rPr lang="ja-JP" altLang="en-US" sz="500" dirty="0" smtClean="0">
                <a:latin typeface="HG丸ｺﾞｼｯｸM-PRO" panose="020F0600000000000000" pitchFamily="50" charset="-128"/>
                <a:ea typeface="HG丸ｺﾞｼｯｸM-PRO" panose="020F0600000000000000" pitchFamily="50" charset="-128"/>
              </a:rPr>
              <a:t>：ローズ、オレンジフラワー、ジンジャー、ジャスミン</a:t>
            </a:r>
            <a:endParaRPr lang="en-US" altLang="ja-JP" sz="500" dirty="0">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BASE</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：シトロン、ベチバー、ムスク、サンダルウッド</a:t>
            </a:r>
            <a:endParaRPr lang="en-US" altLang="ja-JP" sz="500" dirty="0">
              <a:latin typeface="HG丸ｺﾞｼｯｸM-PRO" panose="020F0600000000000000" pitchFamily="50" charset="-128"/>
              <a:ea typeface="HG丸ｺﾞｼｯｸM-PRO" panose="020F0600000000000000" pitchFamily="50" charset="-128"/>
            </a:endParaRPr>
          </a:p>
          <a:p>
            <a:endParaRPr lang="ja-JP" altLang="en-US" sz="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996952" y="8532440"/>
            <a:ext cx="4824536"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プレスお問い合わせ先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株</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ベンチャーバンク 経営企画室 </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戦略グループ</a:t>
            </a:r>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107-0061</a:t>
            </a:r>
            <a:r>
              <a:rPr lang="ja-JP" altLang="en-US" sz="500" dirty="0" smtClean="0">
                <a:latin typeface="HG丸ｺﾞｼｯｸM-PRO" panose="020F0600000000000000" pitchFamily="50" charset="-128"/>
                <a:ea typeface="HG丸ｺﾞｼｯｸM-PRO" panose="020F0600000000000000" pitchFamily="50" charset="-128"/>
              </a:rPr>
              <a:t>東京都港区北青山</a:t>
            </a:r>
            <a:r>
              <a:rPr lang="en-US" altLang="ja-JP" sz="500" dirty="0" smtClean="0">
                <a:latin typeface="HG丸ｺﾞｼｯｸM-PRO" panose="020F0600000000000000" pitchFamily="50" charset="-128"/>
                <a:ea typeface="HG丸ｺﾞｼｯｸM-PRO" panose="020F0600000000000000" pitchFamily="50" charset="-128"/>
              </a:rPr>
              <a:t>1-2-3</a:t>
            </a:r>
            <a:r>
              <a:rPr lang="ja-JP" altLang="en-US" sz="500" dirty="0" smtClean="0">
                <a:latin typeface="HG丸ｺﾞｼｯｸM-PRO" panose="020F0600000000000000" pitchFamily="50" charset="-128"/>
                <a:ea typeface="HG丸ｺﾞｼｯｸM-PRO" panose="020F0600000000000000" pitchFamily="50" charset="-128"/>
              </a:rPr>
              <a:t>青山ビル</a:t>
            </a:r>
            <a:r>
              <a:rPr lang="en-US" altLang="ja-JP" sz="500" dirty="0" smtClean="0">
                <a:latin typeface="HG丸ｺﾞｼｯｸM-PRO" panose="020F0600000000000000" pitchFamily="50" charset="-128"/>
                <a:ea typeface="HG丸ｺﾞｼｯｸM-PRO" panose="020F0600000000000000" pitchFamily="50" charset="-128"/>
              </a:rPr>
              <a:t>11F</a:t>
            </a:r>
          </a:p>
          <a:p>
            <a:r>
              <a:rPr lang="en-US" altLang="ja-JP" sz="500" dirty="0" smtClean="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03-6386-3381</a:t>
            </a:r>
            <a:r>
              <a:rPr lang="ja-JP" altLang="en-US" sz="500" dirty="0" smtClean="0">
                <a:latin typeface="HG丸ｺﾞｼｯｸM-PRO" panose="020F0600000000000000" pitchFamily="50" charset="-128"/>
                <a:ea typeface="HG丸ｺﾞｼｯｸM-PRO" panose="020F0600000000000000" pitchFamily="50" charset="-128"/>
              </a:rPr>
              <a:t>　</a:t>
            </a:r>
            <a:r>
              <a:rPr lang="en-US" altLang="ja-JP" sz="500" dirty="0" smtClean="0">
                <a:latin typeface="HG丸ｺﾞｼｯｸM-PRO" panose="020F0600000000000000" pitchFamily="50" charset="-128"/>
                <a:ea typeface="HG丸ｺﾞｼｯｸM-PRO" panose="020F0600000000000000" pitchFamily="50" charset="-128"/>
              </a:rPr>
              <a:t>FAX</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03-3470-3423</a:t>
            </a:r>
            <a:endParaRPr lang="ja-JP" altLang="ja-JP" sz="5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81239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O-FSR-02\vb\shared\PR戦略グループ\005：事業部資料\DR.TAFFI\画像\PR製品撮影データ\2016.5.23_チャクラライン\photo_coffret_0523\summer_coffret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14" y="2267744"/>
            <a:ext cx="6443698" cy="573494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C:\Users\hiroyuki.kido\Desktop\TAFFI1.gif"/>
          <p:cNvPicPr/>
          <p:nvPr/>
        </p:nvPicPr>
        <p:blipFill>
          <a:blip r:embed="rId4">
            <a:extLst>
              <a:ext uri="{28A0092B-C50C-407E-A947-70E740481C1C}">
                <a14:useLocalDpi xmlns:a14="http://schemas.microsoft.com/office/drawing/2010/main" val="0"/>
              </a:ext>
            </a:extLst>
          </a:blip>
          <a:srcRect/>
          <a:stretch>
            <a:fillRect/>
          </a:stretch>
        </p:blipFill>
        <p:spPr bwMode="auto">
          <a:xfrm>
            <a:off x="2708920" y="251520"/>
            <a:ext cx="1390576" cy="834346"/>
          </a:xfrm>
          <a:prstGeom prst="rect">
            <a:avLst/>
          </a:prstGeom>
          <a:noFill/>
          <a:ln>
            <a:noFill/>
          </a:ln>
        </p:spPr>
      </p:pic>
      <p:sp>
        <p:nvSpPr>
          <p:cNvPr id="17" name="テキスト ボックス 16"/>
          <p:cNvSpPr txBox="1"/>
          <p:nvPr/>
        </p:nvSpPr>
        <p:spPr>
          <a:xfrm>
            <a:off x="4654948" y="890300"/>
            <a:ext cx="862284" cy="200055"/>
          </a:xfrm>
          <a:prstGeom prst="rect">
            <a:avLst/>
          </a:prstGeom>
          <a:noFill/>
        </p:spPr>
        <p:txBody>
          <a:bodyPr wrap="square" rtlCol="0">
            <a:spAutoFit/>
          </a:bodyPr>
          <a:lstStyle/>
          <a:p>
            <a:r>
              <a:rPr lang="ja-JP" altLang="en-US"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944202" y="8532440"/>
            <a:ext cx="990977" cy="569387"/>
          </a:xfrm>
          <a:prstGeom prst="rect">
            <a:avLst/>
          </a:prstGeom>
          <a:noFill/>
        </p:spPr>
        <p:txBody>
          <a:bodyPr wrap="non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読者お問い合わせ先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DR.TAFFI</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 青山店</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107-0062</a:t>
            </a: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東京都港区南青山</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5-13-1</a:t>
            </a:r>
          </a:p>
          <a:p>
            <a:r>
              <a:rPr lang="en-US" altLang="ja-JP" sz="500" dirty="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03-6419-7392</a:t>
            </a: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営業時間：</a:t>
            </a:r>
            <a:r>
              <a:rPr lang="en-US" altLang="ja-JP" sz="500" dirty="0" smtClean="0">
                <a:latin typeface="HG丸ｺﾞｼｯｸM-PRO" panose="020F0600000000000000" pitchFamily="50" charset="-128"/>
                <a:ea typeface="HG丸ｺﾞｼｯｸM-PRO" panose="020F0600000000000000" pitchFamily="50" charset="-128"/>
              </a:rPr>
              <a:t>11:00</a:t>
            </a:r>
            <a:r>
              <a:rPr lang="ja-JP" altLang="en-US"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21:00</a:t>
            </a:r>
            <a:endParaRPr lang="ja-JP" altLang="ja-JP" sz="5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797035" y="982633"/>
            <a:ext cx="5080237" cy="276999"/>
          </a:xfrm>
          <a:prstGeom prst="rect">
            <a:avLst/>
          </a:prstGeom>
          <a:noFill/>
        </p:spPr>
        <p:txBody>
          <a:bodyPr wrap="none" rtlCol="0">
            <a:spAutoFit/>
          </a:bodyPr>
          <a:lstStyle/>
          <a:p>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植物学者が贈る、イタリアのオーガニックブランド「</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DR.TAFFI</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p:txBody>
      </p:sp>
      <p:sp>
        <p:nvSpPr>
          <p:cNvPr id="2" name="正方形/長方形 1"/>
          <p:cNvSpPr/>
          <p:nvPr/>
        </p:nvSpPr>
        <p:spPr>
          <a:xfrm>
            <a:off x="115966" y="2843808"/>
            <a:ext cx="6599944" cy="1200329"/>
          </a:xfrm>
          <a:prstGeom prst="rect">
            <a:avLst/>
          </a:prstGeom>
        </p:spPr>
        <p:txBody>
          <a:bodyPr wrap="square">
            <a:spAutoFit/>
          </a:bodyPr>
          <a:lstStyle/>
          <a:p>
            <a:r>
              <a:rPr lang="ja-JP" altLang="en-US" sz="800" dirty="0">
                <a:latin typeface="HG丸ｺﾞｼｯｸM-PRO" panose="020F0600000000000000" pitchFamily="50" charset="-128"/>
                <a:ea typeface="HG丸ｺﾞｼｯｸM-PRO" panose="020F0600000000000000" pitchFamily="50" charset="-128"/>
              </a:rPr>
              <a:t>夏</a:t>
            </a:r>
            <a:r>
              <a:rPr lang="ja-JP" altLang="en-US" sz="800" dirty="0" smtClean="0">
                <a:latin typeface="HG丸ｺﾞｼｯｸM-PRO" panose="020F0600000000000000" pitchFamily="50" charset="-128"/>
                <a:ea typeface="HG丸ｺﾞｼｯｸM-PRO" panose="020F0600000000000000" pitchFamily="50" charset="-128"/>
              </a:rPr>
              <a:t>の紫外線には</a:t>
            </a:r>
            <a:r>
              <a:rPr lang="en-US" altLang="ja-JP" sz="800" dirty="0" smtClean="0">
                <a:latin typeface="HG丸ｺﾞｼｯｸM-PRO" panose="020F0600000000000000" pitchFamily="50" charset="-128"/>
                <a:ea typeface="HG丸ｺﾞｼｯｸM-PRO" panose="020F0600000000000000" pitchFamily="50" charset="-128"/>
              </a:rPr>
              <a:t>SPF50+</a:t>
            </a:r>
            <a:r>
              <a:rPr lang="ja-JP" altLang="en-US" sz="800" dirty="0" smtClean="0">
                <a:latin typeface="HG丸ｺﾞｼｯｸM-PRO" panose="020F0600000000000000" pitchFamily="50" charset="-128"/>
                <a:ea typeface="HG丸ｺﾞｼｯｸM-PRO" panose="020F0600000000000000" pitchFamily="50" charset="-128"/>
              </a:rPr>
              <a:t>の日焼け止めがお勧めです。オーガニックコスメがお届けする日焼け止めは肌への負担が少なく薄付きでベトつかないタイプ。</a:t>
            </a:r>
            <a:r>
              <a:rPr lang="ja-JP" altLang="en-US" sz="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地</a:t>
            </a:r>
            <a:r>
              <a:rPr lang="ja-JP" altLang="en-US" sz="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中海の光り輝く太陽、美しくきらめくサンゴ礁を表現した、「コーラル</a:t>
            </a:r>
            <a:r>
              <a:rPr lang="ja-JP" altLang="en-US" sz="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」シリーズの製品で、甘いココナッツの香りが特徴的な製品です。</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紫外線を浴びてしまった肌はとにかく保湿が大切。</a:t>
            </a:r>
            <a:r>
              <a:rPr lang="en-US" altLang="ja-JP" sz="800" dirty="0" smtClean="0">
                <a:latin typeface="HG丸ｺﾞｼｯｸM-PRO" panose="020F0600000000000000" pitchFamily="50" charset="-128"/>
                <a:ea typeface="HG丸ｺﾞｼｯｸM-PRO" panose="020F0600000000000000" pitchFamily="50" charset="-128"/>
              </a:rPr>
              <a:t>DR.TAFFI</a:t>
            </a:r>
            <a:r>
              <a:rPr lang="ja-JP" altLang="en-US" sz="800" dirty="0" smtClean="0">
                <a:latin typeface="HG丸ｺﾞｼｯｸM-PRO" panose="020F0600000000000000" pitchFamily="50" charset="-128"/>
                <a:ea typeface="HG丸ｺﾞｼｯｸM-PRO" panose="020F0600000000000000" pitchFamily="50" charset="-128"/>
              </a:rPr>
              <a:t>がお勧めするブライトニングアップケアはローズウォータートナージェルの</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化粧水。肌への浸透度が高く、みずみずしい潤いのある肌に仕上げます。 </a:t>
            </a:r>
            <a:r>
              <a:rPr lang="ja-JP" altLang="en-US" sz="800" dirty="0">
                <a:latin typeface="HG丸ｺﾞｼｯｸM-PRO" panose="020F0600000000000000" pitchFamily="50" charset="-128"/>
                <a:ea typeface="HG丸ｺﾞｼｯｸM-PRO" panose="020F0600000000000000" pitchFamily="50" charset="-128"/>
              </a:rPr>
              <a:t>イタリア・トスカーナ産の</a:t>
            </a:r>
            <a:r>
              <a:rPr lang="ja-JP" altLang="en-US" sz="800" dirty="0" smtClean="0">
                <a:latin typeface="HG丸ｺﾞｼｯｸM-PRO" panose="020F0600000000000000" pitchFamily="50" charset="-128"/>
                <a:ea typeface="HG丸ｺﾞｼｯｸM-PRO" panose="020F0600000000000000" pitchFamily="50" charset="-128"/>
              </a:rPr>
              <a:t>ローズウォーターを使用しているので華やかで気分高まる香りも女子力アップアイテムとしてお勧めです。栄養</a:t>
            </a:r>
            <a:r>
              <a:rPr lang="ja-JP" altLang="en-US" sz="800" dirty="0">
                <a:latin typeface="HG丸ｺﾞｼｯｸM-PRO" panose="020F0600000000000000" pitchFamily="50" charset="-128"/>
                <a:ea typeface="HG丸ｺﾞｼｯｸM-PRO" panose="020F0600000000000000" pitchFamily="50" charset="-128"/>
              </a:rPr>
              <a:t>がお肌のすみずみまで行き渡り、潤いとハリを与えシルクのような滑らかな肌に仕上げます</a:t>
            </a:r>
            <a:r>
              <a:rPr lang="ja-JP" altLang="en-US" sz="800" dirty="0" smtClean="0">
                <a:latin typeface="HG丸ｺﾞｼｯｸM-PRO" panose="020F0600000000000000" pitchFamily="50" charset="-128"/>
                <a:ea typeface="HG丸ｺﾞｼｯｸM-PRO" panose="020F0600000000000000" pitchFamily="50" charset="-128"/>
              </a:rPr>
              <a:t>。そしてフェイス・ボディケアの仕上げにお使い頂きたいのが、</a:t>
            </a:r>
            <a:r>
              <a:rPr lang="en-US" altLang="ja-JP" sz="800" dirty="0" smtClean="0">
                <a:latin typeface="HG丸ｺﾞｼｯｸM-PRO" panose="020F0600000000000000" pitchFamily="50" charset="-128"/>
                <a:ea typeface="HG丸ｺﾞｼｯｸM-PRO" panose="020F0600000000000000" pitchFamily="50" charset="-128"/>
              </a:rPr>
              <a:t>100</a:t>
            </a:r>
            <a:r>
              <a:rPr lang="ja-JP" altLang="en-US" sz="800" dirty="0">
                <a:latin typeface="HG丸ｺﾞｼｯｸM-PRO" panose="020F0600000000000000" pitchFamily="50" charset="-128"/>
                <a:ea typeface="HG丸ｺﾞｼｯｸM-PRO" panose="020F0600000000000000" pitchFamily="50" charset="-128"/>
              </a:rPr>
              <a:t>％ピュアの</a:t>
            </a:r>
            <a:r>
              <a:rPr lang="ja-JP" altLang="en-US" sz="800" dirty="0" smtClean="0">
                <a:latin typeface="HG丸ｺﾞｼｯｸM-PRO" panose="020F0600000000000000" pitchFamily="50" charset="-128"/>
                <a:ea typeface="HG丸ｺﾞｼｯｸM-PRO" panose="020F0600000000000000" pitchFamily="50" charset="-128"/>
              </a:rPr>
              <a:t>ライスオイル。ビタミン</a:t>
            </a:r>
            <a:r>
              <a:rPr lang="en-US" altLang="ja-JP" sz="800" dirty="0">
                <a:latin typeface="HG丸ｺﾞｼｯｸM-PRO" panose="020F0600000000000000" pitchFamily="50" charset="-128"/>
                <a:ea typeface="HG丸ｺﾞｼｯｸM-PRO" panose="020F0600000000000000" pitchFamily="50" charset="-128"/>
              </a:rPr>
              <a:t>E</a:t>
            </a:r>
            <a:r>
              <a:rPr lang="ja-JP" altLang="en-US" sz="800" dirty="0">
                <a:latin typeface="HG丸ｺﾞｼｯｸM-PRO" panose="020F0600000000000000" pitchFamily="50" charset="-128"/>
                <a:ea typeface="HG丸ｺﾞｼｯｸM-PRO" panose="020F0600000000000000" pitchFamily="50" charset="-128"/>
              </a:rPr>
              <a:t>をもっとも多く含むオイルなので、紫外線を浴びてしまった肌にお使いいただく事で肌の真皮に浸</a:t>
            </a:r>
            <a:r>
              <a:rPr lang="ja-JP" altLang="en-US" sz="800" dirty="0" smtClean="0">
                <a:latin typeface="HG丸ｺﾞｼｯｸM-PRO" panose="020F0600000000000000" pitchFamily="50" charset="-128"/>
                <a:ea typeface="HG丸ｺﾞｼｯｸM-PRO" panose="020F0600000000000000" pitchFamily="50" charset="-128"/>
              </a:rPr>
              <a:t>透し皮膚を保護します。</a:t>
            </a:r>
            <a:endParaRPr lang="en-US" altLang="ja-JP" sz="800" dirty="0" smtClean="0">
              <a:latin typeface="HG丸ｺﾞｼｯｸM-PRO" panose="020F0600000000000000" pitchFamily="50" charset="-128"/>
              <a:ea typeface="HG丸ｺﾞｼｯｸM-PRO" panose="020F0600000000000000" pitchFamily="50" charset="-128"/>
            </a:endParaRPr>
          </a:p>
          <a:p>
            <a:endParaRPr lang="en-US" altLang="ja-JP" sz="8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3627828" y="6768097"/>
            <a:ext cx="3205186" cy="1800493"/>
          </a:xfrm>
          <a:prstGeom prst="rect">
            <a:avLst/>
          </a:prstGeom>
          <a:noFill/>
        </p:spPr>
        <p:txBody>
          <a:bodyPr wrap="square" rtlCol="0">
            <a:spAutoFit/>
          </a:bodyPr>
          <a:lstStyle/>
          <a:p>
            <a:r>
              <a:rPr lang="ja-JP" altLang="en-US" sz="600" b="1" dirty="0">
                <a:latin typeface="HG丸ｺﾞｼｯｸM-PRO" panose="020F0600000000000000" pitchFamily="50" charset="-128"/>
                <a:ea typeface="HG丸ｺﾞｼｯｸM-PRO" panose="020F0600000000000000" pitchFamily="50" charset="-128"/>
              </a:rPr>
              <a:t>アクア ディ ボルゲリ コーラル</a:t>
            </a:r>
            <a:endParaRPr lang="en-US" altLang="ja-JP" sz="600" b="1" dirty="0">
              <a:latin typeface="HG丸ｺﾞｼｯｸM-PRO" panose="020F0600000000000000" pitchFamily="50" charset="-128"/>
              <a:ea typeface="HG丸ｺﾞｼｯｸM-PRO" panose="020F0600000000000000" pitchFamily="50" charset="-128"/>
            </a:endParaRPr>
          </a:p>
          <a:p>
            <a:r>
              <a:rPr lang="ja-JP" altLang="en-US" sz="600" b="1" dirty="0">
                <a:latin typeface="HG丸ｺﾞｼｯｸM-PRO" panose="020F0600000000000000" pitchFamily="50" charset="-128"/>
                <a:ea typeface="HG丸ｺﾞｼｯｸM-PRO" panose="020F0600000000000000" pitchFamily="50" charset="-128"/>
              </a:rPr>
              <a:t>サンクリームＳＰＦ</a:t>
            </a:r>
            <a:r>
              <a:rPr lang="en-US" altLang="ja-JP" sz="600" b="1" dirty="0">
                <a:latin typeface="HG丸ｺﾞｼｯｸM-PRO" panose="020F0600000000000000" pitchFamily="50" charset="-128"/>
                <a:ea typeface="HG丸ｺﾞｼｯｸM-PRO" panose="020F0600000000000000" pitchFamily="50" charset="-128"/>
              </a:rPr>
              <a:t>50+</a:t>
            </a:r>
          </a:p>
          <a:p>
            <a:r>
              <a:rPr lang="en-US" altLang="ja-JP" sz="600" b="1" dirty="0">
                <a:latin typeface="HG丸ｺﾞｼｯｸM-PRO" panose="020F0600000000000000" pitchFamily="50" charset="-128"/>
                <a:ea typeface="HG丸ｺﾞｼｯｸM-PRO" panose="020F0600000000000000" pitchFamily="50" charset="-128"/>
              </a:rPr>
              <a:t>50ml </a:t>
            </a:r>
            <a:r>
              <a:rPr lang="ja-JP" altLang="en-US" sz="600" b="1" dirty="0">
                <a:latin typeface="HG丸ｺﾞｼｯｸM-PRO" panose="020F0600000000000000" pitchFamily="50" charset="-128"/>
                <a:ea typeface="HG丸ｺﾞｼｯｸM-PRO" panose="020F0600000000000000" pitchFamily="50" charset="-128"/>
              </a:rPr>
              <a:t> </a:t>
            </a:r>
            <a:r>
              <a:rPr lang="ja-JP" altLang="en-US" sz="600" b="1" dirty="0" smtClean="0">
                <a:latin typeface="HG丸ｺﾞｼｯｸM-PRO" panose="020F0600000000000000" pitchFamily="50" charset="-128"/>
                <a:ea typeface="HG丸ｺﾞｼｯｸM-PRO" panose="020F0600000000000000" pitchFamily="50" charset="-128"/>
              </a:rPr>
              <a:t>定価</a:t>
            </a:r>
            <a:r>
              <a:rPr lang="en-US" altLang="ja-JP" sz="600" b="1" dirty="0" smtClean="0">
                <a:latin typeface="HG丸ｺﾞｼｯｸM-PRO" panose="020F0600000000000000" pitchFamily="50" charset="-128"/>
                <a:ea typeface="HG丸ｺﾞｼｯｸM-PRO" panose="020F0600000000000000" pitchFamily="50" charset="-128"/>
              </a:rPr>
              <a:t>\</a:t>
            </a:r>
            <a:r>
              <a:rPr lang="en-US" altLang="ja-JP" sz="600" b="1" dirty="0">
                <a:latin typeface="HG丸ｺﾞｼｯｸM-PRO" panose="020F0600000000000000" pitchFamily="50" charset="-128"/>
                <a:ea typeface="HG丸ｺﾞｼｯｸM-PRO" panose="020F0600000000000000" pitchFamily="50" charset="-128"/>
              </a:rPr>
              <a:t>3,500</a:t>
            </a:r>
            <a:r>
              <a:rPr lang="ja-JP" altLang="en-US" sz="600" b="1" dirty="0">
                <a:latin typeface="HG丸ｺﾞｼｯｸM-PRO" panose="020F0600000000000000" pitchFamily="50" charset="-128"/>
                <a:ea typeface="HG丸ｺﾞｼｯｸM-PRO" panose="020F0600000000000000" pitchFamily="50" charset="-128"/>
              </a:rPr>
              <a:t>（税抜</a:t>
            </a:r>
            <a:r>
              <a:rPr lang="ja-JP" altLang="en-US" sz="600" b="1" dirty="0" smtClean="0">
                <a:latin typeface="HG丸ｺﾞｼｯｸM-PRO" panose="020F0600000000000000" pitchFamily="50" charset="-128"/>
                <a:ea typeface="HG丸ｺﾞｼｯｸM-PRO" panose="020F0600000000000000" pitchFamily="50" charset="-128"/>
              </a:rPr>
              <a:t>）</a:t>
            </a:r>
            <a:endParaRPr lang="en-US" altLang="ja-JP" sz="600" b="1" dirty="0">
              <a:latin typeface="HG丸ｺﾞｼｯｸM-PRO" panose="020F0600000000000000" pitchFamily="50" charset="-128"/>
              <a:ea typeface="HG丸ｺﾞｼｯｸM-PRO" panose="020F0600000000000000" pitchFamily="50" charset="-128"/>
            </a:endParaRPr>
          </a:p>
          <a:p>
            <a:r>
              <a:rPr lang="ja-JP" altLang="ja-JP" sz="500" dirty="0">
                <a:latin typeface="HG丸ｺﾞｼｯｸM-PRO" panose="020F0600000000000000" pitchFamily="50" charset="-128"/>
                <a:ea typeface="HG丸ｺﾞｼｯｸM-PRO" panose="020F0600000000000000" pitchFamily="50" charset="-128"/>
              </a:rPr>
              <a:t>敏感肌や白く赤くなりがちな肌を紫外線から守る日焼け止めクリームです。</a:t>
            </a:r>
          </a:p>
          <a:p>
            <a:r>
              <a:rPr lang="ja-JP" altLang="ja-JP" sz="500" dirty="0">
                <a:latin typeface="HG丸ｺﾞｼｯｸM-PRO" panose="020F0600000000000000" pitchFamily="50" charset="-128"/>
                <a:ea typeface="HG丸ｺﾞｼｯｸM-PRO" panose="020F0600000000000000" pitchFamily="50" charset="-128"/>
              </a:rPr>
              <a:t>ライスオイル、</a:t>
            </a:r>
            <a:r>
              <a:rPr lang="en-US" altLang="ja-JP" sz="500" dirty="0">
                <a:latin typeface="HG丸ｺﾞｼｯｸM-PRO" panose="020F0600000000000000" pitchFamily="50" charset="-128"/>
                <a:ea typeface="HG丸ｺﾞｼｯｸM-PRO" panose="020F0600000000000000" pitchFamily="50" charset="-128"/>
              </a:rPr>
              <a:t>UVA/UVB</a:t>
            </a:r>
            <a:r>
              <a:rPr lang="ja-JP" altLang="ja-JP" sz="500" dirty="0">
                <a:latin typeface="HG丸ｺﾞｼｯｸM-PRO" panose="020F0600000000000000" pitchFamily="50" charset="-128"/>
                <a:ea typeface="HG丸ｺﾞｼｯｸM-PRO" panose="020F0600000000000000" pitchFamily="50" charset="-128"/>
              </a:rPr>
              <a:t>紫外線防止剤が陽射しから肌を守り、シミ・そばかすを防ぎます。</a:t>
            </a:r>
          </a:p>
          <a:p>
            <a:r>
              <a:rPr lang="ja-JP" altLang="ja-JP" sz="500" dirty="0">
                <a:latin typeface="HG丸ｺﾞｼｯｸM-PRO" panose="020F0600000000000000" pitchFamily="50" charset="-128"/>
                <a:ea typeface="HG丸ｺﾞｼｯｸM-PRO" panose="020F0600000000000000" pitchFamily="50" charset="-128"/>
              </a:rPr>
              <a:t>成分に含まれる</a:t>
            </a:r>
            <a:r>
              <a:rPr lang="ja-JP" altLang="en-US" sz="500" dirty="0">
                <a:latin typeface="HG丸ｺﾞｼｯｸM-PRO" panose="020F0600000000000000" pitchFamily="50" charset="-128"/>
                <a:ea typeface="HG丸ｺﾞｼｯｸM-PRO" panose="020F0600000000000000" pitchFamily="50" charset="-128"/>
              </a:rPr>
              <a:t>アル</a:t>
            </a:r>
            <a:r>
              <a:rPr lang="ja-JP" altLang="ja-JP" sz="500" dirty="0">
                <a:latin typeface="HG丸ｺﾞｼｯｸM-PRO" panose="020F0600000000000000" pitchFamily="50" charset="-128"/>
                <a:ea typeface="HG丸ｺﾞｼｯｸM-PRO" panose="020F0600000000000000" pitchFamily="50" charset="-128"/>
              </a:rPr>
              <a:t>ガンオイルによるエイジングケア効果、カモミール、アロエ、マロウによる肌</a:t>
            </a:r>
            <a:r>
              <a:rPr lang="ja-JP" altLang="ja-JP" sz="500" dirty="0" smtClean="0">
                <a:latin typeface="HG丸ｺﾞｼｯｸM-PRO" panose="020F0600000000000000" pitchFamily="50" charset="-128"/>
                <a:ea typeface="HG丸ｺﾞｼｯｸM-PRO" panose="020F0600000000000000" pitchFamily="50" charset="-128"/>
              </a:rPr>
              <a:t>の</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鎮静</a:t>
            </a:r>
            <a:r>
              <a:rPr lang="ja-JP" altLang="ja-JP" sz="500" dirty="0">
                <a:latin typeface="HG丸ｺﾞｼｯｸM-PRO" panose="020F0600000000000000" pitchFamily="50" charset="-128"/>
                <a:ea typeface="HG丸ｺﾞｼｯｸM-PRO" panose="020F0600000000000000" pitchFamily="50" charset="-128"/>
              </a:rPr>
              <a:t>効果があります。本製品に含まれるアンディローバオイル（カラパグアイアネンシス種子油</a:t>
            </a:r>
            <a:r>
              <a:rPr lang="ja-JP" altLang="ja-JP" sz="500" dirty="0" smtClean="0">
                <a:latin typeface="HG丸ｺﾞｼｯｸM-PRO" panose="020F0600000000000000" pitchFamily="50" charset="-128"/>
                <a:ea typeface="HG丸ｺﾞｼｯｸM-PRO" panose="020F0600000000000000" pitchFamily="50" charset="-128"/>
              </a:rPr>
              <a:t>）に</a:t>
            </a:r>
            <a:r>
              <a:rPr lang="ja-JP" altLang="ja-JP" sz="500" dirty="0">
                <a:latin typeface="HG丸ｺﾞｼｯｸM-PRO" panose="020F0600000000000000" pitchFamily="50" charset="-128"/>
                <a:ea typeface="HG丸ｺﾞｼｯｸM-PRO" panose="020F0600000000000000" pitchFamily="50" charset="-128"/>
              </a:rPr>
              <a:t>は</a:t>
            </a:r>
            <a:r>
              <a:rPr lang="ja-JP" altLang="ja-JP" sz="500" dirty="0" smtClean="0">
                <a:latin typeface="HG丸ｺﾞｼｯｸM-PRO" panose="020F0600000000000000" pitchFamily="50" charset="-128"/>
                <a:ea typeface="HG丸ｺﾞｼｯｸM-PRO" panose="020F0600000000000000" pitchFamily="50" charset="-128"/>
              </a:rPr>
              <a:t>、</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昆虫</a:t>
            </a:r>
            <a:r>
              <a:rPr lang="ja-JP" altLang="ja-JP" sz="500" dirty="0">
                <a:latin typeface="HG丸ｺﾞｼｯｸM-PRO" panose="020F0600000000000000" pitchFamily="50" charset="-128"/>
                <a:ea typeface="HG丸ｺﾞｼｯｸM-PRO" panose="020F0600000000000000" pitchFamily="50" charset="-128"/>
              </a:rPr>
              <a:t>が嫌う香りを持つという特性があるため、虫除け効果もあります。製品本体はココナッツの甘く優しい香りです。お子様にもお使いいただけます。</a:t>
            </a:r>
          </a:p>
          <a:p>
            <a:r>
              <a:rPr lang="ja-JP" altLang="ja-JP" sz="500" dirty="0">
                <a:latin typeface="HG丸ｺﾞｼｯｸM-PRO" panose="020F0600000000000000" pitchFamily="50" charset="-128"/>
                <a:ea typeface="HG丸ｺﾞｼｯｸM-PRO" panose="020F0600000000000000" pitchFamily="50" charset="-128"/>
              </a:rPr>
              <a:t>＜使用方法＞</a:t>
            </a:r>
          </a:p>
          <a:p>
            <a:r>
              <a:rPr lang="ja-JP" altLang="ja-JP" sz="500" dirty="0">
                <a:latin typeface="HG丸ｺﾞｼｯｸM-PRO" panose="020F0600000000000000" pitchFamily="50" charset="-128"/>
                <a:ea typeface="HG丸ｺﾞｼｯｸM-PRO" panose="020F0600000000000000" pitchFamily="50" charset="-128"/>
              </a:rPr>
              <a:t>顔や体に外出する</a:t>
            </a:r>
            <a:r>
              <a:rPr lang="en-US" altLang="ja-JP" sz="500" dirty="0">
                <a:latin typeface="HG丸ｺﾞｼｯｸM-PRO" panose="020F0600000000000000" pitchFamily="50" charset="-128"/>
                <a:ea typeface="HG丸ｺﾞｼｯｸM-PRO" panose="020F0600000000000000" pitchFamily="50" charset="-128"/>
              </a:rPr>
              <a:t>20</a:t>
            </a:r>
            <a:r>
              <a:rPr lang="ja-JP" altLang="ja-JP" sz="500" dirty="0">
                <a:latin typeface="HG丸ｺﾞｼｯｸM-PRO" panose="020F0600000000000000" pitchFamily="50" charset="-128"/>
                <a:ea typeface="HG丸ｺﾞｼｯｸM-PRO" panose="020F0600000000000000" pitchFamily="50" charset="-128"/>
              </a:rPr>
              <a:t>分前に優しく塗布してください。</a:t>
            </a:r>
          </a:p>
          <a:p>
            <a:r>
              <a:rPr lang="ja-JP" altLang="ja-JP" sz="500" dirty="0">
                <a:latin typeface="HG丸ｺﾞｼｯｸM-PRO" panose="020F0600000000000000" pitchFamily="50" charset="-128"/>
                <a:ea typeface="HG丸ｺﾞｼｯｸM-PRO" panose="020F0600000000000000" pitchFamily="50" charset="-128"/>
              </a:rPr>
              <a:t>汗をかいたり、水に濡れた後には特に、こまめに塗り直していただくと効果的です</a:t>
            </a:r>
            <a:r>
              <a:rPr lang="ja-JP" altLang="ja-JP" sz="500" dirty="0" smtClean="0">
                <a:latin typeface="HG丸ｺﾞｼｯｸM-PRO" panose="020F0600000000000000" pitchFamily="50" charset="-128"/>
                <a:ea typeface="HG丸ｺﾞｼｯｸM-PRO" panose="020F0600000000000000" pitchFamily="50" charset="-128"/>
              </a:rPr>
              <a:t>。</a:t>
            </a:r>
            <a:endParaRPr lang="en-US" altLang="ja-JP" sz="800" dirty="0">
              <a:latin typeface="HG丸ｺﾞｼｯｸM-PRO" panose="020F0600000000000000" pitchFamily="50" charset="-128"/>
              <a:ea typeface="HG丸ｺﾞｼｯｸM-PRO" panose="020F0600000000000000" pitchFamily="50" charset="-128"/>
            </a:endParaRPr>
          </a:p>
          <a:p>
            <a:r>
              <a:rPr lang="ja-JP" altLang="en-US"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配合成分</a:t>
            </a:r>
            <a:endParaRPr lang="en-US" altLang="ja-JP"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水、オクトクリレン、メトキシケイヒ酸エチルヘキシル、酸化チタン（</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IV</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）、ブチルメトキシジベンゾイルメタン、セテアリルアルコール、グリセリン、安息香酸アルキル（</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C12-15</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）、アルガニアスピノサ核油、スクワラン、カラッパ・グアイアネンシス種子油、ココナッツオイル、アロエバルバデンシスリーフジュース、ウスベニアオイ花</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葉エキス、カミツレ花エキス、ヘリクリサムイタリカムエキス、ブチロスパーマムパーキーバター（シアバター）、オリーブオイル、オリザサティバブランオイル、オリザノール、</a:t>
            </a:r>
            <a:r>
              <a:rPr lang="ja-JP" altLang="en-US" sz="40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rPr>
              <a:t>メチレンビ</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スベンゾトリアゾリルテトラメチルブチルフェノール、セテアリル硫酸Ｎａ、セテアレス</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-4</a:t>
            </a:r>
            <a:r>
              <a:rPr lang="ja-JP" altLang="en-US" sz="40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エチルヘキシルココエート、レシチン、デシルグルコシド、トコフェロール、パルミチン酸アスコルビル、キサンタンガム、エチルヘキシルグリセリン、ウィートジャームオイル、ポリアミノプロピルビグアニド、カルボキシメチル</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-β-</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グルカンＮａ、クエン酸、水酸化アルミニウム、ポリアクリル酸ナトリウム、香料、ＰＶＰ</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エイコセンコポリマー、安息香酸、（ジメチコン</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メチコン）コポリマー、デヒドロ酢酸、フェノキシエタノール、リモネン、リナロール、クマリン、ゲラニオール、アニスアルコール</a:t>
            </a:r>
            <a:endPar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ja-JP" altLang="ja-JP" sz="800"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90479" y="7740352"/>
            <a:ext cx="3403375" cy="707886"/>
          </a:xfrm>
          <a:prstGeom prst="rect">
            <a:avLst/>
          </a:prstGeom>
          <a:noFill/>
        </p:spPr>
        <p:txBody>
          <a:bodyPr wrap="square" rtlCol="0">
            <a:spAutoFit/>
          </a:bodyPr>
          <a:lstStyle/>
          <a:p>
            <a:r>
              <a:rPr lang="ja-JP" altLang="en-US" sz="600" b="1" dirty="0">
                <a:latin typeface="HG丸ｺﾞｼｯｸM-PRO" panose="020F0600000000000000" pitchFamily="50" charset="-128"/>
                <a:ea typeface="HG丸ｺﾞｼｯｸM-PRO" panose="020F0600000000000000" pitchFamily="50" charset="-128"/>
              </a:rPr>
              <a:t>オリ ベジタリ コンポスティ ライスオイル　</a:t>
            </a:r>
            <a:endParaRPr lang="en-US" altLang="ja-JP" sz="600" b="1" dirty="0" smtClean="0">
              <a:latin typeface="HG丸ｺﾞｼｯｸM-PRO" panose="020F0600000000000000" pitchFamily="50" charset="-128"/>
              <a:ea typeface="HG丸ｺﾞｼｯｸM-PRO" panose="020F0600000000000000" pitchFamily="50" charset="-128"/>
            </a:endParaRPr>
          </a:p>
          <a:p>
            <a:r>
              <a:rPr lang="ja-JP" altLang="en-US" sz="600" b="1" dirty="0" smtClean="0">
                <a:latin typeface="HG丸ｺﾞｼｯｸM-PRO" panose="020F0600000000000000" pitchFamily="50" charset="-128"/>
                <a:ea typeface="HG丸ｺﾞｼｯｸM-PRO" panose="020F0600000000000000" pitchFamily="50" charset="-128"/>
              </a:rPr>
              <a:t>（バイオアグリサート認証取得製品）</a:t>
            </a:r>
            <a:r>
              <a:rPr lang="en-US" altLang="ja-JP" sz="600" b="1" dirty="0" smtClean="0">
                <a:latin typeface="HG丸ｺﾞｼｯｸM-PRO" panose="020F0600000000000000" pitchFamily="50" charset="-128"/>
                <a:ea typeface="HG丸ｺﾞｼｯｸM-PRO" panose="020F0600000000000000" pitchFamily="50" charset="-128"/>
              </a:rPr>
              <a:t>100ml</a:t>
            </a:r>
            <a:r>
              <a:rPr lang="ja-JP" altLang="en-US" sz="600" b="1" dirty="0" smtClean="0">
                <a:latin typeface="HG丸ｺﾞｼｯｸM-PRO" panose="020F0600000000000000" pitchFamily="50" charset="-128"/>
                <a:ea typeface="HG丸ｺﾞｼｯｸM-PRO" panose="020F0600000000000000" pitchFamily="50" charset="-128"/>
              </a:rPr>
              <a:t>　定価</a:t>
            </a:r>
            <a:r>
              <a:rPr lang="ja-JP" altLang="ja-JP" sz="600" b="1" dirty="0" smtClean="0">
                <a:latin typeface="HG丸ｺﾞｼｯｸM-PRO" panose="020F0600000000000000" pitchFamily="50" charset="-128"/>
                <a:ea typeface="HG丸ｺﾞｼｯｸM-PRO" panose="020F0600000000000000" pitchFamily="50" charset="-128"/>
              </a:rPr>
              <a:t>￥</a:t>
            </a:r>
            <a:r>
              <a:rPr lang="en-US" altLang="ja-JP" sz="600" b="1" dirty="0">
                <a:latin typeface="HG丸ｺﾞｼｯｸM-PRO" panose="020F0600000000000000" pitchFamily="50" charset="-128"/>
                <a:ea typeface="HG丸ｺﾞｼｯｸM-PRO" panose="020F0600000000000000" pitchFamily="50" charset="-128"/>
              </a:rPr>
              <a:t>2,780</a:t>
            </a:r>
            <a:r>
              <a:rPr lang="ja-JP" altLang="ja-JP" sz="600" b="1" dirty="0">
                <a:latin typeface="HG丸ｺﾞｼｯｸM-PRO" panose="020F0600000000000000" pitchFamily="50" charset="-128"/>
                <a:ea typeface="HG丸ｺﾞｼｯｸM-PRO" panose="020F0600000000000000" pitchFamily="50" charset="-128"/>
              </a:rPr>
              <a:t>（</a:t>
            </a:r>
            <a:r>
              <a:rPr lang="ja-JP" altLang="ja-JP" sz="600" b="1" dirty="0" smtClean="0">
                <a:latin typeface="HG丸ｺﾞｼｯｸM-PRO" panose="020F0600000000000000" pitchFamily="50" charset="-128"/>
                <a:ea typeface="HG丸ｺﾞｼｯｸM-PRO" panose="020F0600000000000000" pitchFamily="50" charset="-128"/>
              </a:rPr>
              <a:t>税</a:t>
            </a:r>
            <a:r>
              <a:rPr lang="ja-JP" altLang="en-US" sz="600" b="1" dirty="0" smtClean="0">
                <a:latin typeface="HG丸ｺﾞｼｯｸM-PRO" panose="020F0600000000000000" pitchFamily="50" charset="-128"/>
                <a:ea typeface="HG丸ｺﾞｼｯｸM-PRO" panose="020F0600000000000000" pitchFamily="50" charset="-128"/>
              </a:rPr>
              <a:t>抜</a:t>
            </a:r>
            <a:r>
              <a:rPr lang="ja-JP" altLang="ja-JP" sz="600" b="1" dirty="0" smtClean="0">
                <a:latin typeface="HG丸ｺﾞｼｯｸM-PRO" panose="020F0600000000000000" pitchFamily="50" charset="-128"/>
                <a:ea typeface="HG丸ｺﾞｼｯｸM-PRO" panose="020F0600000000000000" pitchFamily="50" charset="-128"/>
              </a:rPr>
              <a:t>）</a:t>
            </a:r>
            <a:endParaRPr lang="ja-JP" altLang="ja-JP" sz="600" b="1" dirty="0">
              <a:latin typeface="HG丸ｺﾞｼｯｸM-PRO" panose="020F0600000000000000" pitchFamily="50" charset="-128"/>
              <a:ea typeface="HG丸ｺﾞｼｯｸM-PRO" panose="020F0600000000000000" pitchFamily="50" charset="-128"/>
            </a:endParaRPr>
          </a:p>
          <a:p>
            <a:r>
              <a:rPr lang="en-US" altLang="ja-JP" sz="500" dirty="0" smtClean="0">
                <a:latin typeface="HG丸ｺﾞｼｯｸM-PRO" panose="020F0600000000000000" pitchFamily="50" charset="-128"/>
                <a:ea typeface="HG丸ｺﾞｼｯｸM-PRO" panose="020F0600000000000000" pitchFamily="50" charset="-128"/>
              </a:rPr>
              <a:t>100</a:t>
            </a:r>
            <a:r>
              <a:rPr lang="ja-JP" altLang="en-US" sz="500" dirty="0" smtClean="0">
                <a:latin typeface="HG丸ｺﾞｼｯｸM-PRO" panose="020F0600000000000000" pitchFamily="50" charset="-128"/>
                <a:ea typeface="HG丸ｺﾞｼｯｸM-PRO" panose="020F0600000000000000" pitchFamily="50" charset="-128"/>
              </a:rPr>
              <a:t>％ピュアなライスオイル</a:t>
            </a:r>
            <a:r>
              <a:rPr lang="ja-JP" altLang="en-US" sz="500" dirty="0">
                <a:latin typeface="HG丸ｺﾞｼｯｸM-PRO" panose="020F0600000000000000" pitchFamily="50" charset="-128"/>
                <a:ea typeface="HG丸ｺﾞｼｯｸM-PRO" panose="020F0600000000000000" pitchFamily="50" charset="-128"/>
              </a:rPr>
              <a:t>は、ビタミンＥを最も多く含むオイルです。</a:t>
            </a:r>
            <a:endParaRPr lang="en-US" altLang="ja-JP" sz="500" dirty="0">
              <a:latin typeface="HG丸ｺﾞｼｯｸM-PRO" panose="020F0600000000000000" pitchFamily="50" charset="-128"/>
              <a:ea typeface="HG丸ｺﾞｼｯｸM-PRO" panose="020F0600000000000000" pitchFamily="50" charset="-128"/>
            </a:endParaRPr>
          </a:p>
          <a:p>
            <a:r>
              <a:rPr lang="ja-JP" altLang="en-US" sz="500" dirty="0">
                <a:latin typeface="HG丸ｺﾞｼｯｸM-PRO" panose="020F0600000000000000" pitchFamily="50" charset="-128"/>
                <a:ea typeface="HG丸ｺﾞｼｯｸM-PRO" panose="020F0600000000000000" pitchFamily="50" charset="-128"/>
              </a:rPr>
              <a:t>肌に良い成分のオレイン酸、パルミチン酸、リノール酸</a:t>
            </a:r>
            <a:r>
              <a:rPr lang="ja-JP" altLang="en-US" sz="500" dirty="0" smtClean="0">
                <a:latin typeface="HG丸ｺﾞｼｯｸM-PRO" panose="020F0600000000000000" pitchFamily="50" charset="-128"/>
                <a:ea typeface="HG丸ｺﾞｼｯｸM-PRO" panose="020F0600000000000000" pitchFamily="50" charset="-128"/>
              </a:rPr>
              <a:t>、ビタミン</a:t>
            </a:r>
            <a:r>
              <a:rPr lang="ja-JP" altLang="en-US" sz="500" dirty="0">
                <a:latin typeface="HG丸ｺﾞｼｯｸM-PRO" panose="020F0600000000000000" pitchFamily="50" charset="-128"/>
                <a:ea typeface="HG丸ｺﾞｼｯｸM-PRO" panose="020F0600000000000000" pitchFamily="50" charset="-128"/>
              </a:rPr>
              <a:t>Ｅ等が含まれていますので、乾燥肌やトラブル肌などでも、乳液やクリーム のように基礎化粧品の美容</a:t>
            </a:r>
            <a:r>
              <a:rPr lang="ja-JP" altLang="en-US" sz="500" dirty="0" smtClean="0">
                <a:latin typeface="HG丸ｺﾞｼｯｸM-PRO" panose="020F0600000000000000" pitchFamily="50" charset="-128"/>
                <a:ea typeface="HG丸ｺﾞｼｯｸM-PRO" panose="020F0600000000000000" pitchFamily="50" charset="-128"/>
              </a:rPr>
              <a:t>液と</a:t>
            </a:r>
            <a:r>
              <a:rPr lang="ja-JP" altLang="en-US" sz="500" dirty="0">
                <a:latin typeface="HG丸ｺﾞｼｯｸM-PRO" panose="020F0600000000000000" pitchFamily="50" charset="-128"/>
                <a:ea typeface="HG丸ｺﾞｼｯｸM-PRO" panose="020F0600000000000000" pitchFamily="50" charset="-128"/>
              </a:rPr>
              <a:t>して安心してお使いいただけます。洗顔後、化粧前</a:t>
            </a:r>
            <a:r>
              <a:rPr lang="ja-JP" altLang="en-US" sz="500" dirty="0" smtClean="0">
                <a:latin typeface="HG丸ｺﾞｼｯｸM-PRO" panose="020F0600000000000000" pitchFamily="50" charset="-128"/>
                <a:ea typeface="HG丸ｺﾞｼｯｸM-PRO" panose="020F0600000000000000" pitchFamily="50" charset="-128"/>
              </a:rPr>
              <a:t>、就寝前</a:t>
            </a:r>
            <a:r>
              <a:rPr lang="ja-JP" altLang="en-US" sz="500" dirty="0">
                <a:latin typeface="HG丸ｺﾞｼｯｸM-PRO" panose="020F0600000000000000" pitchFamily="50" charset="-128"/>
                <a:ea typeface="HG丸ｺﾞｼｯｸM-PRO" panose="020F0600000000000000" pitchFamily="50" charset="-128"/>
              </a:rPr>
              <a:t>に塗布すると、肌の水分を膜で覆う事で</a:t>
            </a:r>
            <a:r>
              <a:rPr lang="ja-JP" altLang="en-US" sz="500" dirty="0" smtClean="0">
                <a:latin typeface="HG丸ｺﾞｼｯｸM-PRO" panose="020F0600000000000000" pitchFamily="50" charset="-128"/>
                <a:ea typeface="HG丸ｺﾞｼｯｸM-PRO" panose="020F0600000000000000" pitchFamily="50" charset="-128"/>
              </a:rPr>
              <a:t>、保湿</a:t>
            </a:r>
            <a:r>
              <a:rPr lang="ja-JP" altLang="en-US" sz="500" dirty="0">
                <a:latin typeface="HG丸ｺﾞｼｯｸM-PRO" panose="020F0600000000000000" pitchFamily="50" charset="-128"/>
                <a:ea typeface="HG丸ｺﾞｼｯｸM-PRO" panose="020F0600000000000000" pitchFamily="50" charset="-128"/>
              </a:rPr>
              <a:t>しながら肌に良い成分が吸収されていきます。</a:t>
            </a:r>
            <a:endParaRPr lang="en-US" altLang="ja-JP" sz="500" b="1" dirty="0">
              <a:latin typeface="HG丸ｺﾞｼｯｸM-PRO" panose="020F0600000000000000" pitchFamily="50" charset="-128"/>
              <a:ea typeface="HG丸ｺﾞｼｯｸM-PRO" panose="020F0600000000000000" pitchFamily="50" charset="-128"/>
            </a:endParaRPr>
          </a:p>
          <a:p>
            <a:r>
              <a:rPr lang="ja-JP" altLang="en-US" sz="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成分</a:t>
            </a:r>
            <a:endPar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オリザサティバブランオイル（ライスオイル）</a:t>
            </a:r>
            <a:endPar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4416" y="1384484"/>
            <a:ext cx="6993072" cy="307777"/>
          </a:xfrm>
          <a:prstGeom prst="rect">
            <a:avLst/>
          </a:prstGeom>
          <a:noFill/>
        </p:spPr>
        <p:txBody>
          <a:bodyPr wrap="square" rtlCol="0">
            <a:spAutoFit/>
          </a:bodyPr>
          <a:lstStyle/>
          <a:p>
            <a:pPr algn="ctr"/>
            <a:r>
              <a:rPr kumimoji="1" lang="en-US" altLang="ja-JP"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DR.TAFFI</a:t>
            </a:r>
            <a:r>
              <a:rPr lang="ja-JP" altLang="en-US"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サマーバカンスコフレ</a:t>
            </a:r>
            <a:r>
              <a:rPr lang="en-US" altLang="ja-JP" sz="1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Ⅱ</a:t>
            </a:r>
            <a:r>
              <a:rPr kumimoji="1" lang="ja-JP" altLang="en-US"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2016</a:t>
            </a:r>
            <a:r>
              <a:rPr kumimoji="1" lang="ja-JP" altLang="en-US"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日（木）期間数量限定発売</a:t>
            </a:r>
            <a:endParaRPr kumimoji="1" lang="en-US" altLang="ja-JP" sz="1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33322" y="1612121"/>
            <a:ext cx="6921064" cy="1169551"/>
          </a:xfrm>
          <a:prstGeom prst="rect">
            <a:avLst/>
          </a:prstGeom>
          <a:noFill/>
        </p:spPr>
        <p:txBody>
          <a:bodyPr wrap="square" rtlCol="0">
            <a:spAutoFit/>
          </a:bodyPr>
          <a:lstStyle/>
          <a:p>
            <a:pPr algn="ctr"/>
            <a:r>
              <a:rPr lang="ja-JP" altLang="en-US" sz="1200" b="1" dirty="0" smtClean="0">
                <a:latin typeface="HG丸ｺﾞｼｯｸM-PRO" panose="020F0600000000000000" pitchFamily="50" charset="-128"/>
                <a:ea typeface="HG丸ｺﾞｼｯｸM-PRO" panose="020F0600000000000000" pitchFamily="50" charset="-128"/>
              </a:rPr>
              <a:t>「オリ ベジタリ コンポスティ ライスオイル」・「</a:t>
            </a:r>
            <a:r>
              <a:rPr lang="ja-JP" altLang="en-US" sz="1200" b="1" dirty="0">
                <a:latin typeface="HG丸ｺﾞｼｯｸM-PRO" panose="020F0600000000000000" pitchFamily="50" charset="-128"/>
                <a:ea typeface="HG丸ｺﾞｼｯｸM-PRO" panose="020F0600000000000000" pitchFamily="50" charset="-128"/>
              </a:rPr>
              <a:t>アクア ディ ボルゲリ コーラル サンクリーム</a:t>
            </a:r>
            <a:r>
              <a:rPr lang="en-US" altLang="ja-JP" sz="1200" b="1" dirty="0">
                <a:latin typeface="HG丸ｺﾞｼｯｸM-PRO" panose="020F0600000000000000" pitchFamily="50" charset="-128"/>
                <a:ea typeface="HG丸ｺﾞｼｯｸM-PRO" panose="020F0600000000000000" pitchFamily="50" charset="-128"/>
              </a:rPr>
              <a:t>SPF50+</a:t>
            </a:r>
            <a:r>
              <a:rPr lang="ja-JP" altLang="en-US" sz="1200" b="1" dirty="0" smtClean="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アクア ディ ボルゲリ </a:t>
            </a:r>
            <a:r>
              <a:rPr lang="ja-JP" altLang="en-US" sz="1200" b="1" dirty="0" smtClean="0">
                <a:latin typeface="HG丸ｺﾞｼｯｸM-PRO" panose="020F0600000000000000" pitchFamily="50" charset="-128"/>
                <a:ea typeface="HG丸ｺﾞｼｯｸM-PRO" panose="020F0600000000000000" pitchFamily="50" charset="-128"/>
              </a:rPr>
              <a:t>フィオーリビアンキ ローズウォータートナージェル」</a:t>
            </a:r>
            <a:endParaRPr lang="en-US" altLang="ja-JP" sz="1200" b="1" dirty="0" smtClean="0">
              <a:latin typeface="HG丸ｺﾞｼｯｸM-PRO" panose="020F0600000000000000" pitchFamily="50" charset="-128"/>
              <a:ea typeface="HG丸ｺﾞｼｯｸM-PRO" panose="020F0600000000000000" pitchFamily="50" charset="-128"/>
            </a:endParaRPr>
          </a:p>
          <a:p>
            <a:pPr algn="ctr"/>
            <a:r>
              <a:rPr lang="en-US" altLang="ja-JP" sz="800" b="1" dirty="0">
                <a:latin typeface="HG丸ｺﾞｼｯｸM-PRO" panose="020F0600000000000000" pitchFamily="50" charset="-128"/>
                <a:ea typeface="HG丸ｺﾞｼｯｸM-PRO" panose="020F0600000000000000" pitchFamily="50" charset="-128"/>
              </a:rPr>
              <a:t>3</a:t>
            </a:r>
            <a:r>
              <a:rPr lang="ja-JP" altLang="en-US" sz="800" b="1" dirty="0">
                <a:latin typeface="HG丸ｺﾞｼｯｸM-PRO" panose="020F0600000000000000" pitchFamily="50" charset="-128"/>
                <a:ea typeface="HG丸ｺﾞｼｯｸM-PRO" panose="020F0600000000000000" pitchFamily="50" charset="-128"/>
              </a:rPr>
              <a:t>点</a:t>
            </a:r>
            <a:r>
              <a:rPr lang="ja-JP" altLang="en-US" sz="800" b="1" dirty="0" smtClean="0">
                <a:latin typeface="HG丸ｺﾞｼｯｸM-PRO" panose="020F0600000000000000" pitchFamily="50" charset="-128"/>
                <a:ea typeface="HG丸ｺﾞｼｯｸM-PRO" panose="020F0600000000000000" pitchFamily="50" charset="-128"/>
              </a:rPr>
              <a:t>セット￥</a:t>
            </a:r>
            <a:r>
              <a:rPr lang="en-US" altLang="ja-JP" sz="800" b="1" dirty="0" smtClean="0">
                <a:latin typeface="HG丸ｺﾞｼｯｸM-PRO" panose="020F0600000000000000" pitchFamily="50" charset="-128"/>
                <a:ea typeface="HG丸ｺﾞｼｯｸM-PRO" panose="020F0600000000000000" pitchFamily="50" charset="-128"/>
              </a:rPr>
              <a:t>6,950(</a:t>
            </a:r>
            <a:r>
              <a:rPr lang="ja-JP" altLang="en-US" sz="800" b="1" dirty="0">
                <a:latin typeface="HG丸ｺﾞｼｯｸM-PRO" panose="020F0600000000000000" pitchFamily="50" charset="-128"/>
                <a:ea typeface="HG丸ｺﾞｼｯｸM-PRO" panose="020F0600000000000000" pitchFamily="50" charset="-128"/>
              </a:rPr>
              <a:t>税抜</a:t>
            </a:r>
            <a:r>
              <a:rPr lang="en-US" altLang="ja-JP" sz="800" b="1" dirty="0" smtClean="0">
                <a:latin typeface="HG丸ｺﾞｼｯｸM-PRO" panose="020F0600000000000000" pitchFamily="50" charset="-128"/>
                <a:ea typeface="HG丸ｺﾞｼｯｸM-PRO" panose="020F0600000000000000" pitchFamily="50" charset="-128"/>
              </a:rPr>
              <a:t>)</a:t>
            </a:r>
            <a:r>
              <a:rPr lang="ja-JP" altLang="en-US" sz="800" b="1" dirty="0" err="1" smtClean="0">
                <a:latin typeface="HG丸ｺﾞｼｯｸM-PRO" panose="020F0600000000000000" pitchFamily="50" charset="-128"/>
                <a:ea typeface="HG丸ｺﾞｼｯｸM-PRO" panose="020F0600000000000000" pitchFamily="50" charset="-128"/>
              </a:rPr>
              <a:t>、</a:t>
            </a:r>
            <a:r>
              <a:rPr lang="en-US" altLang="ja-JP" sz="800" b="1" dirty="0" smtClean="0">
                <a:latin typeface="HG丸ｺﾞｼｯｸM-PRO" panose="020F0600000000000000" pitchFamily="50" charset="-128"/>
                <a:ea typeface="HG丸ｺﾞｼｯｸM-PRO" panose="020F0600000000000000" pitchFamily="50" charset="-128"/>
              </a:rPr>
              <a:t>2</a:t>
            </a:r>
            <a:r>
              <a:rPr lang="ja-JP" altLang="en-US" sz="800" b="1" dirty="0" smtClean="0">
                <a:latin typeface="HG丸ｺﾞｼｯｸM-PRO" panose="020F0600000000000000" pitchFamily="50" charset="-128"/>
                <a:ea typeface="HG丸ｺﾞｼｯｸM-PRO" panose="020F0600000000000000" pitchFamily="50" charset="-128"/>
              </a:rPr>
              <a:t>点セットサンクリーム＋ライスオイルセット￥</a:t>
            </a:r>
            <a:r>
              <a:rPr lang="en-US" altLang="ja-JP" sz="800" b="1" dirty="0" smtClean="0">
                <a:latin typeface="HG丸ｺﾞｼｯｸM-PRO" panose="020F0600000000000000" pitchFamily="50" charset="-128"/>
                <a:ea typeface="HG丸ｺﾞｼｯｸM-PRO" panose="020F0600000000000000" pitchFamily="50" charset="-128"/>
              </a:rPr>
              <a:t>5,000(</a:t>
            </a:r>
            <a:r>
              <a:rPr lang="ja-JP" altLang="en-US" sz="800" b="1" dirty="0">
                <a:latin typeface="HG丸ｺﾞｼｯｸM-PRO" panose="020F0600000000000000" pitchFamily="50" charset="-128"/>
                <a:ea typeface="HG丸ｺﾞｼｯｸM-PRO" panose="020F0600000000000000" pitchFamily="50" charset="-128"/>
              </a:rPr>
              <a:t>税抜</a:t>
            </a:r>
            <a:r>
              <a:rPr lang="en-US" altLang="ja-JP" sz="800" b="1" dirty="0" smtClean="0">
                <a:latin typeface="HG丸ｺﾞｼｯｸM-PRO" panose="020F0600000000000000" pitchFamily="50" charset="-128"/>
                <a:ea typeface="HG丸ｺﾞｼｯｸM-PRO" panose="020F0600000000000000" pitchFamily="50" charset="-128"/>
              </a:rPr>
              <a:t>)</a:t>
            </a:r>
            <a:r>
              <a:rPr lang="ja-JP" altLang="en-US" sz="800" b="1" dirty="0" err="1" smtClean="0">
                <a:latin typeface="HG丸ｺﾞｼｯｸM-PRO" panose="020F0600000000000000" pitchFamily="50" charset="-128"/>
                <a:ea typeface="HG丸ｺﾞｼｯｸM-PRO" panose="020F0600000000000000" pitchFamily="50" charset="-128"/>
              </a:rPr>
              <a:t>、</a:t>
            </a:r>
            <a:endParaRPr lang="en-US" altLang="ja-JP" sz="800" b="1" dirty="0" smtClean="0">
              <a:latin typeface="HG丸ｺﾞｼｯｸM-PRO" panose="020F0600000000000000" pitchFamily="50" charset="-128"/>
              <a:ea typeface="HG丸ｺﾞｼｯｸM-PRO" panose="020F0600000000000000" pitchFamily="50" charset="-128"/>
            </a:endParaRPr>
          </a:p>
          <a:p>
            <a:pPr algn="ctr"/>
            <a:r>
              <a:rPr lang="ja-JP" altLang="en-US" sz="800" b="1" dirty="0" smtClean="0">
                <a:latin typeface="HG丸ｺﾞｼｯｸM-PRO" panose="020F0600000000000000" pitchFamily="50" charset="-128"/>
                <a:ea typeface="HG丸ｺﾞｼｯｸM-PRO" panose="020F0600000000000000" pitchFamily="50" charset="-128"/>
              </a:rPr>
              <a:t>サンクリーム</a:t>
            </a:r>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ローズウォータートナーセット￥</a:t>
            </a:r>
            <a:r>
              <a:rPr lang="en-US" altLang="ja-JP" sz="800" b="1" dirty="0" smtClean="0">
                <a:latin typeface="HG丸ｺﾞｼｯｸM-PRO" panose="020F0600000000000000" pitchFamily="50" charset="-128"/>
                <a:ea typeface="HG丸ｺﾞｼｯｸM-PRO" panose="020F0600000000000000" pitchFamily="50" charset="-128"/>
              </a:rPr>
              <a:t>4,700(</a:t>
            </a:r>
            <a:r>
              <a:rPr lang="ja-JP" altLang="en-US" sz="800" b="1" dirty="0">
                <a:latin typeface="HG丸ｺﾞｼｯｸM-PRO" panose="020F0600000000000000" pitchFamily="50" charset="-128"/>
                <a:ea typeface="HG丸ｺﾞｼｯｸM-PRO" panose="020F0600000000000000" pitchFamily="50" charset="-128"/>
              </a:rPr>
              <a:t>税抜</a:t>
            </a:r>
            <a:r>
              <a:rPr lang="en-US" altLang="ja-JP" sz="800" b="1" dirty="0">
                <a:latin typeface="HG丸ｺﾞｼｯｸM-PRO" panose="020F0600000000000000" pitchFamily="50" charset="-128"/>
                <a:ea typeface="HG丸ｺﾞｼｯｸM-PRO" panose="020F0600000000000000" pitchFamily="50" charset="-128"/>
              </a:rPr>
              <a:t>)</a:t>
            </a:r>
            <a:r>
              <a:rPr lang="ja-JP" altLang="en-US" sz="800" b="1" dirty="0" err="1">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ライスオイル</a:t>
            </a:r>
            <a:r>
              <a:rPr lang="ja-JP" altLang="en-US" sz="800" b="1" dirty="0" smtClean="0">
                <a:latin typeface="HG丸ｺﾞｼｯｸM-PRO" panose="020F0600000000000000" pitchFamily="50" charset="-128"/>
                <a:ea typeface="HG丸ｺﾞｼｯｸM-PRO" panose="020F0600000000000000" pitchFamily="50" charset="-128"/>
              </a:rPr>
              <a:t>＋ローズウォータートナーセット￥</a:t>
            </a:r>
            <a:r>
              <a:rPr lang="en-US" altLang="ja-JP" sz="800" b="1" dirty="0" smtClean="0">
                <a:latin typeface="HG丸ｺﾞｼｯｸM-PRO" panose="020F0600000000000000" pitchFamily="50" charset="-128"/>
                <a:ea typeface="HG丸ｺﾞｼｯｸM-PRO" panose="020F0600000000000000" pitchFamily="50" charset="-128"/>
              </a:rPr>
              <a:t>4,150(</a:t>
            </a:r>
            <a:r>
              <a:rPr lang="ja-JP" altLang="en-US" sz="800" b="1" dirty="0">
                <a:latin typeface="HG丸ｺﾞｼｯｸM-PRO" panose="020F0600000000000000" pitchFamily="50" charset="-128"/>
                <a:ea typeface="HG丸ｺﾞｼｯｸM-PRO" panose="020F0600000000000000" pitchFamily="50" charset="-128"/>
              </a:rPr>
              <a:t>税抜</a:t>
            </a:r>
            <a:r>
              <a:rPr lang="en-US" altLang="ja-JP" sz="800" b="1" dirty="0" smtClean="0">
                <a:latin typeface="HG丸ｺﾞｼｯｸM-PRO" panose="020F0600000000000000" pitchFamily="50" charset="-128"/>
                <a:ea typeface="HG丸ｺﾞｼｯｸM-PRO" panose="020F0600000000000000" pitchFamily="50" charset="-128"/>
              </a:rPr>
              <a:t>)</a:t>
            </a:r>
          </a:p>
          <a:p>
            <a:pPr algn="ctr"/>
            <a:r>
              <a:rPr lang="en-US" altLang="ja-JP" sz="1000" b="1" dirty="0" smtClean="0">
                <a:latin typeface="HG丸ｺﾞｼｯｸM-PRO" panose="020F0600000000000000" pitchFamily="50" charset="-128"/>
                <a:ea typeface="HG丸ｺﾞｼｯｸM-PRO" panose="020F0600000000000000" pitchFamily="50" charset="-128"/>
              </a:rPr>
              <a:t> </a:t>
            </a:r>
          </a:p>
          <a:p>
            <a:pPr algn="ctr"/>
            <a:r>
              <a:rPr lang="ja-JP" altLang="en-US" sz="1000" b="1" dirty="0" smtClean="0">
                <a:latin typeface="HG丸ｺﾞｼｯｸM-PRO" panose="020F0600000000000000" pitchFamily="50" charset="-128"/>
                <a:ea typeface="HG丸ｺﾞｼｯｸM-PRO" panose="020F0600000000000000" pitchFamily="50" charset="-128"/>
              </a:rPr>
              <a:t>～</a:t>
            </a:r>
            <a:r>
              <a:rPr lang="en-US" altLang="ja-JP" sz="1000" b="1" dirty="0" smtClean="0">
                <a:latin typeface="HG丸ｺﾞｼｯｸM-PRO" panose="020F0600000000000000" pitchFamily="50" charset="-128"/>
                <a:ea typeface="HG丸ｺﾞｼｯｸM-PRO" panose="020F0600000000000000" pitchFamily="50" charset="-128"/>
              </a:rPr>
              <a:t>SPF50+</a:t>
            </a:r>
            <a:r>
              <a:rPr lang="ja-JP" altLang="en-US" sz="1000" b="1" dirty="0" smtClean="0">
                <a:latin typeface="HG丸ｺﾞｼｯｸM-PRO" panose="020F0600000000000000" pitchFamily="50" charset="-128"/>
                <a:ea typeface="HG丸ｺﾞｼｯｸM-PRO" panose="020F0600000000000000" pitchFamily="50" charset="-128"/>
              </a:rPr>
              <a:t>の日焼け止めで紫外線徹底ケア！</a:t>
            </a:r>
            <a:endParaRPr lang="en-US" altLang="ja-JP" sz="1000" b="1" dirty="0" smtClean="0">
              <a:latin typeface="HG丸ｺﾞｼｯｸM-PRO" panose="020F0600000000000000" pitchFamily="50" charset="-128"/>
              <a:ea typeface="HG丸ｺﾞｼｯｸM-PRO" panose="020F0600000000000000" pitchFamily="50" charset="-128"/>
            </a:endParaRPr>
          </a:p>
          <a:p>
            <a:pPr algn="ctr"/>
            <a:r>
              <a:rPr lang="en-US" altLang="ja-JP" sz="1000" b="1" dirty="0" smtClean="0">
                <a:latin typeface="HG丸ｺﾞｼｯｸM-PRO" panose="020F0600000000000000" pitchFamily="50" charset="-128"/>
                <a:ea typeface="HG丸ｺﾞｼｯｸM-PRO" panose="020F0600000000000000" pitchFamily="50" charset="-128"/>
              </a:rPr>
              <a:t>100</a:t>
            </a:r>
            <a:r>
              <a:rPr lang="ja-JP" altLang="en-US" sz="1000" b="1" dirty="0" smtClean="0">
                <a:latin typeface="HG丸ｺﾞｼｯｸM-PRO" panose="020F0600000000000000" pitchFamily="50" charset="-128"/>
                <a:ea typeface="HG丸ｺﾞｼｯｸM-PRO" panose="020F0600000000000000" pitchFamily="50" charset="-128"/>
              </a:rPr>
              <a:t>％ピュアのライスオイルとホワイトローズの化粧水で紫外線を浴びた肌にも最高の保湿を！！～</a:t>
            </a:r>
            <a:endParaRPr lang="en-US" altLang="ja-JP" sz="1000" b="1" dirty="0" smtClean="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260648" y="1297062"/>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 y="-36576"/>
            <a:ext cx="6863364" cy="2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直線コネクタ 31"/>
          <p:cNvCxnSpPr/>
          <p:nvPr/>
        </p:nvCxnSpPr>
        <p:spPr>
          <a:xfrm>
            <a:off x="188640" y="2771800"/>
            <a:ext cx="6480720" cy="0"/>
          </a:xfrm>
          <a:prstGeom prst="line">
            <a:avLst/>
          </a:prstGeom>
          <a:ln>
            <a:solidFill>
              <a:schemeClr val="accent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 y="8469458"/>
            <a:ext cx="6858000" cy="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5966" y="6893966"/>
            <a:ext cx="3377887" cy="846386"/>
          </a:xfrm>
          <a:prstGeom prst="rect">
            <a:avLst/>
          </a:prstGeom>
        </p:spPr>
        <p:txBody>
          <a:bodyPr wrap="square">
            <a:spAutoFit/>
          </a:bodyPr>
          <a:lstStyle/>
          <a:p>
            <a:r>
              <a:rPr lang="ja-JP" altLang="en-US" sz="600" b="1" dirty="0" smtClean="0">
                <a:latin typeface="HG丸ｺﾞｼｯｸM-PRO" panose="020F0600000000000000" pitchFamily="50" charset="-128"/>
                <a:ea typeface="HG丸ｺﾞｼｯｸM-PRO" panose="020F0600000000000000" pitchFamily="50" charset="-128"/>
              </a:rPr>
              <a:t>アクア </a:t>
            </a:r>
            <a:r>
              <a:rPr lang="ja-JP" altLang="en-US" sz="600" b="1" dirty="0">
                <a:latin typeface="HG丸ｺﾞｼｯｸM-PRO" panose="020F0600000000000000" pitchFamily="50" charset="-128"/>
                <a:ea typeface="HG丸ｺﾞｼｯｸM-PRO" panose="020F0600000000000000" pitchFamily="50" charset="-128"/>
              </a:rPr>
              <a:t>ディ ボルゲリ フィオ－リビアンキ </a:t>
            </a:r>
            <a:endParaRPr lang="en-US" altLang="ja-JP" sz="600" b="1" dirty="0">
              <a:latin typeface="HG丸ｺﾞｼｯｸM-PRO" panose="020F0600000000000000" pitchFamily="50" charset="-128"/>
              <a:ea typeface="HG丸ｺﾞｼｯｸM-PRO" panose="020F0600000000000000" pitchFamily="50" charset="-128"/>
            </a:endParaRPr>
          </a:p>
          <a:p>
            <a:r>
              <a:rPr lang="ja-JP" altLang="en-US" sz="600" b="1" dirty="0" smtClean="0">
                <a:latin typeface="HG丸ｺﾞｼｯｸM-PRO" panose="020F0600000000000000" pitchFamily="50" charset="-128"/>
                <a:ea typeface="HG丸ｺﾞｼｯｸM-PRO" panose="020F0600000000000000" pitchFamily="50" charset="-128"/>
              </a:rPr>
              <a:t>ローズウォータートナージェル</a:t>
            </a:r>
            <a:endParaRPr lang="en-US" altLang="ja-JP" sz="600" b="1" dirty="0" smtClean="0">
              <a:latin typeface="HG丸ｺﾞｼｯｸM-PRO" panose="020F0600000000000000" pitchFamily="50" charset="-128"/>
              <a:ea typeface="HG丸ｺﾞｼｯｸM-PRO" panose="020F0600000000000000" pitchFamily="50" charset="-128"/>
            </a:endParaRPr>
          </a:p>
          <a:p>
            <a:r>
              <a:rPr lang="ja-JP" altLang="en-US" sz="600" b="1" dirty="0">
                <a:latin typeface="HG丸ｺﾞｼｯｸM-PRO" panose="020F0600000000000000" pitchFamily="50" charset="-128"/>
                <a:ea typeface="HG丸ｺﾞｼｯｸM-PRO" panose="020F0600000000000000" pitchFamily="50" charset="-128"/>
              </a:rPr>
              <a:t>（バイオアグリサート認証取得製品</a:t>
            </a:r>
            <a:r>
              <a:rPr lang="ja-JP" altLang="en-US" sz="600" b="1" dirty="0" smtClean="0">
                <a:latin typeface="HG丸ｺﾞｼｯｸM-PRO" panose="020F0600000000000000" pitchFamily="50" charset="-128"/>
                <a:ea typeface="HG丸ｺﾞｼｯｸM-PRO" panose="020F0600000000000000" pitchFamily="50" charset="-128"/>
              </a:rPr>
              <a:t>）</a:t>
            </a:r>
            <a:r>
              <a:rPr lang="en-US" altLang="ja-JP" sz="600" b="1" dirty="0" smtClean="0">
                <a:latin typeface="HG丸ｺﾞｼｯｸM-PRO" panose="020F0600000000000000" pitchFamily="50" charset="-128"/>
                <a:ea typeface="HG丸ｺﾞｼｯｸM-PRO" panose="020F0600000000000000" pitchFamily="50" charset="-128"/>
              </a:rPr>
              <a:t>50ml </a:t>
            </a:r>
            <a:r>
              <a:rPr lang="ja-JP" altLang="en-US" sz="600" b="1" dirty="0" smtClean="0">
                <a:latin typeface="HG丸ｺﾞｼｯｸM-PRO" panose="020F0600000000000000" pitchFamily="50" charset="-128"/>
                <a:ea typeface="HG丸ｺﾞｼｯｸM-PRO" panose="020F0600000000000000" pitchFamily="50" charset="-128"/>
              </a:rPr>
              <a:t>　定価</a:t>
            </a:r>
            <a:r>
              <a:rPr lang="en-US" altLang="ja-JP" sz="600" b="1" dirty="0">
                <a:latin typeface="HG丸ｺﾞｼｯｸM-PRO" panose="020F0600000000000000" pitchFamily="50" charset="-128"/>
                <a:ea typeface="HG丸ｺﾞｼｯｸM-PRO" panose="020F0600000000000000" pitchFamily="50" charset="-128"/>
              </a:rPr>
              <a:t>\2,406</a:t>
            </a:r>
            <a:r>
              <a:rPr lang="ja-JP" altLang="en-US" sz="600" b="1" dirty="0">
                <a:latin typeface="HG丸ｺﾞｼｯｸM-PRO" panose="020F0600000000000000" pitchFamily="50" charset="-128"/>
                <a:ea typeface="HG丸ｺﾞｼｯｸM-PRO" panose="020F0600000000000000" pitchFamily="50" charset="-128"/>
              </a:rPr>
              <a:t>（税抜）</a:t>
            </a:r>
            <a:endParaRPr lang="en-US" altLang="ja-JP" sz="600" b="1" dirty="0">
              <a:latin typeface="HG丸ｺﾞｼｯｸM-PRO" panose="020F0600000000000000" pitchFamily="50" charset="-128"/>
              <a:ea typeface="HG丸ｺﾞｼｯｸM-PRO" panose="020F0600000000000000" pitchFamily="50" charset="-128"/>
            </a:endParaRPr>
          </a:p>
          <a:p>
            <a:r>
              <a:rPr lang="ja-JP" altLang="en-US" sz="500" dirty="0">
                <a:latin typeface="HG丸ｺﾞｼｯｸM-PRO" panose="020F0600000000000000" pitchFamily="50" charset="-128"/>
                <a:ea typeface="HG丸ｺﾞｼｯｸM-PRO" panose="020F0600000000000000" pitchFamily="50" charset="-128"/>
              </a:rPr>
              <a:t>肌の上ですっとのびる、サラサラとした質感のジェルトナー。栄養素が高いローヤルゼリーエキス、オリーブオイルエキス配合。センティフォリアローズウォーターが肌を</a:t>
            </a:r>
            <a:r>
              <a:rPr lang="ja-JP" altLang="en-US" sz="500" dirty="0" smtClean="0">
                <a:latin typeface="HG丸ｺﾞｼｯｸM-PRO" panose="020F0600000000000000" pitchFamily="50" charset="-128"/>
                <a:ea typeface="HG丸ｺﾞｼｯｸM-PRO" panose="020F0600000000000000" pitchFamily="50" charset="-128"/>
              </a:rPr>
              <a:t>すっきりさせ</a:t>
            </a:r>
            <a:r>
              <a:rPr lang="ja-JP" altLang="en-US" sz="500" dirty="0">
                <a:latin typeface="HG丸ｺﾞｼｯｸM-PRO" panose="020F0600000000000000" pitchFamily="50" charset="-128"/>
                <a:ea typeface="HG丸ｺﾞｼｯｸM-PRO" panose="020F0600000000000000" pitchFamily="50" charset="-128"/>
              </a:rPr>
              <a:t>、シルクのような肌に仕上げるジェルトナーは、敏感肌の方にも安心してお使いいただけます</a:t>
            </a:r>
            <a:r>
              <a:rPr lang="ja-JP" altLang="en-US" sz="500" dirty="0" smtClean="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配合成分</a:t>
            </a:r>
            <a:endParaRPr lang="en-US" altLang="ja-JP"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ローズフラワーウォーター、水、グリセリン、フェネチルアルコール、ヒドロキシエチルセルロース、キサンタンガム、水酸化ナトリウム、エチルへキシルグリセリン、ローヤルゼリーエキス、オリーブリーフエキス、加水分解オリーブ果実エキス、クエン酸、安息香酸ナトリウム、ソルビン酸カリウム</a:t>
            </a:r>
            <a:endPar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2996952" y="8532440"/>
            <a:ext cx="4824536"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プレスお問い合わせ先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株</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ベンチャーバンク 経営企画室 </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戦略グループ</a:t>
            </a:r>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107-0061</a:t>
            </a:r>
            <a:r>
              <a:rPr lang="ja-JP" altLang="en-US" sz="500" dirty="0" smtClean="0">
                <a:latin typeface="HG丸ｺﾞｼｯｸM-PRO" panose="020F0600000000000000" pitchFamily="50" charset="-128"/>
                <a:ea typeface="HG丸ｺﾞｼｯｸM-PRO" panose="020F0600000000000000" pitchFamily="50" charset="-128"/>
              </a:rPr>
              <a:t>東京都港区北青山</a:t>
            </a:r>
            <a:r>
              <a:rPr lang="en-US" altLang="ja-JP" sz="500" dirty="0" smtClean="0">
                <a:latin typeface="HG丸ｺﾞｼｯｸM-PRO" panose="020F0600000000000000" pitchFamily="50" charset="-128"/>
                <a:ea typeface="HG丸ｺﾞｼｯｸM-PRO" panose="020F0600000000000000" pitchFamily="50" charset="-128"/>
              </a:rPr>
              <a:t>1-2-3</a:t>
            </a:r>
            <a:r>
              <a:rPr lang="ja-JP" altLang="en-US" sz="500" dirty="0" smtClean="0">
                <a:latin typeface="HG丸ｺﾞｼｯｸM-PRO" panose="020F0600000000000000" pitchFamily="50" charset="-128"/>
                <a:ea typeface="HG丸ｺﾞｼｯｸM-PRO" panose="020F0600000000000000" pitchFamily="50" charset="-128"/>
              </a:rPr>
              <a:t>青山ビル</a:t>
            </a:r>
            <a:r>
              <a:rPr lang="en-US" altLang="ja-JP" sz="500" dirty="0" smtClean="0">
                <a:latin typeface="HG丸ｺﾞｼｯｸM-PRO" panose="020F0600000000000000" pitchFamily="50" charset="-128"/>
                <a:ea typeface="HG丸ｺﾞｼｯｸM-PRO" panose="020F0600000000000000" pitchFamily="50" charset="-128"/>
              </a:rPr>
              <a:t>11F</a:t>
            </a:r>
          </a:p>
          <a:p>
            <a:r>
              <a:rPr lang="en-US" altLang="ja-JP" sz="500" dirty="0" smtClean="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03-6386-3381</a:t>
            </a:r>
            <a:r>
              <a:rPr lang="ja-JP" altLang="en-US" sz="500" dirty="0" smtClean="0">
                <a:latin typeface="HG丸ｺﾞｼｯｸM-PRO" panose="020F0600000000000000" pitchFamily="50" charset="-128"/>
                <a:ea typeface="HG丸ｺﾞｼｯｸM-PRO" panose="020F0600000000000000" pitchFamily="50" charset="-128"/>
              </a:rPr>
              <a:t>　</a:t>
            </a:r>
            <a:r>
              <a:rPr lang="en-US" altLang="ja-JP" sz="500" dirty="0" smtClean="0">
                <a:latin typeface="HG丸ｺﾞｼｯｸM-PRO" panose="020F0600000000000000" pitchFamily="50" charset="-128"/>
                <a:ea typeface="HG丸ｺﾞｼｯｸM-PRO" panose="020F0600000000000000" pitchFamily="50" charset="-128"/>
              </a:rPr>
              <a:t>FAX</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03-3470-3423</a:t>
            </a:r>
            <a:endParaRPr lang="ja-JP" altLang="ja-JP" sz="5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69312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YO-FSR-02\vb\shared\PR戦略グループ\005：事業部資料\DR.TAFFI\画像\PR製品撮影データ\2016.5.23_チャクラライン\photo_coffret_0523\summer_coffret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1979712"/>
            <a:ext cx="5976664" cy="597666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C:\Users\hiroyuki.kido\Desktop\TAFFI1.gif"/>
          <p:cNvPicPr/>
          <p:nvPr/>
        </p:nvPicPr>
        <p:blipFill>
          <a:blip r:embed="rId3">
            <a:extLst>
              <a:ext uri="{28A0092B-C50C-407E-A947-70E740481C1C}">
                <a14:useLocalDpi xmlns:a14="http://schemas.microsoft.com/office/drawing/2010/main" val="0"/>
              </a:ext>
            </a:extLst>
          </a:blip>
          <a:srcRect/>
          <a:stretch>
            <a:fillRect/>
          </a:stretch>
        </p:blipFill>
        <p:spPr bwMode="auto">
          <a:xfrm>
            <a:off x="2708920" y="209262"/>
            <a:ext cx="1390576" cy="834346"/>
          </a:xfrm>
          <a:prstGeom prst="rect">
            <a:avLst/>
          </a:prstGeom>
          <a:noFill/>
          <a:ln>
            <a:noFill/>
          </a:ln>
        </p:spPr>
      </p:pic>
      <p:sp>
        <p:nvSpPr>
          <p:cNvPr id="12" name="テキスト ボックス 11"/>
          <p:cNvSpPr txBox="1"/>
          <p:nvPr/>
        </p:nvSpPr>
        <p:spPr>
          <a:xfrm>
            <a:off x="3356992" y="7164288"/>
            <a:ext cx="3448238" cy="1384995"/>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アクア ディ ボルゲリ フィオーリビアンキ </a:t>
            </a:r>
          </a:p>
          <a:p>
            <a:r>
              <a:rPr lang="ja-JP" altLang="en-US" sz="700" b="1" dirty="0" smtClean="0">
                <a:latin typeface="HG丸ｺﾞｼｯｸM-PRO" panose="020F0600000000000000" pitchFamily="50" charset="-128"/>
                <a:ea typeface="HG丸ｺﾞｼｯｸM-PRO" panose="020F0600000000000000" pitchFamily="50" charset="-128"/>
              </a:rPr>
              <a:t>メークアップリムーバージェル ホワイトローズ</a:t>
            </a:r>
            <a:endParaRPr lang="en-US" altLang="ja-JP" sz="700" b="1" dirty="0" smtClean="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（バイオアグリサート認証取得製品）</a:t>
            </a:r>
            <a:endParaRPr lang="en-US" altLang="ja-JP" sz="700" b="1" dirty="0">
              <a:latin typeface="HG丸ｺﾞｼｯｸM-PRO" panose="020F0600000000000000" pitchFamily="50" charset="-128"/>
              <a:ea typeface="HG丸ｺﾞｼｯｸM-PRO" panose="020F0600000000000000" pitchFamily="50" charset="-128"/>
            </a:endParaRPr>
          </a:p>
          <a:p>
            <a:r>
              <a:rPr lang="en-US" altLang="ja-JP" sz="700" b="1" dirty="0" smtClean="0">
                <a:latin typeface="HG丸ｺﾞｼｯｸM-PRO" panose="020F0600000000000000" pitchFamily="50" charset="-128"/>
                <a:ea typeface="HG丸ｺﾞｼｯｸM-PRO" panose="020F0600000000000000" pitchFamily="50" charset="-128"/>
              </a:rPr>
              <a:t>50ml</a:t>
            </a:r>
            <a:r>
              <a:rPr lang="ja-JP" altLang="en-US" sz="700" b="1" dirty="0">
                <a:latin typeface="HG丸ｺﾞｼｯｸM-PRO" panose="020F0600000000000000" pitchFamily="50" charset="-128"/>
                <a:ea typeface="HG丸ｺﾞｼｯｸM-PRO" panose="020F0600000000000000" pitchFamily="50" charset="-128"/>
              </a:rPr>
              <a:t> </a:t>
            </a:r>
            <a:r>
              <a:rPr lang="ja-JP" altLang="en-US" sz="700" b="1" dirty="0" smtClean="0">
                <a:latin typeface="HG丸ｺﾞｼｯｸM-PRO" panose="020F0600000000000000" pitchFamily="50" charset="-128"/>
                <a:ea typeface="HG丸ｺﾞｼｯｸM-PRO" panose="020F0600000000000000" pitchFamily="50" charset="-128"/>
              </a:rPr>
              <a:t>定価 </a:t>
            </a:r>
            <a:r>
              <a:rPr lang="en-US" altLang="ja-JP" sz="700" b="1" dirty="0" smtClean="0">
                <a:latin typeface="HG丸ｺﾞｼｯｸM-PRO" panose="020F0600000000000000" pitchFamily="50" charset="-128"/>
                <a:ea typeface="HG丸ｺﾞｼｯｸM-PRO" panose="020F0600000000000000" pitchFamily="50" charset="-128"/>
              </a:rPr>
              <a:t>\2,406</a:t>
            </a:r>
            <a:r>
              <a:rPr lang="ja-JP" altLang="en-US" sz="700" b="1" dirty="0">
                <a:latin typeface="HG丸ｺﾞｼｯｸM-PRO" panose="020F0600000000000000" pitchFamily="50" charset="-128"/>
                <a:ea typeface="HG丸ｺﾞｼｯｸM-PRO" panose="020F0600000000000000" pitchFamily="50" charset="-128"/>
              </a:rPr>
              <a:t>（税抜）</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トスカーナ産</a:t>
            </a:r>
            <a:r>
              <a:rPr lang="ja-JP" altLang="en-US" sz="600" dirty="0">
                <a:latin typeface="HG丸ｺﾞｼｯｸM-PRO" panose="020F0600000000000000" pitchFamily="50" charset="-128"/>
                <a:ea typeface="HG丸ｺﾞｼｯｸM-PRO" panose="020F0600000000000000" pitchFamily="50" charset="-128"/>
              </a:rPr>
              <a:t>のオリーブオイル配合のメイクアップリムーバー。センティフォリアローズウォーター配合のジェルが、目の周りや顔のメイクをやさしくオフします</a:t>
            </a:r>
            <a:r>
              <a:rPr lang="ja-JP" altLang="en-US" sz="600" dirty="0" smtClean="0">
                <a:latin typeface="HG丸ｺﾞｼｯｸM-PRO" panose="020F0600000000000000" pitchFamily="50" charset="-128"/>
                <a:ea typeface="HG丸ｺﾞｼｯｸM-PRO" panose="020F0600000000000000" pitchFamily="50" charset="-128"/>
              </a:rPr>
              <a:t>。</a:t>
            </a:r>
            <a:endParaRPr lang="en-US" altLang="ja-JP" sz="600" dirty="0" smtClean="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メーク</a:t>
            </a:r>
            <a:r>
              <a:rPr lang="ja-JP" altLang="en-US" sz="600" dirty="0">
                <a:latin typeface="HG丸ｺﾞｼｯｸM-PRO" panose="020F0600000000000000" pitchFamily="50" charset="-128"/>
                <a:ea typeface="HG丸ｺﾞｼｯｸM-PRO" panose="020F0600000000000000" pitchFamily="50" charset="-128"/>
              </a:rPr>
              <a:t>を優しくふき取りますので敏感肌の方に</a:t>
            </a:r>
            <a:r>
              <a:rPr lang="ja-JP" altLang="en-US" sz="600" dirty="0" smtClean="0">
                <a:latin typeface="HG丸ｺﾞｼｯｸM-PRO" panose="020F0600000000000000" pitchFamily="50" charset="-128"/>
                <a:ea typeface="HG丸ｺﾞｼｯｸM-PRO" panose="020F0600000000000000" pitchFamily="50" charset="-128"/>
              </a:rPr>
              <a:t>も</a:t>
            </a:r>
            <a:r>
              <a:rPr lang="ja-JP" altLang="en-US" sz="600" dirty="0">
                <a:latin typeface="HG丸ｺﾞｼｯｸM-PRO" panose="020F0600000000000000" pitchFamily="50" charset="-128"/>
                <a:ea typeface="HG丸ｺﾞｼｯｸM-PRO" panose="020F0600000000000000" pitchFamily="50" charset="-128"/>
              </a:rPr>
              <a:t>お勧め</a:t>
            </a:r>
            <a:r>
              <a:rPr lang="ja-JP" altLang="en-US" sz="600" dirty="0" smtClean="0">
                <a:latin typeface="HG丸ｺﾞｼｯｸM-PRO" panose="020F0600000000000000" pitchFamily="50" charset="-128"/>
                <a:ea typeface="HG丸ｺﾞｼｯｸM-PRO" panose="020F0600000000000000" pitchFamily="50" charset="-128"/>
              </a:rPr>
              <a:t>です。</a:t>
            </a:r>
            <a:endParaRPr lang="en-US" altLang="ja-JP" sz="600" dirty="0">
              <a:latin typeface="HG丸ｺﾞｼｯｸM-PRO" panose="020F0600000000000000" pitchFamily="50" charset="-128"/>
              <a:ea typeface="HG丸ｺﾞｼｯｸM-PRO" panose="020F0600000000000000" pitchFamily="50" charset="-128"/>
            </a:endParaRPr>
          </a:p>
          <a:p>
            <a:endParaRPr lang="en-US" altLang="ja-JP" sz="700" dirty="0">
              <a:latin typeface="HG丸ｺﾞｼｯｸM-PRO" panose="020F0600000000000000" pitchFamily="50" charset="-128"/>
              <a:ea typeface="HG丸ｺﾞｼｯｸM-PRO" panose="020F0600000000000000" pitchFamily="50" charset="-128"/>
            </a:endParaRPr>
          </a:p>
          <a:p>
            <a:r>
              <a:rPr lang="ja-JP" altLang="en-US" sz="5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配合成分</a:t>
            </a:r>
            <a:endParaRPr lang="en-US" altLang="ja-JP" sz="5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水、ローズフラワーウォーター、ココイルグリシン</a:t>
            </a:r>
            <a:r>
              <a:rPr lang="en-US" altLang="ja-JP"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Na</a:t>
            </a:r>
            <a:r>
              <a:rPr lang="ja-JP" altLang="en-US" sz="50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フェネチルアルコール、</a:t>
            </a:r>
            <a:endParaRPr lang="en-US" altLang="ja-JP"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ヒドロキシエチルセルロース、キサンタンガム、香料、グリセリン、水酸化ナトリウム、エチルへキシルグリセリン、シトラスグランディス種子エキス、オリーブリーフエキス、ローヤルゼリーエキス、加水分解オリーブ果実エキス、クエン酸、安息香酸ナトリウム、ソルビン酸カリウム</a:t>
            </a:r>
            <a:endParaRPr lang="en-US" altLang="ja-JP"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600" dirty="0" smtClean="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73197" y="7164288"/>
            <a:ext cx="3067771" cy="1277273"/>
          </a:xfrm>
          <a:prstGeom prst="rect">
            <a:avLst/>
          </a:prstGeom>
          <a:noFill/>
        </p:spPr>
        <p:txBody>
          <a:bodyPr wrap="square" rtlCol="0">
            <a:spAutoFit/>
          </a:bodyPr>
          <a:lstStyle/>
          <a:p>
            <a:r>
              <a:rPr lang="ja-JP" altLang="en-US" sz="700" b="1" dirty="0" smtClean="0">
                <a:latin typeface="HG丸ｺﾞｼｯｸM-PRO" panose="020F0600000000000000" pitchFamily="50" charset="-128"/>
                <a:ea typeface="HG丸ｺﾞｼｯｸM-PRO" panose="020F0600000000000000" pitchFamily="50" charset="-128"/>
              </a:rPr>
              <a:t>アクア ディ ボルゲリ </a:t>
            </a:r>
            <a:r>
              <a:rPr lang="ja-JP" altLang="en-US" sz="700" b="1" dirty="0">
                <a:latin typeface="HG丸ｺﾞｼｯｸM-PRO" panose="020F0600000000000000" pitchFamily="50" charset="-128"/>
                <a:ea typeface="HG丸ｺﾞｼｯｸM-PRO" panose="020F0600000000000000" pitchFamily="50" charset="-128"/>
              </a:rPr>
              <a:t>フィオ</a:t>
            </a:r>
            <a:r>
              <a:rPr lang="ja-JP" altLang="en-US" sz="700" b="1" dirty="0" smtClean="0">
                <a:latin typeface="HG丸ｺﾞｼｯｸM-PRO" panose="020F0600000000000000" pitchFamily="50" charset="-128"/>
                <a:ea typeface="HG丸ｺﾞｼｯｸM-PRO" panose="020F0600000000000000" pitchFamily="50" charset="-128"/>
              </a:rPr>
              <a:t>－リビアンキ </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700" b="1" dirty="0" smtClean="0">
                <a:latin typeface="HG丸ｺﾞｼｯｸM-PRO" panose="020F0600000000000000" pitchFamily="50" charset="-128"/>
                <a:ea typeface="HG丸ｺﾞｼｯｸM-PRO" panose="020F0600000000000000" pitchFamily="50" charset="-128"/>
              </a:rPr>
              <a:t>ローズウォータートナージェル</a:t>
            </a:r>
            <a:endParaRPr lang="en-US" altLang="ja-JP" sz="700" b="1" dirty="0" smtClean="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（バイオアグリサート認証取得製品）</a:t>
            </a:r>
            <a:endParaRPr lang="en-US" altLang="ja-JP" sz="700" b="1" dirty="0">
              <a:latin typeface="HG丸ｺﾞｼｯｸM-PRO" panose="020F0600000000000000" pitchFamily="50" charset="-128"/>
              <a:ea typeface="HG丸ｺﾞｼｯｸM-PRO" panose="020F0600000000000000" pitchFamily="50" charset="-128"/>
            </a:endParaRPr>
          </a:p>
          <a:p>
            <a:r>
              <a:rPr lang="en-US" altLang="ja-JP" sz="700" b="1" dirty="0" smtClean="0">
                <a:latin typeface="HG丸ｺﾞｼｯｸM-PRO" panose="020F0600000000000000" pitchFamily="50" charset="-128"/>
                <a:ea typeface="HG丸ｺﾞｼｯｸM-PRO" panose="020F0600000000000000" pitchFamily="50" charset="-128"/>
              </a:rPr>
              <a:t>50ml </a:t>
            </a:r>
            <a:r>
              <a:rPr lang="ja-JP" altLang="en-US" sz="700" b="1" dirty="0" smtClean="0">
                <a:latin typeface="HG丸ｺﾞｼｯｸM-PRO" panose="020F0600000000000000" pitchFamily="50" charset="-128"/>
                <a:ea typeface="HG丸ｺﾞｼｯｸM-PRO" panose="020F0600000000000000" pitchFamily="50" charset="-128"/>
              </a:rPr>
              <a:t>定価</a:t>
            </a:r>
            <a:r>
              <a:rPr lang="en-US" altLang="ja-JP" sz="700" b="1" dirty="0" smtClean="0">
                <a:latin typeface="HG丸ｺﾞｼｯｸM-PRO" panose="020F0600000000000000" pitchFamily="50" charset="-128"/>
                <a:ea typeface="HG丸ｺﾞｼｯｸM-PRO" panose="020F0600000000000000" pitchFamily="50" charset="-128"/>
              </a:rPr>
              <a:t>\2,406</a:t>
            </a:r>
            <a:r>
              <a:rPr lang="ja-JP" altLang="en-US" sz="700" b="1" dirty="0">
                <a:latin typeface="HG丸ｺﾞｼｯｸM-PRO" panose="020F0600000000000000" pitchFamily="50" charset="-128"/>
                <a:ea typeface="HG丸ｺﾞｼｯｸM-PRO" panose="020F0600000000000000" pitchFamily="50" charset="-128"/>
              </a:rPr>
              <a:t>（税抜）</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肌</a:t>
            </a:r>
            <a:r>
              <a:rPr lang="ja-JP" altLang="en-US" sz="600" dirty="0">
                <a:latin typeface="HG丸ｺﾞｼｯｸM-PRO" panose="020F0600000000000000" pitchFamily="50" charset="-128"/>
                <a:ea typeface="HG丸ｺﾞｼｯｸM-PRO" panose="020F0600000000000000" pitchFamily="50" charset="-128"/>
              </a:rPr>
              <a:t>の上ですっとのびる、サラサラとした質感の</a:t>
            </a:r>
            <a:r>
              <a:rPr lang="ja-JP" altLang="en-US" sz="600" dirty="0" smtClean="0">
                <a:latin typeface="HG丸ｺﾞｼｯｸM-PRO" panose="020F0600000000000000" pitchFamily="50" charset="-128"/>
                <a:ea typeface="HG丸ｺﾞｼｯｸM-PRO" panose="020F0600000000000000" pitchFamily="50" charset="-128"/>
              </a:rPr>
              <a:t>ジェルトナー。栄養素</a:t>
            </a:r>
            <a:r>
              <a:rPr lang="ja-JP" altLang="en-US" sz="600" dirty="0">
                <a:latin typeface="HG丸ｺﾞｼｯｸM-PRO" panose="020F0600000000000000" pitchFamily="50" charset="-128"/>
                <a:ea typeface="HG丸ｺﾞｼｯｸM-PRO" panose="020F0600000000000000" pitchFamily="50" charset="-128"/>
              </a:rPr>
              <a:t>が</a:t>
            </a:r>
            <a:r>
              <a:rPr lang="ja-JP" altLang="en-US" sz="600" dirty="0" smtClean="0">
                <a:latin typeface="HG丸ｺﾞｼｯｸM-PRO" panose="020F0600000000000000" pitchFamily="50" charset="-128"/>
                <a:ea typeface="HG丸ｺﾞｼｯｸM-PRO" panose="020F0600000000000000" pitchFamily="50" charset="-128"/>
              </a:rPr>
              <a:t>高い</a:t>
            </a:r>
            <a:endParaRPr lang="en-US" altLang="ja-JP" sz="600" dirty="0" smtClean="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ローヤルゼリーエキス</a:t>
            </a:r>
            <a:r>
              <a:rPr lang="ja-JP" altLang="en-US" sz="600" dirty="0">
                <a:latin typeface="HG丸ｺﾞｼｯｸM-PRO" panose="020F0600000000000000" pitchFamily="50" charset="-128"/>
                <a:ea typeface="HG丸ｺﾞｼｯｸM-PRO" panose="020F0600000000000000" pitchFamily="50" charset="-128"/>
              </a:rPr>
              <a:t>、オリーブオイルエキス配合</a:t>
            </a:r>
            <a:r>
              <a:rPr lang="ja-JP" altLang="en-US" sz="600" dirty="0" smtClean="0">
                <a:latin typeface="HG丸ｺﾞｼｯｸM-PRO" panose="020F0600000000000000" pitchFamily="50" charset="-128"/>
                <a:ea typeface="HG丸ｺﾞｼｯｸM-PRO" panose="020F0600000000000000" pitchFamily="50" charset="-128"/>
              </a:rPr>
              <a:t>。センティフォリアローズウォーター</a:t>
            </a:r>
            <a:r>
              <a:rPr lang="ja-JP" altLang="en-US" sz="600" dirty="0">
                <a:latin typeface="HG丸ｺﾞｼｯｸM-PRO" panose="020F0600000000000000" pitchFamily="50" charset="-128"/>
                <a:ea typeface="HG丸ｺﾞｼｯｸM-PRO" panose="020F0600000000000000" pitchFamily="50" charset="-128"/>
              </a:rPr>
              <a:t>が肌を</a:t>
            </a:r>
            <a:r>
              <a:rPr lang="ja-JP" altLang="en-US" sz="600" dirty="0" smtClean="0">
                <a:latin typeface="HG丸ｺﾞｼｯｸM-PRO" panose="020F0600000000000000" pitchFamily="50" charset="-128"/>
                <a:ea typeface="HG丸ｺﾞｼｯｸM-PRO" panose="020F0600000000000000" pitchFamily="50" charset="-128"/>
              </a:rPr>
              <a:t>すっきりさせ</a:t>
            </a:r>
            <a:r>
              <a:rPr lang="ja-JP" altLang="en-US" sz="600" dirty="0">
                <a:latin typeface="HG丸ｺﾞｼｯｸM-PRO" panose="020F0600000000000000" pitchFamily="50" charset="-128"/>
                <a:ea typeface="HG丸ｺﾞｼｯｸM-PRO" panose="020F0600000000000000" pitchFamily="50" charset="-128"/>
              </a:rPr>
              <a:t>、シルクのような肌に仕上げるジェルトナー</a:t>
            </a:r>
            <a:r>
              <a:rPr lang="ja-JP" altLang="en-US" sz="600" dirty="0" smtClean="0">
                <a:latin typeface="HG丸ｺﾞｼｯｸM-PRO" panose="020F0600000000000000" pitchFamily="50" charset="-128"/>
                <a:ea typeface="HG丸ｺﾞｼｯｸM-PRO" panose="020F0600000000000000" pitchFamily="50" charset="-128"/>
              </a:rPr>
              <a:t>は、</a:t>
            </a:r>
            <a:endParaRPr lang="en-US" altLang="ja-JP" sz="600" dirty="0" smtClean="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敏感肌の方にも安心してお使いいただけます。</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a:t>
            </a:r>
            <a:r>
              <a:rPr lang="ja-JP" altLang="en-US" sz="5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成分</a:t>
            </a:r>
            <a:endParaRPr lang="en-US" altLang="ja-JP" sz="5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ローズフラワーウォーター、水、グリセリン、フェネチルアルコール、ヒドロキシエチルセルロース、キサンタンガム、水酸化ナトリウム、エチルへキシルグリセリン、ローヤルゼリーエキス、オリーブリーフエキス、加水分解オリーブ果実エキス、クエン酸、安息香酸ナトリウム、ソルビン酸</a:t>
            </a:r>
            <a:r>
              <a:rPr lang="ja-JP" altLang="en-US" sz="5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カリウム</a:t>
            </a:r>
            <a:endParaRPr lang="en-US" altLang="ja-JP" sz="5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980728" y="982633"/>
            <a:ext cx="5131533" cy="276999"/>
          </a:xfrm>
          <a:prstGeom prst="rect">
            <a:avLst/>
          </a:prstGeom>
          <a:noFill/>
        </p:spPr>
        <p:txBody>
          <a:bodyPr wrap="none" rtlCol="0">
            <a:spAutoFit/>
          </a:bodyPr>
          <a:lstStyle/>
          <a:p>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植物学者が贈る、イタリアのオーガニックブランド「</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DR.TAFFI</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p:txBody>
      </p:sp>
      <p:sp>
        <p:nvSpPr>
          <p:cNvPr id="23" name="テキスト ボックス 22"/>
          <p:cNvSpPr txBox="1"/>
          <p:nvPr/>
        </p:nvSpPr>
        <p:spPr>
          <a:xfrm>
            <a:off x="4869160" y="900172"/>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cxnSp>
        <p:nvCxnSpPr>
          <p:cNvPr id="19" name="直線コネクタ 18"/>
          <p:cNvCxnSpPr/>
          <p:nvPr/>
        </p:nvCxnSpPr>
        <p:spPr>
          <a:xfrm>
            <a:off x="274742" y="2195736"/>
            <a:ext cx="6394618" cy="0"/>
          </a:xfrm>
          <a:prstGeom prst="line">
            <a:avLst/>
          </a:prstGeom>
          <a:ln>
            <a:solidFill>
              <a:schemeClr val="accent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8907" y="1619672"/>
            <a:ext cx="6598280" cy="600164"/>
          </a:xfrm>
          <a:prstGeom prst="rect">
            <a:avLst/>
          </a:prstGeom>
          <a:noFill/>
        </p:spPr>
        <p:txBody>
          <a:bodyPr wrap="non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アクア ディ </a:t>
            </a:r>
            <a:r>
              <a:rPr lang="ja-JP" altLang="en-US" sz="1100" b="1" dirty="0" smtClean="0">
                <a:latin typeface="HG丸ｺﾞｼｯｸM-PRO" panose="020F0600000000000000" pitchFamily="50" charset="-128"/>
                <a:ea typeface="HG丸ｺﾞｼｯｸM-PRO" panose="020F0600000000000000" pitchFamily="50" charset="-128"/>
              </a:rPr>
              <a:t>ボルゲリ フィオーリビアンキ</a:t>
            </a:r>
            <a:endParaRPr lang="en-US" altLang="ja-JP" sz="1100" b="1" dirty="0" smtClean="0">
              <a:latin typeface="HG丸ｺﾞｼｯｸM-PRO" panose="020F0600000000000000" pitchFamily="50" charset="-128"/>
              <a:ea typeface="HG丸ｺﾞｼｯｸM-PRO" panose="020F0600000000000000" pitchFamily="50" charset="-128"/>
            </a:endParaRPr>
          </a:p>
          <a:p>
            <a:pPr algn="ctr"/>
            <a:r>
              <a:rPr lang="ja-JP" altLang="en-US" sz="1100" b="1" dirty="0" smtClean="0">
                <a:latin typeface="HG丸ｺﾞｼｯｸM-PRO" panose="020F0600000000000000" pitchFamily="50" charset="-128"/>
                <a:ea typeface="HG丸ｺﾞｼｯｸM-PRO" panose="020F0600000000000000" pitchFamily="50" charset="-128"/>
              </a:rPr>
              <a:t>「ローズウォータートナージェル」・「メークアップリムーバージェル」</a:t>
            </a:r>
            <a:r>
              <a:rPr lang="en-US" altLang="ja-JP" sz="1100" b="1" dirty="0" smtClean="0">
                <a:latin typeface="HG丸ｺﾞｼｯｸM-PRO" panose="020F0600000000000000" pitchFamily="50" charset="-128"/>
                <a:ea typeface="HG丸ｺﾞｼｯｸM-PRO" panose="020F0600000000000000" pitchFamily="50" charset="-128"/>
              </a:rPr>
              <a:t>2</a:t>
            </a:r>
            <a:r>
              <a:rPr lang="ja-JP" altLang="en-US" sz="1100" b="1" dirty="0" smtClean="0">
                <a:latin typeface="HG丸ｺﾞｼｯｸM-PRO" panose="020F0600000000000000" pitchFamily="50" charset="-128"/>
                <a:ea typeface="HG丸ｺﾞｼｯｸM-PRO" panose="020F0600000000000000" pitchFamily="50" charset="-128"/>
              </a:rPr>
              <a:t>点セット</a:t>
            </a:r>
            <a:r>
              <a:rPr lang="en-US" altLang="ja-JP" sz="11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11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3,850</a:t>
            </a:r>
            <a:r>
              <a:rPr lang="ja-JP" altLang="en-US" sz="11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（税抜）</a:t>
            </a:r>
            <a:endPar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1000" b="1" dirty="0" smtClean="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白いバラと桃</a:t>
            </a:r>
            <a:r>
              <a:rPr lang="ja-JP" altLang="en-US" sz="1000" b="1" dirty="0" smtClean="0">
                <a:latin typeface="HG丸ｺﾞｼｯｸM-PRO" panose="020F0600000000000000" pitchFamily="50" charset="-128"/>
                <a:ea typeface="HG丸ｺﾞｼｯｸM-PRO" panose="020F0600000000000000" pitchFamily="50" charset="-128"/>
              </a:rPr>
              <a:t>の香り</a:t>
            </a:r>
            <a:r>
              <a:rPr lang="ja-JP" altLang="en-US" sz="1000" b="1" dirty="0">
                <a:latin typeface="HG丸ｺﾞｼｯｸM-PRO" panose="020F0600000000000000" pitchFamily="50" charset="-128"/>
                <a:ea typeface="HG丸ｺﾞｼｯｸM-PRO" panose="020F0600000000000000" pitchFamily="50" charset="-128"/>
              </a:rPr>
              <a:t>で肌や心を満たす</a:t>
            </a:r>
            <a:r>
              <a:rPr lang="ja-JP" altLang="en-US" sz="1000" b="1" dirty="0" smtClean="0">
                <a:latin typeface="HG丸ｺﾞｼｯｸM-PRO" panose="020F0600000000000000" pitchFamily="50" charset="-128"/>
                <a:ea typeface="HG丸ｺﾞｼｯｸM-PRO" panose="020F0600000000000000" pitchFamily="50" charset="-128"/>
              </a:rPr>
              <a:t>、女性一番人気シリーズ～</a:t>
            </a:r>
            <a:endParaRPr lang="en-US" altLang="ja-JP" sz="1600" b="1" dirty="0" smtClean="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44416" y="1384484"/>
            <a:ext cx="6993072" cy="276999"/>
          </a:xfrm>
          <a:prstGeom prst="rect">
            <a:avLst/>
          </a:prstGeom>
          <a:noFill/>
        </p:spPr>
        <p:txBody>
          <a:bodyPr wrap="square" rtlCol="0">
            <a:spAutoFit/>
          </a:bodyPr>
          <a:lstStyle/>
          <a:p>
            <a:pPr algn="ct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DR.TAFFI</a:t>
            </a:r>
            <a:r>
              <a:rPr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サマーバカンスコフレ</a:t>
            </a:r>
            <a:r>
              <a:rPr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Ⅲ</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2016</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日（木）期間数量限定発売</a:t>
            </a:r>
            <a:endPar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92696" y="1297062"/>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 y="-36576"/>
            <a:ext cx="6863364" cy="2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29272"/>
            <a:ext cx="6858000" cy="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1017616" y="8525505"/>
            <a:ext cx="990977" cy="569387"/>
          </a:xfrm>
          <a:prstGeom prst="rect">
            <a:avLst/>
          </a:prstGeom>
          <a:noFill/>
        </p:spPr>
        <p:txBody>
          <a:bodyPr wrap="non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読者お問い合わせ先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DR.TAFFI</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 青山店</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107-0062</a:t>
            </a: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東京都港区南青山</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5-13-1</a:t>
            </a:r>
          </a:p>
          <a:p>
            <a:r>
              <a:rPr lang="en-US" altLang="ja-JP" sz="500" dirty="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03-6419-7392</a:t>
            </a: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営業時間：</a:t>
            </a:r>
            <a:r>
              <a:rPr lang="en-US" altLang="ja-JP" sz="500" dirty="0" smtClean="0">
                <a:latin typeface="HG丸ｺﾞｼｯｸM-PRO" panose="020F0600000000000000" pitchFamily="50" charset="-128"/>
                <a:ea typeface="HG丸ｺﾞｼｯｸM-PRO" panose="020F0600000000000000" pitchFamily="50" charset="-128"/>
              </a:rPr>
              <a:t>11:00</a:t>
            </a:r>
            <a:r>
              <a:rPr lang="ja-JP" altLang="en-US"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21:00</a:t>
            </a:r>
            <a:endParaRPr lang="ja-JP" altLang="ja-JP" sz="500"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141424" y="2267744"/>
            <a:ext cx="6599944" cy="954107"/>
          </a:xfrm>
          <a:prstGeom prst="rect">
            <a:avLst/>
          </a:prstGeom>
        </p:spPr>
        <p:txBody>
          <a:bodyPr wrap="square">
            <a:spAutoFit/>
          </a:bodyPr>
          <a:lstStyle/>
          <a:p>
            <a:r>
              <a:rPr lang="ja-JP" altLang="en-US" sz="800" dirty="0" smtClean="0">
                <a:latin typeface="HG丸ｺﾞｼｯｸM-PRO" panose="020F0600000000000000" pitchFamily="50" charset="-128"/>
                <a:ea typeface="HG丸ｺﾞｼｯｸM-PRO" panose="020F0600000000000000" pitchFamily="50" charset="-128"/>
              </a:rPr>
              <a:t>このシリーズを使ったスタッフが立て続けに結婚したことにより婚活</a:t>
            </a:r>
            <a:r>
              <a:rPr lang="ja-JP" altLang="en-US" sz="800" dirty="0">
                <a:latin typeface="HG丸ｺﾞｼｯｸM-PRO" panose="020F0600000000000000" pitchFamily="50" charset="-128"/>
                <a:ea typeface="HG丸ｺﾞｼｯｸM-PRO" panose="020F0600000000000000" pitchFamily="50" charset="-128"/>
              </a:rPr>
              <a:t>コスメ</a:t>
            </a:r>
            <a:r>
              <a:rPr lang="ja-JP" altLang="en-US" sz="800" dirty="0" smtClean="0">
                <a:latin typeface="HG丸ｺﾞｼｯｸM-PRO" panose="020F0600000000000000" pitchFamily="50" charset="-128"/>
                <a:ea typeface="HG丸ｺﾞｼｯｸM-PRO" panose="020F0600000000000000" pitchFamily="50" charset="-128"/>
              </a:rPr>
              <a:t>として人気となった「アクア ディ ボルゲリ フィオーリビアンキ」シリーズ。サマーバカンスコフレでは店頭大人気の「ローズウォータートナージェル」と「メイクアップリムーバージェル」</a:t>
            </a:r>
            <a:r>
              <a:rPr lang="ja-JP" altLang="en-US" sz="800" dirty="0">
                <a:latin typeface="HG丸ｺﾞｼｯｸM-PRO" panose="020F0600000000000000" pitchFamily="50" charset="-128"/>
                <a:ea typeface="HG丸ｺﾞｼｯｸM-PRO" panose="020F0600000000000000" pitchFamily="50" charset="-128"/>
              </a:rPr>
              <a:t>が</a:t>
            </a:r>
            <a:r>
              <a:rPr lang="ja-JP" altLang="en-US" sz="800" dirty="0" smtClean="0">
                <a:latin typeface="HG丸ｺﾞｼｯｸM-PRO" panose="020F0600000000000000" pitchFamily="50" charset="-128"/>
                <a:ea typeface="HG丸ｺﾞｼｯｸM-PRO" panose="020F0600000000000000" pitchFamily="50" charset="-128"/>
              </a:rPr>
              <a:t>セットで登場。肌</a:t>
            </a:r>
            <a:r>
              <a:rPr lang="ja-JP" altLang="en-US" sz="800" dirty="0">
                <a:latin typeface="HG丸ｺﾞｼｯｸM-PRO" panose="020F0600000000000000" pitchFamily="50" charset="-128"/>
                <a:ea typeface="HG丸ｺﾞｼｯｸM-PRO" panose="020F0600000000000000" pitchFamily="50" charset="-128"/>
              </a:rPr>
              <a:t>にのせた途端、ジェルが弾け</a:t>
            </a:r>
            <a:r>
              <a:rPr lang="ja-JP" altLang="en-US" sz="800" dirty="0" smtClean="0">
                <a:latin typeface="HG丸ｺﾞｼｯｸM-PRO" panose="020F0600000000000000" pitchFamily="50" charset="-128"/>
                <a:ea typeface="HG丸ｺﾞｼｯｸM-PRO" panose="020F0600000000000000" pitchFamily="50" charset="-128"/>
              </a:rPr>
              <a:t>、みずみずしく浸透するローズウォータートナージェルは、 イタリア・トスカーナ産のローズウォーターや最高級のオリーブオイルなどの天然成分をふんだんに配合。栄養がお肌のすみずみ</a:t>
            </a:r>
            <a:r>
              <a:rPr lang="ja-JP" altLang="en-US" sz="800" dirty="0">
                <a:latin typeface="HG丸ｺﾞｼｯｸM-PRO" panose="020F0600000000000000" pitchFamily="50" charset="-128"/>
                <a:ea typeface="HG丸ｺﾞｼｯｸM-PRO" panose="020F0600000000000000" pitchFamily="50" charset="-128"/>
              </a:rPr>
              <a:t>まで</a:t>
            </a:r>
            <a:r>
              <a:rPr lang="ja-JP" altLang="en-US" sz="800" dirty="0" smtClean="0">
                <a:latin typeface="HG丸ｺﾞｼｯｸM-PRO" panose="020F0600000000000000" pitchFamily="50" charset="-128"/>
                <a:ea typeface="HG丸ｺﾞｼｯｸM-PRO" panose="020F0600000000000000" pitchFamily="50" charset="-128"/>
              </a:rPr>
              <a:t>行き渡り、潤い</a:t>
            </a:r>
            <a:r>
              <a:rPr lang="ja-JP" altLang="en-US" sz="800" dirty="0">
                <a:latin typeface="HG丸ｺﾞｼｯｸM-PRO" panose="020F0600000000000000" pitchFamily="50" charset="-128"/>
                <a:ea typeface="HG丸ｺﾞｼｯｸM-PRO" panose="020F0600000000000000" pitchFamily="50" charset="-128"/>
              </a:rPr>
              <a:t>と</a:t>
            </a:r>
            <a:r>
              <a:rPr lang="ja-JP" altLang="en-US" sz="800" dirty="0" smtClean="0">
                <a:latin typeface="HG丸ｺﾞｼｯｸM-PRO" panose="020F0600000000000000" pitchFamily="50" charset="-128"/>
                <a:ea typeface="HG丸ｺﾞｼｯｸM-PRO" panose="020F0600000000000000" pitchFamily="50" charset="-128"/>
              </a:rPr>
              <a:t>ハリを与えシルク</a:t>
            </a:r>
            <a:r>
              <a:rPr lang="ja-JP" altLang="en-US" sz="800" dirty="0">
                <a:latin typeface="HG丸ｺﾞｼｯｸM-PRO" panose="020F0600000000000000" pitchFamily="50" charset="-128"/>
                <a:ea typeface="HG丸ｺﾞｼｯｸM-PRO" panose="020F0600000000000000" pitchFamily="50" charset="-128"/>
              </a:rPr>
              <a:t>のような滑らかな肌</a:t>
            </a:r>
            <a:r>
              <a:rPr lang="ja-JP" altLang="en-US" sz="800" dirty="0" smtClean="0">
                <a:latin typeface="HG丸ｺﾞｼｯｸM-PRO" panose="020F0600000000000000" pitchFamily="50" charset="-128"/>
                <a:ea typeface="HG丸ｺﾞｼｯｸM-PRO" panose="020F0600000000000000" pitchFamily="50" charset="-128"/>
              </a:rPr>
              <a:t>に仕上げます。そして同シリーズの「メイクアップリムーバージェル」は肌</a:t>
            </a:r>
            <a:r>
              <a:rPr lang="ja-JP" altLang="en-US" sz="800" dirty="0">
                <a:latin typeface="HG丸ｺﾞｼｯｸM-PRO" panose="020F0600000000000000" pitchFamily="50" charset="-128"/>
                <a:ea typeface="HG丸ｺﾞｼｯｸM-PRO" panose="020F0600000000000000" pitchFamily="50" charset="-128"/>
              </a:rPr>
              <a:t>に負担の少ないクレンジング。 とろんと柔らかいジェルがメイクや汚れになじみ、優しく</a:t>
            </a:r>
            <a:r>
              <a:rPr lang="ja-JP" altLang="en-US" sz="800" dirty="0" smtClean="0">
                <a:latin typeface="HG丸ｺﾞｼｯｸM-PRO" panose="020F0600000000000000" pitchFamily="50" charset="-128"/>
                <a:ea typeface="HG丸ｺﾞｼｯｸM-PRO" panose="020F0600000000000000" pitchFamily="50" charset="-128"/>
              </a:rPr>
              <a:t>オフします。白いパッケージに華やかな香りのシリーズ。今年の夏は</a:t>
            </a:r>
            <a:r>
              <a:rPr lang="en-US" altLang="ja-JP" sz="800" dirty="0" smtClean="0">
                <a:latin typeface="HG丸ｺﾞｼｯｸM-PRO" panose="020F0600000000000000" pitchFamily="50" charset="-128"/>
                <a:ea typeface="HG丸ｺﾞｼｯｸM-PRO" panose="020F0600000000000000" pitchFamily="50" charset="-128"/>
              </a:rPr>
              <a:t>DR.TAFFI</a:t>
            </a:r>
            <a:r>
              <a:rPr lang="ja-JP" altLang="en-US" sz="800" dirty="0" err="1" smtClean="0">
                <a:latin typeface="HG丸ｺﾞｼｯｸM-PRO" panose="020F0600000000000000" pitchFamily="50" charset="-128"/>
                <a:ea typeface="HG丸ｺﾞｼｯｸM-PRO" panose="020F0600000000000000" pitchFamily="50" charset="-128"/>
              </a:rPr>
              <a:t>の婚</a:t>
            </a:r>
            <a:r>
              <a:rPr lang="ja-JP" altLang="en-US" sz="800" dirty="0" smtClean="0">
                <a:latin typeface="HG丸ｺﾞｼｯｸM-PRO" panose="020F0600000000000000" pitchFamily="50" charset="-128"/>
                <a:ea typeface="HG丸ｺﾞｼｯｸM-PRO" panose="020F0600000000000000" pitchFamily="50" charset="-128"/>
              </a:rPr>
              <a:t>活コスメ・恋コスメで内側から輝く肌へ！</a:t>
            </a:r>
            <a:endParaRPr lang="en-US" altLang="ja-JP" sz="8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2996952" y="8532440"/>
            <a:ext cx="4824536"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プレスお問い合わせ先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株</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ベンチャーバンク 経営企画室 </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戦略グループ</a:t>
            </a:r>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107-0061</a:t>
            </a:r>
            <a:r>
              <a:rPr lang="ja-JP" altLang="en-US" sz="500" dirty="0" smtClean="0">
                <a:latin typeface="HG丸ｺﾞｼｯｸM-PRO" panose="020F0600000000000000" pitchFamily="50" charset="-128"/>
                <a:ea typeface="HG丸ｺﾞｼｯｸM-PRO" panose="020F0600000000000000" pitchFamily="50" charset="-128"/>
              </a:rPr>
              <a:t>東京都港区北青山</a:t>
            </a:r>
            <a:r>
              <a:rPr lang="en-US" altLang="ja-JP" sz="500" dirty="0" smtClean="0">
                <a:latin typeface="HG丸ｺﾞｼｯｸM-PRO" panose="020F0600000000000000" pitchFamily="50" charset="-128"/>
                <a:ea typeface="HG丸ｺﾞｼｯｸM-PRO" panose="020F0600000000000000" pitchFamily="50" charset="-128"/>
              </a:rPr>
              <a:t>1-2-3</a:t>
            </a:r>
            <a:r>
              <a:rPr lang="ja-JP" altLang="en-US" sz="500" dirty="0" smtClean="0">
                <a:latin typeface="HG丸ｺﾞｼｯｸM-PRO" panose="020F0600000000000000" pitchFamily="50" charset="-128"/>
                <a:ea typeface="HG丸ｺﾞｼｯｸM-PRO" panose="020F0600000000000000" pitchFamily="50" charset="-128"/>
              </a:rPr>
              <a:t>青山ビル</a:t>
            </a:r>
            <a:r>
              <a:rPr lang="en-US" altLang="ja-JP" sz="500" dirty="0" smtClean="0">
                <a:latin typeface="HG丸ｺﾞｼｯｸM-PRO" panose="020F0600000000000000" pitchFamily="50" charset="-128"/>
                <a:ea typeface="HG丸ｺﾞｼｯｸM-PRO" panose="020F0600000000000000" pitchFamily="50" charset="-128"/>
              </a:rPr>
              <a:t>11F</a:t>
            </a:r>
          </a:p>
          <a:p>
            <a:r>
              <a:rPr lang="en-US" altLang="ja-JP" sz="500" dirty="0" smtClean="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03-6386-3381</a:t>
            </a:r>
            <a:r>
              <a:rPr lang="ja-JP" altLang="en-US" sz="500" dirty="0" smtClean="0">
                <a:latin typeface="HG丸ｺﾞｼｯｸM-PRO" panose="020F0600000000000000" pitchFamily="50" charset="-128"/>
                <a:ea typeface="HG丸ｺﾞｼｯｸM-PRO" panose="020F0600000000000000" pitchFamily="50" charset="-128"/>
              </a:rPr>
              <a:t>　</a:t>
            </a:r>
            <a:r>
              <a:rPr lang="en-US" altLang="ja-JP" sz="500" dirty="0" smtClean="0">
                <a:latin typeface="HG丸ｺﾞｼｯｸM-PRO" panose="020F0600000000000000" pitchFamily="50" charset="-128"/>
                <a:ea typeface="HG丸ｺﾞｼｯｸM-PRO" panose="020F0600000000000000" pitchFamily="50" charset="-128"/>
              </a:rPr>
              <a:t>FAX</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03-3470-3423</a:t>
            </a:r>
            <a:endParaRPr lang="ja-JP" altLang="ja-JP" sz="5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079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YO-FSR-02\vb\shared\PR戦略グループ\005：事業部資料\DR.TAFFI\画像\PR製品撮影データ\2016.5.23_チャクラライン\photo_coffret_0523\summer_coffret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2123728"/>
            <a:ext cx="6058368" cy="605836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C:\Users\hiroyuki.kido\Desktop\TAFFI1.gif"/>
          <p:cNvPicPr/>
          <p:nvPr/>
        </p:nvPicPr>
        <p:blipFill>
          <a:blip r:embed="rId4">
            <a:extLst>
              <a:ext uri="{28A0092B-C50C-407E-A947-70E740481C1C}">
                <a14:useLocalDpi xmlns:a14="http://schemas.microsoft.com/office/drawing/2010/main" val="0"/>
              </a:ext>
            </a:extLst>
          </a:blip>
          <a:srcRect/>
          <a:stretch>
            <a:fillRect/>
          </a:stretch>
        </p:blipFill>
        <p:spPr bwMode="auto">
          <a:xfrm>
            <a:off x="2708920" y="251520"/>
            <a:ext cx="1390576" cy="834346"/>
          </a:xfrm>
          <a:prstGeom prst="rect">
            <a:avLst/>
          </a:prstGeom>
          <a:noFill/>
          <a:ln>
            <a:noFill/>
          </a:ln>
        </p:spPr>
      </p:pic>
      <p:sp>
        <p:nvSpPr>
          <p:cNvPr id="17" name="テキスト ボックス 16"/>
          <p:cNvSpPr txBox="1"/>
          <p:nvPr/>
        </p:nvSpPr>
        <p:spPr>
          <a:xfrm>
            <a:off x="4702347" y="921077"/>
            <a:ext cx="862284" cy="200055"/>
          </a:xfrm>
          <a:prstGeom prst="rect">
            <a:avLst/>
          </a:prstGeom>
          <a:noFill/>
        </p:spPr>
        <p:txBody>
          <a:bodyPr wrap="square" rtlCol="0">
            <a:spAutoFit/>
          </a:bodyPr>
          <a:lstStyle/>
          <a:p>
            <a:r>
              <a:rPr lang="ja-JP" altLang="en-US"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7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sp>
        <p:nvSpPr>
          <p:cNvPr id="20" name="テキスト ボックス 19"/>
          <p:cNvSpPr txBox="1"/>
          <p:nvPr/>
        </p:nvSpPr>
        <p:spPr>
          <a:xfrm>
            <a:off x="797035" y="982633"/>
            <a:ext cx="5080237" cy="276999"/>
          </a:xfrm>
          <a:prstGeom prst="rect">
            <a:avLst/>
          </a:prstGeom>
          <a:noFill/>
        </p:spPr>
        <p:txBody>
          <a:bodyPr wrap="none" rtlCol="0">
            <a:spAutoFit/>
          </a:bodyPr>
          <a:lstStyle/>
          <a:p>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植物学者が贈る、イタリアのオーガニックブランド「</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DR.TAFFI</a:t>
            </a:r>
            <a:r>
              <a:rPr lang="ja-JP" altLang="en-US"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en-US" altLang="ja-JP" sz="1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p:txBody>
      </p:sp>
      <p:sp>
        <p:nvSpPr>
          <p:cNvPr id="2" name="正方形/長方形 1"/>
          <p:cNvSpPr/>
          <p:nvPr/>
        </p:nvSpPr>
        <p:spPr>
          <a:xfrm>
            <a:off x="213432" y="2267744"/>
            <a:ext cx="6599944" cy="584775"/>
          </a:xfrm>
          <a:prstGeom prst="rect">
            <a:avLst/>
          </a:prstGeom>
        </p:spPr>
        <p:txBody>
          <a:bodyPr wrap="square">
            <a:spAutoFit/>
          </a:bodyPr>
          <a:lstStyle/>
          <a:p>
            <a:r>
              <a:rPr lang="ja-JP" altLang="en-US" sz="800" dirty="0" smtClean="0">
                <a:latin typeface="HG丸ｺﾞｼｯｸM-PRO" panose="020F0600000000000000" pitchFamily="50" charset="-128"/>
                <a:ea typeface="HG丸ｺﾞｼｯｸM-PRO" panose="020F0600000000000000" pitchFamily="50" charset="-128"/>
              </a:rPr>
              <a:t>男女兼用で家族使いが出来るオーガニックの</a:t>
            </a:r>
            <a:r>
              <a:rPr lang="ja-JP" altLang="en-US" sz="800" dirty="0">
                <a:latin typeface="HG丸ｺﾞｼｯｸM-PRO" panose="020F0600000000000000" pitchFamily="50" charset="-128"/>
                <a:ea typeface="HG丸ｺﾞｼｯｸM-PRO" panose="020F0600000000000000" pitchFamily="50" charset="-128"/>
              </a:rPr>
              <a:t>ボディ</a:t>
            </a:r>
            <a:r>
              <a:rPr lang="ja-JP" altLang="en-US" sz="800" dirty="0" smtClean="0">
                <a:latin typeface="HG丸ｺﾞｼｯｸM-PRO" panose="020F0600000000000000" pitchFamily="50" charset="-128"/>
                <a:ea typeface="HG丸ｺﾞｼｯｸM-PRO" panose="020F0600000000000000" pitchFamily="50" charset="-128"/>
              </a:rPr>
              <a:t>ケア</a:t>
            </a:r>
            <a:r>
              <a:rPr lang="ja-JP" altLang="en-US" sz="800" dirty="0">
                <a:latin typeface="HG丸ｺﾞｼｯｸM-PRO" panose="020F0600000000000000" pitchFamily="50" charset="-128"/>
                <a:ea typeface="HG丸ｺﾞｼｯｸM-PRO" panose="020F0600000000000000" pitchFamily="50" charset="-128"/>
              </a:rPr>
              <a:t>製品</a:t>
            </a:r>
            <a:r>
              <a:rPr lang="ja-JP" altLang="en-US" sz="800" dirty="0" smtClean="0">
                <a:latin typeface="HG丸ｺﾞｼｯｸM-PRO" panose="020F0600000000000000" pitchFamily="50" charset="-128"/>
                <a:ea typeface="HG丸ｺﾞｼｯｸM-PRO" panose="020F0600000000000000" pitchFamily="50" charset="-128"/>
              </a:rPr>
              <a:t>をセットにしたサマーバカンスコフレです。</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主成分</a:t>
            </a:r>
            <a:r>
              <a:rPr lang="ja-JP" altLang="en-US" sz="800" dirty="0">
                <a:latin typeface="HG丸ｺﾞｼｯｸM-PRO" panose="020F0600000000000000" pitchFamily="50" charset="-128"/>
                <a:ea typeface="HG丸ｺﾞｼｯｸM-PRO" panose="020F0600000000000000" pitchFamily="50" charset="-128"/>
              </a:rPr>
              <a:t>のオリーブオイル</a:t>
            </a:r>
            <a:r>
              <a:rPr lang="ja-JP" altLang="en-US" sz="800" dirty="0" smtClean="0">
                <a:latin typeface="HG丸ｺﾞｼｯｸM-PRO" panose="020F0600000000000000" pitchFamily="50" charset="-128"/>
                <a:ea typeface="HG丸ｺﾞｼｯｸM-PRO" panose="020F0600000000000000" pitchFamily="50" charset="-128"/>
              </a:rPr>
              <a:t>はイタリア・トスカーナで採れる最高品質のオリーブオイルで、肌</a:t>
            </a:r>
            <a:r>
              <a:rPr lang="ja-JP" altLang="en-US" sz="800" dirty="0">
                <a:latin typeface="HG丸ｺﾞｼｯｸM-PRO" panose="020F0600000000000000" pitchFamily="50" charset="-128"/>
                <a:ea typeface="HG丸ｺﾞｼｯｸM-PRO" panose="020F0600000000000000" pitchFamily="50" charset="-128"/>
              </a:rPr>
              <a:t>をしっかり保湿し</a:t>
            </a:r>
            <a:r>
              <a:rPr lang="ja-JP" altLang="en-US" sz="800" dirty="0" smtClean="0">
                <a:latin typeface="HG丸ｺﾞｼｯｸM-PRO" panose="020F0600000000000000" pitchFamily="50" charset="-128"/>
                <a:ea typeface="HG丸ｺﾞｼｯｸM-PRO" panose="020F0600000000000000" pitchFamily="50" charset="-128"/>
              </a:rPr>
              <a:t>、潤いを与えます。</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ジャスミンやローズの香りが広がるシャワージェルは、髪を乾燥から守ります。また、ゴールドエッセンス</a:t>
            </a:r>
            <a:r>
              <a:rPr lang="ja-JP" altLang="en-US" sz="800" dirty="0">
                <a:latin typeface="HG丸ｺﾞｼｯｸM-PRO" panose="020F0600000000000000" pitchFamily="50" charset="-128"/>
                <a:ea typeface="HG丸ｺﾞｼｯｸM-PRO" panose="020F0600000000000000" pitchFamily="50" charset="-128"/>
              </a:rPr>
              <a:t>配合の</a:t>
            </a:r>
            <a:r>
              <a:rPr lang="ja-JP" altLang="en-US" sz="800" dirty="0" smtClean="0">
                <a:latin typeface="HG丸ｺﾞｼｯｸM-PRO" panose="020F0600000000000000" pitchFamily="50" charset="-128"/>
                <a:ea typeface="HG丸ｺﾞｼｯｸM-PRO" panose="020F0600000000000000" pitchFamily="50" charset="-128"/>
              </a:rPr>
              <a:t>ボディローションは</a:t>
            </a:r>
            <a:endParaRPr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持ち運び</a:t>
            </a:r>
            <a:r>
              <a:rPr lang="ja-JP" altLang="en-US" sz="800" dirty="0">
                <a:latin typeface="HG丸ｺﾞｼｯｸM-PRO" panose="020F0600000000000000" pitchFamily="50" charset="-128"/>
                <a:ea typeface="HG丸ｺﾞｼｯｸM-PRO" panose="020F0600000000000000" pitchFamily="50" charset="-128"/>
              </a:rPr>
              <a:t>しやすく旅行にも便利なサイズです</a:t>
            </a:r>
            <a:r>
              <a:rPr lang="ja-JP" altLang="en-US" sz="800" dirty="0" smtClean="0">
                <a:latin typeface="HG丸ｺﾞｼｯｸM-PRO" panose="020F0600000000000000" pitchFamily="50" charset="-128"/>
                <a:ea typeface="HG丸ｺﾞｼｯｸM-PRO" panose="020F0600000000000000" pitchFamily="50" charset="-128"/>
              </a:rPr>
              <a:t>。夏のご旅行にぜひご家族でお使いください。</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3554566" y="7020272"/>
            <a:ext cx="3114794" cy="1461939"/>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アクア ディ ボルゲリ </a:t>
            </a:r>
            <a:r>
              <a:rPr lang="ja-JP" altLang="en-US" sz="700" b="1" dirty="0" smtClean="0">
                <a:latin typeface="HG丸ｺﾞｼｯｸM-PRO" panose="020F0600000000000000" pitchFamily="50" charset="-128"/>
                <a:ea typeface="HG丸ｺﾞｼｯｸM-PRO" panose="020F0600000000000000" pitchFamily="50" charset="-128"/>
              </a:rPr>
              <a:t>ゴールド ボディローション</a:t>
            </a:r>
            <a:r>
              <a:rPr lang="ja-JP" altLang="en-US" sz="700" b="1" dirty="0">
                <a:latin typeface="HG丸ｺﾞｼｯｸM-PRO" panose="020F0600000000000000" pitchFamily="50" charset="-128"/>
                <a:ea typeface="HG丸ｺﾞｼｯｸM-PRO" panose="020F0600000000000000" pitchFamily="50" charset="-128"/>
              </a:rPr>
              <a:t> </a:t>
            </a:r>
            <a:r>
              <a:rPr lang="en-US" altLang="ja-JP" sz="700" b="1" dirty="0" smtClean="0">
                <a:latin typeface="HG丸ｺﾞｼｯｸM-PRO" panose="020F0600000000000000" pitchFamily="50" charset="-128"/>
                <a:ea typeface="HG丸ｺﾞｼｯｸM-PRO" panose="020F0600000000000000" pitchFamily="50" charset="-128"/>
              </a:rPr>
              <a:t>50ml</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700" b="1" dirty="0" smtClean="0">
                <a:latin typeface="HG丸ｺﾞｼｯｸM-PRO" panose="020F0600000000000000" pitchFamily="50" charset="-128"/>
                <a:ea typeface="HG丸ｺﾞｼｯｸM-PRO" panose="020F0600000000000000" pitchFamily="50" charset="-128"/>
              </a:rPr>
              <a:t>（</a:t>
            </a:r>
            <a:r>
              <a:rPr lang="ja-JP" altLang="en-US" sz="700" b="1" dirty="0">
                <a:latin typeface="HG丸ｺﾞｼｯｸM-PRO" panose="020F0600000000000000" pitchFamily="50" charset="-128"/>
                <a:ea typeface="HG丸ｺﾞｼｯｸM-PRO" panose="020F0600000000000000" pitchFamily="50" charset="-128"/>
              </a:rPr>
              <a:t>バイオアグリサート認証取得製品</a:t>
            </a:r>
            <a:r>
              <a:rPr lang="ja-JP" altLang="en-US" sz="700" b="1" dirty="0" smtClean="0">
                <a:latin typeface="HG丸ｺﾞｼｯｸM-PRO" panose="020F0600000000000000" pitchFamily="50" charset="-128"/>
                <a:ea typeface="HG丸ｺﾞｼｯｸM-PRO" panose="020F0600000000000000" pitchFamily="50" charset="-128"/>
              </a:rPr>
              <a:t>）</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ベルベッド</a:t>
            </a:r>
            <a:r>
              <a:rPr lang="ja-JP" altLang="en-US" sz="600" dirty="0">
                <a:latin typeface="HG丸ｺﾞｼｯｸM-PRO" panose="020F0600000000000000" pitchFamily="50" charset="-128"/>
                <a:ea typeface="HG丸ｺﾞｼｯｸM-PRO" panose="020F0600000000000000" pitchFamily="50" charset="-128"/>
              </a:rPr>
              <a:t>やシルクのような、ツルツルのなめらか肌に仕上げてくれる</a:t>
            </a:r>
            <a:r>
              <a:rPr lang="ja-JP" altLang="en-US" sz="600" dirty="0" smtClean="0">
                <a:latin typeface="HG丸ｺﾞｼｯｸM-PRO" panose="020F0600000000000000" pitchFamily="50" charset="-128"/>
                <a:ea typeface="HG丸ｺﾞｼｯｸM-PRO" panose="020F0600000000000000" pitchFamily="50" charset="-128"/>
              </a:rPr>
              <a:t>、オリーブオイル配合のボディローション</a:t>
            </a:r>
            <a:r>
              <a:rPr lang="ja-JP" altLang="en-US" sz="600" dirty="0">
                <a:latin typeface="HG丸ｺﾞｼｯｸM-PRO" panose="020F0600000000000000" pitchFamily="50" charset="-128"/>
                <a:ea typeface="HG丸ｺﾞｼｯｸM-PRO" panose="020F0600000000000000" pitchFamily="50" charset="-128"/>
              </a:rPr>
              <a:t>です</a:t>
            </a:r>
            <a:r>
              <a:rPr lang="ja-JP" altLang="en-US" sz="600" dirty="0" smtClean="0">
                <a:latin typeface="HG丸ｺﾞｼｯｸM-PRO" panose="020F0600000000000000" pitchFamily="50" charset="-128"/>
                <a:ea typeface="HG丸ｺﾞｼｯｸM-PRO" panose="020F0600000000000000" pitchFamily="50" charset="-128"/>
              </a:rPr>
              <a:t>。肌</a:t>
            </a:r>
            <a:r>
              <a:rPr lang="ja-JP" altLang="en-US" sz="600" dirty="0">
                <a:latin typeface="HG丸ｺﾞｼｯｸM-PRO" panose="020F0600000000000000" pitchFamily="50" charset="-128"/>
                <a:ea typeface="HG丸ｺﾞｼｯｸM-PRO" panose="020F0600000000000000" pitchFamily="50" charset="-128"/>
              </a:rPr>
              <a:t>をしっかり保湿し、ローズ、スズラン</a:t>
            </a:r>
            <a:r>
              <a:rPr lang="ja-JP" altLang="en-US" sz="600" dirty="0" smtClean="0">
                <a:latin typeface="HG丸ｺﾞｼｯｸM-PRO" panose="020F0600000000000000" pitchFamily="50" charset="-128"/>
                <a:ea typeface="HG丸ｺﾞｼｯｸM-PRO" panose="020F0600000000000000" pitchFamily="50" charset="-128"/>
              </a:rPr>
              <a:t>、ホワイトジャスミン</a:t>
            </a:r>
            <a:r>
              <a:rPr lang="ja-JP" altLang="en-US" sz="600" dirty="0">
                <a:latin typeface="HG丸ｺﾞｼｯｸM-PRO" panose="020F0600000000000000" pitchFamily="50" charset="-128"/>
                <a:ea typeface="HG丸ｺﾞｼｯｸM-PRO" panose="020F0600000000000000" pitchFamily="50" charset="-128"/>
              </a:rPr>
              <a:t>の香り</a:t>
            </a:r>
            <a:r>
              <a:rPr lang="ja-JP" altLang="en-US" sz="600" dirty="0" smtClean="0">
                <a:latin typeface="HG丸ｺﾞｼｯｸM-PRO" panose="020F0600000000000000" pitchFamily="50" charset="-128"/>
                <a:ea typeface="HG丸ｺﾞｼｯｸM-PRO" panose="020F0600000000000000" pitchFamily="50" charset="-128"/>
              </a:rPr>
              <a:t>が長時間</a:t>
            </a:r>
            <a:r>
              <a:rPr lang="ja-JP" altLang="en-US" sz="600" dirty="0">
                <a:latin typeface="HG丸ｺﾞｼｯｸM-PRO" panose="020F0600000000000000" pitchFamily="50" charset="-128"/>
                <a:ea typeface="HG丸ｺﾞｼｯｸM-PRO" panose="020F0600000000000000" pitchFamily="50" charset="-128"/>
              </a:rPr>
              <a:t>続きます</a:t>
            </a:r>
            <a:r>
              <a:rPr lang="ja-JP" altLang="en-US" sz="600" dirty="0" smtClean="0">
                <a:latin typeface="HG丸ｺﾞｼｯｸM-PRO" panose="020F0600000000000000" pitchFamily="50" charset="-128"/>
                <a:ea typeface="HG丸ｺﾞｼｯｸM-PRO" panose="020F0600000000000000" pitchFamily="50" charset="-128"/>
              </a:rPr>
              <a:t>。クリスタルリキッド</a:t>
            </a:r>
            <a:r>
              <a:rPr lang="ja-JP" altLang="en-US" sz="600" dirty="0">
                <a:latin typeface="HG丸ｺﾞｼｯｸM-PRO" panose="020F0600000000000000" pitchFamily="50" charset="-128"/>
                <a:ea typeface="HG丸ｺﾞｼｯｸM-PRO" panose="020F0600000000000000" pitchFamily="50" charset="-128"/>
              </a:rPr>
              <a:t>構造により肌への浸透が高く</a:t>
            </a:r>
            <a:r>
              <a:rPr lang="ja-JP" altLang="en-US" sz="600" dirty="0" smtClean="0">
                <a:latin typeface="HG丸ｺﾞｼｯｸM-PRO" panose="020F0600000000000000" pitchFamily="50" charset="-128"/>
                <a:ea typeface="HG丸ｺﾞｼｯｸM-PRO" panose="020F0600000000000000" pitchFamily="50" charset="-128"/>
              </a:rPr>
              <a:t>、香り</a:t>
            </a:r>
            <a:r>
              <a:rPr lang="ja-JP" altLang="en-US" sz="600" dirty="0">
                <a:latin typeface="HG丸ｺﾞｼｯｸM-PRO" panose="020F0600000000000000" pitchFamily="50" charset="-128"/>
                <a:ea typeface="HG丸ｺﾞｼｯｸM-PRO" panose="020F0600000000000000" pitchFamily="50" charset="-128"/>
              </a:rPr>
              <a:t>のノートがゆっくりと広がります</a:t>
            </a:r>
            <a:r>
              <a:rPr lang="ja-JP" altLang="en-US" sz="600" dirty="0" smtClean="0">
                <a:latin typeface="HG丸ｺﾞｼｯｸM-PRO" panose="020F0600000000000000" pitchFamily="50" charset="-128"/>
                <a:ea typeface="HG丸ｺﾞｼｯｸM-PRO" panose="020F0600000000000000" pitchFamily="50" charset="-128"/>
              </a:rPr>
              <a:t>。</a:t>
            </a:r>
            <a:endParaRPr lang="en-US" altLang="ja-JP" sz="600" dirty="0" smtClean="0">
              <a:latin typeface="HG丸ｺﾞｼｯｸM-PRO" panose="020F0600000000000000" pitchFamily="50" charset="-128"/>
              <a:ea typeface="HG丸ｺﾞｼｯｸM-PRO" panose="020F0600000000000000" pitchFamily="50" charset="-128"/>
            </a:endParaRPr>
          </a:p>
          <a:p>
            <a:endParaRPr lang="en-US" altLang="ja-JP" sz="7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a:t>
            </a:r>
            <a:r>
              <a:rPr lang="ja-JP" altLang="en-US"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成分</a:t>
            </a:r>
            <a:endParaRPr lang="en-US" altLang="ja-JP"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水、セテアリルアルコール、ジカプリリルエーテル、ブチロスパーマムパーキーバター（シアバター）、ソルビタンオリベート、セテアリルオリベート、スクワラン、グリセリン、グレープシードオイル、水素化オリーブオイル、香料、オリーブオイル、ベンジルアルコール、ウィートジャームオイル、パーシアグラティッシマオイル、安息香酸ナトリウム、オリーブフルーツオイル、キサンタンガム、ヘキシルシンナマル、オリーブ油不</a:t>
            </a:r>
            <a:r>
              <a:rPr lang="ja-JP" altLang="en-US" sz="40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rPr>
              <a:t>けん</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化物、パルミチン酸レチノール、デヒドロ酢酸ナトリウム、メル（ハニー）、酢酸トコフェロール、ヒドロキシイソヘキシル－３－シクロヘキセンカルボキシアルデヒド、乳酸、サリチル酸ベンジル、ヒドロキシシトロネラール、リナロール、ローヤルゼリー、シトロネロール、レシチン、</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α-</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イソメチルイオノン、カプリル酸</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カプリン酸トリグリセリド、安息香酸ベンジル、カミツレ花エキス、ラベンダー・アングスティフォリアエキス、コバノシナノキフラワーエキス、モモ果実エキス、ロサ・カニーナ果実エキス、アルシーアオフィシナリス根エキス、シトラスオーランティアムダルシス（オレンジ果実</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エキス、ウスベニアオイフラワー</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リーフエキス、アロエバルバデンシスリーフエキス、リモネン、花粉エキス、トコフェロール、パルミチン酸アスコルビル、ゲラ二オール、クエン</a:t>
            </a:r>
            <a:r>
              <a:rPr lang="ja-JP" altLang="en-US" sz="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酸</a:t>
            </a:r>
            <a:endPar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93670" y="7164288"/>
            <a:ext cx="3461597" cy="141577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アクア ディ ボルゲリ </a:t>
            </a:r>
            <a:r>
              <a:rPr lang="ja-JP" altLang="en-US" sz="700" b="1" dirty="0" smtClean="0">
                <a:latin typeface="HG丸ｺﾞｼｯｸM-PRO" panose="020F0600000000000000" pitchFamily="50" charset="-128"/>
                <a:ea typeface="HG丸ｺﾞｼｯｸM-PRO" panose="020F0600000000000000" pitchFamily="50" charset="-128"/>
              </a:rPr>
              <a:t>ゴールド シャワージェル</a:t>
            </a:r>
            <a:r>
              <a:rPr lang="ja-JP" altLang="en-US" sz="700" b="1" dirty="0">
                <a:latin typeface="HG丸ｺﾞｼｯｸM-PRO" panose="020F0600000000000000" pitchFamily="50" charset="-128"/>
                <a:ea typeface="HG丸ｺﾞｼｯｸM-PRO" panose="020F0600000000000000" pitchFamily="50" charset="-128"/>
              </a:rPr>
              <a:t> </a:t>
            </a:r>
            <a:r>
              <a:rPr lang="en-US" altLang="ja-JP" sz="700" b="1" dirty="0" smtClean="0">
                <a:latin typeface="HG丸ｺﾞｼｯｸM-PRO" panose="020F0600000000000000" pitchFamily="50" charset="-128"/>
                <a:ea typeface="HG丸ｺﾞｼｯｸM-PRO" panose="020F0600000000000000" pitchFamily="50" charset="-128"/>
              </a:rPr>
              <a:t>50ml</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700" b="1" dirty="0" smtClean="0">
                <a:latin typeface="HG丸ｺﾞｼｯｸM-PRO" panose="020F0600000000000000" pitchFamily="50" charset="-128"/>
                <a:ea typeface="HG丸ｺﾞｼｯｸM-PRO" panose="020F0600000000000000" pitchFamily="50" charset="-128"/>
              </a:rPr>
              <a:t>（</a:t>
            </a:r>
            <a:r>
              <a:rPr lang="ja-JP" altLang="en-US" sz="700" b="1" dirty="0">
                <a:latin typeface="HG丸ｺﾞｼｯｸM-PRO" panose="020F0600000000000000" pitchFamily="50" charset="-128"/>
                <a:ea typeface="HG丸ｺﾞｼｯｸM-PRO" panose="020F0600000000000000" pitchFamily="50" charset="-128"/>
              </a:rPr>
              <a:t>バイオアグリサート認証取得製品）</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ジャスミン</a:t>
            </a:r>
            <a:r>
              <a:rPr lang="ja-JP" altLang="en-US" sz="600" dirty="0">
                <a:latin typeface="HG丸ｺﾞｼｯｸM-PRO" panose="020F0600000000000000" pitchFamily="50" charset="-128"/>
                <a:ea typeface="HG丸ｺﾞｼｯｸM-PRO" panose="020F0600000000000000" pitchFamily="50" charset="-128"/>
              </a:rPr>
              <a:t>、ローズ、スミレの香りの肌に優しいシャワージェルです</a:t>
            </a:r>
            <a:r>
              <a:rPr lang="ja-JP" altLang="en-US" sz="600" dirty="0" smtClean="0">
                <a:latin typeface="HG丸ｺﾞｼｯｸM-PRO" panose="020F0600000000000000" pitchFamily="50" charset="-128"/>
                <a:ea typeface="HG丸ｺﾞｼｯｸM-PRO" panose="020F0600000000000000" pitchFamily="50" charset="-128"/>
              </a:rPr>
              <a:t>。赤い</a:t>
            </a:r>
            <a:r>
              <a:rPr lang="ja-JP" altLang="en-US" sz="600" dirty="0">
                <a:latin typeface="HG丸ｺﾞｼｯｸM-PRO" panose="020F0600000000000000" pitchFamily="50" charset="-128"/>
                <a:ea typeface="HG丸ｺﾞｼｯｸM-PRO" panose="020F0600000000000000" pitchFamily="50" charset="-128"/>
              </a:rPr>
              <a:t>果実のエキスが髪を乾燥から守り</a:t>
            </a:r>
            <a:r>
              <a:rPr lang="ja-JP" altLang="en-US" sz="600" dirty="0" smtClean="0">
                <a:latin typeface="HG丸ｺﾞｼｯｸM-PRO" panose="020F0600000000000000" pitchFamily="50" charset="-128"/>
                <a:ea typeface="HG丸ｺﾞｼｯｸM-PRO" panose="020F0600000000000000" pitchFamily="50" charset="-128"/>
              </a:rPr>
              <a:t>、ボリューム</a:t>
            </a:r>
            <a:r>
              <a:rPr lang="ja-JP" altLang="en-US" sz="600" dirty="0">
                <a:latin typeface="HG丸ｺﾞｼｯｸM-PRO" panose="020F0600000000000000" pitchFamily="50" charset="-128"/>
                <a:ea typeface="HG丸ｺﾞｼｯｸM-PRO" panose="020F0600000000000000" pitchFamily="50" charset="-128"/>
              </a:rPr>
              <a:t>を出してくれます</a:t>
            </a:r>
            <a:r>
              <a:rPr lang="ja-JP" altLang="en-US" sz="600" dirty="0" smtClean="0">
                <a:latin typeface="HG丸ｺﾞｼｯｸM-PRO" panose="020F0600000000000000" pitchFamily="50" charset="-128"/>
                <a:ea typeface="HG丸ｺﾞｼｯｸM-PRO" panose="020F0600000000000000" pitchFamily="50" charset="-128"/>
              </a:rPr>
              <a:t>。ハニー</a:t>
            </a:r>
            <a:r>
              <a:rPr lang="ja-JP" altLang="en-US" sz="600" dirty="0">
                <a:latin typeface="HG丸ｺﾞｼｯｸM-PRO" panose="020F0600000000000000" pitchFamily="50" charset="-128"/>
                <a:ea typeface="HG丸ｺﾞｼｯｸM-PRO" panose="020F0600000000000000" pitchFamily="50" charset="-128"/>
              </a:rPr>
              <a:t>、ライスプロテイン、オリーブオイルが肌に栄養を与え</a:t>
            </a:r>
            <a:r>
              <a:rPr lang="ja-JP" altLang="en-US" sz="600" dirty="0" smtClean="0">
                <a:latin typeface="HG丸ｺﾞｼｯｸM-PRO" panose="020F0600000000000000" pitchFamily="50" charset="-128"/>
                <a:ea typeface="HG丸ｺﾞｼｯｸM-PRO" panose="020F0600000000000000" pitchFamily="50" charset="-128"/>
              </a:rPr>
              <a:t>、香りはボルゲリ</a:t>
            </a:r>
            <a:r>
              <a:rPr lang="ja-JP" altLang="en-US" sz="600" dirty="0">
                <a:latin typeface="HG丸ｺﾞｼｯｸM-PRO" panose="020F0600000000000000" pitchFamily="50" charset="-128"/>
                <a:ea typeface="HG丸ｺﾞｼｯｸM-PRO" panose="020F0600000000000000" pitchFamily="50" charset="-128"/>
              </a:rPr>
              <a:t>の自然の風景</a:t>
            </a:r>
            <a:r>
              <a:rPr lang="ja-JP" altLang="en-US" sz="600" dirty="0" smtClean="0">
                <a:latin typeface="HG丸ｺﾞｼｯｸM-PRO" panose="020F0600000000000000" pitchFamily="50" charset="-128"/>
                <a:ea typeface="HG丸ｺﾞｼｯｸM-PRO" panose="020F0600000000000000" pitchFamily="50" charset="-128"/>
              </a:rPr>
              <a:t>を思い起こさせて</a:t>
            </a:r>
            <a:r>
              <a:rPr lang="ja-JP" altLang="en-US" sz="600" dirty="0">
                <a:latin typeface="HG丸ｺﾞｼｯｸM-PRO" panose="020F0600000000000000" pitchFamily="50" charset="-128"/>
                <a:ea typeface="HG丸ｺﾞｼｯｸM-PRO" panose="020F0600000000000000" pitchFamily="50" charset="-128"/>
              </a:rPr>
              <a:t>くれます。</a:t>
            </a:r>
            <a:endParaRPr lang="en-US" altLang="ja-JP" sz="600" dirty="0">
              <a:latin typeface="HG丸ｺﾞｼｯｸM-PRO" panose="020F0600000000000000" pitchFamily="50" charset="-128"/>
              <a:ea typeface="HG丸ｺﾞｼｯｸM-PRO" panose="020F0600000000000000" pitchFamily="50" charset="-128"/>
            </a:endParaRPr>
          </a:p>
          <a:p>
            <a:r>
              <a:rPr lang="ja-JP" altLang="ja-JP" sz="600" dirty="0">
                <a:latin typeface="HG丸ｺﾞｼｯｸM-PRO" panose="020F0600000000000000" pitchFamily="50" charset="-128"/>
                <a:ea typeface="HG丸ｺﾞｼｯｸM-PRO" panose="020F0600000000000000" pitchFamily="50" charset="-128"/>
              </a:rPr>
              <a:t>＜使用方法＞</a:t>
            </a:r>
          </a:p>
          <a:p>
            <a:r>
              <a:rPr lang="ja-JP" altLang="en-US" sz="600" dirty="0">
                <a:latin typeface="HG丸ｺﾞｼｯｸM-PRO" panose="020F0600000000000000" pitchFamily="50" charset="-128"/>
                <a:ea typeface="HG丸ｺﾞｼｯｸM-PRO" panose="020F0600000000000000" pitchFamily="50" charset="-128"/>
              </a:rPr>
              <a:t>スポンジ・バスリリーなどでよく泡立ててご使用ください。</a:t>
            </a:r>
            <a:endParaRPr lang="en-US" altLang="ja-JP" sz="600" dirty="0">
              <a:latin typeface="HG丸ｺﾞｼｯｸM-PRO" panose="020F0600000000000000" pitchFamily="50" charset="-128"/>
              <a:ea typeface="HG丸ｺﾞｼｯｸM-PRO" panose="020F0600000000000000" pitchFamily="50" charset="-128"/>
            </a:endParaRPr>
          </a:p>
          <a:p>
            <a:r>
              <a:rPr lang="ja-JP" altLang="en-US" sz="600" dirty="0">
                <a:latin typeface="HG丸ｺﾞｼｯｸM-PRO" panose="020F0600000000000000" pitchFamily="50" charset="-128"/>
                <a:ea typeface="HG丸ｺﾞｼｯｸM-PRO" panose="020F0600000000000000" pitchFamily="50" charset="-128"/>
              </a:rPr>
              <a:t>バスフォームや髪を洗うシャンプーとしてもお使いいただけます。</a:t>
            </a:r>
            <a:endParaRPr lang="ja-JP" altLang="ja-JP" sz="600" dirty="0">
              <a:latin typeface="HG丸ｺﾞｼｯｸM-PRO" panose="020F0600000000000000" pitchFamily="50" charset="-128"/>
              <a:ea typeface="HG丸ｺﾞｼｯｸM-PRO" panose="020F0600000000000000" pitchFamily="50" charset="-128"/>
            </a:endParaRPr>
          </a:p>
          <a:p>
            <a:endParaRPr lang="en-US" altLang="ja-JP" sz="700" dirty="0">
              <a:latin typeface="HG丸ｺﾞｼｯｸM-PRO" panose="020F0600000000000000" pitchFamily="50" charset="-128"/>
              <a:ea typeface="HG丸ｺﾞｼｯｸM-PRO" panose="020F0600000000000000" pitchFamily="50" charset="-128"/>
            </a:endParaRPr>
          </a:p>
          <a:p>
            <a:r>
              <a:rPr lang="ja-JP" altLang="en-US"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配合成分</a:t>
            </a:r>
            <a:endParaRPr lang="en-US" altLang="ja-JP" sz="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水、ココグルコシド、ココ硫酸ナトリウム、ラウリルグルコシド、オレイン酸グリセリル、香料、乳酸、ベンジルアルコール、ジカプリリルエーテル、デシルグルコシド、安息香酸ナトリウム、グリセリン、ハニー、植物性タンパク加水分解物、加水分解コメタンパク、デヒドロ酢酸ナトリウム、加水分解コメタンパク、オリーブリーフエキス、ハニーエキス、セイヨウスノキエキス、グルタミン酸</a:t>
            </a:r>
            <a:r>
              <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Na</a:t>
            </a:r>
            <a:r>
              <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オリーブオイル、ストロベリー果実エキス、ブラックベリー果実エキス、ラズベリー果実エキス、塩化ナトリウム、ソルビン酸カリウム</a:t>
            </a:r>
            <a:endParaRPr lang="en-US" altLang="ja-JP"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900"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7384" y="1384484"/>
            <a:ext cx="6993072" cy="276999"/>
          </a:xfrm>
          <a:prstGeom prst="rect">
            <a:avLst/>
          </a:prstGeom>
          <a:noFill/>
        </p:spPr>
        <p:txBody>
          <a:bodyPr wrap="square" rtlCol="0">
            <a:spAutoFit/>
          </a:bodyPr>
          <a:lstStyle/>
          <a:p>
            <a:pPr algn="ct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DR.TAFFI</a:t>
            </a:r>
            <a:r>
              <a:rPr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サマーバカンスコフレ</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Ⅳ</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2016</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kumimoji="1" lang="ja-JP" altLang="en-US"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日（木）期間数量限定発売</a:t>
            </a:r>
            <a:endParaRPr kumimoji="1" lang="en-US" altLang="ja-JP" sz="12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27592" y="1661483"/>
            <a:ext cx="6921064" cy="600164"/>
          </a:xfrm>
          <a:prstGeom prst="rect">
            <a:avLst/>
          </a:prstGeom>
          <a:noFill/>
        </p:spPr>
        <p:txBody>
          <a:bodyPr wrap="square" rtlCol="0">
            <a:spAutoFit/>
          </a:bodyPr>
          <a:lstStyle/>
          <a:p>
            <a:pPr algn="ctr"/>
            <a:r>
              <a:rPr lang="ja-JP" altLang="en-US" sz="1200" b="1" dirty="0" smtClean="0">
                <a:latin typeface="HG丸ｺﾞｼｯｸM-PRO" panose="020F0600000000000000" pitchFamily="50" charset="-128"/>
                <a:ea typeface="HG丸ｺﾞｼｯｸM-PRO" panose="020F0600000000000000" pitchFamily="50" charset="-128"/>
              </a:rPr>
              <a:t>アクア ディ ボルゲリ ゴールド </a:t>
            </a:r>
            <a:endParaRPr lang="en-US" altLang="ja-JP" sz="1200" b="1" dirty="0" smtClean="0">
              <a:latin typeface="HG丸ｺﾞｼｯｸM-PRO" panose="020F0600000000000000" pitchFamily="50" charset="-128"/>
              <a:ea typeface="HG丸ｺﾞｼｯｸM-PRO" panose="020F0600000000000000" pitchFamily="50" charset="-128"/>
            </a:endParaRPr>
          </a:p>
          <a:p>
            <a:pPr algn="ctr"/>
            <a:r>
              <a:rPr lang="ja-JP" altLang="en-US" sz="1200" b="1" dirty="0" smtClean="0">
                <a:latin typeface="HG丸ｺﾞｼｯｸM-PRO" panose="020F0600000000000000" pitchFamily="50" charset="-128"/>
                <a:ea typeface="HG丸ｺﾞｼｯｸM-PRO" panose="020F0600000000000000" pitchFamily="50" charset="-128"/>
              </a:rPr>
              <a:t>「シャワージェル」・「ボディローション」</a:t>
            </a:r>
            <a:r>
              <a:rPr lang="en-US" altLang="ja-JP" sz="1100" b="1" dirty="0" smtClean="0">
                <a:latin typeface="HG丸ｺﾞｼｯｸM-PRO" panose="020F0600000000000000" pitchFamily="50" charset="-128"/>
                <a:ea typeface="HG丸ｺﾞｼｯｸM-PRO" panose="020F0600000000000000" pitchFamily="50" charset="-128"/>
              </a:rPr>
              <a:t>2</a:t>
            </a:r>
            <a:r>
              <a:rPr lang="ja-JP" altLang="en-US" sz="1100" b="1" dirty="0">
                <a:latin typeface="HG丸ｺﾞｼｯｸM-PRO" panose="020F0600000000000000" pitchFamily="50" charset="-128"/>
                <a:ea typeface="HG丸ｺﾞｼｯｸM-PRO" panose="020F0600000000000000" pitchFamily="50" charset="-128"/>
              </a:rPr>
              <a:t>点セット</a:t>
            </a:r>
            <a:r>
              <a:rPr lang="en-US" altLang="ja-JP" sz="1100" b="1" dirty="0">
                <a:latin typeface="HG丸ｺﾞｼｯｸM-PRO" panose="020F0600000000000000" pitchFamily="50" charset="-128"/>
                <a:ea typeface="HG丸ｺﾞｼｯｸM-PRO" panose="020F0600000000000000" pitchFamily="50" charset="-128"/>
              </a:rPr>
              <a:t>\1,800</a:t>
            </a:r>
            <a:r>
              <a:rPr lang="ja-JP" altLang="en-US" sz="1100" b="1" dirty="0">
                <a:latin typeface="HG丸ｺﾞｼｯｸM-PRO" panose="020F0600000000000000" pitchFamily="50" charset="-128"/>
                <a:ea typeface="HG丸ｺﾞｼｯｸM-PRO" panose="020F0600000000000000" pitchFamily="50" charset="-128"/>
              </a:rPr>
              <a:t>（税抜）</a:t>
            </a:r>
            <a:endParaRPr lang="en-US" altLang="ja-JP" sz="1200" b="1" dirty="0">
              <a:latin typeface="HG丸ｺﾞｼｯｸM-PRO" panose="020F0600000000000000" pitchFamily="50" charset="-128"/>
              <a:ea typeface="HG丸ｺﾞｼｯｸM-PRO" panose="020F0600000000000000" pitchFamily="50" charset="-128"/>
            </a:endParaRPr>
          </a:p>
          <a:p>
            <a:pPr algn="ctr"/>
            <a:r>
              <a:rPr lang="ja-JP" altLang="en-US" sz="900" b="1" dirty="0" smtClean="0">
                <a:latin typeface="HG丸ｺﾞｼｯｸM-PRO" panose="020F0600000000000000" pitchFamily="50" charset="-128"/>
                <a:ea typeface="HG丸ｺﾞｼｯｸM-PRO" panose="020F0600000000000000" pitchFamily="50" charset="-128"/>
              </a:rPr>
              <a:t>～ジャスミン</a:t>
            </a:r>
            <a:r>
              <a:rPr lang="ja-JP" altLang="en-US" sz="900" b="1" dirty="0">
                <a:latin typeface="HG丸ｺﾞｼｯｸM-PRO" panose="020F0600000000000000" pitchFamily="50" charset="-128"/>
                <a:ea typeface="HG丸ｺﾞｼｯｸM-PRO" panose="020F0600000000000000" pitchFamily="50" charset="-128"/>
              </a:rPr>
              <a:t>や</a:t>
            </a:r>
            <a:r>
              <a:rPr lang="ja-JP" altLang="en-US" sz="900" b="1" dirty="0" smtClean="0">
                <a:latin typeface="HG丸ｺﾞｼｯｸM-PRO" panose="020F0600000000000000" pitchFamily="50" charset="-128"/>
                <a:ea typeface="HG丸ｺﾞｼｯｸM-PRO" panose="020F0600000000000000" pitchFamily="50" charset="-128"/>
              </a:rPr>
              <a:t>ローズの香りとイタリア・トスカーナ産</a:t>
            </a:r>
            <a:r>
              <a:rPr lang="ja-JP" altLang="en-US" sz="900" b="1" dirty="0">
                <a:latin typeface="HG丸ｺﾞｼｯｸM-PRO" panose="020F0600000000000000" pitchFamily="50" charset="-128"/>
                <a:ea typeface="HG丸ｺﾞｼｯｸM-PRO" panose="020F0600000000000000" pitchFamily="50" charset="-128"/>
              </a:rPr>
              <a:t>のオリーブオイル</a:t>
            </a:r>
            <a:r>
              <a:rPr lang="ja-JP" altLang="en-US" sz="900" b="1" dirty="0" smtClean="0">
                <a:latin typeface="HG丸ｺﾞｼｯｸM-PRO" panose="020F0600000000000000" pitchFamily="50" charset="-128"/>
                <a:ea typeface="HG丸ｺﾞｼｯｸM-PRO" panose="020F0600000000000000" pitchFamily="50" charset="-128"/>
              </a:rPr>
              <a:t>、ハチミツ配合でいつまでも若々しく潤う肌へ～</a:t>
            </a:r>
            <a:endParaRPr lang="en-US" altLang="ja-JP" sz="10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692696" y="1297062"/>
            <a:ext cx="840295" cy="215444"/>
          </a:xfrm>
          <a:prstGeom prst="rect">
            <a:avLst/>
          </a:prstGeom>
          <a:noFill/>
        </p:spPr>
        <p:txBody>
          <a:bodyPr wrap="none" rtlCol="0">
            <a:spAutoFit/>
          </a:bodyPr>
          <a:lstStyle/>
          <a:p>
            <a:r>
              <a:rPr lang="ja-JP" altLang="en-US"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rPr>
              <a:t>ドクタータッフィ</a:t>
            </a:r>
            <a:endParaRPr lang="en-US" altLang="ja-JP" sz="800" dirty="0" smtClean="0">
              <a:solidFill>
                <a:schemeClr val="tx1">
                  <a:lumMod val="85000"/>
                  <a:lumOff val="15000"/>
                </a:schemeClr>
              </a:solidFill>
              <a:latin typeface="HGPｺﾞｼｯｸE" panose="020B0900000000000000" pitchFamily="50" charset="-128"/>
              <a:ea typeface="HGPｺﾞｼｯｸE" panose="020B0900000000000000" pitchFamily="50" charset="-128"/>
            </a:endParaRPr>
          </a:p>
        </p:txBody>
      </p:sp>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 y="-36576"/>
            <a:ext cx="6863364" cy="2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直線コネクタ 31"/>
          <p:cNvCxnSpPr/>
          <p:nvPr/>
        </p:nvCxnSpPr>
        <p:spPr>
          <a:xfrm>
            <a:off x="188640" y="2267744"/>
            <a:ext cx="6480720" cy="0"/>
          </a:xfrm>
          <a:prstGeom prst="line">
            <a:avLst/>
          </a:prstGeom>
          <a:ln>
            <a:solidFill>
              <a:schemeClr val="accent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469458"/>
            <a:ext cx="6858000" cy="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1017616" y="8525505"/>
            <a:ext cx="990977" cy="569387"/>
          </a:xfrm>
          <a:prstGeom prst="rect">
            <a:avLst/>
          </a:prstGeom>
          <a:noFill/>
        </p:spPr>
        <p:txBody>
          <a:bodyPr wrap="non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読者お問い合わせ先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500" dirty="0">
                <a:latin typeface="HG丸ｺﾞｼｯｸM-PRO" panose="020F0600000000000000" pitchFamily="50" charset="-128"/>
                <a:ea typeface="HG丸ｺﾞｼｯｸM-PRO" panose="020F0600000000000000" pitchFamily="50" charset="-128"/>
              </a:rPr>
              <a:t>DR.TAFFI</a:t>
            </a:r>
            <a:r>
              <a:rPr lang="ja-JP" altLang="en-US" sz="500" dirty="0">
                <a:latin typeface="HG丸ｺﾞｼｯｸM-PRO" panose="020F0600000000000000" pitchFamily="50" charset="-128"/>
                <a:ea typeface="HG丸ｺﾞｼｯｸM-PRO" panose="020F0600000000000000" pitchFamily="50" charset="-128"/>
              </a:rPr>
              <a:t> </a:t>
            </a:r>
            <a:r>
              <a:rPr lang="ja-JP" altLang="en-US" sz="500" dirty="0" smtClean="0">
                <a:latin typeface="HG丸ｺﾞｼｯｸM-PRO" panose="020F0600000000000000" pitchFamily="50" charset="-128"/>
                <a:ea typeface="HG丸ｺﾞｼｯｸM-PRO" panose="020F0600000000000000" pitchFamily="50" charset="-128"/>
              </a:rPr>
              <a:t> 青山店</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107-0062</a:t>
            </a: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東京都港区南青山</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5-13-1</a:t>
            </a:r>
          </a:p>
          <a:p>
            <a:r>
              <a:rPr lang="en-US" altLang="ja-JP" sz="500" dirty="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03-6419-7392</a:t>
            </a: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500" dirty="0" smtClean="0">
                <a:latin typeface="HG丸ｺﾞｼｯｸM-PRO" panose="020F0600000000000000" pitchFamily="50" charset="-128"/>
                <a:ea typeface="HG丸ｺﾞｼｯｸM-PRO" panose="020F0600000000000000" pitchFamily="50" charset="-128"/>
              </a:rPr>
              <a:t>営業時間：</a:t>
            </a:r>
            <a:r>
              <a:rPr lang="en-US" altLang="ja-JP" sz="500" dirty="0" smtClean="0">
                <a:latin typeface="HG丸ｺﾞｼｯｸM-PRO" panose="020F0600000000000000" pitchFamily="50" charset="-128"/>
                <a:ea typeface="HG丸ｺﾞｼｯｸM-PRO" panose="020F0600000000000000" pitchFamily="50" charset="-128"/>
              </a:rPr>
              <a:t>11:00</a:t>
            </a:r>
            <a:r>
              <a:rPr lang="ja-JP" altLang="en-US"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21:00</a:t>
            </a:r>
            <a:endParaRPr lang="ja-JP" altLang="ja-JP" sz="5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4821045" y="6228184"/>
            <a:ext cx="2064339" cy="851386"/>
            <a:chOff x="4135735" y="6133369"/>
            <a:chExt cx="3327122" cy="1700903"/>
          </a:xfrm>
        </p:grpSpPr>
        <p:sp>
          <p:nvSpPr>
            <p:cNvPr id="19" name="二等辺三角形 18"/>
            <p:cNvSpPr/>
            <p:nvPr/>
          </p:nvSpPr>
          <p:spPr>
            <a:xfrm>
              <a:off x="4135735" y="6133369"/>
              <a:ext cx="1716132" cy="1582435"/>
            </a:xfrm>
            <a:prstGeom prst="triangle">
              <a:avLst>
                <a:gd name="adj" fmla="val 46757"/>
              </a:avLst>
            </a:prstGeom>
            <a:gradFill>
              <a:gsLst>
                <a:gs pos="7000">
                  <a:srgbClr val="FFC000">
                    <a:lumMod val="0"/>
                    <a:lumOff val="100000"/>
                  </a:srgbClr>
                </a:gs>
                <a:gs pos="38000">
                  <a:srgbClr val="FFFF00"/>
                </a:gs>
              </a:gsLst>
              <a:lin ang="162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cxnSp>
          <p:nvCxnSpPr>
            <p:cNvPr id="21" name="直線コネクタ 20"/>
            <p:cNvCxnSpPr/>
            <p:nvPr/>
          </p:nvCxnSpPr>
          <p:spPr>
            <a:xfrm>
              <a:off x="4388406" y="7345789"/>
              <a:ext cx="272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578054" y="7414705"/>
              <a:ext cx="825989" cy="368927"/>
            </a:xfrm>
            <a:prstGeom prst="rect">
              <a:avLst/>
            </a:prstGeom>
            <a:noFill/>
          </p:spPr>
          <p:txBody>
            <a:bodyPr wrap="square" rtlCol="0">
              <a:spAutoFit/>
            </a:body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ＢＡＳＥ</a:t>
              </a:r>
            </a:p>
          </p:txBody>
        </p:sp>
        <p:sp>
          <p:nvSpPr>
            <p:cNvPr id="24" name="正方形/長方形 23"/>
            <p:cNvSpPr/>
            <p:nvPr/>
          </p:nvSpPr>
          <p:spPr>
            <a:xfrm>
              <a:off x="5821383" y="7280882"/>
              <a:ext cx="1352619" cy="553390"/>
            </a:xfrm>
            <a:prstGeom prst="rect">
              <a:avLst/>
            </a:prstGeom>
          </p:spPr>
          <p:txBody>
            <a:bodyPr wrap="square">
              <a:spAutoFit/>
            </a:bodyPr>
            <a:lstStyle/>
            <a:p>
              <a:r>
                <a:rPr lang="ja-JP" altLang="en-US" sz="600" dirty="0" smtClean="0">
                  <a:latin typeface="HG丸ｺﾞｼｯｸM-PRO" panose="020F0600000000000000" pitchFamily="50" charset="-128"/>
                  <a:ea typeface="HG丸ｺﾞｼｯｸM-PRO" panose="020F0600000000000000" pitchFamily="50" charset="-128"/>
                </a:rPr>
                <a:t>ベチバー</a:t>
              </a:r>
              <a:endParaRPr lang="en-US" altLang="ja-JP" sz="600" dirty="0" smtClean="0">
                <a:latin typeface="HG丸ｺﾞｼｯｸM-PRO" panose="020F0600000000000000" pitchFamily="50" charset="-128"/>
                <a:ea typeface="HG丸ｺﾞｼｯｸM-PRO" panose="020F0600000000000000" pitchFamily="50" charset="-128"/>
              </a:endParaRPr>
            </a:p>
            <a:p>
              <a:r>
                <a:rPr lang="ja-JP" altLang="en-US" sz="600" dirty="0" smtClean="0">
                  <a:latin typeface="HG丸ｺﾞｼｯｸM-PRO" panose="020F0600000000000000" pitchFamily="50" charset="-128"/>
                  <a:ea typeface="HG丸ｺﾞｼｯｸM-PRO" panose="020F0600000000000000" pitchFamily="50" charset="-128"/>
                </a:rPr>
                <a:t>ホワイトムスク</a:t>
              </a:r>
              <a:endParaRPr lang="en-US" altLang="ja-JP" sz="6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501488" y="6957523"/>
              <a:ext cx="983235" cy="368927"/>
            </a:xfrm>
            <a:prstGeom prst="rect">
              <a:avLst/>
            </a:prstGeom>
            <a:noFill/>
          </p:spPr>
          <p:txBody>
            <a:bodyPr wrap="square" rtlCol="0">
              <a:spAutoFit/>
            </a:bodyPr>
            <a:lstStyle/>
            <a:p>
              <a:r>
                <a:rPr lang="ja-JP" altLang="en-US" sz="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ＨＥＡＲＴ</a:t>
              </a:r>
              <a:endPar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578052" y="6534522"/>
              <a:ext cx="825989" cy="368927"/>
            </a:xfrm>
            <a:prstGeom prst="rect">
              <a:avLst/>
            </a:prstGeom>
            <a:noFill/>
          </p:spPr>
          <p:txBody>
            <a:bodyPr wrap="square" rtlCol="0">
              <a:spAutoFit/>
            </a:bodyPr>
            <a:lstStyle/>
            <a:p>
              <a:r>
                <a:rPr lang="ja-JP" altLang="en-US" sz="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ＨＥＡＤ</a:t>
              </a:r>
              <a:endPar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5602739" y="6874700"/>
              <a:ext cx="1740840" cy="553390"/>
            </a:xfrm>
            <a:prstGeom prst="rect">
              <a:avLst/>
            </a:prstGeom>
          </p:spPr>
          <p:txBody>
            <a:bodyPr wrap="square">
              <a:spAutoFit/>
            </a:bodyPr>
            <a:lstStyle/>
            <a:p>
              <a:r>
                <a:rPr lang="ja-JP" altLang="en-US" sz="600" dirty="0">
                  <a:latin typeface="HG丸ｺﾞｼｯｸM-PRO" panose="020F0600000000000000" pitchFamily="50" charset="-128"/>
                  <a:ea typeface="HG丸ｺﾞｼｯｸM-PRO" panose="020F0600000000000000" pitchFamily="50" charset="-128"/>
                </a:rPr>
                <a:t>ヒヤシンス、</a:t>
              </a:r>
              <a:r>
                <a:rPr lang="ja-JP" altLang="en-US" sz="600" dirty="0" smtClean="0">
                  <a:latin typeface="HG丸ｺﾞｼｯｸM-PRO" panose="020F0600000000000000" pitchFamily="50" charset="-128"/>
                  <a:ea typeface="HG丸ｺﾞｼｯｸM-PRO" panose="020F0600000000000000" pitchFamily="50" charset="-128"/>
                </a:rPr>
                <a:t>ジャスミンバイオレット</a:t>
              </a:r>
              <a:r>
                <a:rPr lang="ja-JP" altLang="en-US" sz="600" dirty="0">
                  <a:latin typeface="HG丸ｺﾞｼｯｸM-PRO" panose="020F0600000000000000" pitchFamily="50" charset="-128"/>
                  <a:ea typeface="HG丸ｺﾞｼｯｸM-PRO" panose="020F0600000000000000" pitchFamily="50" charset="-128"/>
                </a:rPr>
                <a:t>、ローズ</a:t>
              </a:r>
              <a:endParaRPr lang="en-US" altLang="ja-JP" sz="600" dirty="0" smtClean="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5370626" y="6492424"/>
              <a:ext cx="2092231" cy="368927"/>
            </a:xfrm>
            <a:prstGeom prst="rect">
              <a:avLst/>
            </a:prstGeom>
          </p:spPr>
          <p:txBody>
            <a:bodyPr wrap="square">
              <a:spAutoFit/>
            </a:bodyPr>
            <a:lstStyle/>
            <a:p>
              <a:r>
                <a:rPr lang="ja-JP" altLang="en-US" sz="600" dirty="0">
                  <a:latin typeface="HG丸ｺﾞｼｯｸM-PRO" panose="020F0600000000000000" pitchFamily="50" charset="-128"/>
                  <a:ea typeface="HG丸ｺﾞｼｯｸM-PRO" panose="020F0600000000000000" pitchFamily="50" charset="-128"/>
                </a:rPr>
                <a:t>イランイラン、ベルガモット</a:t>
              </a:r>
              <a:endParaRPr lang="en-US" altLang="ja-JP" sz="600" dirty="0" smtClean="0">
                <a:latin typeface="HG丸ｺﾞｼｯｸM-PRO" panose="020F0600000000000000" pitchFamily="50" charset="-128"/>
                <a:ea typeface="HG丸ｺﾞｼｯｸM-PRO" panose="020F0600000000000000" pitchFamily="50" charset="-128"/>
              </a:endParaRPr>
            </a:p>
          </p:txBody>
        </p:sp>
        <p:cxnSp>
          <p:nvCxnSpPr>
            <p:cNvPr id="36" name="直線コネクタ 35"/>
            <p:cNvCxnSpPr/>
            <p:nvPr/>
          </p:nvCxnSpPr>
          <p:spPr>
            <a:xfrm>
              <a:off x="4615753" y="6894531"/>
              <a:ext cx="2382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2996952" y="8532440"/>
            <a:ext cx="4824536"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プレスお問い合わせ先</a:t>
            </a:r>
            <a:endParaRPr lang="en-US" altLang="ja-JP" sz="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株</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ベンチャーバンク 経営企画室 </a:t>
            </a:r>
            <a:r>
              <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戦略グループ</a:t>
            </a:r>
            <a:endParaRPr lang="en-US" altLang="ja-JP" sz="5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ja-JP" sz="500" dirty="0" smtClean="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107-0061</a:t>
            </a:r>
            <a:r>
              <a:rPr lang="ja-JP" altLang="en-US" sz="500" dirty="0" smtClean="0">
                <a:latin typeface="HG丸ｺﾞｼｯｸM-PRO" panose="020F0600000000000000" pitchFamily="50" charset="-128"/>
                <a:ea typeface="HG丸ｺﾞｼｯｸM-PRO" panose="020F0600000000000000" pitchFamily="50" charset="-128"/>
              </a:rPr>
              <a:t>東京都港区北青山</a:t>
            </a:r>
            <a:r>
              <a:rPr lang="en-US" altLang="ja-JP" sz="500" dirty="0" smtClean="0">
                <a:latin typeface="HG丸ｺﾞｼｯｸM-PRO" panose="020F0600000000000000" pitchFamily="50" charset="-128"/>
                <a:ea typeface="HG丸ｺﾞｼｯｸM-PRO" panose="020F0600000000000000" pitchFamily="50" charset="-128"/>
              </a:rPr>
              <a:t>1-2-3</a:t>
            </a:r>
            <a:r>
              <a:rPr lang="ja-JP" altLang="en-US" sz="500" dirty="0" smtClean="0">
                <a:latin typeface="HG丸ｺﾞｼｯｸM-PRO" panose="020F0600000000000000" pitchFamily="50" charset="-128"/>
                <a:ea typeface="HG丸ｺﾞｼｯｸM-PRO" panose="020F0600000000000000" pitchFamily="50" charset="-128"/>
              </a:rPr>
              <a:t>青山ビル</a:t>
            </a:r>
            <a:r>
              <a:rPr lang="en-US" altLang="ja-JP" sz="500" dirty="0" smtClean="0">
                <a:latin typeface="HG丸ｺﾞｼｯｸM-PRO" panose="020F0600000000000000" pitchFamily="50" charset="-128"/>
                <a:ea typeface="HG丸ｺﾞｼｯｸM-PRO" panose="020F0600000000000000" pitchFamily="50" charset="-128"/>
              </a:rPr>
              <a:t>11F</a:t>
            </a:r>
          </a:p>
          <a:p>
            <a:r>
              <a:rPr lang="en-US" altLang="ja-JP" sz="500" dirty="0" smtClean="0">
                <a:latin typeface="HG丸ｺﾞｼｯｸM-PRO" panose="020F0600000000000000" pitchFamily="50" charset="-128"/>
                <a:ea typeface="HG丸ｺﾞｼｯｸM-PRO" panose="020F0600000000000000" pitchFamily="50" charset="-128"/>
              </a:rPr>
              <a:t>TEL</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03-6386-3381</a:t>
            </a:r>
            <a:r>
              <a:rPr lang="ja-JP" altLang="en-US" sz="500" dirty="0" smtClean="0">
                <a:latin typeface="HG丸ｺﾞｼｯｸM-PRO" panose="020F0600000000000000" pitchFamily="50" charset="-128"/>
                <a:ea typeface="HG丸ｺﾞｼｯｸM-PRO" panose="020F0600000000000000" pitchFamily="50" charset="-128"/>
              </a:rPr>
              <a:t>　</a:t>
            </a:r>
            <a:r>
              <a:rPr lang="en-US" altLang="ja-JP" sz="500" dirty="0" smtClean="0">
                <a:latin typeface="HG丸ｺﾞｼｯｸM-PRO" panose="020F0600000000000000" pitchFamily="50" charset="-128"/>
                <a:ea typeface="HG丸ｺﾞｼｯｸM-PRO" panose="020F0600000000000000" pitchFamily="50" charset="-128"/>
              </a:rPr>
              <a:t>FAX</a:t>
            </a:r>
            <a:r>
              <a:rPr lang="ja-JP" altLang="ja-JP" sz="500" dirty="0">
                <a:latin typeface="HG丸ｺﾞｼｯｸM-PRO" panose="020F0600000000000000" pitchFamily="50" charset="-128"/>
                <a:ea typeface="HG丸ｺﾞｼｯｸM-PRO" panose="020F0600000000000000" pitchFamily="50" charset="-128"/>
              </a:rPr>
              <a:t>：</a:t>
            </a:r>
            <a:r>
              <a:rPr lang="en-US" altLang="ja-JP" sz="500" dirty="0" smtClean="0">
                <a:latin typeface="HG丸ｺﾞｼｯｸM-PRO" panose="020F0600000000000000" pitchFamily="50" charset="-128"/>
                <a:ea typeface="HG丸ｺﾞｼｯｸM-PRO" panose="020F0600000000000000" pitchFamily="50" charset="-128"/>
              </a:rPr>
              <a:t>03-3470-3423</a:t>
            </a:r>
            <a:endParaRPr lang="ja-JP" altLang="ja-JP" sz="5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11668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12141</TotalTime>
  <Words>2195</Words>
  <Application>Microsoft Office PowerPoint</Application>
  <PresentationFormat>画面に合わせる (4:3)</PresentationFormat>
  <Paragraphs>278</Paragraphs>
  <Slides>6</Slides>
  <Notes>5</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VentureBank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福嶋 聡美</dc:creator>
  <cp:lastModifiedBy>大上 愛子</cp:lastModifiedBy>
  <cp:revision>289</cp:revision>
  <cp:lastPrinted>2016-05-24T07:49:54Z</cp:lastPrinted>
  <dcterms:created xsi:type="dcterms:W3CDTF">2014-10-22T02:26:02Z</dcterms:created>
  <dcterms:modified xsi:type="dcterms:W3CDTF">2016-06-22T06:49:55Z</dcterms:modified>
</cp:coreProperties>
</file>