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61" r:id="rId3"/>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67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6" d="100"/>
          <a:sy n="86" d="100"/>
        </p:scale>
        <p:origin x="678" y="-1650"/>
      </p:cViewPr>
      <p:guideLst>
        <p:guide orient="horz"/>
        <p:guide/>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00B82A-A0F3-4340-A709-0D1467F5FF38}" type="datetimeFigureOut">
              <a:rPr kumimoji="1" lang="ja-JP" altLang="en-US" smtClean="0"/>
              <a:pPr/>
              <a:t>2016/9/14</a:t>
            </a:fld>
            <a:endParaRPr kumimoji="1" lang="ja-JP" altLang="en-US"/>
          </a:p>
        </p:txBody>
      </p:sp>
      <p:sp>
        <p:nvSpPr>
          <p:cNvPr id="4" name="スライド イメージ プレースホルダ 3"/>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343D0C0-EDAC-4471-87C9-91265CB51354}" type="slidenum">
              <a:rPr kumimoji="1" lang="ja-JP" altLang="en-US" smtClean="0"/>
              <a:pPr/>
              <a:t>‹#›</a:t>
            </a:fld>
            <a:endParaRPr kumimoji="1" lang="ja-JP" altLang="en-US"/>
          </a:p>
        </p:txBody>
      </p:sp>
    </p:spTree>
    <p:extLst>
      <p:ext uri="{BB962C8B-B14F-4D97-AF65-F5344CB8AC3E}">
        <p14:creationId xmlns:p14="http://schemas.microsoft.com/office/powerpoint/2010/main" val="16547408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43D0C0-EDAC-4471-87C9-91265CB51354}" type="slidenum">
              <a:rPr kumimoji="1" lang="ja-JP" altLang="en-US" smtClean="0"/>
              <a:pPr/>
              <a:t>2</a:t>
            </a:fld>
            <a:endParaRPr kumimoji="1" lang="ja-JP" altLang="en-US"/>
          </a:p>
        </p:txBody>
      </p:sp>
    </p:spTree>
    <p:extLst>
      <p:ext uri="{BB962C8B-B14F-4D97-AF65-F5344CB8AC3E}">
        <p14:creationId xmlns:p14="http://schemas.microsoft.com/office/powerpoint/2010/main" val="1429629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5" y="573264"/>
            <a:ext cx="3357563" cy="12208228"/>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2016/9/14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2E3DE5CE-4FD4-4A47-AA46-429EBA2C84D6}" type="datetimeFigureOut">
              <a:rPr kumimoji="1" lang="ja-JP" altLang="en-US" smtClean="0"/>
              <a:pPr/>
              <a:t>2016/9/14</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77F9E009-B11A-4C9A-85C1-CAA4D3849A15}"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ielove.co.jp/" TargetMode="External"/><Relationship Id="rId5" Type="http://schemas.openxmlformats.org/officeDocument/2006/relationships/hyperlink" Target="https://ielove-cloud.jp/" TargetMode="External"/><Relationship Id="rId4" Type="http://schemas.openxmlformats.org/officeDocument/2006/relationships/hyperlink" Target="http://www.ielove-group.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 7"/>
          <p:cNvSpPr>
            <a:spLocks noGrp="1"/>
          </p:cNvSpPr>
          <p:nvPr>
            <p:ph idx="1"/>
          </p:nvPr>
        </p:nvSpPr>
        <p:spPr>
          <a:xfrm>
            <a:off x="448937" y="3242067"/>
            <a:ext cx="5880988" cy="1055510"/>
          </a:xfrm>
        </p:spPr>
        <p:txBody>
          <a:bodyPr>
            <a:noAutofit/>
          </a:bodyPr>
          <a:lstStyle/>
          <a:p>
            <a:pPr marL="0" indent="0">
              <a:buNone/>
            </a:pPr>
            <a:r>
              <a:rPr lang="ja-JP" altLang="en-US" sz="1100" dirty="0"/>
              <a:t>不動産業に特化した業務支援</a:t>
            </a:r>
            <a:r>
              <a:rPr lang="en-US" altLang="ja-JP" sz="1100" dirty="0"/>
              <a:t>CLOUD</a:t>
            </a:r>
            <a:r>
              <a:rPr lang="ja-JP" altLang="en-US" sz="1100" dirty="0"/>
              <a:t>サービスを提供</a:t>
            </a:r>
            <a:r>
              <a:rPr lang="ja-JP" altLang="en-US" sz="1100" dirty="0" smtClean="0"/>
              <a:t>し、約</a:t>
            </a:r>
            <a:r>
              <a:rPr lang="en-US" altLang="ja-JP" sz="1100" dirty="0"/>
              <a:t>11,000</a:t>
            </a:r>
            <a:r>
              <a:rPr lang="ja-JP" altLang="en-US" sz="1100" dirty="0"/>
              <a:t>社の不動産会社様を支援する株式会社</a:t>
            </a:r>
            <a:r>
              <a:rPr lang="ja-JP" altLang="en-US" sz="1100" dirty="0" err="1"/>
              <a:t>い</a:t>
            </a:r>
            <a:r>
              <a:rPr lang="ja-JP" altLang="en-US" sz="1100" dirty="0"/>
              <a:t>えらぶ</a:t>
            </a:r>
            <a:r>
              <a:rPr lang="en-US" altLang="ja-JP" sz="1100" dirty="0"/>
              <a:t>GROUP</a:t>
            </a:r>
            <a:r>
              <a:rPr lang="ja-JP" altLang="en-US" sz="1100" dirty="0"/>
              <a:t>（本社：東京都新宿区、代表取締役：岩名泰介 以下「</a:t>
            </a:r>
            <a:r>
              <a:rPr lang="ja-JP" altLang="en-US" sz="1100" dirty="0" err="1"/>
              <a:t>い</a:t>
            </a:r>
            <a:r>
              <a:rPr lang="ja-JP" altLang="en-US" sz="1100" dirty="0"/>
              <a:t>えらぶ</a:t>
            </a:r>
            <a:r>
              <a:rPr lang="en-US" altLang="ja-JP" sz="1100" dirty="0"/>
              <a:t>GROUP</a:t>
            </a:r>
            <a:r>
              <a:rPr lang="ja-JP" altLang="en-US" sz="1100" dirty="0"/>
              <a:t>」</a:t>
            </a:r>
            <a:r>
              <a:rPr lang="ja-JP" altLang="en-US" sz="1100" dirty="0" smtClean="0"/>
              <a:t>）は、ライフライン取次ぎサービスにおいて、現在提供中の「紹介型」に加えて、一件当たりのインセンティブの高いプランである「成果報酬型」の申し込みを</a:t>
            </a:r>
            <a:r>
              <a:rPr lang="en-US" altLang="ja-JP" sz="1100" dirty="0" smtClean="0"/>
              <a:t>2016</a:t>
            </a:r>
            <a:r>
              <a:rPr lang="ja-JP" altLang="en-US" sz="1100" dirty="0" smtClean="0"/>
              <a:t>年</a:t>
            </a:r>
            <a:r>
              <a:rPr lang="en-US" altLang="ja-JP" sz="1100" dirty="0" smtClean="0"/>
              <a:t>9</a:t>
            </a:r>
            <a:r>
              <a:rPr lang="ja-JP" altLang="en-US" sz="1100" dirty="0" smtClean="0"/>
              <a:t>月</a:t>
            </a:r>
            <a:r>
              <a:rPr lang="en-US" altLang="ja-JP" sz="1100" dirty="0" smtClean="0"/>
              <a:t>1</a:t>
            </a:r>
            <a:r>
              <a:rPr lang="ja-JP" altLang="en-US" sz="1100" dirty="0" smtClean="0"/>
              <a:t>日より開始しました。　このプランの追加により、不動産会社様はそれぞれにあったプラン選択が可能となり、より高い収益獲得が期待できます。</a:t>
            </a:r>
            <a:endParaRPr lang="en-US" altLang="ja-JP" sz="1100" dirty="0"/>
          </a:p>
        </p:txBody>
      </p:sp>
      <p:sp>
        <p:nvSpPr>
          <p:cNvPr id="10" name="タイトル 9"/>
          <p:cNvSpPr>
            <a:spLocks noGrp="1"/>
          </p:cNvSpPr>
          <p:nvPr>
            <p:ph type="title"/>
          </p:nvPr>
        </p:nvSpPr>
        <p:spPr>
          <a:xfrm>
            <a:off x="548680" y="2177178"/>
            <a:ext cx="5760640" cy="903614"/>
          </a:xfrm>
          <a:ln w="12700">
            <a:solidFill>
              <a:schemeClr val="bg1">
                <a:lumMod val="50000"/>
              </a:schemeClr>
            </a:solidFill>
            <a:prstDash val="sysDot"/>
          </a:ln>
        </p:spPr>
        <p:txBody>
          <a:bodyPr>
            <a:normAutofit/>
          </a:bodyPr>
          <a:lstStyle/>
          <a:p>
            <a:r>
              <a:rPr lang="ja-JP" altLang="en-US" sz="1200" u="sng" dirty="0" smtClean="0"/>
              <a:t>業界最大級のインセンティブを実現しているライフライン取次ぎサービスに</a:t>
            </a:r>
            <a:r>
              <a:rPr lang="en-US" altLang="ja-JP" sz="1200" u="sng" dirty="0" smtClean="0"/>
              <a:t/>
            </a:r>
            <a:br>
              <a:rPr lang="en-US" altLang="ja-JP" sz="1200" u="sng" dirty="0" smtClean="0"/>
            </a:br>
            <a:r>
              <a:rPr lang="ja-JP" altLang="en-US" sz="1200" u="sng" dirty="0" smtClean="0"/>
              <a:t>より高い収益を見込める新プラン「成果報酬型」が誕生！</a:t>
            </a:r>
            <a:endParaRPr kumimoji="1" lang="ja-JP" altLang="en-US" sz="1200" u="sng" dirty="0">
              <a:latin typeface="ＭＳ Ｐゴシック" panose="020B0600070205080204" pitchFamily="50" charset="-128"/>
              <a:ea typeface="ＭＳ Ｐゴシック" panose="020B0600070205080204" pitchFamily="50" charset="-128"/>
            </a:endParaRPr>
          </a:p>
        </p:txBody>
      </p:sp>
      <p:cxnSp>
        <p:nvCxnSpPr>
          <p:cNvPr id="40" name="直線コネクタ 39"/>
          <p:cNvCxnSpPr/>
          <p:nvPr/>
        </p:nvCxnSpPr>
        <p:spPr>
          <a:xfrm>
            <a:off x="538047" y="1267536"/>
            <a:ext cx="576064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4685035" y="1539148"/>
            <a:ext cx="1728192" cy="507831"/>
          </a:xfrm>
          <a:prstGeom prst="rect">
            <a:avLst/>
          </a:prstGeom>
          <a:noFill/>
        </p:spPr>
        <p:txBody>
          <a:bodyPr wrap="square" rtlCol="0">
            <a:spAutoFit/>
          </a:bodyPr>
          <a:lstStyle/>
          <a:p>
            <a:pPr algn="r"/>
            <a:r>
              <a:rPr lang="en-US" altLang="ja-JP" sz="900" dirty="0" smtClean="0"/>
              <a:t>2016</a:t>
            </a:r>
            <a:r>
              <a:rPr lang="ja-JP" altLang="en-US" sz="900" dirty="0" smtClean="0"/>
              <a:t>年</a:t>
            </a:r>
            <a:r>
              <a:rPr lang="en-US" altLang="ja-JP" sz="900" dirty="0"/>
              <a:t>9</a:t>
            </a:r>
            <a:r>
              <a:rPr lang="ja-JP" altLang="en-US" sz="900" dirty="0" smtClean="0"/>
              <a:t>月</a:t>
            </a:r>
            <a:r>
              <a:rPr lang="en-US" altLang="ja-JP" sz="900" dirty="0" smtClean="0"/>
              <a:t>14</a:t>
            </a:r>
            <a:r>
              <a:rPr lang="ja-JP" altLang="en-US" sz="900" dirty="0" smtClean="0"/>
              <a:t>日</a:t>
            </a:r>
            <a:endParaRPr lang="en-US" altLang="ja-JP" sz="900" dirty="0" smtClean="0"/>
          </a:p>
          <a:p>
            <a:pPr algn="r"/>
            <a:r>
              <a:rPr lang="ja-JP" altLang="en-US" sz="900" dirty="0" smtClean="0"/>
              <a:t>株式会社</a:t>
            </a:r>
            <a:r>
              <a:rPr lang="ja-JP" altLang="en-US" sz="900" dirty="0" err="1" smtClean="0"/>
              <a:t>い</a:t>
            </a:r>
            <a:r>
              <a:rPr lang="ja-JP" altLang="en-US" sz="900" dirty="0" smtClean="0"/>
              <a:t>えらぶ</a:t>
            </a:r>
            <a:r>
              <a:rPr lang="en-US" altLang="ja-JP" sz="900" dirty="0" smtClean="0"/>
              <a:t>GROUP</a:t>
            </a:r>
            <a:r>
              <a:rPr lang="ja-JP" altLang="en-US" sz="900" dirty="0" smtClean="0"/>
              <a:t>　</a:t>
            </a:r>
            <a:endParaRPr lang="en-US" altLang="ja-JP" sz="900" dirty="0" smtClean="0"/>
          </a:p>
          <a:p>
            <a:endParaRPr lang="en-US" altLang="ja-JP" sz="900" dirty="0" smtClean="0"/>
          </a:p>
        </p:txBody>
      </p:sp>
      <p:pic>
        <p:nvPicPr>
          <p:cNvPr id="16" name="Picture 2"/>
          <p:cNvPicPr>
            <a:picLocks noChangeAspect="1" noChangeArrowheads="1"/>
          </p:cNvPicPr>
          <p:nvPr/>
        </p:nvPicPr>
        <p:blipFill>
          <a:blip r:embed="rId2" cstate="print"/>
          <a:srcRect/>
          <a:stretch>
            <a:fillRect/>
          </a:stretch>
        </p:blipFill>
        <p:spPr bwMode="auto">
          <a:xfrm>
            <a:off x="692696" y="630877"/>
            <a:ext cx="2664296" cy="492643"/>
          </a:xfrm>
          <a:prstGeom prst="rect">
            <a:avLst/>
          </a:prstGeom>
          <a:noFill/>
          <a:ln w="9525">
            <a:noFill/>
            <a:miter lim="800000"/>
            <a:headEnd/>
            <a:tailEnd/>
          </a:ln>
        </p:spPr>
      </p:pic>
      <p:sp>
        <p:nvSpPr>
          <p:cNvPr id="21" name="テキスト ボックス 20"/>
          <p:cNvSpPr txBox="1"/>
          <p:nvPr/>
        </p:nvSpPr>
        <p:spPr>
          <a:xfrm>
            <a:off x="482459" y="1539148"/>
            <a:ext cx="1440160" cy="230832"/>
          </a:xfrm>
          <a:prstGeom prst="rect">
            <a:avLst/>
          </a:prstGeom>
          <a:noFill/>
        </p:spPr>
        <p:txBody>
          <a:bodyPr wrap="square" rtlCol="0">
            <a:spAutoFit/>
          </a:bodyPr>
          <a:lstStyle/>
          <a:p>
            <a:r>
              <a:rPr lang="ja-JP" altLang="en-US" sz="900" dirty="0" smtClean="0"/>
              <a:t>報道関係各位</a:t>
            </a:r>
            <a:endParaRPr lang="en-US" altLang="ja-JP" sz="900" dirty="0" smtClean="0"/>
          </a:p>
        </p:txBody>
      </p:sp>
      <p:cxnSp>
        <p:nvCxnSpPr>
          <p:cNvPr id="25" name="直線コネクタ 24"/>
          <p:cNvCxnSpPr/>
          <p:nvPr/>
        </p:nvCxnSpPr>
        <p:spPr>
          <a:xfrm>
            <a:off x="3573016" y="619464"/>
            <a:ext cx="0" cy="57606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3583649" y="702105"/>
            <a:ext cx="2736304" cy="43204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200" dirty="0" smtClean="0">
                <a:solidFill>
                  <a:schemeClr val="accent1"/>
                </a:solidFill>
                <a:latin typeface="A-OTF 見出ゴMB31 Pro MB31" pitchFamily="34" charset="-128"/>
                <a:ea typeface="A-OTF 見出ゴMB31 Pro MB31" pitchFamily="34" charset="-128"/>
                <a:cs typeface="A-OTF 見出ゴMB31 Pro MB31" pitchFamily="34" charset="-128"/>
              </a:rPr>
              <a:t>NEWS RELEASE</a:t>
            </a:r>
            <a:endParaRPr kumimoji="1" lang="ja-JP" altLang="en-US" sz="2200" dirty="0">
              <a:solidFill>
                <a:schemeClr val="accent1"/>
              </a:solidFill>
              <a:latin typeface="A-OTF 見出ゴMB31 Pro MB31" pitchFamily="34" charset="-128"/>
              <a:ea typeface="A-OTF 見出ゴMB31 Pro MB31" pitchFamily="34" charset="-128"/>
              <a:cs typeface="A-OTF 見出ゴMB31 Pro MB31" pitchFamily="34" charset="-128"/>
            </a:endParaRPr>
          </a:p>
        </p:txBody>
      </p:sp>
      <p:sp>
        <p:nvSpPr>
          <p:cNvPr id="20" name="コンテンツ プレースホルダ 7"/>
          <p:cNvSpPr txBox="1">
            <a:spLocks/>
          </p:cNvSpPr>
          <p:nvPr/>
        </p:nvSpPr>
        <p:spPr>
          <a:xfrm>
            <a:off x="479638" y="6234302"/>
            <a:ext cx="5850287" cy="39606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smtClean="0"/>
              <a:t>この度新しくスタートした「成果報酬型」は、入居予定のお客様にインターネット回線やウォーターサーバーの紹介を行い、その商材が成約になるとインセンティブが発生するサービスです。</a:t>
            </a:r>
            <a:endParaRPr lang="en-US" altLang="ja-JP" sz="1100" dirty="0"/>
          </a:p>
        </p:txBody>
      </p:sp>
      <p:sp>
        <p:nvSpPr>
          <p:cNvPr id="15" name="コンテンツ プレースホルダ 7"/>
          <p:cNvSpPr txBox="1">
            <a:spLocks/>
          </p:cNvSpPr>
          <p:nvPr/>
        </p:nvSpPr>
        <p:spPr>
          <a:xfrm>
            <a:off x="486941" y="8096586"/>
            <a:ext cx="6038403" cy="81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b="1" dirty="0" smtClean="0"/>
              <a:t>■ライフライン取次ぎサービスとは</a:t>
            </a:r>
            <a:endParaRPr lang="en-US" altLang="ja-JP" sz="1100" b="1" dirty="0" smtClean="0"/>
          </a:p>
          <a:p>
            <a:pPr marL="0" indent="0">
              <a:buNone/>
            </a:pPr>
            <a:r>
              <a:rPr lang="ja-JP" altLang="en-US" sz="1100" dirty="0" smtClean="0"/>
              <a:t>不動産会社様の代わりに、入居予定のお客様に対して、インターネット回線・ウォーターサーバーのご紹介をして、お客様の新生活をお手伝いするサービスです。</a:t>
            </a:r>
            <a:r>
              <a:rPr lang="ja-JP" altLang="en-US" sz="1100" dirty="0" smtClean="0">
                <a:solidFill>
                  <a:srgbClr val="202023"/>
                </a:solidFill>
                <a:latin typeface="Noto Sans Japanese"/>
              </a:rPr>
              <a:t>商材が成約にならなくてもインセンティブが発生する「紹介型」が好評で、全国</a:t>
            </a:r>
            <a:r>
              <a:rPr lang="en-US" altLang="ja-JP" sz="1100" dirty="0" smtClean="0">
                <a:solidFill>
                  <a:srgbClr val="202023"/>
                </a:solidFill>
                <a:latin typeface="Noto Sans Japanese"/>
              </a:rPr>
              <a:t>700</a:t>
            </a:r>
            <a:r>
              <a:rPr lang="ja-JP" altLang="en-US" sz="1100" dirty="0" smtClean="0">
                <a:solidFill>
                  <a:srgbClr val="202023"/>
                </a:solidFill>
                <a:latin typeface="Noto Sans Japanese"/>
              </a:rPr>
              <a:t>社以上の不動産会社様にご利用いただいています</a:t>
            </a:r>
            <a:r>
              <a:rPr lang="ja-JP" altLang="en-US" sz="1100" dirty="0" smtClean="0"/>
              <a:t>。</a:t>
            </a:r>
            <a:endParaRPr lang="en-US" altLang="ja-JP" sz="1100" dirty="0" smtClean="0"/>
          </a:p>
        </p:txBody>
      </p:sp>
      <p:sp>
        <p:nvSpPr>
          <p:cNvPr id="13" name="コンテンツ プレースホルダ 7"/>
          <p:cNvSpPr txBox="1">
            <a:spLocks/>
          </p:cNvSpPr>
          <p:nvPr/>
        </p:nvSpPr>
        <p:spPr>
          <a:xfrm>
            <a:off x="479638" y="6563307"/>
            <a:ext cx="5848244" cy="69339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smtClean="0">
                <a:solidFill>
                  <a:srgbClr val="202023"/>
                </a:solidFill>
                <a:latin typeface="Noto Sans Japanese"/>
              </a:rPr>
              <a:t>商材が成約</a:t>
            </a:r>
            <a:r>
              <a:rPr lang="ja-JP" altLang="en-US" sz="1100" dirty="0">
                <a:solidFill>
                  <a:srgbClr val="202023"/>
                </a:solidFill>
                <a:latin typeface="Noto Sans Japanese"/>
              </a:rPr>
              <a:t>にならなくてもインセンティブが発生する</a:t>
            </a:r>
            <a:r>
              <a:rPr lang="ja-JP" altLang="en-US" sz="1100" dirty="0" smtClean="0"/>
              <a:t>「紹介型」と比較して、一件当たりのインセンティブが高く、インターネット回線やウォーターサーバーの需要が高い地域の不動産会社様はより高い収益を見込めます。特にお</a:t>
            </a:r>
            <a:r>
              <a:rPr lang="ja-JP" altLang="en-US" sz="1100" dirty="0"/>
              <a:t>客</a:t>
            </a:r>
            <a:r>
              <a:rPr lang="ja-JP" altLang="en-US" sz="1100" dirty="0" smtClean="0"/>
              <a:t>様が増える繁忙期には、売り上げの新しい柱になるほどのインセンティブをお返しできる仕組みになっています。</a:t>
            </a:r>
            <a:endParaRPr lang="en-US" altLang="ja-JP" sz="1100" dirty="0" smtClean="0"/>
          </a:p>
        </p:txBody>
      </p:sp>
      <p:sp>
        <p:nvSpPr>
          <p:cNvPr id="14" name="コンテンツ プレースホルダ 7"/>
          <p:cNvSpPr txBox="1">
            <a:spLocks/>
          </p:cNvSpPr>
          <p:nvPr/>
        </p:nvSpPr>
        <p:spPr>
          <a:xfrm>
            <a:off x="486941" y="7253743"/>
            <a:ext cx="5867084" cy="3638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a:t>また手続きの際</a:t>
            </a:r>
            <a:r>
              <a:rPr lang="ja-JP" altLang="en-US" sz="1100" dirty="0" smtClean="0"/>
              <a:t>に、弊社</a:t>
            </a:r>
            <a:r>
              <a:rPr lang="ja-JP" altLang="en-US" sz="1100" dirty="0"/>
              <a:t>が提供する不動産業務支援</a:t>
            </a:r>
            <a:r>
              <a:rPr lang="en-US" altLang="ja-JP" sz="1100" dirty="0"/>
              <a:t>CLOUD</a:t>
            </a:r>
            <a:r>
              <a:rPr lang="ja-JP" altLang="en-US" sz="1100" dirty="0"/>
              <a:t>サービス「</a:t>
            </a:r>
            <a:r>
              <a:rPr lang="ja-JP" altLang="en-US" sz="1100" dirty="0" err="1"/>
              <a:t>い</a:t>
            </a:r>
            <a:r>
              <a:rPr lang="ja-JP" altLang="en-US" sz="1100" dirty="0"/>
              <a:t>えらぶ</a:t>
            </a:r>
            <a:r>
              <a:rPr lang="en-US" altLang="ja-JP" sz="1100" dirty="0"/>
              <a:t>CLOUD</a:t>
            </a:r>
            <a:r>
              <a:rPr lang="ja-JP" altLang="en-US" sz="1100" dirty="0"/>
              <a:t>」を利用</a:t>
            </a:r>
            <a:r>
              <a:rPr lang="ja-JP" altLang="en-US" sz="1100" dirty="0" smtClean="0"/>
              <a:t>することで</a:t>
            </a:r>
            <a:r>
              <a:rPr lang="ja-JP" altLang="en-US" sz="1100" dirty="0"/>
              <a:t>、面倒な</a:t>
            </a:r>
            <a:r>
              <a:rPr lang="ja-JP" altLang="en-US" sz="1100"/>
              <a:t>書類</a:t>
            </a:r>
            <a:r>
              <a:rPr lang="ja-JP" altLang="en-US" sz="1100" smtClean="0"/>
              <a:t>の用意は</a:t>
            </a:r>
            <a:r>
              <a:rPr lang="ja-JP" altLang="en-US" sz="1100" dirty="0"/>
              <a:t>必要なく、短時間で簡単に手続きができます</a:t>
            </a:r>
            <a:r>
              <a:rPr lang="ja-JP" altLang="en-US" sz="1100" dirty="0" smtClean="0"/>
              <a:t>。</a:t>
            </a:r>
            <a:endParaRPr lang="en-US" altLang="ja-JP" sz="1100" dirty="0" smtClean="0"/>
          </a:p>
        </p:txBody>
      </p:sp>
      <p:sp>
        <p:nvSpPr>
          <p:cNvPr id="17" name="コンテンツ プレースホルダ 7"/>
          <p:cNvSpPr txBox="1">
            <a:spLocks/>
          </p:cNvSpPr>
          <p:nvPr/>
        </p:nvSpPr>
        <p:spPr>
          <a:xfrm>
            <a:off x="486941" y="9058446"/>
            <a:ext cx="5807853" cy="45272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a:t>いえらぶ</a:t>
            </a:r>
            <a:r>
              <a:rPr lang="en-US" altLang="ja-JP" sz="1100" dirty="0"/>
              <a:t>GROUP</a:t>
            </a:r>
            <a:r>
              <a:rPr lang="ja-JP" altLang="en-US" sz="1100" dirty="0"/>
              <a:t>は今後も不動産会社様の収益安定化および収益拡大と、ユーザーの安心した住まい選びに貢献していきます。</a:t>
            </a:r>
            <a:endParaRPr lang="en-US" altLang="ja-JP" sz="1100" dirty="0" smtClean="0"/>
          </a:p>
        </p:txBody>
      </p:sp>
      <p:pic>
        <p:nvPicPr>
          <p:cNvPr id="2" name="図 1"/>
          <p:cNvPicPr>
            <a:picLocks noChangeAspect="1"/>
          </p:cNvPicPr>
          <p:nvPr/>
        </p:nvPicPr>
        <p:blipFill>
          <a:blip r:embed="rId3"/>
          <a:stretch>
            <a:fillRect/>
          </a:stretch>
        </p:blipFill>
        <p:spPr>
          <a:xfrm>
            <a:off x="1148150" y="4364287"/>
            <a:ext cx="4533900" cy="1685925"/>
          </a:xfrm>
          <a:prstGeom prst="rect">
            <a:avLst/>
          </a:prstGeom>
        </p:spPr>
      </p:pic>
      <p:sp>
        <p:nvSpPr>
          <p:cNvPr id="19" name="コンテンツ プレースホルダ 7"/>
          <p:cNvSpPr txBox="1">
            <a:spLocks/>
          </p:cNvSpPr>
          <p:nvPr/>
        </p:nvSpPr>
        <p:spPr>
          <a:xfrm>
            <a:off x="482521" y="7583328"/>
            <a:ext cx="5870925" cy="3638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100" dirty="0" smtClean="0"/>
              <a:t>さらに紹介を行ったお客様の情報やインセンティブによる売り上げの管理も</a:t>
            </a:r>
            <a:r>
              <a:rPr lang="ja-JP" altLang="en-US" sz="1100" dirty="0" err="1" smtClean="0"/>
              <a:t>い</a:t>
            </a:r>
            <a:r>
              <a:rPr lang="ja-JP" altLang="en-US" sz="1100" dirty="0" smtClean="0"/>
              <a:t>えらぶ</a:t>
            </a:r>
            <a:r>
              <a:rPr lang="en-US" altLang="ja-JP" sz="1100" dirty="0" smtClean="0"/>
              <a:t>CLOUD</a:t>
            </a:r>
            <a:r>
              <a:rPr lang="ja-JP" altLang="en-US" sz="1100" dirty="0" smtClean="0"/>
              <a:t>上で行うので、いつでも確認でき、セキュリティの面でも安心です。</a:t>
            </a:r>
            <a:endParaRPr lang="en-US" altLang="ja-JP" sz="11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コンテンツ プレースホルダ 7"/>
          <p:cNvSpPr txBox="1">
            <a:spLocks/>
          </p:cNvSpPr>
          <p:nvPr/>
        </p:nvSpPr>
        <p:spPr>
          <a:xfrm>
            <a:off x="476672" y="8840292"/>
            <a:ext cx="6071090" cy="714380"/>
          </a:xfrm>
          <a:prstGeom prst="rect">
            <a:avLst/>
          </a:prstGeom>
        </p:spPr>
        <p:txBody>
          <a:bodyPr vert="horz" lIns="91440" tIns="45720" rIns="91440" bIns="45720" rtlCol="0">
            <a:noAutofit/>
          </a:bodyPr>
          <a:lstStyle/>
          <a:p>
            <a:pPr lvl="0">
              <a:spcBef>
                <a:spcPct val="20000"/>
              </a:spcBef>
            </a:pPr>
            <a:r>
              <a:rPr lang="en-US" altLang="ja-JP" sz="1050" b="1" dirty="0" smtClean="0"/>
              <a:t>【</a:t>
            </a:r>
            <a:r>
              <a:rPr lang="ja-JP" altLang="en-US" sz="1050" b="1" dirty="0" smtClean="0"/>
              <a:t>本リリースに関するお問い合わせ</a:t>
            </a:r>
            <a:r>
              <a:rPr lang="en-US" altLang="ja-JP" sz="1050" b="1" dirty="0" smtClean="0"/>
              <a:t>】</a:t>
            </a:r>
          </a:p>
          <a:p>
            <a:pPr lvl="0">
              <a:spcBef>
                <a:spcPct val="20000"/>
              </a:spcBef>
            </a:pPr>
            <a:r>
              <a:rPr lang="ja-JP" altLang="en-US" sz="900" dirty="0" smtClean="0"/>
              <a:t>株式会社</a:t>
            </a:r>
            <a:r>
              <a:rPr lang="ja-JP" altLang="en-US" sz="900" dirty="0" err="1" smtClean="0"/>
              <a:t>い</a:t>
            </a:r>
            <a:r>
              <a:rPr lang="ja-JP" altLang="en-US" sz="900" dirty="0" smtClean="0"/>
              <a:t>えらぶ</a:t>
            </a:r>
            <a:r>
              <a:rPr lang="en-US" altLang="ja-JP" sz="900" dirty="0" smtClean="0"/>
              <a:t>GROUP</a:t>
            </a:r>
            <a:r>
              <a:rPr lang="ja-JP" altLang="en-US" sz="900" dirty="0"/>
              <a:t>　</a:t>
            </a:r>
            <a:r>
              <a:rPr lang="ja-JP" altLang="en-US" sz="900" dirty="0" smtClean="0"/>
              <a:t>　</a:t>
            </a:r>
            <a:r>
              <a:rPr lang="ja-JP" altLang="en-US" sz="900" dirty="0"/>
              <a:t>株式会社</a:t>
            </a:r>
            <a:r>
              <a:rPr lang="ja-JP" altLang="en-US" sz="900" dirty="0" err="1"/>
              <a:t>い</a:t>
            </a:r>
            <a:r>
              <a:rPr lang="ja-JP" altLang="en-US" sz="900" dirty="0"/>
              <a:t>えらぶ</a:t>
            </a:r>
            <a:r>
              <a:rPr lang="en-US" altLang="ja-JP" sz="900" dirty="0"/>
              <a:t>GROUP</a:t>
            </a:r>
            <a:r>
              <a:rPr lang="ja-JP" altLang="en-US" sz="900" dirty="0" smtClean="0"/>
              <a:t>広報広告課　</a:t>
            </a:r>
            <a:endParaRPr lang="en-US" altLang="ja-JP" sz="900" dirty="0" smtClean="0"/>
          </a:p>
          <a:p>
            <a:pPr lvl="0">
              <a:spcBef>
                <a:spcPct val="20000"/>
              </a:spcBef>
            </a:pPr>
            <a:r>
              <a:rPr lang="en-US" altLang="ja-JP" sz="900" dirty="0" smtClean="0"/>
              <a:t>TEL: 03-6911-3955</a:t>
            </a:r>
            <a:r>
              <a:rPr lang="ja-JP" altLang="en-US" sz="900" dirty="0" smtClean="0"/>
              <a:t>　</a:t>
            </a:r>
            <a:r>
              <a:rPr lang="en-US" altLang="ja-JP" sz="900" dirty="0" smtClean="0"/>
              <a:t>/  FAX: 03- 6911-3956</a:t>
            </a:r>
            <a:r>
              <a:rPr lang="ja-JP" altLang="en-US" sz="900" dirty="0" smtClean="0"/>
              <a:t>  </a:t>
            </a:r>
            <a:r>
              <a:rPr lang="en-US" altLang="ja-JP" sz="900" dirty="0" smtClean="0"/>
              <a:t>/  E-mail: ad@ielove-group.jp</a:t>
            </a:r>
          </a:p>
          <a:p>
            <a:pPr lvl="0">
              <a:spcBef>
                <a:spcPct val="20000"/>
              </a:spcBef>
            </a:pPr>
            <a:endParaRPr lang="en-US" altLang="ja-JP" sz="1000" dirty="0"/>
          </a:p>
        </p:txBody>
      </p:sp>
      <p:cxnSp>
        <p:nvCxnSpPr>
          <p:cNvPr id="21" name="直線コネクタ 20"/>
          <p:cNvCxnSpPr/>
          <p:nvPr/>
        </p:nvCxnSpPr>
        <p:spPr>
          <a:xfrm>
            <a:off x="548680" y="8697416"/>
            <a:ext cx="57606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
          <p:cNvPicPr>
            <a:picLocks noChangeAspect="1" noChangeArrowheads="1"/>
          </p:cNvPicPr>
          <p:nvPr/>
        </p:nvPicPr>
        <p:blipFill>
          <a:blip r:embed="rId3" cstate="print"/>
          <a:srcRect/>
          <a:stretch>
            <a:fillRect/>
          </a:stretch>
        </p:blipFill>
        <p:spPr bwMode="auto">
          <a:xfrm>
            <a:off x="4117181" y="8987871"/>
            <a:ext cx="2232248" cy="412755"/>
          </a:xfrm>
          <a:prstGeom prst="rect">
            <a:avLst/>
          </a:prstGeom>
          <a:noFill/>
          <a:ln w="9525">
            <a:noFill/>
            <a:miter lim="800000"/>
            <a:headEnd/>
            <a:tailEnd/>
          </a:ln>
        </p:spPr>
      </p:pic>
      <p:sp>
        <p:nvSpPr>
          <p:cNvPr id="2" name="テキスト ボックス 1"/>
          <p:cNvSpPr txBox="1"/>
          <p:nvPr/>
        </p:nvSpPr>
        <p:spPr>
          <a:xfrm>
            <a:off x="476672" y="1933658"/>
            <a:ext cx="5737651" cy="769441"/>
          </a:xfrm>
          <a:prstGeom prst="rect">
            <a:avLst/>
          </a:prstGeom>
          <a:noFill/>
        </p:spPr>
        <p:txBody>
          <a:bodyPr wrap="square" rtlCol="0">
            <a:spAutoFit/>
          </a:bodyPr>
          <a:lstStyle/>
          <a:p>
            <a:r>
              <a:rPr lang="en-US" altLang="ja-JP" sz="1100" b="1" dirty="0" smtClean="0"/>
              <a:t>【</a:t>
            </a:r>
            <a:r>
              <a:rPr lang="ja-JP" altLang="en-US" sz="1100" b="1" dirty="0"/>
              <a:t>関連</a:t>
            </a:r>
            <a:r>
              <a:rPr lang="en-US" altLang="ja-JP" sz="1100" b="1" dirty="0"/>
              <a:t>URL</a:t>
            </a:r>
            <a:r>
              <a:rPr lang="en-US" altLang="ja-JP" sz="1100" b="1" dirty="0" smtClean="0"/>
              <a:t>】</a:t>
            </a:r>
          </a:p>
          <a:p>
            <a:r>
              <a:rPr lang="en-US" altLang="ja-JP" sz="1100" dirty="0" smtClean="0"/>
              <a:t>(</a:t>
            </a:r>
            <a:r>
              <a:rPr lang="ja-JP" altLang="en-US" sz="1100" dirty="0"/>
              <a:t>株</a:t>
            </a:r>
            <a:r>
              <a:rPr lang="en-US" altLang="ja-JP" sz="1100" dirty="0"/>
              <a:t>)</a:t>
            </a:r>
            <a:r>
              <a:rPr lang="ja-JP" altLang="en-US" sz="1100" dirty="0"/>
              <a:t>いえらぶ</a:t>
            </a:r>
            <a:r>
              <a:rPr lang="en-US" altLang="ja-JP" sz="1100" dirty="0"/>
              <a:t>GROUP</a:t>
            </a:r>
            <a:r>
              <a:rPr lang="ja-JP" altLang="en-US" sz="1100" dirty="0"/>
              <a:t>：</a:t>
            </a:r>
            <a:r>
              <a:rPr lang="en-US" altLang="ja-JP" sz="1100" dirty="0">
                <a:hlinkClick r:id="rId4"/>
              </a:rPr>
              <a:t>http://www.ielove-group.jp</a:t>
            </a:r>
            <a:r>
              <a:rPr lang="en-US" altLang="ja-JP" sz="1100" dirty="0" smtClean="0">
                <a:hlinkClick r:id="rId4"/>
              </a:rPr>
              <a:t>/</a:t>
            </a:r>
            <a:endParaRPr lang="en-US" altLang="ja-JP" sz="1100" dirty="0" smtClean="0"/>
          </a:p>
          <a:p>
            <a:r>
              <a:rPr lang="ja-JP" altLang="en-US" sz="1100" dirty="0"/>
              <a:t>い</a:t>
            </a:r>
            <a:r>
              <a:rPr lang="ja-JP" altLang="en-US" sz="1100" dirty="0" smtClean="0"/>
              <a:t>えらぶ</a:t>
            </a:r>
            <a:r>
              <a:rPr lang="en-US" altLang="ja-JP" sz="1100" dirty="0" smtClean="0"/>
              <a:t>CLOU</a:t>
            </a:r>
            <a:r>
              <a:rPr lang="en-US" altLang="ja-JP" sz="1100" dirty="0"/>
              <a:t>D</a:t>
            </a:r>
            <a:r>
              <a:rPr lang="ja-JP" altLang="en-US" sz="1100" dirty="0" smtClean="0"/>
              <a:t>：</a:t>
            </a:r>
            <a:r>
              <a:rPr lang="en-US" altLang="ja-JP" sz="1100" dirty="0">
                <a:hlinkClick r:id="rId5"/>
              </a:rPr>
              <a:t>https://ielove-cloud.jp/</a:t>
            </a:r>
            <a:endParaRPr lang="en-US" altLang="ja-JP" sz="1100" dirty="0" smtClean="0"/>
          </a:p>
          <a:p>
            <a:r>
              <a:rPr lang="ja-JP" altLang="en-US" sz="1100" dirty="0" smtClean="0"/>
              <a:t>不動産</a:t>
            </a:r>
            <a:r>
              <a:rPr lang="ja-JP" altLang="en-US" sz="1100" dirty="0"/>
              <a:t>ポータルサイト</a:t>
            </a:r>
            <a:r>
              <a:rPr lang="ja-JP" altLang="en-US" sz="1100" dirty="0" err="1"/>
              <a:t>い</a:t>
            </a:r>
            <a:r>
              <a:rPr lang="ja-JP" altLang="en-US" sz="1100" dirty="0"/>
              <a:t>えらぶ：</a:t>
            </a:r>
            <a:r>
              <a:rPr lang="en-US" altLang="ja-JP" sz="1100" dirty="0">
                <a:hlinkClick r:id="rId6"/>
              </a:rPr>
              <a:t>http://www.ielove.co.jp/</a:t>
            </a:r>
            <a:endParaRPr kumimoji="1" lang="ja-JP" altLang="en-US" sz="1100" dirty="0"/>
          </a:p>
        </p:txBody>
      </p:sp>
      <p:sp>
        <p:nvSpPr>
          <p:cNvPr id="3" name="テキスト ボックス 2"/>
          <p:cNvSpPr txBox="1"/>
          <p:nvPr/>
        </p:nvSpPr>
        <p:spPr>
          <a:xfrm>
            <a:off x="476672" y="2870980"/>
            <a:ext cx="4752528" cy="1107996"/>
          </a:xfrm>
          <a:prstGeom prst="rect">
            <a:avLst/>
          </a:prstGeom>
          <a:noFill/>
        </p:spPr>
        <p:txBody>
          <a:bodyPr wrap="square" rtlCol="0">
            <a:spAutoFit/>
          </a:bodyPr>
          <a:lstStyle/>
          <a:p>
            <a:r>
              <a:rPr lang="en-US" altLang="ja-JP" sz="1100" b="1" dirty="0"/>
              <a:t>【</a:t>
            </a:r>
            <a:r>
              <a:rPr lang="ja-JP" altLang="en-US" sz="1100" b="1" dirty="0"/>
              <a:t>会社概要</a:t>
            </a:r>
            <a:r>
              <a:rPr lang="en-US" altLang="ja-JP" sz="1100" b="1" dirty="0"/>
              <a:t>】</a:t>
            </a:r>
            <a:r>
              <a:rPr lang="ja-JP" altLang="en-US" sz="1100" dirty="0"/>
              <a:t/>
            </a:r>
            <a:br>
              <a:rPr lang="ja-JP" altLang="en-US" sz="1100" dirty="0"/>
            </a:br>
            <a:r>
              <a:rPr lang="ja-JP" altLang="en-US" sz="1100" dirty="0"/>
              <a:t>会</a:t>
            </a:r>
            <a:r>
              <a:rPr lang="ja-JP" altLang="en-US" sz="1100" dirty="0" smtClean="0"/>
              <a:t>社名：株式</a:t>
            </a:r>
            <a:r>
              <a:rPr lang="ja-JP" altLang="en-US" sz="1100" dirty="0"/>
              <a:t>会社</a:t>
            </a:r>
            <a:r>
              <a:rPr lang="ja-JP" altLang="en-US" sz="1100" dirty="0" err="1"/>
              <a:t>い</a:t>
            </a:r>
            <a:r>
              <a:rPr lang="ja-JP" altLang="en-US" sz="1100" dirty="0"/>
              <a:t>えらぶ</a:t>
            </a:r>
            <a:r>
              <a:rPr lang="en-US" altLang="ja-JP" sz="1100" dirty="0"/>
              <a:t>GROUP</a:t>
            </a:r>
            <a:r>
              <a:rPr lang="ja-JP" altLang="en-US" sz="1100" dirty="0"/>
              <a:t/>
            </a:r>
            <a:br>
              <a:rPr lang="ja-JP" altLang="en-US" sz="1100" dirty="0"/>
            </a:br>
            <a:r>
              <a:rPr lang="ja-JP" altLang="en-US" sz="1100" dirty="0" smtClean="0"/>
              <a:t>所在地：東京都</a:t>
            </a:r>
            <a:r>
              <a:rPr lang="ja-JP" altLang="en-US" sz="1100" dirty="0"/>
              <a:t>新宿区西新宿</a:t>
            </a:r>
            <a:r>
              <a:rPr lang="en-US" altLang="ja-JP" sz="1100" dirty="0" smtClean="0"/>
              <a:t>2-6-1</a:t>
            </a:r>
            <a:r>
              <a:rPr lang="ja-JP" altLang="en-US" sz="1100" dirty="0"/>
              <a:t>　</a:t>
            </a:r>
            <a:r>
              <a:rPr lang="ja-JP" altLang="en-US" sz="1100" dirty="0" smtClean="0"/>
              <a:t>新宿</a:t>
            </a:r>
            <a:r>
              <a:rPr lang="ja-JP" altLang="en-US" sz="1100" dirty="0"/>
              <a:t>住友ビル</a:t>
            </a:r>
            <a:r>
              <a:rPr lang="en-US" altLang="ja-JP" sz="1100" dirty="0"/>
              <a:t>20F</a:t>
            </a:r>
            <a:r>
              <a:rPr lang="ja-JP" altLang="en-US" sz="1100" dirty="0"/>
              <a:t/>
            </a:r>
            <a:br>
              <a:rPr lang="ja-JP" altLang="en-US" sz="1100" dirty="0"/>
            </a:br>
            <a:r>
              <a:rPr lang="ja-JP" altLang="en-US" sz="1100" dirty="0" smtClean="0"/>
              <a:t>代表者：岩名</a:t>
            </a:r>
            <a:r>
              <a:rPr lang="ja-JP" altLang="en-US" sz="1100" dirty="0"/>
              <a:t>泰介</a:t>
            </a:r>
            <a:br>
              <a:rPr lang="ja-JP" altLang="en-US" sz="1100" dirty="0"/>
            </a:br>
            <a:r>
              <a:rPr lang="ja-JP" altLang="en-US" sz="1100" dirty="0" smtClean="0"/>
              <a:t>設立：</a:t>
            </a:r>
            <a:r>
              <a:rPr lang="en-US" altLang="ja-JP" sz="1100" dirty="0" smtClean="0"/>
              <a:t>2008</a:t>
            </a:r>
            <a:r>
              <a:rPr lang="ja-JP" altLang="en-US" sz="1100" dirty="0"/>
              <a:t>年</a:t>
            </a:r>
            <a:r>
              <a:rPr lang="en-US" altLang="ja-JP" sz="1100" dirty="0"/>
              <a:t>1</a:t>
            </a:r>
            <a:r>
              <a:rPr lang="ja-JP" altLang="en-US" sz="1100" dirty="0"/>
              <a:t>月</a:t>
            </a:r>
            <a:br>
              <a:rPr lang="ja-JP" altLang="en-US" sz="1100" dirty="0"/>
            </a:br>
            <a:r>
              <a:rPr lang="ja-JP" altLang="en-US" sz="1100" dirty="0"/>
              <a:t>資本</a:t>
            </a:r>
            <a:r>
              <a:rPr lang="ja-JP" altLang="en-US" sz="1100" dirty="0" smtClean="0"/>
              <a:t>金：</a:t>
            </a:r>
            <a:r>
              <a:rPr lang="en-US" altLang="ja-JP" sz="1100" dirty="0" smtClean="0"/>
              <a:t>3825</a:t>
            </a:r>
            <a:r>
              <a:rPr lang="ja-JP" altLang="en-US" sz="1100" dirty="0"/>
              <a:t>万円</a:t>
            </a:r>
            <a:endParaRPr kumimoji="1" lang="ja-JP" altLang="en-US" sz="1100" dirty="0"/>
          </a:p>
        </p:txBody>
      </p:sp>
      <p:sp>
        <p:nvSpPr>
          <p:cNvPr id="7" name="テキスト ボックス 6"/>
          <p:cNvSpPr txBox="1"/>
          <p:nvPr/>
        </p:nvSpPr>
        <p:spPr>
          <a:xfrm>
            <a:off x="482809" y="488504"/>
            <a:ext cx="5831989" cy="1277273"/>
          </a:xfrm>
          <a:prstGeom prst="rect">
            <a:avLst/>
          </a:prstGeom>
          <a:noFill/>
        </p:spPr>
        <p:txBody>
          <a:bodyPr wrap="square" rtlCol="0">
            <a:spAutoFit/>
          </a:bodyPr>
          <a:lstStyle/>
          <a:p>
            <a:r>
              <a:rPr lang="ja-JP" altLang="en-US" sz="1100" b="1" dirty="0" smtClean="0"/>
              <a:t>■株式会社</a:t>
            </a:r>
            <a:r>
              <a:rPr lang="ja-JP" altLang="en-US" sz="1100" b="1" dirty="0" err="1" smtClean="0"/>
              <a:t>い</a:t>
            </a:r>
            <a:r>
              <a:rPr lang="ja-JP" altLang="en-US" sz="1100" b="1" dirty="0" smtClean="0"/>
              <a:t>えらぶ</a:t>
            </a:r>
            <a:r>
              <a:rPr lang="en-US" altLang="ja-JP" sz="1100" b="1" dirty="0" smtClean="0"/>
              <a:t>GROUP</a:t>
            </a:r>
            <a:r>
              <a:rPr lang="ja-JP" altLang="en-US" sz="1100" b="1" dirty="0" smtClean="0"/>
              <a:t>とは</a:t>
            </a:r>
            <a:endParaRPr lang="ja-JP" altLang="en-US" sz="1100" b="1" dirty="0"/>
          </a:p>
          <a:p>
            <a:r>
              <a:rPr lang="ja-JP" altLang="en-US" sz="1100" dirty="0"/>
              <a:t>株式会社</a:t>
            </a:r>
            <a:r>
              <a:rPr lang="ja-JP" altLang="en-US" sz="1100" dirty="0" err="1"/>
              <a:t>い</a:t>
            </a:r>
            <a:r>
              <a:rPr lang="ja-JP" altLang="en-US" sz="1100" dirty="0"/>
              <a:t>えらぶ</a:t>
            </a:r>
            <a:r>
              <a:rPr lang="en-US" altLang="ja-JP" sz="1100" dirty="0"/>
              <a:t>GROUP</a:t>
            </a:r>
            <a:r>
              <a:rPr lang="ja-JP" altLang="en-US" sz="1100" dirty="0"/>
              <a:t>は、不動産会社の日常業務をすべてフォローする「</a:t>
            </a:r>
            <a:r>
              <a:rPr lang="ja-JP" altLang="en-US" sz="1100" dirty="0" err="1"/>
              <a:t>い</a:t>
            </a:r>
            <a:r>
              <a:rPr lang="ja-JP" altLang="en-US" sz="1100" dirty="0"/>
              <a:t>えらぶ</a:t>
            </a:r>
            <a:r>
              <a:rPr lang="en-US" altLang="ja-JP" sz="1100" dirty="0"/>
              <a:t>CLOUD</a:t>
            </a:r>
            <a:r>
              <a:rPr lang="ja-JP" altLang="en-US" sz="1100" dirty="0"/>
              <a:t>」の提供を通じて”住”の業界、特に不動産業界向けの</a:t>
            </a:r>
            <a:r>
              <a:rPr lang="en-US" altLang="ja-JP" sz="1100" dirty="0"/>
              <a:t>IT</a:t>
            </a:r>
            <a:r>
              <a:rPr lang="ja-JP" altLang="en-US" sz="1100" dirty="0"/>
              <a:t>サービスを展開しており、現在では全国の不動産会社様約</a:t>
            </a:r>
            <a:r>
              <a:rPr lang="en-US" altLang="ja-JP" sz="1100" dirty="0"/>
              <a:t>11,000</a:t>
            </a:r>
            <a:r>
              <a:rPr lang="ja-JP" altLang="en-US" sz="1100" dirty="0"/>
              <a:t>社の業務支援を行っております。住まいや暮らしにかかわる独自のビッグデータとマーケットを掛け合わせ、通信、</a:t>
            </a:r>
            <a:r>
              <a:rPr lang="ja-JP" altLang="en-US" sz="1100" dirty="0" smtClean="0"/>
              <a:t>引越しなど</a:t>
            </a:r>
            <a:r>
              <a:rPr lang="ja-JP" altLang="en-US" sz="1100" dirty="0"/>
              <a:t>を結び付ける事業展開をはじめ、不動産業界の価値ある情報を</a:t>
            </a:r>
            <a:r>
              <a:rPr lang="en-US" altLang="ja-JP" sz="1100" dirty="0"/>
              <a:t>IT</a:t>
            </a:r>
            <a:r>
              <a:rPr lang="ja-JP" altLang="en-US" sz="1100" dirty="0"/>
              <a:t>化によりオープンにすることを通じて安心安全の住まい探しができる環境づくりを推進しております。</a:t>
            </a:r>
            <a:endParaRPr kumimoji="1" lang="ja-JP" altLang="en-US" sz="11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13025</TotalTime>
  <Words>576</Words>
  <Application>Microsoft Office PowerPoint</Application>
  <PresentationFormat>A4 210 x 297 mm</PresentationFormat>
  <Paragraphs>24</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A-OTF 見出ゴMB31 Pro MB31</vt:lpstr>
      <vt:lpstr>ＭＳ Ｐゴシック</vt:lpstr>
      <vt:lpstr>Noto Sans Japanese</vt:lpstr>
      <vt:lpstr>Arial</vt:lpstr>
      <vt:lpstr>Calibri</vt:lpstr>
      <vt:lpstr>Office テーマ</vt:lpstr>
      <vt:lpstr>業界最大級のインセンティブを実現しているライフライン取次ぎサービスに より高い収益を見込める新プラン「成果報酬型」が誕生！</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報道関係者各位  NEWS</dc:title>
  <dc:creator>s-tani</dc:creator>
  <cp:lastModifiedBy>林 ひかり</cp:lastModifiedBy>
  <cp:revision>918</cp:revision>
  <cp:lastPrinted>2016-09-13T07:49:05Z</cp:lastPrinted>
  <dcterms:created xsi:type="dcterms:W3CDTF">2009-12-16T08:13:20Z</dcterms:created>
  <dcterms:modified xsi:type="dcterms:W3CDTF">2016-09-14T01:41:31Z</dcterms:modified>
</cp:coreProperties>
</file>