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86" r:id="rId2"/>
    <p:sldId id="281" r:id="rId3"/>
    <p:sldId id="296" r:id="rId4"/>
    <p:sldId id="294" r:id="rId5"/>
    <p:sldId id="295" r:id="rId6"/>
  </p:sldIdLst>
  <p:sldSz cx="7559675" cy="10691813"/>
  <p:notesSz cx="6735763" cy="9866313"/>
  <p:defaultTextStyle>
    <a:defPPr>
      <a:defRPr lang="ja-JP"/>
    </a:defPPr>
    <a:lvl1pPr algn="l" rtl="0" eaLnBrk="0" fontAlgn="base" hangingPunct="0">
      <a:spcBef>
        <a:spcPct val="0"/>
      </a:spcBef>
      <a:spcAft>
        <a:spcPct val="0"/>
      </a:spcAft>
      <a:defRPr kumimoji="1" sz="1089" b="1" kern="1200">
        <a:solidFill>
          <a:schemeClr val="tx1"/>
        </a:solidFill>
        <a:latin typeface="Arial" panose="020B0604020202020204" pitchFamily="34" charset="0"/>
        <a:ea typeface="ＭＳ Ｐゴシック" panose="020B0600070205080204" pitchFamily="50" charset="-128"/>
        <a:cs typeface="+mn-cs"/>
      </a:defRPr>
    </a:lvl1pPr>
    <a:lvl2pPr marL="497754" algn="l" rtl="0" eaLnBrk="0" fontAlgn="base" hangingPunct="0">
      <a:spcBef>
        <a:spcPct val="0"/>
      </a:spcBef>
      <a:spcAft>
        <a:spcPct val="0"/>
      </a:spcAft>
      <a:defRPr kumimoji="1" sz="1089" b="1" kern="1200">
        <a:solidFill>
          <a:schemeClr val="tx1"/>
        </a:solidFill>
        <a:latin typeface="Arial" panose="020B0604020202020204" pitchFamily="34" charset="0"/>
        <a:ea typeface="ＭＳ Ｐゴシック" panose="020B0600070205080204" pitchFamily="50" charset="-128"/>
        <a:cs typeface="+mn-cs"/>
      </a:defRPr>
    </a:lvl2pPr>
    <a:lvl3pPr marL="995507" algn="l" rtl="0" eaLnBrk="0" fontAlgn="base" hangingPunct="0">
      <a:spcBef>
        <a:spcPct val="0"/>
      </a:spcBef>
      <a:spcAft>
        <a:spcPct val="0"/>
      </a:spcAft>
      <a:defRPr kumimoji="1" sz="1089" b="1" kern="1200">
        <a:solidFill>
          <a:schemeClr val="tx1"/>
        </a:solidFill>
        <a:latin typeface="Arial" panose="020B0604020202020204" pitchFamily="34" charset="0"/>
        <a:ea typeface="ＭＳ Ｐゴシック" panose="020B0600070205080204" pitchFamily="50" charset="-128"/>
        <a:cs typeface="+mn-cs"/>
      </a:defRPr>
    </a:lvl3pPr>
    <a:lvl4pPr marL="1493261" algn="l" rtl="0" eaLnBrk="0" fontAlgn="base" hangingPunct="0">
      <a:spcBef>
        <a:spcPct val="0"/>
      </a:spcBef>
      <a:spcAft>
        <a:spcPct val="0"/>
      </a:spcAft>
      <a:defRPr kumimoji="1" sz="1089" b="1" kern="1200">
        <a:solidFill>
          <a:schemeClr val="tx1"/>
        </a:solidFill>
        <a:latin typeface="Arial" panose="020B0604020202020204" pitchFamily="34" charset="0"/>
        <a:ea typeface="ＭＳ Ｐゴシック" panose="020B0600070205080204" pitchFamily="50" charset="-128"/>
        <a:cs typeface="+mn-cs"/>
      </a:defRPr>
    </a:lvl4pPr>
    <a:lvl5pPr marL="1991015" algn="l" rtl="0" eaLnBrk="0" fontAlgn="base" hangingPunct="0">
      <a:spcBef>
        <a:spcPct val="0"/>
      </a:spcBef>
      <a:spcAft>
        <a:spcPct val="0"/>
      </a:spcAft>
      <a:defRPr kumimoji="1" sz="1089" b="1" kern="1200">
        <a:solidFill>
          <a:schemeClr val="tx1"/>
        </a:solidFill>
        <a:latin typeface="Arial" panose="020B0604020202020204" pitchFamily="34" charset="0"/>
        <a:ea typeface="ＭＳ Ｐゴシック" panose="020B0600070205080204" pitchFamily="50" charset="-128"/>
        <a:cs typeface="+mn-cs"/>
      </a:defRPr>
    </a:lvl5pPr>
    <a:lvl6pPr marL="2488768" algn="l" defTabSz="995507" rtl="0" eaLnBrk="1" latinLnBrk="0" hangingPunct="1">
      <a:defRPr kumimoji="1" sz="1089" b="1" kern="1200">
        <a:solidFill>
          <a:schemeClr val="tx1"/>
        </a:solidFill>
        <a:latin typeface="Arial" panose="020B0604020202020204" pitchFamily="34" charset="0"/>
        <a:ea typeface="ＭＳ Ｐゴシック" panose="020B0600070205080204" pitchFamily="50" charset="-128"/>
        <a:cs typeface="+mn-cs"/>
      </a:defRPr>
    </a:lvl6pPr>
    <a:lvl7pPr marL="2986522" algn="l" defTabSz="995507" rtl="0" eaLnBrk="1" latinLnBrk="0" hangingPunct="1">
      <a:defRPr kumimoji="1" sz="1089" b="1" kern="1200">
        <a:solidFill>
          <a:schemeClr val="tx1"/>
        </a:solidFill>
        <a:latin typeface="Arial" panose="020B0604020202020204" pitchFamily="34" charset="0"/>
        <a:ea typeface="ＭＳ Ｐゴシック" panose="020B0600070205080204" pitchFamily="50" charset="-128"/>
        <a:cs typeface="+mn-cs"/>
      </a:defRPr>
    </a:lvl7pPr>
    <a:lvl8pPr marL="3484275" algn="l" defTabSz="995507" rtl="0" eaLnBrk="1" latinLnBrk="0" hangingPunct="1">
      <a:defRPr kumimoji="1" sz="1089" b="1" kern="1200">
        <a:solidFill>
          <a:schemeClr val="tx1"/>
        </a:solidFill>
        <a:latin typeface="Arial" panose="020B0604020202020204" pitchFamily="34" charset="0"/>
        <a:ea typeface="ＭＳ Ｐゴシック" panose="020B0600070205080204" pitchFamily="50" charset="-128"/>
        <a:cs typeface="+mn-cs"/>
      </a:defRPr>
    </a:lvl8pPr>
    <a:lvl9pPr marL="3982029" algn="l" defTabSz="995507" rtl="0" eaLnBrk="1" latinLnBrk="0" hangingPunct="1">
      <a:defRPr kumimoji="1" sz="1089" b="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xmlns="">
        <p15:guide id="1" orient="horz" pos="3368" userDrawn="1">
          <p15:clr>
            <a:srgbClr val="A4A3A4"/>
          </p15:clr>
        </p15:guide>
        <p15:guide id="2" pos="2381" userDrawn="1">
          <p15:clr>
            <a:srgbClr val="A4A3A4"/>
          </p15:clr>
        </p15:guide>
      </p15:sldGuideLst>
    </p:ext>
    <p:ext uri="{2D200454-40CA-4A62-9FC3-DE9A4176ACB9}">
      <p15:notesGuideLst xmlns:p15="http://schemas.microsoft.com/office/powerpoint/2012/main" xmlns="">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FF3399"/>
    <a:srgbClr val="FF99FF"/>
    <a:srgbClr val="990000"/>
    <a:srgbClr val="F8B85A"/>
    <a:srgbClr val="FFFFBD"/>
    <a:srgbClr val="FBD69F"/>
    <a:srgbClr val="FF9900"/>
    <a:srgbClr val="666633"/>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82" autoAdjust="0"/>
    <p:restoredTop sz="99292" autoAdjust="0"/>
  </p:normalViewPr>
  <p:slideViewPr>
    <p:cSldViewPr>
      <p:cViewPr>
        <p:scale>
          <a:sx n="51" d="100"/>
          <a:sy n="51" d="100"/>
        </p:scale>
        <p:origin x="-2418" y="198"/>
      </p:cViewPr>
      <p:guideLst>
        <p:guide orient="horz" pos="3368"/>
        <p:guide pos="23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2178" y="-90"/>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19413" cy="493713"/>
          </a:xfrm>
          <a:prstGeom prst="rect">
            <a:avLst/>
          </a:prstGeom>
          <a:noFill/>
          <a:ln w="9525">
            <a:noFill/>
            <a:miter lim="800000"/>
            <a:headEnd/>
            <a:tailEnd/>
          </a:ln>
        </p:spPr>
        <p:txBody>
          <a:bodyPr vert="horz" wrap="square" lIns="91412" tIns="45706" rIns="91412" bIns="45706" numCol="1" anchor="t" anchorCtr="0" compatLnSpc="1">
            <a:prstTxWarp prst="textNoShape">
              <a:avLst/>
            </a:prstTxWarp>
          </a:bodyPr>
          <a:lstStyle>
            <a:lvl1pPr algn="l" eaLnBrk="1" hangingPunct="1">
              <a:defRPr sz="1200" b="0">
                <a:latin typeface="Arial" charset="0"/>
                <a:ea typeface="ＭＳ Ｐゴシック" pitchFamily="50" charset="-128"/>
              </a:defRPr>
            </a:lvl1pPr>
          </a:lstStyle>
          <a:p>
            <a:pPr>
              <a:defRPr/>
            </a:pPr>
            <a:endParaRPr lang="en-US" altLang="ja-JP"/>
          </a:p>
        </p:txBody>
      </p:sp>
      <p:sp>
        <p:nvSpPr>
          <p:cNvPr id="10243"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p:spPr>
        <p:txBody>
          <a:bodyPr vert="horz" wrap="square" lIns="91412" tIns="45706" rIns="91412" bIns="45706" numCol="1" anchor="t" anchorCtr="0" compatLnSpc="1">
            <a:prstTxWarp prst="textNoShape">
              <a:avLst/>
            </a:prstTxWarp>
          </a:bodyPr>
          <a:lstStyle>
            <a:lvl1pPr algn="r" eaLnBrk="1" hangingPunct="1">
              <a:defRPr sz="1200" b="0">
                <a:latin typeface="Arial" charset="0"/>
                <a:ea typeface="ＭＳ Ｐゴシック" pitchFamily="50" charset="-128"/>
              </a:defRPr>
            </a:lvl1pPr>
          </a:lstStyle>
          <a:p>
            <a:pPr>
              <a:defRPr/>
            </a:pPr>
            <a:endParaRPr lang="en-US" altLang="ja-JP"/>
          </a:p>
        </p:txBody>
      </p:sp>
      <p:sp>
        <p:nvSpPr>
          <p:cNvPr id="10244" name="Rectangle 4"/>
          <p:cNvSpPr>
            <a:spLocks noGrp="1" noChangeArrowheads="1"/>
          </p:cNvSpPr>
          <p:nvPr>
            <p:ph type="ftr" sz="quarter" idx="2"/>
          </p:nvPr>
        </p:nvSpPr>
        <p:spPr bwMode="auto">
          <a:xfrm>
            <a:off x="0" y="9371013"/>
            <a:ext cx="2919413" cy="493712"/>
          </a:xfrm>
          <a:prstGeom prst="rect">
            <a:avLst/>
          </a:prstGeom>
          <a:noFill/>
          <a:ln w="9525">
            <a:noFill/>
            <a:miter lim="800000"/>
            <a:headEnd/>
            <a:tailEnd/>
          </a:ln>
        </p:spPr>
        <p:txBody>
          <a:bodyPr vert="horz" wrap="square" lIns="91412" tIns="45706" rIns="91412" bIns="45706" numCol="1" anchor="b" anchorCtr="0" compatLnSpc="1">
            <a:prstTxWarp prst="textNoShape">
              <a:avLst/>
            </a:prstTxWarp>
          </a:bodyPr>
          <a:lstStyle>
            <a:lvl1pPr algn="l" eaLnBrk="1" hangingPunct="1">
              <a:defRPr sz="1200" b="0">
                <a:latin typeface="Arial" charset="0"/>
                <a:ea typeface="ＭＳ Ｐゴシック" pitchFamily="50" charset="-128"/>
              </a:defRPr>
            </a:lvl1pPr>
          </a:lstStyle>
          <a:p>
            <a:pPr>
              <a:defRPr/>
            </a:pPr>
            <a:endParaRPr lang="en-US" altLang="ja-JP"/>
          </a:p>
        </p:txBody>
      </p:sp>
      <p:sp>
        <p:nvSpPr>
          <p:cNvPr id="10245"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p:spPr>
        <p:txBody>
          <a:bodyPr vert="horz" wrap="square" lIns="91412" tIns="45706" rIns="91412" bIns="45706" numCol="1" anchor="b" anchorCtr="0" compatLnSpc="1">
            <a:prstTxWarp prst="textNoShape">
              <a:avLst/>
            </a:prstTxWarp>
          </a:bodyPr>
          <a:lstStyle>
            <a:lvl1pPr algn="r" eaLnBrk="1" hangingPunct="1">
              <a:defRPr sz="1200" b="0"/>
            </a:lvl1pPr>
          </a:lstStyle>
          <a:p>
            <a:fld id="{4FDC67E3-1CA4-4E52-9110-ADD415F5F3B3}" type="slidenum">
              <a:rPr lang="en-US" altLang="ja-JP"/>
              <a:pPr/>
              <a:t>‹#›</a:t>
            </a:fld>
            <a:endParaRPr lang="en-US" altLang="ja-JP"/>
          </a:p>
        </p:txBody>
      </p:sp>
    </p:spTree>
    <p:extLst>
      <p:ext uri="{BB962C8B-B14F-4D97-AF65-F5344CB8AC3E}">
        <p14:creationId xmlns:p14="http://schemas.microsoft.com/office/powerpoint/2010/main" val="2236419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19413" cy="493713"/>
          </a:xfrm>
          <a:prstGeom prst="rect">
            <a:avLst/>
          </a:prstGeom>
          <a:noFill/>
          <a:ln w="9525">
            <a:noFill/>
            <a:miter lim="800000"/>
            <a:headEnd/>
            <a:tailEnd/>
          </a:ln>
        </p:spPr>
        <p:txBody>
          <a:bodyPr vert="horz" wrap="square" lIns="91412" tIns="45706" rIns="91412" bIns="45706" numCol="1" anchor="t" anchorCtr="0" compatLnSpc="1">
            <a:prstTxWarp prst="textNoShape">
              <a:avLst/>
            </a:prstTxWarp>
          </a:bodyPr>
          <a:lstStyle>
            <a:lvl1pPr algn="l" eaLnBrk="1" hangingPunct="1">
              <a:defRPr sz="1200" b="0">
                <a:latin typeface="Arial" charset="0"/>
                <a:ea typeface="ＭＳ Ｐゴシック" pitchFamily="50" charset="-128"/>
              </a:defRPr>
            </a:lvl1pPr>
          </a:lstStyle>
          <a:p>
            <a:pPr>
              <a:defRPr/>
            </a:pPr>
            <a:endParaRPr lang="en-US" altLang="ja-JP"/>
          </a:p>
        </p:txBody>
      </p:sp>
      <p:sp>
        <p:nvSpPr>
          <p:cNvPr id="26627" name="Rectangle 3"/>
          <p:cNvSpPr>
            <a:spLocks noGrp="1" noChangeArrowheads="1"/>
          </p:cNvSpPr>
          <p:nvPr>
            <p:ph type="dt" idx="1"/>
          </p:nvPr>
        </p:nvSpPr>
        <p:spPr bwMode="auto">
          <a:xfrm>
            <a:off x="3814763" y="0"/>
            <a:ext cx="2919412" cy="493713"/>
          </a:xfrm>
          <a:prstGeom prst="rect">
            <a:avLst/>
          </a:prstGeom>
          <a:noFill/>
          <a:ln w="9525">
            <a:noFill/>
            <a:miter lim="800000"/>
            <a:headEnd/>
            <a:tailEnd/>
          </a:ln>
        </p:spPr>
        <p:txBody>
          <a:bodyPr vert="horz" wrap="square" lIns="91412" tIns="45706" rIns="91412" bIns="45706" numCol="1" anchor="t" anchorCtr="0" compatLnSpc="1">
            <a:prstTxWarp prst="textNoShape">
              <a:avLst/>
            </a:prstTxWarp>
          </a:bodyPr>
          <a:lstStyle>
            <a:lvl1pPr algn="r" eaLnBrk="1" hangingPunct="1">
              <a:defRPr sz="1200" b="0">
                <a:latin typeface="Arial" charset="0"/>
                <a:ea typeface="ＭＳ Ｐゴシック" pitchFamily="50" charset="-128"/>
              </a:defRPr>
            </a:lvl1pPr>
          </a:lstStyle>
          <a:p>
            <a:pPr>
              <a:defRPr/>
            </a:pPr>
            <a:endParaRPr lang="en-US" altLang="ja-JP"/>
          </a:p>
        </p:txBody>
      </p:sp>
      <p:sp>
        <p:nvSpPr>
          <p:cNvPr id="8196" name="Rectangle 4"/>
          <p:cNvSpPr>
            <a:spLocks noGrp="1" noRot="1" noChangeAspect="1" noChangeArrowheads="1" noTextEdit="1"/>
          </p:cNvSpPr>
          <p:nvPr>
            <p:ph type="sldImg" idx="2"/>
          </p:nvPr>
        </p:nvSpPr>
        <p:spPr bwMode="auto">
          <a:xfrm>
            <a:off x="2060575" y="739775"/>
            <a:ext cx="2616200"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p:spPr>
        <p:txBody>
          <a:bodyPr vert="horz" wrap="square" lIns="91412" tIns="45706" rIns="91412" bIns="45706"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26630"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p:spPr>
        <p:txBody>
          <a:bodyPr vert="horz" wrap="square" lIns="91412" tIns="45706" rIns="91412" bIns="45706" numCol="1" anchor="b" anchorCtr="0" compatLnSpc="1">
            <a:prstTxWarp prst="textNoShape">
              <a:avLst/>
            </a:prstTxWarp>
          </a:bodyPr>
          <a:lstStyle>
            <a:lvl1pPr algn="l" eaLnBrk="1" hangingPunct="1">
              <a:defRPr sz="1200" b="0">
                <a:latin typeface="Arial" charset="0"/>
                <a:ea typeface="ＭＳ Ｐゴシック" pitchFamily="50" charset="-128"/>
              </a:defRPr>
            </a:lvl1pPr>
          </a:lstStyle>
          <a:p>
            <a:pPr>
              <a:defRPr/>
            </a:pPr>
            <a:endParaRPr lang="en-US" altLang="ja-JP"/>
          </a:p>
        </p:txBody>
      </p:sp>
      <p:sp>
        <p:nvSpPr>
          <p:cNvPr id="26631"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p:spPr>
        <p:txBody>
          <a:bodyPr vert="horz" wrap="square" lIns="91412" tIns="45706" rIns="91412" bIns="45706" numCol="1" anchor="b" anchorCtr="0" compatLnSpc="1">
            <a:prstTxWarp prst="textNoShape">
              <a:avLst/>
            </a:prstTxWarp>
          </a:bodyPr>
          <a:lstStyle>
            <a:lvl1pPr algn="r" eaLnBrk="1" hangingPunct="1">
              <a:defRPr sz="1200" b="0"/>
            </a:lvl1pPr>
          </a:lstStyle>
          <a:p>
            <a:fld id="{5728B10F-F9DA-45E8-8877-1FBB35F57F7D}" type="slidenum">
              <a:rPr lang="en-US" altLang="ja-JP"/>
              <a:pPr/>
              <a:t>‹#›</a:t>
            </a:fld>
            <a:endParaRPr lang="en-US" altLang="ja-JP"/>
          </a:p>
        </p:txBody>
      </p:sp>
    </p:spTree>
    <p:extLst>
      <p:ext uri="{BB962C8B-B14F-4D97-AF65-F5344CB8AC3E}">
        <p14:creationId xmlns:p14="http://schemas.microsoft.com/office/powerpoint/2010/main" val="41714659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306" kern="1200">
        <a:solidFill>
          <a:schemeClr val="tx1"/>
        </a:solidFill>
        <a:latin typeface="Arial" charset="0"/>
        <a:ea typeface="ＭＳ Ｐ明朝" pitchFamily="18" charset="-128"/>
        <a:cs typeface="+mn-cs"/>
      </a:defRPr>
    </a:lvl1pPr>
    <a:lvl2pPr marL="497754" algn="l" rtl="0" eaLnBrk="0" fontAlgn="base" hangingPunct="0">
      <a:spcBef>
        <a:spcPct val="30000"/>
      </a:spcBef>
      <a:spcAft>
        <a:spcPct val="0"/>
      </a:spcAft>
      <a:defRPr kumimoji="1" sz="1306" kern="1200">
        <a:solidFill>
          <a:schemeClr val="tx1"/>
        </a:solidFill>
        <a:latin typeface="Arial" charset="0"/>
        <a:ea typeface="ＭＳ Ｐ明朝" pitchFamily="18" charset="-128"/>
        <a:cs typeface="+mn-cs"/>
      </a:defRPr>
    </a:lvl2pPr>
    <a:lvl3pPr marL="995507" algn="l" rtl="0" eaLnBrk="0" fontAlgn="base" hangingPunct="0">
      <a:spcBef>
        <a:spcPct val="30000"/>
      </a:spcBef>
      <a:spcAft>
        <a:spcPct val="0"/>
      </a:spcAft>
      <a:defRPr kumimoji="1" sz="1306" kern="1200">
        <a:solidFill>
          <a:schemeClr val="tx1"/>
        </a:solidFill>
        <a:latin typeface="Arial" charset="0"/>
        <a:ea typeface="ＭＳ Ｐ明朝" pitchFamily="18" charset="-128"/>
        <a:cs typeface="+mn-cs"/>
      </a:defRPr>
    </a:lvl3pPr>
    <a:lvl4pPr marL="1493261" algn="l" rtl="0" eaLnBrk="0" fontAlgn="base" hangingPunct="0">
      <a:spcBef>
        <a:spcPct val="30000"/>
      </a:spcBef>
      <a:spcAft>
        <a:spcPct val="0"/>
      </a:spcAft>
      <a:defRPr kumimoji="1" sz="1306" kern="1200">
        <a:solidFill>
          <a:schemeClr val="tx1"/>
        </a:solidFill>
        <a:latin typeface="Arial" charset="0"/>
        <a:ea typeface="ＭＳ Ｐ明朝" pitchFamily="18" charset="-128"/>
        <a:cs typeface="+mn-cs"/>
      </a:defRPr>
    </a:lvl4pPr>
    <a:lvl5pPr marL="1991015" algn="l" rtl="0" eaLnBrk="0" fontAlgn="base" hangingPunct="0">
      <a:spcBef>
        <a:spcPct val="30000"/>
      </a:spcBef>
      <a:spcAft>
        <a:spcPct val="0"/>
      </a:spcAft>
      <a:defRPr kumimoji="1" sz="1306" kern="1200">
        <a:solidFill>
          <a:schemeClr val="tx1"/>
        </a:solidFill>
        <a:latin typeface="Arial" charset="0"/>
        <a:ea typeface="ＭＳ Ｐ明朝" pitchFamily="18" charset="-128"/>
        <a:cs typeface="+mn-cs"/>
      </a:defRPr>
    </a:lvl5pPr>
    <a:lvl6pPr marL="2488768" algn="l" defTabSz="995507" rtl="0" eaLnBrk="1" latinLnBrk="0" hangingPunct="1">
      <a:defRPr kumimoji="1" sz="1306" kern="1200">
        <a:solidFill>
          <a:schemeClr val="tx1"/>
        </a:solidFill>
        <a:latin typeface="+mn-lt"/>
        <a:ea typeface="+mn-ea"/>
        <a:cs typeface="+mn-cs"/>
      </a:defRPr>
    </a:lvl6pPr>
    <a:lvl7pPr marL="2986522" algn="l" defTabSz="995507" rtl="0" eaLnBrk="1" latinLnBrk="0" hangingPunct="1">
      <a:defRPr kumimoji="1" sz="1306" kern="1200">
        <a:solidFill>
          <a:schemeClr val="tx1"/>
        </a:solidFill>
        <a:latin typeface="+mn-lt"/>
        <a:ea typeface="+mn-ea"/>
        <a:cs typeface="+mn-cs"/>
      </a:defRPr>
    </a:lvl7pPr>
    <a:lvl8pPr marL="3484275" algn="l" defTabSz="995507" rtl="0" eaLnBrk="1" latinLnBrk="0" hangingPunct="1">
      <a:defRPr kumimoji="1" sz="1306" kern="1200">
        <a:solidFill>
          <a:schemeClr val="tx1"/>
        </a:solidFill>
        <a:latin typeface="+mn-lt"/>
        <a:ea typeface="+mn-ea"/>
        <a:cs typeface="+mn-cs"/>
      </a:defRPr>
    </a:lvl8pPr>
    <a:lvl9pPr marL="3982029" algn="l" defTabSz="995507" rtl="0" eaLnBrk="1" latinLnBrk="0" hangingPunct="1">
      <a:defRPr kumimoji="1"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 イメージ プレースホルダ 1"/>
          <p:cNvSpPr>
            <a:spLocks noGrp="1" noRot="1" noChangeAspect="1" noTextEdit="1"/>
          </p:cNvSpPr>
          <p:nvPr>
            <p:ph type="sldImg"/>
          </p:nvPr>
        </p:nvSpPr>
        <p:spPr>
          <a:xfrm>
            <a:off x="2060575" y="739775"/>
            <a:ext cx="2616200" cy="3700463"/>
          </a:xfrm>
          <a:ln/>
        </p:spPr>
      </p:sp>
      <p:sp>
        <p:nvSpPr>
          <p:cNvPr id="921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b="1" smtClean="0">
              <a:latin typeface="Arial" panose="020B0604020202020204" pitchFamily="34" charset="0"/>
            </a:endParaRPr>
          </a:p>
        </p:txBody>
      </p:sp>
      <p:sp>
        <p:nvSpPr>
          <p:cNvPr id="922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ＭＳ Ｐゴシック" panose="020B0600070205080204" pitchFamily="50" charset="-128"/>
              </a:defRPr>
            </a:lvl1pPr>
            <a:lvl2pPr marL="742950" indent="-285750">
              <a:defRPr kumimoji="1" sz="1000" b="1">
                <a:solidFill>
                  <a:schemeClr val="tx1"/>
                </a:solidFill>
                <a:latin typeface="Arial" panose="020B0604020202020204" pitchFamily="34" charset="0"/>
                <a:ea typeface="ＭＳ Ｐゴシック" panose="020B0600070205080204" pitchFamily="50" charset="-128"/>
              </a:defRPr>
            </a:lvl2pPr>
            <a:lvl3pPr marL="1143000" indent="-228600">
              <a:defRPr kumimoji="1" sz="1000" b="1">
                <a:solidFill>
                  <a:schemeClr val="tx1"/>
                </a:solidFill>
                <a:latin typeface="Arial" panose="020B0604020202020204" pitchFamily="34" charset="0"/>
                <a:ea typeface="ＭＳ Ｐゴシック" panose="020B0600070205080204" pitchFamily="50" charset="-128"/>
              </a:defRPr>
            </a:lvl3pPr>
            <a:lvl4pPr marL="1600200" indent="-228600">
              <a:defRPr kumimoji="1" sz="1000" b="1">
                <a:solidFill>
                  <a:schemeClr val="tx1"/>
                </a:solidFill>
                <a:latin typeface="Arial" panose="020B0604020202020204" pitchFamily="34" charset="0"/>
                <a:ea typeface="ＭＳ Ｐゴシック" panose="020B0600070205080204" pitchFamily="50" charset="-128"/>
              </a:defRPr>
            </a:lvl4pPr>
            <a:lvl5pPr marL="2057400" indent="-228600">
              <a:defRPr kumimoji="1" sz="10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9pPr>
          </a:lstStyle>
          <a:p>
            <a:fld id="{454C0748-A1C6-4CBE-8DE5-289F757068A3}" type="slidenum">
              <a:rPr lang="en-US" altLang="ja-JP" sz="1200" b="0"/>
              <a:pPr/>
              <a:t>1</a:t>
            </a:fld>
            <a:endParaRPr lang="en-US" altLang="ja-JP" sz="1200" b="0"/>
          </a:p>
        </p:txBody>
      </p:sp>
    </p:spTree>
    <p:extLst>
      <p:ext uri="{BB962C8B-B14F-4D97-AF65-F5344CB8AC3E}">
        <p14:creationId xmlns:p14="http://schemas.microsoft.com/office/powerpoint/2010/main" val="1283990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 1"/>
          <p:cNvSpPr>
            <a:spLocks noGrp="1" noRot="1" noChangeAspect="1" noTextEdit="1"/>
          </p:cNvSpPr>
          <p:nvPr>
            <p:ph type="sldImg"/>
          </p:nvPr>
        </p:nvSpPr>
        <p:spPr>
          <a:xfrm>
            <a:off x="2060575" y="739775"/>
            <a:ext cx="2616200" cy="3700463"/>
          </a:xfrm>
          <a:ln/>
        </p:spPr>
      </p:sp>
      <p:sp>
        <p:nvSpPr>
          <p:cNvPr id="1024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latin typeface="Arial" panose="020B0604020202020204" pitchFamily="34" charset="0"/>
            </a:endParaRPr>
          </a:p>
        </p:txBody>
      </p:sp>
      <p:sp>
        <p:nvSpPr>
          <p:cNvPr id="10244" name="スライド番号プレースホル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6" rIns="91412" bIns="45706" anchor="b"/>
          <a:lstStyle>
            <a:lvl1pPr>
              <a:defRPr kumimoji="1" sz="1000" b="1">
                <a:solidFill>
                  <a:schemeClr val="tx1"/>
                </a:solidFill>
                <a:latin typeface="Arial" panose="020B0604020202020204" pitchFamily="34" charset="0"/>
                <a:ea typeface="ＭＳ Ｐゴシック" panose="020B0600070205080204" pitchFamily="50" charset="-128"/>
              </a:defRPr>
            </a:lvl1pPr>
            <a:lvl2pPr marL="742950" indent="-285750">
              <a:defRPr kumimoji="1" sz="1000" b="1">
                <a:solidFill>
                  <a:schemeClr val="tx1"/>
                </a:solidFill>
                <a:latin typeface="Arial" panose="020B0604020202020204" pitchFamily="34" charset="0"/>
                <a:ea typeface="ＭＳ Ｐゴシック" panose="020B0600070205080204" pitchFamily="50" charset="-128"/>
              </a:defRPr>
            </a:lvl2pPr>
            <a:lvl3pPr marL="1143000" indent="-228600">
              <a:defRPr kumimoji="1" sz="1000" b="1">
                <a:solidFill>
                  <a:schemeClr val="tx1"/>
                </a:solidFill>
                <a:latin typeface="Arial" panose="020B0604020202020204" pitchFamily="34" charset="0"/>
                <a:ea typeface="ＭＳ Ｐゴシック" panose="020B0600070205080204" pitchFamily="50" charset="-128"/>
              </a:defRPr>
            </a:lvl3pPr>
            <a:lvl4pPr marL="1600200" indent="-228600">
              <a:defRPr kumimoji="1" sz="1000" b="1">
                <a:solidFill>
                  <a:schemeClr val="tx1"/>
                </a:solidFill>
                <a:latin typeface="Arial" panose="020B0604020202020204" pitchFamily="34" charset="0"/>
                <a:ea typeface="ＭＳ Ｐゴシック" panose="020B0600070205080204" pitchFamily="50" charset="-128"/>
              </a:defRPr>
            </a:lvl4pPr>
            <a:lvl5pPr marL="2057400" indent="-228600">
              <a:defRPr kumimoji="1" sz="10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9pPr>
          </a:lstStyle>
          <a:p>
            <a:pPr algn="r" eaLnBrk="1" hangingPunct="1"/>
            <a:fld id="{0C93C4BF-DD80-46BD-B2F7-F1C4DC1C7BCC}" type="slidenum">
              <a:rPr lang="en-US" altLang="ja-JP" sz="1200" b="0"/>
              <a:pPr algn="r" eaLnBrk="1" hangingPunct="1"/>
              <a:t>2</a:t>
            </a:fld>
            <a:endParaRPr lang="en-US" altLang="ja-JP" sz="1200" b="0"/>
          </a:p>
        </p:txBody>
      </p:sp>
    </p:spTree>
    <p:extLst>
      <p:ext uri="{BB962C8B-B14F-4D97-AF65-F5344CB8AC3E}">
        <p14:creationId xmlns:p14="http://schemas.microsoft.com/office/powerpoint/2010/main" val="4109823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 1"/>
          <p:cNvSpPr>
            <a:spLocks noGrp="1" noRot="1" noChangeAspect="1" noTextEdit="1"/>
          </p:cNvSpPr>
          <p:nvPr>
            <p:ph type="sldImg"/>
          </p:nvPr>
        </p:nvSpPr>
        <p:spPr>
          <a:xfrm>
            <a:off x="2060575" y="739775"/>
            <a:ext cx="2616200" cy="3700463"/>
          </a:xfrm>
          <a:ln/>
        </p:spPr>
      </p:sp>
      <p:sp>
        <p:nvSpPr>
          <p:cNvPr id="1126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smtClean="0">
              <a:latin typeface="Arial" panose="020B0604020202020204" pitchFamily="34" charset="0"/>
            </a:endParaRPr>
          </a:p>
        </p:txBody>
      </p:sp>
      <p:sp>
        <p:nvSpPr>
          <p:cNvPr id="11268" name="スライド番号プレースホル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6" rIns="91412" bIns="45706" anchor="b"/>
          <a:lstStyle>
            <a:lvl1pPr>
              <a:defRPr kumimoji="1" sz="1000" b="1">
                <a:solidFill>
                  <a:schemeClr val="tx1"/>
                </a:solidFill>
                <a:latin typeface="Arial" panose="020B0604020202020204" pitchFamily="34" charset="0"/>
                <a:ea typeface="ＭＳ Ｐゴシック" panose="020B0600070205080204" pitchFamily="50" charset="-128"/>
              </a:defRPr>
            </a:lvl1pPr>
            <a:lvl2pPr marL="742950" indent="-285750">
              <a:defRPr kumimoji="1" sz="1000" b="1">
                <a:solidFill>
                  <a:schemeClr val="tx1"/>
                </a:solidFill>
                <a:latin typeface="Arial" panose="020B0604020202020204" pitchFamily="34" charset="0"/>
                <a:ea typeface="ＭＳ Ｐゴシック" panose="020B0600070205080204" pitchFamily="50" charset="-128"/>
              </a:defRPr>
            </a:lvl2pPr>
            <a:lvl3pPr marL="1143000" indent="-228600">
              <a:defRPr kumimoji="1" sz="1000" b="1">
                <a:solidFill>
                  <a:schemeClr val="tx1"/>
                </a:solidFill>
                <a:latin typeface="Arial" panose="020B0604020202020204" pitchFamily="34" charset="0"/>
                <a:ea typeface="ＭＳ Ｐゴシック" panose="020B0600070205080204" pitchFamily="50" charset="-128"/>
              </a:defRPr>
            </a:lvl3pPr>
            <a:lvl4pPr marL="1600200" indent="-228600">
              <a:defRPr kumimoji="1" sz="1000" b="1">
                <a:solidFill>
                  <a:schemeClr val="tx1"/>
                </a:solidFill>
                <a:latin typeface="Arial" panose="020B0604020202020204" pitchFamily="34" charset="0"/>
                <a:ea typeface="ＭＳ Ｐゴシック" panose="020B0600070205080204" pitchFamily="50" charset="-128"/>
              </a:defRPr>
            </a:lvl4pPr>
            <a:lvl5pPr marL="2057400" indent="-228600">
              <a:defRPr kumimoji="1" sz="10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9pPr>
          </a:lstStyle>
          <a:p>
            <a:pPr algn="r" eaLnBrk="1" hangingPunct="1"/>
            <a:fld id="{F72C4E2E-120C-42CA-8D73-9A2BFE012448}" type="slidenum">
              <a:rPr lang="en-US" altLang="ja-JP" sz="1200" b="0">
                <a:solidFill>
                  <a:prstClr val="black"/>
                </a:solidFill>
              </a:rPr>
              <a:pPr algn="r" eaLnBrk="1" hangingPunct="1"/>
              <a:t>4</a:t>
            </a:fld>
            <a:endParaRPr lang="en-US" altLang="ja-JP" sz="1200" b="0">
              <a:solidFill>
                <a:prstClr val="black"/>
              </a:solidFill>
            </a:endParaRPr>
          </a:p>
        </p:txBody>
      </p:sp>
    </p:spTree>
    <p:extLst>
      <p:ext uri="{BB962C8B-B14F-4D97-AF65-F5344CB8AC3E}">
        <p14:creationId xmlns:p14="http://schemas.microsoft.com/office/powerpoint/2010/main" val="1215257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 1"/>
          <p:cNvSpPr>
            <a:spLocks noGrp="1" noRot="1" noChangeAspect="1" noTextEdit="1"/>
          </p:cNvSpPr>
          <p:nvPr>
            <p:ph type="sldImg"/>
          </p:nvPr>
        </p:nvSpPr>
        <p:spPr>
          <a:xfrm>
            <a:off x="2060575" y="739775"/>
            <a:ext cx="2616200" cy="3700463"/>
          </a:xfrm>
          <a:ln/>
        </p:spPr>
      </p:sp>
      <p:sp>
        <p:nvSpPr>
          <p:cNvPr id="122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latin typeface="Arial" panose="020B0604020202020204" pitchFamily="34" charset="0"/>
            </a:endParaRPr>
          </a:p>
        </p:txBody>
      </p:sp>
      <p:sp>
        <p:nvSpPr>
          <p:cNvPr id="12292" name="スライド番号プレースホル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6" rIns="91412" bIns="45706" anchor="b"/>
          <a:lstStyle>
            <a:lvl1pPr>
              <a:defRPr kumimoji="1" sz="1000" b="1">
                <a:solidFill>
                  <a:schemeClr val="tx1"/>
                </a:solidFill>
                <a:latin typeface="Arial" panose="020B0604020202020204" pitchFamily="34" charset="0"/>
                <a:ea typeface="ＭＳ Ｐゴシック" panose="020B0600070205080204" pitchFamily="50" charset="-128"/>
              </a:defRPr>
            </a:lvl1pPr>
            <a:lvl2pPr marL="742950" indent="-285750">
              <a:defRPr kumimoji="1" sz="1000" b="1">
                <a:solidFill>
                  <a:schemeClr val="tx1"/>
                </a:solidFill>
                <a:latin typeface="Arial" panose="020B0604020202020204" pitchFamily="34" charset="0"/>
                <a:ea typeface="ＭＳ Ｐゴシック" panose="020B0600070205080204" pitchFamily="50" charset="-128"/>
              </a:defRPr>
            </a:lvl2pPr>
            <a:lvl3pPr marL="1143000" indent="-228600">
              <a:defRPr kumimoji="1" sz="1000" b="1">
                <a:solidFill>
                  <a:schemeClr val="tx1"/>
                </a:solidFill>
                <a:latin typeface="Arial" panose="020B0604020202020204" pitchFamily="34" charset="0"/>
                <a:ea typeface="ＭＳ Ｐゴシック" panose="020B0600070205080204" pitchFamily="50" charset="-128"/>
              </a:defRPr>
            </a:lvl3pPr>
            <a:lvl4pPr marL="1600200" indent="-228600">
              <a:defRPr kumimoji="1" sz="1000" b="1">
                <a:solidFill>
                  <a:schemeClr val="tx1"/>
                </a:solidFill>
                <a:latin typeface="Arial" panose="020B0604020202020204" pitchFamily="34" charset="0"/>
                <a:ea typeface="ＭＳ Ｐゴシック" panose="020B0600070205080204" pitchFamily="50" charset="-128"/>
              </a:defRPr>
            </a:lvl4pPr>
            <a:lvl5pPr marL="2057400" indent="-228600">
              <a:defRPr kumimoji="1" sz="10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9pPr>
          </a:lstStyle>
          <a:p>
            <a:pPr algn="r" eaLnBrk="1" hangingPunct="1"/>
            <a:fld id="{3FCDD23B-3DF2-4F79-BB9B-D8B1E0F674FE}" type="slidenum">
              <a:rPr lang="en-US" altLang="ja-JP" sz="1200" b="0"/>
              <a:pPr algn="r" eaLnBrk="1" hangingPunct="1"/>
              <a:t>5</a:t>
            </a:fld>
            <a:endParaRPr lang="en-US" altLang="ja-JP" sz="1200" b="0"/>
          </a:p>
        </p:txBody>
      </p:sp>
    </p:spTree>
    <p:extLst>
      <p:ext uri="{BB962C8B-B14F-4D97-AF65-F5344CB8AC3E}">
        <p14:creationId xmlns:p14="http://schemas.microsoft.com/office/powerpoint/2010/main" val="1392867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6976" y="3320774"/>
            <a:ext cx="6425724" cy="2292428"/>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133951" y="6058694"/>
            <a:ext cx="5291773" cy="273235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155D6D22-EF12-468D-AE28-879809CD6C0C}" type="slidenum">
              <a:rPr lang="en-US" altLang="ja-JP"/>
              <a:pPr/>
              <a:t>‹#›</a:t>
            </a:fld>
            <a:endParaRPr lang="en-US" altLang="ja-JP"/>
          </a:p>
        </p:txBody>
      </p:sp>
    </p:spTree>
    <p:extLst>
      <p:ext uri="{BB962C8B-B14F-4D97-AF65-F5344CB8AC3E}">
        <p14:creationId xmlns:p14="http://schemas.microsoft.com/office/powerpoint/2010/main" val="614471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9255346B-1DC5-4120-BAC9-6ACBCDF6DE29}" type="slidenum">
              <a:rPr lang="en-US" altLang="ja-JP"/>
              <a:pPr/>
              <a:t>‹#›</a:t>
            </a:fld>
            <a:endParaRPr lang="en-US" altLang="ja-JP"/>
          </a:p>
        </p:txBody>
      </p:sp>
    </p:spTree>
    <p:extLst>
      <p:ext uri="{BB962C8B-B14F-4D97-AF65-F5344CB8AC3E}">
        <p14:creationId xmlns:p14="http://schemas.microsoft.com/office/powerpoint/2010/main" val="3780900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480764" y="428787"/>
            <a:ext cx="1700927" cy="912145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77984" y="428787"/>
            <a:ext cx="4934788" cy="912145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2721F8F4-F999-402C-8D52-4AABEB3AC402}" type="slidenum">
              <a:rPr lang="en-US" altLang="ja-JP"/>
              <a:pPr/>
              <a:t>‹#›</a:t>
            </a:fld>
            <a:endParaRPr lang="en-US" altLang="ja-JP"/>
          </a:p>
        </p:txBody>
      </p:sp>
    </p:spTree>
    <p:extLst>
      <p:ext uri="{BB962C8B-B14F-4D97-AF65-F5344CB8AC3E}">
        <p14:creationId xmlns:p14="http://schemas.microsoft.com/office/powerpoint/2010/main" val="81763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1CD6B302-0DA6-4F14-A1A7-6F077F13E81E}" type="slidenum">
              <a:rPr lang="en-US" altLang="ja-JP"/>
              <a:pPr/>
              <a:t>‹#›</a:t>
            </a:fld>
            <a:endParaRPr lang="en-US" altLang="ja-JP"/>
          </a:p>
        </p:txBody>
      </p:sp>
    </p:spTree>
    <p:extLst>
      <p:ext uri="{BB962C8B-B14F-4D97-AF65-F5344CB8AC3E}">
        <p14:creationId xmlns:p14="http://schemas.microsoft.com/office/powerpoint/2010/main" val="2830384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6725" y="6869861"/>
            <a:ext cx="6425724" cy="2123513"/>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96725" y="4531027"/>
            <a:ext cx="6425724" cy="233883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FC06C47E-7812-493C-9318-B5AC19AAAE52}" type="slidenum">
              <a:rPr lang="en-US" altLang="ja-JP"/>
              <a:pPr/>
              <a:t>‹#›</a:t>
            </a:fld>
            <a:endParaRPr lang="en-US" altLang="ja-JP"/>
          </a:p>
        </p:txBody>
      </p:sp>
    </p:spTree>
    <p:extLst>
      <p:ext uri="{BB962C8B-B14F-4D97-AF65-F5344CB8AC3E}">
        <p14:creationId xmlns:p14="http://schemas.microsoft.com/office/powerpoint/2010/main" val="3922535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77984" y="2494757"/>
            <a:ext cx="3317857" cy="70554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863834" y="2494757"/>
            <a:ext cx="3317857" cy="70554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469A115B-5F3B-4F8E-BD19-31728F578A7C}" type="slidenum">
              <a:rPr lang="en-US" altLang="ja-JP"/>
              <a:pPr/>
              <a:t>‹#›</a:t>
            </a:fld>
            <a:endParaRPr lang="en-US" altLang="ja-JP"/>
          </a:p>
        </p:txBody>
      </p:sp>
    </p:spTree>
    <p:extLst>
      <p:ext uri="{BB962C8B-B14F-4D97-AF65-F5344CB8AC3E}">
        <p14:creationId xmlns:p14="http://schemas.microsoft.com/office/powerpoint/2010/main" val="199242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377984" y="2392665"/>
            <a:ext cx="3340607" cy="99864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377984" y="3391311"/>
            <a:ext cx="3340607" cy="615893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3841087" y="2392665"/>
            <a:ext cx="3340606" cy="99864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3841087" y="3391311"/>
            <a:ext cx="3340606" cy="615893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fld id="{581CB4EF-E787-4224-BB88-EBEAF20007DA}" type="slidenum">
              <a:rPr lang="en-US" altLang="ja-JP"/>
              <a:pPr/>
              <a:t>‹#›</a:t>
            </a:fld>
            <a:endParaRPr lang="en-US" altLang="ja-JP"/>
          </a:p>
        </p:txBody>
      </p:sp>
    </p:spTree>
    <p:extLst>
      <p:ext uri="{BB962C8B-B14F-4D97-AF65-F5344CB8AC3E}">
        <p14:creationId xmlns:p14="http://schemas.microsoft.com/office/powerpoint/2010/main" val="1676158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fld id="{5553924C-FAD9-47E0-835A-E824C14CA8D0}" type="slidenum">
              <a:rPr lang="en-US" altLang="ja-JP"/>
              <a:pPr/>
              <a:t>‹#›</a:t>
            </a:fld>
            <a:endParaRPr lang="en-US" altLang="ja-JP"/>
          </a:p>
        </p:txBody>
      </p:sp>
    </p:spTree>
    <p:extLst>
      <p:ext uri="{BB962C8B-B14F-4D97-AF65-F5344CB8AC3E}">
        <p14:creationId xmlns:p14="http://schemas.microsoft.com/office/powerpoint/2010/main" val="135297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fld id="{E54BA466-9445-45CC-A5AC-6C6D3A32B381}" type="slidenum">
              <a:rPr lang="en-US" altLang="ja-JP"/>
              <a:pPr/>
              <a:t>‹#›</a:t>
            </a:fld>
            <a:endParaRPr lang="en-US" altLang="ja-JP"/>
          </a:p>
        </p:txBody>
      </p:sp>
    </p:spTree>
    <p:extLst>
      <p:ext uri="{BB962C8B-B14F-4D97-AF65-F5344CB8AC3E}">
        <p14:creationId xmlns:p14="http://schemas.microsoft.com/office/powerpoint/2010/main" val="56935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7984" y="425075"/>
            <a:ext cx="2486644" cy="1811669"/>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2955623" y="425074"/>
            <a:ext cx="4226068" cy="91251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377984" y="2236744"/>
            <a:ext cx="2486644" cy="73134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4F725ED5-19D5-4F12-983E-0BA1709C69CD}" type="slidenum">
              <a:rPr lang="en-US" altLang="ja-JP"/>
              <a:pPr/>
              <a:t>‹#›</a:t>
            </a:fld>
            <a:endParaRPr lang="en-US" altLang="ja-JP"/>
          </a:p>
        </p:txBody>
      </p:sp>
    </p:spTree>
    <p:extLst>
      <p:ext uri="{BB962C8B-B14F-4D97-AF65-F5344CB8AC3E}">
        <p14:creationId xmlns:p14="http://schemas.microsoft.com/office/powerpoint/2010/main" val="2025914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187" y="7484270"/>
            <a:ext cx="4535805" cy="883560"/>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482187" y="955952"/>
            <a:ext cx="4535805" cy="64150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482187" y="8367829"/>
            <a:ext cx="4535805" cy="12548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4699114E-3392-488D-9039-A6853B982EFC}" type="slidenum">
              <a:rPr lang="en-US" altLang="ja-JP"/>
              <a:pPr/>
              <a:t>‹#›</a:t>
            </a:fld>
            <a:endParaRPr lang="en-US" altLang="ja-JP"/>
          </a:p>
        </p:txBody>
      </p:sp>
    </p:spTree>
    <p:extLst>
      <p:ext uri="{BB962C8B-B14F-4D97-AF65-F5344CB8AC3E}">
        <p14:creationId xmlns:p14="http://schemas.microsoft.com/office/powerpoint/2010/main" val="4197387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7984" y="428786"/>
            <a:ext cx="6803708" cy="178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377984" y="2494757"/>
            <a:ext cx="6803708" cy="705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377984" y="9735862"/>
            <a:ext cx="1763924" cy="742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2582889" y="9735862"/>
            <a:ext cx="2393897" cy="742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5417767" y="9735862"/>
            <a:ext cx="1763924" cy="742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fld id="{DD7A1CCC-B8AE-4CEC-BE28-F91CCB6FD744}"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ameblo.jp/aoyamahihuka/"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4.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jpe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mailto:pr@doctork.jp" TargetMode="External"/><Relationship Id="rId10" Type="http://schemas.microsoft.com/office/2007/relationships/hdphoto" Target="../media/hdphoto2.wdp"/><Relationship Id="rId4" Type="http://schemas.openxmlformats.org/officeDocument/2006/relationships/image" Target="../media/image4.pn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図 19" descr="青クリDRK_ロゴ（大）.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7312" y="1213646"/>
            <a:ext cx="227488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6"/>
          <p:cNvPicPr>
            <a:picLocks noChangeAspect="1" noChangeArrowheads="1"/>
          </p:cNvPicPr>
          <p:nvPr/>
        </p:nvPicPr>
        <p:blipFill>
          <a:blip r:embed="rId4" cstate="print">
            <a:extLst/>
          </a:blip>
          <a:srcRect/>
          <a:stretch>
            <a:fillRect/>
          </a:stretch>
        </p:blipFill>
        <p:spPr bwMode="auto">
          <a:xfrm>
            <a:off x="800187" y="2286845"/>
            <a:ext cx="6096000" cy="4067175"/>
          </a:xfrm>
          <a:prstGeom prst="rect">
            <a:avLst/>
          </a:prstGeom>
          <a:noFill/>
          <a:ln>
            <a:noFill/>
          </a:ln>
          <a:effectLst>
            <a:glow rad="127000">
              <a:schemeClr val="accent1">
                <a:alpha val="36000"/>
              </a:schemeClr>
            </a:glow>
            <a:outerShdw dist="35921" dir="2700000" algn="ctr" rotWithShape="0">
              <a:schemeClr val="bg2"/>
            </a:outerShdw>
          </a:effectLst>
          <a:extLst/>
        </p:spPr>
      </p:pic>
      <p:sp>
        <p:nvSpPr>
          <p:cNvPr id="2052" name="Text Box 4"/>
          <p:cNvSpPr txBox="1">
            <a:spLocks noChangeArrowheads="1"/>
          </p:cNvSpPr>
          <p:nvPr/>
        </p:nvSpPr>
        <p:spPr bwMode="auto">
          <a:xfrm>
            <a:off x="350837" y="645377"/>
            <a:ext cx="1944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b="1">
                <a:solidFill>
                  <a:schemeClr val="tx1"/>
                </a:solidFill>
                <a:latin typeface="Arial" panose="020B0604020202020204" pitchFamily="34" charset="0"/>
                <a:ea typeface="ＭＳ Ｐゴシック" panose="020B0600070205080204" pitchFamily="50" charset="-128"/>
              </a:defRPr>
            </a:lvl1pPr>
            <a:lvl2pPr marL="742950" indent="-285750">
              <a:defRPr kumimoji="1" sz="1000" b="1">
                <a:solidFill>
                  <a:schemeClr val="tx1"/>
                </a:solidFill>
                <a:latin typeface="Arial" panose="020B0604020202020204" pitchFamily="34" charset="0"/>
                <a:ea typeface="ＭＳ Ｐゴシック" panose="020B0600070205080204" pitchFamily="50" charset="-128"/>
              </a:defRPr>
            </a:lvl2pPr>
            <a:lvl3pPr marL="1143000" indent="-228600">
              <a:defRPr kumimoji="1" sz="1000" b="1">
                <a:solidFill>
                  <a:schemeClr val="tx1"/>
                </a:solidFill>
                <a:latin typeface="Arial" panose="020B0604020202020204" pitchFamily="34" charset="0"/>
                <a:ea typeface="ＭＳ Ｐゴシック" panose="020B0600070205080204" pitchFamily="50" charset="-128"/>
              </a:defRPr>
            </a:lvl3pPr>
            <a:lvl4pPr marL="1600200" indent="-228600">
              <a:defRPr kumimoji="1" sz="1000" b="1">
                <a:solidFill>
                  <a:schemeClr val="tx1"/>
                </a:solidFill>
                <a:latin typeface="Arial" panose="020B0604020202020204" pitchFamily="34" charset="0"/>
                <a:ea typeface="ＭＳ Ｐゴシック" panose="020B0600070205080204" pitchFamily="50" charset="-128"/>
              </a:defRPr>
            </a:lvl4pPr>
            <a:lvl5pPr marL="2057400" indent="-228600">
              <a:defRPr kumimoji="1" sz="10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400" u="sng" dirty="0">
                <a:latin typeface="HG丸ｺﾞｼｯｸM-PRO" panose="020F0600000000000000" pitchFamily="50" charset="-128"/>
                <a:ea typeface="HG丸ｺﾞｼｯｸM-PRO" panose="020F0600000000000000" pitchFamily="50" charset="-128"/>
              </a:rPr>
              <a:t>■</a:t>
            </a:r>
            <a:r>
              <a:rPr lang="ja-JP" altLang="en-US" sz="1400" u="sng" dirty="0">
                <a:latin typeface="HG丸ｺﾞｼｯｸM-PRO" panose="020F0600000000000000" pitchFamily="50" charset="-128"/>
                <a:ea typeface="HG丸ｺﾞｼｯｸM-PRO" panose="020F0600000000000000" pitchFamily="50" charset="-128"/>
              </a:rPr>
              <a:t>報道関係各位</a:t>
            </a:r>
          </a:p>
        </p:txBody>
      </p:sp>
      <p:sp>
        <p:nvSpPr>
          <p:cNvPr id="2053" name="Text Box 3"/>
          <p:cNvSpPr txBox="1">
            <a:spLocks noChangeArrowheads="1"/>
          </p:cNvSpPr>
          <p:nvPr/>
        </p:nvSpPr>
        <p:spPr bwMode="auto">
          <a:xfrm>
            <a:off x="5940077" y="1208881"/>
            <a:ext cx="1168750"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000" b="1">
                <a:solidFill>
                  <a:schemeClr val="tx1"/>
                </a:solidFill>
                <a:latin typeface="Arial" panose="020B0604020202020204" pitchFamily="34" charset="0"/>
                <a:ea typeface="ＭＳ Ｐゴシック" panose="020B0600070205080204" pitchFamily="50" charset="-128"/>
              </a:defRPr>
            </a:lvl1pPr>
            <a:lvl2pPr marL="742950" indent="-285750">
              <a:defRPr kumimoji="1" sz="1000" b="1">
                <a:solidFill>
                  <a:schemeClr val="tx1"/>
                </a:solidFill>
                <a:latin typeface="Arial" panose="020B0604020202020204" pitchFamily="34" charset="0"/>
                <a:ea typeface="ＭＳ Ｐゴシック" panose="020B0600070205080204" pitchFamily="50" charset="-128"/>
              </a:defRPr>
            </a:lvl2pPr>
            <a:lvl3pPr marL="1143000" indent="-228600">
              <a:defRPr kumimoji="1" sz="1000" b="1">
                <a:solidFill>
                  <a:schemeClr val="tx1"/>
                </a:solidFill>
                <a:latin typeface="Arial" panose="020B0604020202020204" pitchFamily="34" charset="0"/>
                <a:ea typeface="ＭＳ Ｐゴシック" panose="020B0600070205080204" pitchFamily="50" charset="-128"/>
              </a:defRPr>
            </a:lvl3pPr>
            <a:lvl4pPr marL="1600200" indent="-228600">
              <a:defRPr kumimoji="1" sz="1000" b="1">
                <a:solidFill>
                  <a:schemeClr val="tx1"/>
                </a:solidFill>
                <a:latin typeface="Arial" panose="020B0604020202020204" pitchFamily="34" charset="0"/>
                <a:ea typeface="ＭＳ Ｐゴシック" panose="020B0600070205080204" pitchFamily="50" charset="-128"/>
              </a:defRPr>
            </a:lvl4pPr>
            <a:lvl5pPr marL="2057400" indent="-228600">
              <a:defRPr kumimoji="1" sz="10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9pPr>
          </a:lstStyle>
          <a:p>
            <a:pPr algn="r" eaLnBrk="1" hangingPunct="1">
              <a:lnSpc>
                <a:spcPct val="65000"/>
              </a:lnSpc>
              <a:spcBef>
                <a:spcPct val="50000"/>
              </a:spcBef>
            </a:pPr>
            <a:r>
              <a:rPr lang="en-US" altLang="ja-JP" sz="1100" b="0" dirty="0" smtClean="0">
                <a:latin typeface="HG丸ｺﾞｼｯｸM-PRO" panose="020F0600000000000000" pitchFamily="50" charset="-128"/>
                <a:ea typeface="HG丸ｺﾞｼｯｸM-PRO" panose="020F0600000000000000" pitchFamily="50" charset="-128"/>
              </a:rPr>
              <a:t>DK-NL017</a:t>
            </a:r>
            <a:endParaRPr lang="en-US" altLang="ja-JP" sz="1100" b="0" dirty="0">
              <a:latin typeface="HG丸ｺﾞｼｯｸM-PRO" panose="020F0600000000000000" pitchFamily="50" charset="-128"/>
              <a:ea typeface="HG丸ｺﾞｼｯｸM-PRO" panose="020F0600000000000000" pitchFamily="50" charset="-128"/>
            </a:endParaRPr>
          </a:p>
          <a:p>
            <a:pPr algn="r" eaLnBrk="1" hangingPunct="1">
              <a:lnSpc>
                <a:spcPct val="65000"/>
              </a:lnSpc>
              <a:spcBef>
                <a:spcPct val="50000"/>
              </a:spcBef>
            </a:pPr>
            <a:r>
              <a:rPr lang="en-US" altLang="ja-JP" sz="1100" b="0" dirty="0" smtClean="0">
                <a:latin typeface="HG丸ｺﾞｼｯｸM-PRO" panose="020F0600000000000000" pitchFamily="50" charset="-128"/>
                <a:ea typeface="HG丸ｺﾞｼｯｸM-PRO" panose="020F0600000000000000" pitchFamily="50" charset="-128"/>
              </a:rPr>
              <a:t>2016</a:t>
            </a:r>
            <a:r>
              <a:rPr lang="ja-JP" altLang="en-US" sz="1100" b="0" dirty="0" smtClean="0">
                <a:latin typeface="HG丸ｺﾞｼｯｸM-PRO" panose="020F0600000000000000" pitchFamily="50" charset="-128"/>
                <a:ea typeface="HG丸ｺﾞｼｯｸM-PRO" panose="020F0600000000000000" pitchFamily="50" charset="-128"/>
              </a:rPr>
              <a:t>年</a:t>
            </a:r>
            <a:r>
              <a:rPr lang="ja-JP" altLang="en-US" sz="1100" b="0" dirty="0">
                <a:latin typeface="HG丸ｺﾞｼｯｸM-PRO" panose="020F0600000000000000" pitchFamily="50" charset="-128"/>
                <a:ea typeface="HG丸ｺﾞｼｯｸM-PRO" panose="020F0600000000000000" pitchFamily="50" charset="-128"/>
              </a:rPr>
              <a:t>９</a:t>
            </a:r>
            <a:r>
              <a:rPr lang="ja-JP" altLang="en-US" sz="1100" b="0" dirty="0" smtClean="0">
                <a:latin typeface="HG丸ｺﾞｼｯｸM-PRO" panose="020F0600000000000000" pitchFamily="50" charset="-128"/>
                <a:ea typeface="HG丸ｺﾞｼｯｸM-PRO" panose="020F0600000000000000" pitchFamily="50" charset="-128"/>
              </a:rPr>
              <a:t>月</a:t>
            </a:r>
            <a:endParaRPr lang="en-US" altLang="ja-JP" sz="1100" b="0" dirty="0">
              <a:latin typeface="HG丸ｺﾞｼｯｸM-PRO" panose="020F0600000000000000" pitchFamily="50" charset="-128"/>
              <a:ea typeface="HG丸ｺﾞｼｯｸM-PRO" panose="020F0600000000000000" pitchFamily="50" charset="-128"/>
            </a:endParaRPr>
          </a:p>
        </p:txBody>
      </p:sp>
      <p:sp>
        <p:nvSpPr>
          <p:cNvPr id="2054" name="Line 8"/>
          <p:cNvSpPr>
            <a:spLocks noChangeShapeType="1"/>
          </p:cNvSpPr>
          <p:nvPr/>
        </p:nvSpPr>
        <p:spPr bwMode="auto">
          <a:xfrm flipV="1">
            <a:off x="3131765" y="9425781"/>
            <a:ext cx="3883025" cy="0"/>
          </a:xfrm>
          <a:prstGeom prst="line">
            <a:avLst/>
          </a:prstGeom>
          <a:noFill/>
          <a:ln w="19050">
            <a:solidFill>
              <a:srgbClr val="FF6600"/>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7" name="Text Box 7"/>
          <p:cNvSpPr txBox="1">
            <a:spLocks noChangeArrowheads="1"/>
          </p:cNvSpPr>
          <p:nvPr/>
        </p:nvSpPr>
        <p:spPr bwMode="auto">
          <a:xfrm>
            <a:off x="2915741" y="7920833"/>
            <a:ext cx="4571926" cy="1261884"/>
          </a:xfrm>
          <a:prstGeom prst="rect">
            <a:avLst/>
          </a:prstGeom>
          <a:noFill/>
          <a:ln>
            <a:noFill/>
          </a:ln>
          <a:extLst/>
        </p:spPr>
        <p:txBody>
          <a:bodyPr wrap="square">
            <a:spAutoFit/>
          </a:bodyPr>
          <a:lstStyle>
            <a:defPPr>
              <a:defRPr lang="ja-JP"/>
            </a:defPPr>
            <a:lvl1pPr algn="l" rtl="0" fontAlgn="base">
              <a:spcBef>
                <a:spcPct val="0"/>
              </a:spcBef>
              <a:spcAft>
                <a:spcPct val="0"/>
              </a:spcAft>
              <a:defRPr kumimoji="1" sz="10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10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10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10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1000" b="1" kern="1200">
                <a:solidFill>
                  <a:schemeClr val="tx1"/>
                </a:solidFill>
                <a:latin typeface="Arial" charset="0"/>
                <a:ea typeface="ＭＳ Ｐゴシック" pitchFamily="50" charset="-128"/>
                <a:cs typeface="+mn-cs"/>
              </a:defRPr>
            </a:lvl9pPr>
          </a:lstStyle>
          <a:p>
            <a:pPr eaLnBrk="1" hangingPunct="1">
              <a:spcBef>
                <a:spcPct val="10000"/>
              </a:spcBef>
              <a:defRPr/>
            </a:pPr>
            <a:r>
              <a:rPr lang="ja-JP" altLang="en-US" dirty="0">
                <a:solidFill>
                  <a:srgbClr val="FF6600"/>
                </a:solidFill>
                <a:latin typeface="+mj-ea"/>
                <a:ea typeface="+mj-ea"/>
              </a:rPr>
              <a:t>●ＣＯＮＴＥＮＴＳ</a:t>
            </a:r>
            <a:endParaRPr lang="en-US" altLang="ja-JP" dirty="0">
              <a:solidFill>
                <a:srgbClr val="FF6600"/>
              </a:solidFill>
              <a:latin typeface="+mj-ea"/>
              <a:ea typeface="+mj-ea"/>
            </a:endParaRPr>
          </a:p>
          <a:p>
            <a:pPr eaLnBrk="1" hangingPunct="1">
              <a:spcBef>
                <a:spcPts val="0"/>
              </a:spcBef>
              <a:defRPr/>
            </a:pPr>
            <a:endParaRPr lang="en-US" altLang="ja-JP" dirty="0" smtClean="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a:p>
            <a:pPr eaLnBrk="1" hangingPunct="1">
              <a:spcBef>
                <a:spcPts val="600"/>
              </a:spcBef>
              <a:tabLst>
                <a:tab pos="3767138" algn="l"/>
              </a:tabLst>
              <a:defRPr/>
            </a:pPr>
            <a:r>
              <a:rPr lang="ja-JP" altLang="en-US" sz="900" b="0" dirty="0" smtClean="0">
                <a:latin typeface="+mn-ea"/>
                <a:ea typeface="+mn-ea"/>
              </a:rPr>
              <a:t>　・今月のテーマ</a:t>
            </a:r>
            <a:r>
              <a:rPr lang="ja-JP" altLang="en-US" sz="900" b="0" dirty="0">
                <a:latin typeface="+mn-ea"/>
                <a:ea typeface="+mn-ea"/>
              </a:rPr>
              <a:t>　</a:t>
            </a:r>
            <a:r>
              <a:rPr lang="ja-JP" altLang="en-US" sz="900" dirty="0" smtClean="0">
                <a:solidFill>
                  <a:srgbClr val="FF6600"/>
                </a:solidFill>
                <a:latin typeface="+mn-ea"/>
                <a:ea typeface="+mn-ea"/>
              </a:rPr>
              <a:t>「</a:t>
            </a:r>
            <a:r>
              <a:rPr lang="ja-JP" altLang="en-US" sz="900" dirty="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ストレスと毛穴と肌老化：ストレス解消とビタミン</a:t>
            </a:r>
            <a:r>
              <a:rPr lang="ja-JP" altLang="en-US" sz="900" dirty="0" smtClean="0">
                <a:solidFill>
                  <a:srgbClr val="FF6600"/>
                </a:solidFill>
                <a:latin typeface="+mn-ea"/>
                <a:ea typeface="+mn-ea"/>
              </a:rPr>
              <a:t>」　　　</a:t>
            </a:r>
            <a:r>
              <a:rPr lang="ja-JP" altLang="en-US" sz="900" b="0" dirty="0" smtClean="0">
                <a:latin typeface="+mn-ea"/>
                <a:ea typeface="+mn-ea"/>
              </a:rPr>
              <a:t>・・ </a:t>
            </a:r>
            <a:r>
              <a:rPr lang="en-US" altLang="ja-JP" sz="900" b="0" dirty="0" smtClean="0">
                <a:latin typeface="+mn-ea"/>
                <a:ea typeface="+mn-ea"/>
              </a:rPr>
              <a:t>P1</a:t>
            </a:r>
          </a:p>
          <a:p>
            <a:pPr eaLnBrk="1" hangingPunct="1">
              <a:spcBef>
                <a:spcPts val="600"/>
              </a:spcBef>
              <a:tabLst>
                <a:tab pos="3767138" algn="l"/>
              </a:tabLst>
              <a:defRPr/>
            </a:pPr>
            <a:r>
              <a:rPr lang="ja-JP" altLang="en-US" sz="900" b="0" dirty="0">
                <a:latin typeface="+mn-ea"/>
                <a:ea typeface="+mn-ea"/>
              </a:rPr>
              <a:t>　</a:t>
            </a:r>
            <a:r>
              <a:rPr lang="ja-JP" altLang="en-US" sz="900" b="0" dirty="0" smtClean="0">
                <a:latin typeface="+mn-ea"/>
                <a:ea typeface="+mn-ea"/>
              </a:rPr>
              <a:t>・</a:t>
            </a:r>
            <a:r>
              <a:rPr lang="ja-JP" altLang="en-US" sz="900" b="0" dirty="0">
                <a:latin typeface="+mn-ea"/>
                <a:ea typeface="+mn-ea"/>
              </a:rPr>
              <a:t>今月のテーマにおススメ製品   </a:t>
            </a:r>
            <a:r>
              <a:rPr lang="ja-JP" altLang="en-US" sz="900" b="0" dirty="0" smtClean="0">
                <a:latin typeface="+mn-ea"/>
                <a:ea typeface="+mn-ea"/>
              </a:rPr>
              <a:t>　　　　　　　　　　　　　　　　　　　　　　　　　　　　  ・</a:t>
            </a:r>
            <a:r>
              <a:rPr lang="ja-JP" altLang="en-US" sz="900" b="0" dirty="0">
                <a:latin typeface="+mn-ea"/>
                <a:ea typeface="+mn-ea"/>
              </a:rPr>
              <a:t>・ </a:t>
            </a:r>
            <a:r>
              <a:rPr lang="en-US" altLang="ja-JP" sz="900" b="0" dirty="0" smtClean="0">
                <a:latin typeface="+mn-ea"/>
                <a:ea typeface="+mn-ea"/>
              </a:rPr>
              <a:t>P3</a:t>
            </a:r>
          </a:p>
          <a:p>
            <a:pPr eaLnBrk="1" hangingPunct="1">
              <a:spcBef>
                <a:spcPts val="600"/>
              </a:spcBef>
              <a:tabLst>
                <a:tab pos="3767138" algn="l"/>
              </a:tabLst>
              <a:defRPr/>
            </a:pPr>
            <a:r>
              <a:rPr lang="ja-JP" altLang="en-US" sz="900" b="0" dirty="0" smtClean="0">
                <a:latin typeface="+mn-ea"/>
                <a:ea typeface="+mn-ea"/>
              </a:rPr>
              <a:t>　・</a:t>
            </a:r>
            <a:r>
              <a:rPr lang="ja-JP" altLang="en-US" sz="900" b="0" dirty="0">
                <a:latin typeface="+mn-ea"/>
                <a:ea typeface="+mn-ea"/>
              </a:rPr>
              <a:t>今月のテーマにおススメ施術　  </a:t>
            </a:r>
            <a:r>
              <a:rPr lang="ja-JP" altLang="en-US" sz="900" b="0" dirty="0" smtClean="0">
                <a:latin typeface="+mn-ea"/>
                <a:ea typeface="+mn-ea"/>
              </a:rPr>
              <a:t>　　　　　　　　　　　　　　 　　 　　　　　　　　　　　 ・</a:t>
            </a:r>
            <a:r>
              <a:rPr lang="ja-JP" altLang="en-US" sz="900" b="0" dirty="0">
                <a:latin typeface="+mn-ea"/>
                <a:ea typeface="+mn-ea"/>
              </a:rPr>
              <a:t>・ </a:t>
            </a:r>
            <a:r>
              <a:rPr lang="en-US" altLang="ja-JP" sz="900" b="0" dirty="0" smtClean="0">
                <a:latin typeface="+mn-ea"/>
                <a:ea typeface="+mn-ea"/>
              </a:rPr>
              <a:t>P3</a:t>
            </a:r>
          </a:p>
          <a:p>
            <a:pPr eaLnBrk="1" hangingPunct="1">
              <a:spcBef>
                <a:spcPts val="600"/>
              </a:spcBef>
              <a:tabLst>
                <a:tab pos="3767138" algn="l"/>
              </a:tabLst>
              <a:defRPr/>
            </a:pPr>
            <a:r>
              <a:rPr lang="ja-JP" altLang="en-US" sz="900" b="0" dirty="0">
                <a:latin typeface="+mn-ea"/>
                <a:ea typeface="+mn-ea"/>
              </a:rPr>
              <a:t>　</a:t>
            </a:r>
            <a:r>
              <a:rPr lang="ja-JP" altLang="en-US" sz="900" b="0" dirty="0" smtClean="0">
                <a:latin typeface="+mn-ea"/>
                <a:ea typeface="+mn-ea"/>
              </a:rPr>
              <a:t>・</a:t>
            </a:r>
            <a:r>
              <a:rPr lang="en-US" altLang="ja-JP" sz="900" b="0" dirty="0">
                <a:latin typeface="+mn-ea"/>
                <a:ea typeface="+mn-ea"/>
              </a:rPr>
              <a:t>Dr.</a:t>
            </a:r>
            <a:r>
              <a:rPr lang="ja-JP" altLang="en-US" sz="900" b="0" dirty="0">
                <a:latin typeface="+mn-ea"/>
                <a:ea typeface="+mn-ea"/>
              </a:rPr>
              <a:t>亀山</a:t>
            </a:r>
            <a:r>
              <a:rPr lang="ja-JP" altLang="en-US" sz="900" b="0" dirty="0" smtClean="0">
                <a:latin typeface="+mn-ea"/>
                <a:ea typeface="+mn-ea"/>
              </a:rPr>
              <a:t>コラム「</a:t>
            </a:r>
            <a:r>
              <a:rPr lang="ja-JP" altLang="en-US" sz="900" b="0" dirty="0">
                <a:latin typeface="+mn-ea"/>
                <a:ea typeface="+mn-ea"/>
              </a:rPr>
              <a:t>アンチアクネメソセラピー：ニキビ注射　いかがですか</a:t>
            </a:r>
            <a:r>
              <a:rPr lang="ja-JP" altLang="en-US" sz="900" b="0" dirty="0" smtClean="0">
                <a:latin typeface="+mn-ea"/>
                <a:ea typeface="+mn-ea"/>
              </a:rPr>
              <a:t>？」　　    ・・ </a:t>
            </a:r>
            <a:r>
              <a:rPr lang="en-US" altLang="ja-JP" sz="900" b="0" dirty="0" smtClean="0">
                <a:latin typeface="+mn-ea"/>
                <a:ea typeface="+mn-ea"/>
              </a:rPr>
              <a:t>P4</a:t>
            </a:r>
            <a:endParaRPr lang="en-US" altLang="ja-JP" sz="900" b="0" dirty="0">
              <a:latin typeface="+mn-ea"/>
              <a:ea typeface="+mn-ea"/>
            </a:endParaRPr>
          </a:p>
        </p:txBody>
      </p:sp>
      <p:sp>
        <p:nvSpPr>
          <p:cNvPr id="2057" name="テキスト ボックス 7"/>
          <p:cNvSpPr txBox="1">
            <a:spLocks noChangeArrowheads="1"/>
          </p:cNvSpPr>
          <p:nvPr/>
        </p:nvSpPr>
        <p:spPr bwMode="auto">
          <a:xfrm>
            <a:off x="350837" y="9648873"/>
            <a:ext cx="6858000" cy="40005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b="1">
                <a:solidFill>
                  <a:schemeClr val="tx1"/>
                </a:solidFill>
                <a:latin typeface="Arial" panose="020B0604020202020204" pitchFamily="34" charset="0"/>
                <a:ea typeface="ＭＳ Ｐゴシック" panose="020B0600070205080204" pitchFamily="50" charset="-128"/>
              </a:defRPr>
            </a:lvl1pPr>
            <a:lvl2pPr marL="742950" indent="-285750">
              <a:defRPr kumimoji="1" sz="1000" b="1">
                <a:solidFill>
                  <a:schemeClr val="tx1"/>
                </a:solidFill>
                <a:latin typeface="Arial" panose="020B0604020202020204" pitchFamily="34" charset="0"/>
                <a:ea typeface="ＭＳ Ｐゴシック" panose="020B0600070205080204" pitchFamily="50" charset="-128"/>
              </a:defRPr>
            </a:lvl2pPr>
            <a:lvl3pPr marL="1143000" indent="-228600">
              <a:defRPr kumimoji="1" sz="1000" b="1">
                <a:solidFill>
                  <a:schemeClr val="tx1"/>
                </a:solidFill>
                <a:latin typeface="Arial" panose="020B0604020202020204" pitchFamily="34" charset="0"/>
                <a:ea typeface="ＭＳ Ｐゴシック" panose="020B0600070205080204" pitchFamily="50" charset="-128"/>
              </a:defRPr>
            </a:lvl3pPr>
            <a:lvl4pPr marL="1600200" indent="-228600">
              <a:defRPr kumimoji="1" sz="1000" b="1">
                <a:solidFill>
                  <a:schemeClr val="tx1"/>
                </a:solidFill>
                <a:latin typeface="Arial" panose="020B0604020202020204" pitchFamily="34" charset="0"/>
                <a:ea typeface="ＭＳ Ｐゴシック" panose="020B0600070205080204" pitchFamily="50" charset="-128"/>
              </a:defRPr>
            </a:lvl4pPr>
            <a:lvl5pPr marL="2057400" indent="-228600">
              <a:defRPr kumimoji="1" sz="10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9pPr>
          </a:lstStyle>
          <a:p>
            <a:pPr eaLnBrk="1" hangingPunct="1">
              <a:spcBef>
                <a:spcPts val="600"/>
              </a:spcBef>
            </a:pPr>
            <a:r>
              <a:rPr lang="ja-JP" altLang="en-US" dirty="0">
                <a:solidFill>
                  <a:srgbClr val="FF0000"/>
                </a:solidFill>
                <a:latin typeface="HG丸ｺﾞｼｯｸM-PRO" panose="020F0600000000000000" pitchFamily="50" charset="-128"/>
                <a:ea typeface="HG丸ｺﾞｼｯｸM-PRO" panose="020F0600000000000000" pitchFamily="50" charset="-128"/>
              </a:rPr>
              <a:t>ニュースレター記載グラフ＆エビデンスデータ各種は、貴媒体ご企画にてご活用いただければと存じます。                                                                          　　　追加ご取材・資料手配等</a:t>
            </a:r>
            <a:r>
              <a:rPr lang="ja-JP" altLang="en-US" dirty="0" smtClean="0">
                <a:solidFill>
                  <a:srgbClr val="FF0000"/>
                </a:solidFill>
                <a:latin typeface="HG丸ｺﾞｼｯｸM-PRO" panose="020F0600000000000000" pitchFamily="50" charset="-128"/>
                <a:ea typeface="HG丸ｺﾞｼｯｸM-PRO" panose="020F0600000000000000" pitchFamily="50" charset="-128"/>
              </a:rPr>
              <a:t>もお気軽</a:t>
            </a:r>
            <a:r>
              <a:rPr lang="ja-JP" altLang="en-US" dirty="0">
                <a:solidFill>
                  <a:srgbClr val="FF0000"/>
                </a:solidFill>
                <a:latin typeface="HG丸ｺﾞｼｯｸM-PRO" panose="020F0600000000000000" pitchFamily="50" charset="-128"/>
                <a:ea typeface="HG丸ｺﾞｼｯｸM-PRO" panose="020F0600000000000000" pitchFamily="50" charset="-128"/>
              </a:rPr>
              <a:t>にお問合せ下さい。　　</a:t>
            </a:r>
          </a:p>
        </p:txBody>
      </p:sp>
      <p:sp>
        <p:nvSpPr>
          <p:cNvPr id="2058" name="テキスト ボックス 7"/>
          <p:cNvSpPr txBox="1">
            <a:spLocks noChangeArrowheads="1"/>
          </p:cNvSpPr>
          <p:nvPr/>
        </p:nvSpPr>
        <p:spPr bwMode="auto">
          <a:xfrm>
            <a:off x="668339" y="8557420"/>
            <a:ext cx="2390775"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b="1">
                <a:solidFill>
                  <a:schemeClr val="tx1"/>
                </a:solidFill>
                <a:latin typeface="Arial" panose="020B0604020202020204" pitchFamily="34" charset="0"/>
                <a:ea typeface="ＭＳ Ｐゴシック" panose="020B0600070205080204" pitchFamily="50" charset="-128"/>
              </a:defRPr>
            </a:lvl1pPr>
            <a:lvl2pPr marL="742950" indent="-285750">
              <a:defRPr kumimoji="1" sz="1000" b="1">
                <a:solidFill>
                  <a:schemeClr val="tx1"/>
                </a:solidFill>
                <a:latin typeface="Arial" panose="020B0604020202020204" pitchFamily="34" charset="0"/>
                <a:ea typeface="ＭＳ Ｐゴシック" panose="020B0600070205080204" pitchFamily="50" charset="-128"/>
              </a:defRPr>
            </a:lvl2pPr>
            <a:lvl3pPr marL="1143000" indent="-228600">
              <a:defRPr kumimoji="1" sz="1000" b="1">
                <a:solidFill>
                  <a:schemeClr val="tx1"/>
                </a:solidFill>
                <a:latin typeface="Arial" panose="020B0604020202020204" pitchFamily="34" charset="0"/>
                <a:ea typeface="ＭＳ Ｐゴシック" panose="020B0600070205080204" pitchFamily="50" charset="-128"/>
              </a:defRPr>
            </a:lvl3pPr>
            <a:lvl4pPr marL="1600200" indent="-228600">
              <a:defRPr kumimoji="1" sz="1000" b="1">
                <a:solidFill>
                  <a:schemeClr val="tx1"/>
                </a:solidFill>
                <a:latin typeface="Arial" panose="020B0604020202020204" pitchFamily="34" charset="0"/>
                <a:ea typeface="ＭＳ Ｐゴシック" panose="020B0600070205080204" pitchFamily="50" charset="-128"/>
              </a:defRPr>
            </a:lvl4pPr>
            <a:lvl5pPr marL="2057400" indent="-228600">
              <a:defRPr kumimoji="1" sz="10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9pPr>
          </a:lstStyle>
          <a:p>
            <a:pPr eaLnBrk="1" hangingPunct="1">
              <a:spcBef>
                <a:spcPts val="600"/>
              </a:spcBef>
            </a:pPr>
            <a:r>
              <a:rPr lang="ja-JP" altLang="en-US" sz="900" dirty="0">
                <a:latin typeface="HG丸ｺﾞｼｯｸM-PRO" panose="020F0600000000000000" pitchFamily="50" charset="-128"/>
                <a:ea typeface="HG丸ｺﾞｼｯｸM-PRO" panose="020F0600000000000000" pitchFamily="50" charset="-128"/>
              </a:rPr>
              <a:t>皮膚科専門医・医学博士　亀山孝一郎　</a:t>
            </a:r>
            <a:endParaRPr lang="en-US" altLang="ja-JP" sz="900" dirty="0">
              <a:latin typeface="HG丸ｺﾞｼｯｸM-PRO" panose="020F0600000000000000" pitchFamily="50" charset="-128"/>
              <a:ea typeface="HG丸ｺﾞｼｯｸM-PRO" panose="020F0600000000000000" pitchFamily="50" charset="-128"/>
            </a:endParaRPr>
          </a:p>
          <a:p>
            <a:pPr eaLnBrk="1" hangingPunct="1">
              <a:spcBef>
                <a:spcPts val="600"/>
              </a:spcBef>
            </a:pPr>
            <a:r>
              <a:rPr lang="ja-JP" altLang="en-US" sz="900" b="0" dirty="0">
                <a:latin typeface="HG丸ｺﾞｼｯｸM-PRO" panose="020F0600000000000000" pitchFamily="50" charset="-128"/>
                <a:ea typeface="HG丸ｺﾞｼｯｸM-PRO" panose="020F0600000000000000" pitchFamily="50" charset="-128"/>
              </a:rPr>
              <a:t>青山ヒフ科クリニック院長</a:t>
            </a:r>
            <a:r>
              <a:rPr lang="en-US" altLang="ja-JP" sz="900" b="0" dirty="0">
                <a:latin typeface="HG丸ｺﾞｼｯｸM-PRO" panose="020F0600000000000000" pitchFamily="50" charset="-128"/>
                <a:ea typeface="HG丸ｺﾞｼｯｸM-PRO" panose="020F0600000000000000" pitchFamily="50" charset="-128"/>
              </a:rPr>
              <a:t/>
            </a:r>
            <a:br>
              <a:rPr lang="en-US" altLang="ja-JP" sz="900" b="0" dirty="0">
                <a:latin typeface="HG丸ｺﾞｼｯｸM-PRO" panose="020F0600000000000000" pitchFamily="50" charset="-128"/>
                <a:ea typeface="HG丸ｺﾞｼｯｸM-PRO" panose="020F0600000000000000" pitchFamily="50" charset="-128"/>
              </a:rPr>
            </a:br>
            <a:r>
              <a:rPr lang="ja-JP" altLang="en-US" sz="900" b="0" dirty="0">
                <a:latin typeface="HG丸ｺﾞｼｯｸM-PRO" panose="020F0600000000000000" pitchFamily="50" charset="-128"/>
                <a:ea typeface="HG丸ｺﾞｼｯｸM-PRO" panose="020F0600000000000000" pitchFamily="50" charset="-128"/>
              </a:rPr>
              <a:t>ドクターケイ開発者</a:t>
            </a:r>
            <a:endParaRPr lang="en-US" altLang="ja-JP" sz="900" b="0" dirty="0">
              <a:latin typeface="HG丸ｺﾞｼｯｸM-PRO" panose="020F0600000000000000" pitchFamily="50" charset="-128"/>
              <a:ea typeface="HG丸ｺﾞｼｯｸM-PRO" panose="020F0600000000000000" pitchFamily="50" charset="-128"/>
            </a:endParaRPr>
          </a:p>
          <a:p>
            <a:pPr eaLnBrk="1" hangingPunct="1">
              <a:spcBef>
                <a:spcPts val="600"/>
              </a:spcBef>
            </a:pPr>
            <a:r>
              <a:rPr lang="ja-JP" altLang="en-US" sz="900" b="0" dirty="0">
                <a:latin typeface="HG丸ｺﾞｼｯｸM-PRO" panose="020F0600000000000000" pitchFamily="50" charset="-128"/>
                <a:ea typeface="HG丸ｺﾞｼｯｸM-PRO" panose="020F0600000000000000" pitchFamily="50" charset="-128"/>
              </a:rPr>
              <a:t>大人気！「</a:t>
            </a:r>
            <a:r>
              <a:rPr lang="en-US" altLang="ja-JP" sz="900" b="0" dirty="0">
                <a:latin typeface="HG丸ｺﾞｼｯｸM-PRO" panose="020F0600000000000000" pitchFamily="50" charset="-128"/>
                <a:ea typeface="HG丸ｺﾞｼｯｸM-PRO" panose="020F0600000000000000" pitchFamily="50" charset="-128"/>
              </a:rPr>
              <a:t>Dr.</a:t>
            </a:r>
            <a:r>
              <a:rPr lang="ja-JP" altLang="en-US" sz="900" b="0" dirty="0">
                <a:latin typeface="HG丸ｺﾞｼｯｸM-PRO" panose="020F0600000000000000" pitchFamily="50" charset="-128"/>
                <a:ea typeface="HG丸ｺﾞｼｯｸM-PRO" panose="020F0600000000000000" pitchFamily="50" charset="-128"/>
              </a:rPr>
              <a:t>亀山オフィシャルブログ」</a:t>
            </a:r>
            <a:r>
              <a:rPr lang="en-US" altLang="ja-JP" sz="900" b="0" dirty="0">
                <a:latin typeface="HG丸ｺﾞｼｯｸM-PRO" panose="020F0600000000000000" pitchFamily="50" charset="-128"/>
                <a:ea typeface="HG丸ｺﾞｼｯｸM-PRO" panose="020F0600000000000000" pitchFamily="50" charset="-128"/>
              </a:rPr>
              <a:t/>
            </a:r>
            <a:br>
              <a:rPr lang="en-US" altLang="ja-JP" sz="900" b="0" dirty="0">
                <a:latin typeface="HG丸ｺﾞｼｯｸM-PRO" panose="020F0600000000000000" pitchFamily="50" charset="-128"/>
                <a:ea typeface="HG丸ｺﾞｼｯｸM-PRO" panose="020F0600000000000000" pitchFamily="50" charset="-128"/>
              </a:rPr>
            </a:br>
            <a:r>
              <a:rPr lang="en-US" altLang="ja-JP" sz="900" b="0" dirty="0">
                <a:latin typeface="HG丸ｺﾞｼｯｸM-PRO" panose="020F0600000000000000" pitchFamily="50" charset="-128"/>
                <a:ea typeface="HG丸ｺﾞｼｯｸM-PRO" panose="020F0600000000000000" pitchFamily="50" charset="-128"/>
                <a:hlinkClick r:id="rId5"/>
              </a:rPr>
              <a:t>http://ameblo.jp/aoyamahihuka/</a:t>
            </a:r>
            <a:endParaRPr lang="en-US" altLang="ja-JP" sz="900" b="0" dirty="0">
              <a:latin typeface="HG丸ｺﾞｼｯｸM-PRO" panose="020F0600000000000000" pitchFamily="50" charset="-128"/>
              <a:ea typeface="HG丸ｺﾞｼｯｸM-PRO" panose="020F0600000000000000" pitchFamily="50" charset="-128"/>
            </a:endParaRPr>
          </a:p>
        </p:txBody>
      </p:sp>
      <p:sp>
        <p:nvSpPr>
          <p:cNvPr id="2059" name="Line 8"/>
          <p:cNvSpPr>
            <a:spLocks noChangeShapeType="1"/>
          </p:cNvSpPr>
          <p:nvPr/>
        </p:nvSpPr>
        <p:spPr bwMode="auto">
          <a:xfrm>
            <a:off x="4200527" y="8055769"/>
            <a:ext cx="2879725" cy="0"/>
          </a:xfrm>
          <a:prstGeom prst="line">
            <a:avLst/>
          </a:prstGeom>
          <a:noFill/>
          <a:ln w="19050">
            <a:solidFill>
              <a:srgbClr val="FF6600"/>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 name="角丸四角形 4"/>
          <p:cNvSpPr/>
          <p:nvPr/>
        </p:nvSpPr>
        <p:spPr>
          <a:xfrm>
            <a:off x="1027906" y="2681610"/>
            <a:ext cx="5473700" cy="2664296"/>
          </a:xfrm>
          <a:prstGeom prst="roundRect">
            <a:avLst/>
          </a:prstGeom>
          <a:solidFill>
            <a:schemeClr val="bg1">
              <a:alpha val="5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6600"/>
              </a:solidFill>
            </a:endParaRPr>
          </a:p>
        </p:txBody>
      </p:sp>
      <p:sp>
        <p:nvSpPr>
          <p:cNvPr id="15" name="テキスト ボックス 7"/>
          <p:cNvSpPr txBox="1">
            <a:spLocks noChangeArrowheads="1"/>
          </p:cNvSpPr>
          <p:nvPr/>
        </p:nvSpPr>
        <p:spPr bwMode="auto">
          <a:xfrm>
            <a:off x="827808" y="3230959"/>
            <a:ext cx="5904061" cy="2046714"/>
          </a:xfrm>
          <a:prstGeom prst="rect">
            <a:avLst/>
          </a:prstGeom>
          <a:noFill/>
          <a:ln>
            <a:noFill/>
          </a:ln>
        </p:spPr>
        <p:txBody>
          <a:bodyPr wrap="square">
            <a:spAutoFit/>
          </a:bodyPr>
          <a:lstStyle>
            <a:lvl1pPr eaLnBrk="0" hangingPunct="0">
              <a:defRPr kumimoji="1" sz="1000" b="1">
                <a:solidFill>
                  <a:schemeClr val="tx1"/>
                </a:solidFill>
                <a:latin typeface="Arial" charset="0"/>
                <a:ea typeface="ＭＳ Ｐゴシック" pitchFamily="50" charset="-128"/>
              </a:defRPr>
            </a:lvl1pPr>
            <a:lvl2pPr marL="742950" indent="-285750" eaLnBrk="0" hangingPunct="0">
              <a:defRPr kumimoji="1" sz="1000" b="1">
                <a:solidFill>
                  <a:schemeClr val="tx1"/>
                </a:solidFill>
                <a:latin typeface="Arial" charset="0"/>
                <a:ea typeface="ＭＳ Ｐゴシック" pitchFamily="50" charset="-128"/>
              </a:defRPr>
            </a:lvl2pPr>
            <a:lvl3pPr marL="1143000" indent="-228600" eaLnBrk="0" hangingPunct="0">
              <a:defRPr kumimoji="1" sz="1000" b="1">
                <a:solidFill>
                  <a:schemeClr val="tx1"/>
                </a:solidFill>
                <a:latin typeface="Arial" charset="0"/>
                <a:ea typeface="ＭＳ Ｐゴシック" pitchFamily="50" charset="-128"/>
              </a:defRPr>
            </a:lvl3pPr>
            <a:lvl4pPr marL="1600200" indent="-228600" eaLnBrk="0" hangingPunct="0">
              <a:defRPr kumimoji="1" sz="1000" b="1">
                <a:solidFill>
                  <a:schemeClr val="tx1"/>
                </a:solidFill>
                <a:latin typeface="Arial" charset="0"/>
                <a:ea typeface="ＭＳ Ｐゴシック" pitchFamily="50" charset="-128"/>
              </a:defRPr>
            </a:lvl4pPr>
            <a:lvl5pPr marL="2057400" indent="-228600" eaLnBrk="0" hangingPunct="0">
              <a:defRPr kumimoji="1" sz="1000"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9pPr>
          </a:lstStyle>
          <a:p>
            <a:pPr algn="ctr" eaLnBrk="1" hangingPunct="1">
              <a:spcBef>
                <a:spcPts val="600"/>
              </a:spcBef>
              <a:defRPr/>
            </a:pPr>
            <a:r>
              <a:rPr lang="ja-JP" altLang="en-US" sz="2800" dirty="0">
                <a:latin typeface="HG丸ｺﾞｼｯｸM-PRO" pitchFamily="50" charset="-128"/>
                <a:ea typeface="HG丸ｺﾞｼｯｸM-PRO" pitchFamily="50" charset="-128"/>
              </a:rPr>
              <a:t>ビタミン</a:t>
            </a:r>
            <a:r>
              <a:rPr lang="en-US" altLang="ja-JP" sz="2800" dirty="0">
                <a:latin typeface="HG丸ｺﾞｼｯｸM-PRO" pitchFamily="50" charset="-128"/>
                <a:ea typeface="HG丸ｺﾞｼｯｸM-PRO" pitchFamily="50" charset="-128"/>
              </a:rPr>
              <a:t>C</a:t>
            </a:r>
            <a:r>
              <a:rPr lang="ja-JP" altLang="en-US" sz="2800" dirty="0">
                <a:latin typeface="HG丸ｺﾞｼｯｸM-PRO" pitchFamily="50" charset="-128"/>
                <a:ea typeface="HG丸ｺﾞｼｯｸM-PRO" pitchFamily="50" charset="-128"/>
              </a:rPr>
              <a:t>のパイオニア</a:t>
            </a:r>
            <a:endParaRPr lang="en-US" altLang="ja-JP" sz="2800" dirty="0">
              <a:latin typeface="HG丸ｺﾞｼｯｸM-PRO" pitchFamily="50" charset="-128"/>
              <a:ea typeface="HG丸ｺﾞｼｯｸM-PRO" pitchFamily="50" charset="-128"/>
            </a:endParaRPr>
          </a:p>
          <a:p>
            <a:pPr algn="ctr" eaLnBrk="1" hangingPunct="1">
              <a:spcBef>
                <a:spcPts val="600"/>
              </a:spcBef>
              <a:defRPr/>
            </a:pPr>
            <a:r>
              <a:rPr lang="ja-JP" altLang="en-US" sz="2800" dirty="0" smtClean="0">
                <a:latin typeface="HG丸ｺﾞｼｯｸM-PRO" pitchFamily="50" charset="-128"/>
                <a:ea typeface="HG丸ｺﾞｼｯｸM-PRO" pitchFamily="50" charset="-128"/>
              </a:rPr>
              <a:t>ドクター亀山が考える</a:t>
            </a:r>
            <a:endParaRPr lang="en-US" altLang="ja-JP" sz="2800" dirty="0" smtClean="0">
              <a:latin typeface="HG丸ｺﾞｼｯｸM-PRO" pitchFamily="50" charset="-128"/>
              <a:ea typeface="HG丸ｺﾞｼｯｸM-PRO" pitchFamily="50" charset="-128"/>
            </a:endParaRPr>
          </a:p>
          <a:p>
            <a:pPr algn="ctr" eaLnBrk="1" hangingPunct="1">
              <a:spcBef>
                <a:spcPts val="600"/>
              </a:spcBef>
              <a:defRPr/>
            </a:pPr>
            <a:r>
              <a:rPr lang="ja-JP" altLang="en-US" sz="2800" dirty="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「ストレスと毛穴と肌</a:t>
            </a:r>
            <a:r>
              <a:rPr lang="ja-JP" altLang="en-US" sz="2800" dirty="0" smtClean="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老化・</a:t>
            </a:r>
            <a:endParaRPr lang="en-US" altLang="ja-JP" sz="2800" dirty="0" smtClean="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a:p>
            <a:pPr algn="ctr" eaLnBrk="1" hangingPunct="1">
              <a:spcBef>
                <a:spcPts val="600"/>
              </a:spcBef>
              <a:defRPr/>
            </a:pPr>
            <a:r>
              <a:rPr lang="ja-JP" altLang="en-US" sz="2800" dirty="0" smtClean="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　ストレス</a:t>
            </a:r>
            <a:r>
              <a:rPr lang="ja-JP" altLang="en-US" sz="2800" dirty="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解消とビタミン」</a:t>
            </a:r>
            <a:endParaRPr lang="en-US" altLang="ja-JP" sz="2800" dirty="0" smtClean="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16" name="テキスト ボックス 7"/>
          <p:cNvSpPr txBox="1">
            <a:spLocks noChangeArrowheads="1"/>
          </p:cNvSpPr>
          <p:nvPr/>
        </p:nvSpPr>
        <p:spPr bwMode="auto">
          <a:xfrm>
            <a:off x="889000" y="5423694"/>
            <a:ext cx="6018212" cy="830997"/>
          </a:xfrm>
          <a:prstGeom prst="rect">
            <a:avLst/>
          </a:prstGeom>
          <a:noFill/>
          <a:ln>
            <a:noFill/>
          </a:ln>
        </p:spPr>
        <p:txBody>
          <a:bodyPr>
            <a:spAutoFit/>
          </a:bodyPr>
          <a:lstStyle>
            <a:lvl1pPr eaLnBrk="0" hangingPunct="0">
              <a:defRPr kumimoji="1" sz="1000" b="1">
                <a:solidFill>
                  <a:schemeClr val="tx1"/>
                </a:solidFill>
                <a:latin typeface="Arial" charset="0"/>
                <a:ea typeface="ＭＳ Ｐゴシック" pitchFamily="50" charset="-128"/>
              </a:defRPr>
            </a:lvl1pPr>
            <a:lvl2pPr marL="742950" indent="-285750" eaLnBrk="0" hangingPunct="0">
              <a:defRPr kumimoji="1" sz="1000" b="1">
                <a:solidFill>
                  <a:schemeClr val="tx1"/>
                </a:solidFill>
                <a:latin typeface="Arial" charset="0"/>
                <a:ea typeface="ＭＳ Ｐゴシック" pitchFamily="50" charset="-128"/>
              </a:defRPr>
            </a:lvl2pPr>
            <a:lvl3pPr marL="1143000" indent="-228600" eaLnBrk="0" hangingPunct="0">
              <a:defRPr kumimoji="1" sz="1000" b="1">
                <a:solidFill>
                  <a:schemeClr val="tx1"/>
                </a:solidFill>
                <a:latin typeface="Arial" charset="0"/>
                <a:ea typeface="ＭＳ Ｐゴシック" pitchFamily="50" charset="-128"/>
              </a:defRPr>
            </a:lvl3pPr>
            <a:lvl4pPr marL="1600200" indent="-228600" eaLnBrk="0" hangingPunct="0">
              <a:defRPr kumimoji="1" sz="1000" b="1">
                <a:solidFill>
                  <a:schemeClr val="tx1"/>
                </a:solidFill>
                <a:latin typeface="Arial" charset="0"/>
                <a:ea typeface="ＭＳ Ｐゴシック" pitchFamily="50" charset="-128"/>
              </a:defRPr>
            </a:lvl4pPr>
            <a:lvl5pPr marL="2057400" indent="-228600" eaLnBrk="0" hangingPunct="0">
              <a:defRPr kumimoji="1" sz="1000"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9pPr>
          </a:lstStyle>
          <a:p>
            <a:pPr algn="ctr" eaLnBrk="1" hangingPunct="1">
              <a:spcBef>
                <a:spcPts val="600"/>
              </a:spcBef>
              <a:defRPr/>
            </a:pPr>
            <a:r>
              <a:rPr lang="en-US" altLang="ja-JP" sz="1400" dirty="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N</a:t>
            </a:r>
            <a:r>
              <a:rPr lang="en-US" altLang="ja-JP" sz="1400" dirty="0">
                <a:solidFill>
                  <a:srgbClr val="FF6600"/>
                </a:solidFill>
                <a:latin typeface="HG丸ｺﾞｼｯｸM-PRO" pitchFamily="50" charset="-128"/>
                <a:ea typeface="HG丸ｺﾞｼｯｸM-PRO" pitchFamily="50" charset="-128"/>
              </a:rPr>
              <a:t>ews </a:t>
            </a:r>
            <a:r>
              <a:rPr lang="en-US" altLang="ja-JP" sz="1400" dirty="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L</a:t>
            </a:r>
            <a:r>
              <a:rPr lang="en-US" altLang="ja-JP" sz="1400" dirty="0">
                <a:solidFill>
                  <a:srgbClr val="FF6600"/>
                </a:solidFill>
                <a:latin typeface="HG丸ｺﾞｼｯｸM-PRO" pitchFamily="50" charset="-128"/>
                <a:ea typeface="HG丸ｺﾞｼｯｸM-PRO" pitchFamily="50" charset="-128"/>
              </a:rPr>
              <a:t>etter NO.</a:t>
            </a:r>
            <a:r>
              <a:rPr lang="ja-JP" altLang="en-US" sz="1400" dirty="0">
                <a:latin typeface="HG丸ｺﾞｼｯｸM-PRO" pitchFamily="50" charset="-128"/>
                <a:ea typeface="HG丸ｺﾞｼｯｸM-PRO" pitchFamily="50" charset="-128"/>
              </a:rPr>
              <a:t>　</a:t>
            </a:r>
            <a:r>
              <a:rPr lang="en-US" altLang="ja-JP" sz="4800" dirty="0" smtClean="0">
                <a:solidFill>
                  <a:srgbClr val="FF6600"/>
                </a:solidFill>
                <a:latin typeface="HGP創英角ｺﾞｼｯｸUB" panose="020B0900000000000000" pitchFamily="50" charset="-128"/>
                <a:ea typeface="HGP創英角ｺﾞｼｯｸUB" panose="020B0900000000000000" pitchFamily="50" charset="-128"/>
              </a:rPr>
              <a:t>17</a:t>
            </a:r>
            <a:r>
              <a:rPr lang="ja-JP" altLang="en-US" sz="1400" dirty="0">
                <a:latin typeface="HG丸ｺﾞｼｯｸM-PRO" pitchFamily="50" charset="-128"/>
                <a:ea typeface="HG丸ｺﾞｼｯｸM-PRO" pitchFamily="50" charset="-128"/>
              </a:rPr>
              <a:t>　　　</a:t>
            </a:r>
            <a:endParaRPr lang="ja-JP" altLang="en-US" sz="6000" dirty="0">
              <a:latin typeface="HG丸ｺﾞｼｯｸM-PRO" pitchFamily="50" charset="-128"/>
              <a:ea typeface="HG丸ｺﾞｼｯｸM-PRO" pitchFamily="50" charset="-128"/>
            </a:endParaRPr>
          </a:p>
        </p:txBody>
      </p:sp>
      <p:pic>
        <p:nvPicPr>
          <p:cNvPr id="2" name="図 1"/>
          <p:cNvPicPr>
            <a:picLocks noChangeAspect="1"/>
          </p:cNvPicPr>
          <p:nvPr/>
        </p:nvPicPr>
        <p:blipFill rotWithShape="1">
          <a:blip r:embed="rId6"/>
          <a:srcRect b="5669"/>
          <a:stretch/>
        </p:blipFill>
        <p:spPr>
          <a:xfrm>
            <a:off x="935861" y="6655467"/>
            <a:ext cx="1235862" cy="1748712"/>
          </a:xfrm>
          <a:prstGeom prst="rect">
            <a:avLst/>
          </a:prstGeom>
          <a:effectLst>
            <a:outerShdw blurRad="76200" dist="76200" dir="2400000" sx="109000" sy="109000" algn="tl" rotWithShape="0">
              <a:schemeClr val="bg1">
                <a:lumMod val="65000"/>
                <a:alpha val="40000"/>
              </a:schemeClr>
            </a:outerShdw>
            <a:softEdge rad="3175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14"/>
          <p:cNvSpPr txBox="1">
            <a:spLocks noChangeArrowheads="1"/>
          </p:cNvSpPr>
          <p:nvPr/>
        </p:nvSpPr>
        <p:spPr bwMode="auto">
          <a:xfrm>
            <a:off x="315104" y="1676837"/>
            <a:ext cx="6409010" cy="284693"/>
          </a:xfrm>
          <a:prstGeom prst="rect">
            <a:avLst/>
          </a:prstGeom>
          <a:noFill/>
          <a:ln>
            <a:noFill/>
          </a:ln>
          <a:extLst/>
        </p:spPr>
        <p:txBody>
          <a:bodyPr wrap="square">
            <a:spAutoFit/>
          </a:bodyPr>
          <a:lstStyle>
            <a:lvl1pPr eaLnBrk="0" hangingPunct="0">
              <a:defRPr kumimoji="1" sz="1000" b="1">
                <a:solidFill>
                  <a:schemeClr val="tx1"/>
                </a:solidFill>
                <a:latin typeface="Arial" charset="0"/>
                <a:ea typeface="ＭＳ Ｐゴシック" pitchFamily="50" charset="-128"/>
              </a:defRPr>
            </a:lvl1pPr>
            <a:lvl2pPr marL="742950" indent="-285750" eaLnBrk="0" hangingPunct="0">
              <a:defRPr kumimoji="1" sz="1000" b="1">
                <a:solidFill>
                  <a:schemeClr val="tx1"/>
                </a:solidFill>
                <a:latin typeface="Arial" charset="0"/>
                <a:ea typeface="ＭＳ Ｐゴシック" pitchFamily="50" charset="-128"/>
              </a:defRPr>
            </a:lvl2pPr>
            <a:lvl3pPr marL="1143000" indent="-228600" eaLnBrk="0" hangingPunct="0">
              <a:defRPr kumimoji="1" sz="1000" b="1">
                <a:solidFill>
                  <a:schemeClr val="tx1"/>
                </a:solidFill>
                <a:latin typeface="Arial" charset="0"/>
                <a:ea typeface="ＭＳ Ｐゴシック" pitchFamily="50" charset="-128"/>
              </a:defRPr>
            </a:lvl3pPr>
            <a:lvl4pPr marL="1600200" indent="-228600" eaLnBrk="0" hangingPunct="0">
              <a:defRPr kumimoji="1" sz="1000" b="1">
                <a:solidFill>
                  <a:schemeClr val="tx1"/>
                </a:solidFill>
                <a:latin typeface="Arial" charset="0"/>
                <a:ea typeface="ＭＳ Ｐゴシック" pitchFamily="50" charset="-128"/>
              </a:defRPr>
            </a:lvl4pPr>
            <a:lvl5pPr marL="2057400" indent="-228600" eaLnBrk="0" hangingPunct="0">
              <a:defRPr kumimoji="1" sz="1000"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9pPr>
          </a:lstStyle>
          <a:p>
            <a:pPr eaLnBrk="1" hangingPunct="1">
              <a:lnSpc>
                <a:spcPts val="1500"/>
              </a:lnSpc>
              <a:defRPr/>
            </a:pPr>
            <a:r>
              <a:rPr lang="ja-JP" altLang="en-US" sz="1400" u="sng" dirty="0">
                <a:solidFill>
                  <a:srgbClr val="FF6600"/>
                </a:solidFill>
                <a:latin typeface="HG丸ｺﾞｼｯｸM-PRO" pitchFamily="50" charset="-128"/>
                <a:ea typeface="HG丸ｺﾞｼｯｸM-PRO" pitchFamily="50" charset="-128"/>
              </a:rPr>
              <a:t>■ストレスと血流</a:t>
            </a:r>
            <a:endParaRPr lang="en-US" altLang="ja-JP" sz="1400" u="sng" dirty="0" smtClean="0">
              <a:solidFill>
                <a:srgbClr val="FF6600"/>
              </a:solidFill>
              <a:latin typeface="HG丸ｺﾞｼｯｸM-PRO" pitchFamily="50" charset="-128"/>
              <a:ea typeface="HG丸ｺﾞｼｯｸM-PRO" pitchFamily="50" charset="-128"/>
            </a:endParaRPr>
          </a:p>
        </p:txBody>
      </p:sp>
      <p:sp>
        <p:nvSpPr>
          <p:cNvPr id="19" name="Text Box 4"/>
          <p:cNvSpPr txBox="1">
            <a:spLocks noChangeArrowheads="1"/>
          </p:cNvSpPr>
          <p:nvPr/>
        </p:nvSpPr>
        <p:spPr bwMode="auto">
          <a:xfrm>
            <a:off x="7090837" y="10242450"/>
            <a:ext cx="476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b="1">
                <a:solidFill>
                  <a:schemeClr val="tx1"/>
                </a:solidFill>
                <a:latin typeface="Arial" panose="020B0604020202020204" pitchFamily="34" charset="0"/>
                <a:ea typeface="ＭＳ Ｐゴシック" panose="020B0600070205080204" pitchFamily="50" charset="-128"/>
              </a:defRPr>
            </a:lvl1pPr>
            <a:lvl2pPr marL="742950" indent="-285750">
              <a:defRPr kumimoji="1" sz="1000" b="1">
                <a:solidFill>
                  <a:schemeClr val="tx1"/>
                </a:solidFill>
                <a:latin typeface="Arial" panose="020B0604020202020204" pitchFamily="34" charset="0"/>
                <a:ea typeface="ＭＳ Ｐゴシック" panose="020B0600070205080204" pitchFamily="50" charset="-128"/>
              </a:defRPr>
            </a:lvl2pPr>
            <a:lvl3pPr marL="1143000" indent="-228600">
              <a:defRPr kumimoji="1" sz="1000" b="1">
                <a:solidFill>
                  <a:schemeClr val="tx1"/>
                </a:solidFill>
                <a:latin typeface="Arial" panose="020B0604020202020204" pitchFamily="34" charset="0"/>
                <a:ea typeface="ＭＳ Ｐゴシック" panose="020B0600070205080204" pitchFamily="50" charset="-128"/>
              </a:defRPr>
            </a:lvl3pPr>
            <a:lvl4pPr marL="1600200" indent="-228600">
              <a:defRPr kumimoji="1" sz="1000" b="1">
                <a:solidFill>
                  <a:schemeClr val="tx1"/>
                </a:solidFill>
                <a:latin typeface="Arial" panose="020B0604020202020204" pitchFamily="34" charset="0"/>
                <a:ea typeface="ＭＳ Ｐゴシック" panose="020B0600070205080204" pitchFamily="50" charset="-128"/>
              </a:defRPr>
            </a:lvl4pPr>
            <a:lvl5pPr marL="2057400" indent="-228600">
              <a:defRPr kumimoji="1" sz="10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en-US" altLang="ja-JP" sz="1200" b="0" dirty="0" smtClean="0"/>
              <a:t>1</a:t>
            </a:r>
            <a:endParaRPr lang="en-US" altLang="ja-JP" sz="1200" b="0" dirty="0"/>
          </a:p>
        </p:txBody>
      </p:sp>
      <p:grpSp>
        <p:nvGrpSpPr>
          <p:cNvPr id="11" name="グループ化 10"/>
          <p:cNvGrpSpPr/>
          <p:nvPr/>
        </p:nvGrpSpPr>
        <p:grpSpPr>
          <a:xfrm>
            <a:off x="-16904" y="294604"/>
            <a:ext cx="7286232" cy="1067532"/>
            <a:chOff x="-16904" y="294604"/>
            <a:chExt cx="7286232" cy="1067532"/>
          </a:xfrm>
        </p:grpSpPr>
        <p:sp>
          <p:nvSpPr>
            <p:cNvPr id="6" name="テキスト ボックス 5"/>
            <p:cNvSpPr txBox="1"/>
            <p:nvPr/>
          </p:nvSpPr>
          <p:spPr bwMode="auto">
            <a:xfrm>
              <a:off x="266890" y="1077443"/>
              <a:ext cx="7002438" cy="284693"/>
            </a:xfrm>
            <a:prstGeom prst="rect">
              <a:avLst/>
            </a:prstGeom>
            <a:solidFill>
              <a:srgbClr val="FFCC99"/>
            </a:solidFill>
            <a:ln>
              <a:noFill/>
            </a:ln>
            <a:effectLst>
              <a:outerShdw blurRad="50800" dist="38100" dir="2700000" algn="tl" rotWithShape="0">
                <a:prstClr val="black">
                  <a:alpha val="40000"/>
                </a:prstClr>
              </a:outerShdw>
            </a:effectLst>
            <a:extLst/>
          </p:spPr>
          <p:txBody>
            <a:bodyPr wrap="square">
              <a:spAutoFit/>
            </a:bodyPr>
            <a:lstStyle/>
            <a:p>
              <a:pPr eaLnBrk="1" hangingPunct="1">
                <a:lnSpc>
                  <a:spcPts val="1500"/>
                </a:lnSpc>
                <a:spcBef>
                  <a:spcPts val="0"/>
                </a:spcBef>
                <a:defRPr/>
              </a:pPr>
              <a:r>
                <a:rPr lang="ja-JP" altLang="en-US" sz="1200" dirty="0">
                  <a:effectLst>
                    <a:outerShdw blurRad="38100" dist="38100" dir="2700000" algn="tl">
                      <a:srgbClr val="000000">
                        <a:alpha val="43137"/>
                      </a:srgbClr>
                    </a:outerShdw>
                  </a:effectLst>
                  <a:latin typeface="HG丸ｺﾞｼｯｸM-PRO" pitchFamily="50" charset="-128"/>
                  <a:ea typeface="HG丸ｺﾞｼｯｸM-PRO" pitchFamily="50" charset="-128"/>
                </a:rPr>
                <a:t>◇ドクター亀山が語る</a:t>
              </a:r>
              <a:r>
                <a:rPr lang="ja-JP" altLang="en-US" sz="1200" dirty="0" smtClean="0">
                  <a:effectLst>
                    <a:outerShdw blurRad="38100" dist="38100" dir="2700000" algn="tl">
                      <a:srgbClr val="000000">
                        <a:alpha val="43137"/>
                      </a:srgbClr>
                    </a:outerShdw>
                  </a:effectLst>
                  <a:latin typeface="HG丸ｺﾞｼｯｸM-PRO" pitchFamily="50" charset="-128"/>
                  <a:ea typeface="HG丸ｺﾞｼｯｸM-PRO" pitchFamily="50" charset="-128"/>
                </a:rPr>
                <a:t>！ 今月</a:t>
              </a:r>
              <a:r>
                <a:rPr lang="ja-JP" altLang="en-US" sz="1200" dirty="0">
                  <a:effectLst>
                    <a:outerShdw blurRad="38100" dist="38100" dir="2700000" algn="tl">
                      <a:srgbClr val="000000">
                        <a:alpha val="43137"/>
                      </a:srgbClr>
                    </a:outerShdw>
                  </a:effectLst>
                  <a:latin typeface="HG丸ｺﾞｼｯｸM-PRO" pitchFamily="50" charset="-128"/>
                  <a:ea typeface="HG丸ｺﾞｼｯｸM-PRO" pitchFamily="50" charset="-128"/>
                </a:rPr>
                <a:t>の</a:t>
              </a:r>
              <a:r>
                <a:rPr lang="ja-JP" altLang="en-US" sz="1200" dirty="0" smtClean="0">
                  <a:effectLst>
                    <a:outerShdw blurRad="38100" dist="38100" dir="2700000" algn="tl">
                      <a:srgbClr val="000000">
                        <a:alpha val="43137"/>
                      </a:srgbClr>
                    </a:outerShdw>
                  </a:effectLst>
                  <a:latin typeface="HG丸ｺﾞｼｯｸM-PRO" pitchFamily="50" charset="-128"/>
                  <a:ea typeface="HG丸ｺﾞｼｯｸM-PRO" pitchFamily="50" charset="-128"/>
                </a:rPr>
                <a:t>テーマ</a:t>
              </a:r>
              <a:r>
                <a:rPr lang="en-US" altLang="ja-JP" sz="1200" dirty="0" smtClean="0">
                  <a:effectLst>
                    <a:outerShdw blurRad="38100" dist="38100" dir="2700000" algn="tl">
                      <a:srgbClr val="000000">
                        <a:alpha val="43137"/>
                      </a:srgbClr>
                    </a:outerShdw>
                  </a:effectLst>
                  <a:latin typeface="HG丸ｺﾞｼｯｸM-PRO" pitchFamily="50" charset="-128"/>
                  <a:ea typeface="HG丸ｺﾞｼｯｸM-PRO" pitchFamily="50" charset="-128"/>
                </a:rPr>
                <a:t>: </a:t>
              </a:r>
              <a:r>
                <a:rPr lang="ja-JP" altLang="en-US" sz="1200" dirty="0">
                  <a:effectLst>
                    <a:outerShdw blurRad="38100" dist="38100" dir="2700000" algn="tl">
                      <a:srgbClr val="000000">
                        <a:alpha val="43137"/>
                      </a:srgbClr>
                    </a:outerShdw>
                  </a:effectLst>
                  <a:latin typeface="HG丸ｺﾞｼｯｸM-PRO" pitchFamily="50" charset="-128"/>
                  <a:ea typeface="HG丸ｺﾞｼｯｸM-PRO" pitchFamily="50" charset="-128"/>
                </a:rPr>
                <a:t>「ストレスと毛穴と肌老化：ストレス解消とビタミン」</a:t>
              </a:r>
            </a:p>
          </p:txBody>
        </p:sp>
        <p:sp>
          <p:nvSpPr>
            <p:cNvPr id="22" name="正方形/長方形 21"/>
            <p:cNvSpPr/>
            <p:nvPr/>
          </p:nvSpPr>
          <p:spPr>
            <a:xfrm>
              <a:off x="-16904" y="294604"/>
              <a:ext cx="5708506" cy="584775"/>
            </a:xfrm>
            <a:prstGeom prst="rect">
              <a:avLst/>
            </a:prstGeom>
          </p:spPr>
          <p:txBody>
            <a:bodyPr wrap="square">
              <a:spAutoFit/>
            </a:bodyPr>
            <a:lstStyle/>
            <a:p>
              <a:pPr algn="ctr" eaLnBrk="1" hangingPunct="1">
                <a:defRPr/>
              </a:pPr>
              <a:r>
                <a:rPr lang="ja-JP" altLang="en-US" sz="1600" dirty="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ビタミン</a:t>
              </a:r>
              <a:r>
                <a:rPr lang="en-US" altLang="ja-JP" sz="1600" dirty="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C</a:t>
              </a:r>
              <a:r>
                <a:rPr lang="ja-JP" altLang="en-US" sz="1600" dirty="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のパイオニア ドクター亀山が考える</a:t>
              </a:r>
              <a:endParaRPr lang="en-US" altLang="ja-JP" sz="1600" dirty="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a:p>
              <a:pPr eaLnBrk="1" hangingPunct="1">
                <a:spcBef>
                  <a:spcPts val="0"/>
                </a:spcBef>
                <a:defRPr/>
              </a:pPr>
              <a:r>
                <a:rPr lang="ja-JP" altLang="en-US" sz="1600" dirty="0" smtClean="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　</a:t>
              </a:r>
              <a:r>
                <a:rPr lang="en-US" altLang="ja-JP" sz="1600" dirty="0" smtClean="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r>
                <a:rPr lang="ja-JP" altLang="en-US" sz="1600" dirty="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ストレスと毛穴と肌老化：ストレス解消とビタミン</a:t>
              </a:r>
              <a:r>
                <a:rPr lang="en-US" altLang="ja-JP" sz="1600" dirty="0" smtClean="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endParaRPr lang="en-US" altLang="ja-JP" sz="1800" dirty="0" smtClean="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grpSp>
      <p:pic>
        <p:nvPicPr>
          <p:cNvPr id="23" name="図 14" descr="青クリDRK_ロゴ.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8627" y="294035"/>
            <a:ext cx="16922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a:xfrm>
            <a:off x="338548" y="1961530"/>
            <a:ext cx="4377394" cy="1200329"/>
          </a:xfrm>
          <a:prstGeom prst="rect">
            <a:avLst/>
          </a:prstGeom>
        </p:spPr>
        <p:txBody>
          <a:bodyPr wrap="square">
            <a:spAutoFit/>
          </a:bodyPr>
          <a:lstStyle/>
          <a:p>
            <a:r>
              <a:rPr lang="ja-JP" altLang="en-US" sz="1200" b="0" dirty="0">
                <a:latin typeface="HG丸ｺﾞｼｯｸM-PRO" panose="020F0600000000000000" pitchFamily="50" charset="-128"/>
                <a:ea typeface="HG丸ｺﾞｼｯｸM-PRO" panose="020F0600000000000000" pitchFamily="50" charset="-128"/>
              </a:rPr>
              <a:t>仕事が忙しい、いやな上司が職場にいる、風邪をひいてしまった。このように精神的、肉体的につらさを生体に与えるものをストレスといいます</a:t>
            </a:r>
            <a:r>
              <a:rPr lang="ja-JP" altLang="en-US" sz="1200" b="0" dirty="0" smtClean="0">
                <a:latin typeface="HG丸ｺﾞｼｯｸM-PRO" panose="020F0600000000000000" pitchFamily="50" charset="-128"/>
                <a:ea typeface="HG丸ｺﾞｼｯｸM-PRO" panose="020F0600000000000000" pitchFamily="50" charset="-128"/>
              </a:rPr>
              <a:t>。</a:t>
            </a:r>
            <a:endParaRPr lang="en-US" altLang="ja-JP" sz="1200" b="0" dirty="0" smtClean="0">
              <a:latin typeface="HG丸ｺﾞｼｯｸM-PRO" panose="020F0600000000000000" pitchFamily="50" charset="-128"/>
              <a:ea typeface="HG丸ｺﾞｼｯｸM-PRO" panose="020F0600000000000000" pitchFamily="50" charset="-128"/>
            </a:endParaRPr>
          </a:p>
          <a:p>
            <a:r>
              <a:rPr lang="ja-JP" altLang="en-US" sz="1200" b="0" dirty="0" smtClean="0">
                <a:latin typeface="HG丸ｺﾞｼｯｸM-PRO" panose="020F0600000000000000" pitchFamily="50" charset="-128"/>
                <a:ea typeface="HG丸ｺﾞｼｯｸM-PRO" panose="020F0600000000000000" pitchFamily="50" charset="-128"/>
              </a:rPr>
              <a:t>ストレス</a:t>
            </a:r>
            <a:r>
              <a:rPr lang="ja-JP" altLang="en-US" sz="1200" b="0" dirty="0">
                <a:latin typeface="HG丸ｺﾞｼｯｸM-PRO" panose="020F0600000000000000" pitchFamily="50" charset="-128"/>
                <a:ea typeface="HG丸ｺﾞｼｯｸM-PRO" panose="020F0600000000000000" pitchFamily="50" charset="-128"/>
              </a:rPr>
              <a:t>があると全身的には</a:t>
            </a:r>
            <a:r>
              <a:rPr lang="ja-JP" altLang="en-US" sz="1200" b="0" dirty="0" smtClean="0">
                <a:latin typeface="HG丸ｺﾞｼｯｸM-PRO" panose="020F0600000000000000" pitchFamily="50" charset="-128"/>
                <a:ea typeface="HG丸ｺﾞｼｯｸM-PRO" panose="020F0600000000000000" pitchFamily="50" charset="-128"/>
              </a:rPr>
              <a:t>肩が凝る、</a:t>
            </a:r>
            <a:r>
              <a:rPr lang="ja-JP" altLang="en-US" sz="1200" b="0" dirty="0">
                <a:latin typeface="HG丸ｺﾞｼｯｸM-PRO" panose="020F0600000000000000" pitchFamily="50" charset="-128"/>
                <a:ea typeface="HG丸ｺﾞｼｯｸM-PRO" panose="020F0600000000000000" pitchFamily="50" charset="-128"/>
              </a:rPr>
              <a:t>胃が重い、</a:t>
            </a:r>
            <a:r>
              <a:rPr lang="ja-JP" altLang="en-US" sz="1200" b="0" dirty="0" smtClean="0">
                <a:latin typeface="HG丸ｺﾞｼｯｸM-PRO" panose="020F0600000000000000" pitchFamily="50" charset="-128"/>
                <a:ea typeface="HG丸ｺﾞｼｯｸM-PRO" panose="020F0600000000000000" pitchFamily="50" charset="-128"/>
              </a:rPr>
              <a:t>生理周期が</a:t>
            </a:r>
            <a:r>
              <a:rPr lang="ja-JP" altLang="en-US" sz="1200" b="0" dirty="0">
                <a:latin typeface="HG丸ｺﾞｼｯｸM-PRO" panose="020F0600000000000000" pitchFamily="50" charset="-128"/>
                <a:ea typeface="HG丸ｺﾞｼｯｸM-PRO" panose="020F0600000000000000" pitchFamily="50" charset="-128"/>
              </a:rPr>
              <a:t>乱れる</a:t>
            </a:r>
            <a:r>
              <a:rPr lang="ja-JP" altLang="en-US" sz="1200" b="0" dirty="0" smtClean="0">
                <a:latin typeface="HG丸ｺﾞｼｯｸM-PRO" panose="020F0600000000000000" pitchFamily="50" charset="-128"/>
                <a:ea typeface="HG丸ｺﾞｼｯｸM-PRO" panose="020F0600000000000000" pitchFamily="50" charset="-128"/>
              </a:rPr>
              <a:t>など</a:t>
            </a:r>
            <a:r>
              <a:rPr lang="ja-JP" altLang="en-US" sz="1200" b="0" dirty="0">
                <a:latin typeface="HG丸ｺﾞｼｯｸM-PRO" panose="020F0600000000000000" pitchFamily="50" charset="-128"/>
                <a:ea typeface="HG丸ｺﾞｼｯｸM-PRO" panose="020F0600000000000000" pitchFamily="50" charset="-128"/>
              </a:rPr>
              <a:t>の症状が出ます</a:t>
            </a:r>
            <a:r>
              <a:rPr lang="ja-JP" altLang="en-US" sz="1200" b="0" dirty="0" smtClean="0">
                <a:latin typeface="HG丸ｺﾞｼｯｸM-PRO" panose="020F0600000000000000" pitchFamily="50" charset="-128"/>
                <a:ea typeface="HG丸ｺﾞｼｯｸM-PRO" panose="020F0600000000000000" pitchFamily="50" charset="-128"/>
              </a:rPr>
              <a:t>。これ</a:t>
            </a:r>
            <a:r>
              <a:rPr lang="ja-JP" altLang="en-US" sz="1200" b="0" dirty="0">
                <a:latin typeface="HG丸ｺﾞｼｯｸM-PRO" panose="020F0600000000000000" pitchFamily="50" charset="-128"/>
                <a:ea typeface="HG丸ｺﾞｼｯｸM-PRO" panose="020F0600000000000000" pitchFamily="50" charset="-128"/>
              </a:rPr>
              <a:t>は胃腸や子宮卵巣への血流が低下したためにおこります。</a:t>
            </a:r>
            <a:endParaRPr lang="en-US" altLang="ja-JP" sz="1200" b="0" dirty="0" smtClean="0">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337986" y="3785537"/>
            <a:ext cx="6748775" cy="1200329"/>
          </a:xfrm>
          <a:prstGeom prst="rect">
            <a:avLst/>
          </a:prstGeom>
        </p:spPr>
        <p:txBody>
          <a:bodyPr wrap="square">
            <a:spAutoFit/>
          </a:bodyPr>
          <a:lstStyle/>
          <a:p>
            <a:r>
              <a:rPr lang="ja-JP" altLang="en-US" sz="1200" b="0" dirty="0">
                <a:latin typeface="HG丸ｺﾞｼｯｸM-PRO" panose="020F0600000000000000" pitchFamily="50" charset="-128"/>
                <a:ea typeface="HG丸ｺﾞｼｯｸM-PRO" panose="020F0600000000000000" pitchFamily="50" charset="-128"/>
              </a:rPr>
              <a:t>ストレスは肌の血流も減らしてしまいます。その結果肌の代謝が低下して</a:t>
            </a:r>
            <a:r>
              <a:rPr lang="ja-JP" altLang="en-US" sz="1200" b="0" dirty="0" smtClean="0">
                <a:latin typeface="HG丸ｺﾞｼｯｸM-PRO" panose="020F0600000000000000" pitchFamily="50" charset="-128"/>
                <a:ea typeface="HG丸ｺﾞｼｯｸM-PRO" panose="020F0600000000000000" pitchFamily="50" charset="-128"/>
              </a:rPr>
              <a:t>しまいます。つまりコラーゲン</a:t>
            </a:r>
            <a:r>
              <a:rPr lang="ja-JP" altLang="en-US" sz="1200" b="0" dirty="0">
                <a:latin typeface="HG丸ｺﾞｼｯｸM-PRO" panose="020F0600000000000000" pitchFamily="50" charset="-128"/>
                <a:ea typeface="HG丸ｺﾞｼｯｸM-PRO" panose="020F0600000000000000" pitchFamily="50" charset="-128"/>
              </a:rPr>
              <a:t>、エラスチンの産生が低下した</a:t>
            </a:r>
            <a:r>
              <a:rPr lang="ja-JP" altLang="en-US" sz="1200" b="0" dirty="0" smtClean="0">
                <a:latin typeface="HG丸ｺﾞｼｯｸM-PRO" panose="020F0600000000000000" pitchFamily="50" charset="-128"/>
                <a:ea typeface="HG丸ｺﾞｼｯｸM-PRO" panose="020F0600000000000000" pitchFamily="50" charset="-128"/>
              </a:rPr>
              <a:t>結果、肌</a:t>
            </a:r>
            <a:r>
              <a:rPr lang="ja-JP" altLang="en-US" sz="1200" b="0" dirty="0">
                <a:latin typeface="HG丸ｺﾞｼｯｸM-PRO" panose="020F0600000000000000" pitchFamily="50" charset="-128"/>
                <a:ea typeface="HG丸ｺﾞｼｯｸM-PRO" panose="020F0600000000000000" pitchFamily="50" charset="-128"/>
              </a:rPr>
              <a:t>のハリが低下します</a:t>
            </a:r>
            <a:r>
              <a:rPr lang="ja-JP" altLang="en-US" sz="1200" b="0" dirty="0" smtClean="0">
                <a:latin typeface="HG丸ｺﾞｼｯｸM-PRO" panose="020F0600000000000000" pitchFamily="50" charset="-128"/>
                <a:ea typeface="HG丸ｺﾞｼｯｸM-PRO" panose="020F0600000000000000" pitchFamily="50" charset="-128"/>
              </a:rPr>
              <a:t>。</a:t>
            </a:r>
            <a:endParaRPr lang="en-US" altLang="ja-JP" sz="1200" b="0" dirty="0" smtClean="0">
              <a:latin typeface="HG丸ｺﾞｼｯｸM-PRO" panose="020F0600000000000000" pitchFamily="50" charset="-128"/>
              <a:ea typeface="HG丸ｺﾞｼｯｸM-PRO" panose="020F0600000000000000" pitchFamily="50" charset="-128"/>
            </a:endParaRPr>
          </a:p>
          <a:p>
            <a:r>
              <a:rPr lang="ja-JP" altLang="en-US" sz="1200" b="0" dirty="0" smtClean="0">
                <a:latin typeface="HG丸ｺﾞｼｯｸM-PRO" panose="020F0600000000000000" pitchFamily="50" charset="-128"/>
                <a:ea typeface="HG丸ｺﾞｼｯｸM-PRO" panose="020F0600000000000000" pitchFamily="50" charset="-128"/>
              </a:rPr>
              <a:t>ヒアルロン</a:t>
            </a:r>
            <a:r>
              <a:rPr lang="ja-JP" altLang="en-US" sz="1200" b="0" dirty="0">
                <a:latin typeface="HG丸ｺﾞｼｯｸM-PRO" panose="020F0600000000000000" pitchFamily="50" charset="-128"/>
                <a:ea typeface="HG丸ｺﾞｼｯｸM-PRO" panose="020F0600000000000000" pitchFamily="50" charset="-128"/>
              </a:rPr>
              <a:t>酸は保水機能を持っていますが、ヒアルロン酸の産生低下により、肌</a:t>
            </a:r>
            <a:r>
              <a:rPr lang="ja-JP" altLang="en-US" sz="1200" b="0" dirty="0" smtClean="0">
                <a:latin typeface="HG丸ｺﾞｼｯｸM-PRO" panose="020F0600000000000000" pitchFamily="50" charset="-128"/>
                <a:ea typeface="HG丸ｺﾞｼｯｸM-PRO" panose="020F0600000000000000" pitchFamily="50" charset="-128"/>
              </a:rPr>
              <a:t>のみずみずしさ</a:t>
            </a:r>
            <a:r>
              <a:rPr lang="ja-JP" altLang="en-US" sz="1200" b="0" dirty="0">
                <a:latin typeface="HG丸ｺﾞｼｯｸM-PRO" panose="020F0600000000000000" pitchFamily="50" charset="-128"/>
                <a:ea typeface="HG丸ｺﾞｼｯｸM-PRO" panose="020F0600000000000000" pitchFamily="50" charset="-128"/>
              </a:rPr>
              <a:t>が失われます。また基底細胞から表皮細胞、さらに角層への増殖と分化も低下します。その結果表皮や角層が薄くなり、キメが低下し、乾燥肌が出現します。真皮成分だけでなく、表皮成分も低下するので皮膚の菲薄化が顕著になります。</a:t>
            </a:r>
            <a:r>
              <a:rPr lang="ja-JP" altLang="en-US" sz="1200" b="0" dirty="0" smtClean="0">
                <a:latin typeface="HG丸ｺﾞｼｯｸM-PRO" panose="020F0600000000000000" pitchFamily="50" charset="-128"/>
                <a:ea typeface="HG丸ｺﾞｼｯｸM-PRO" panose="020F0600000000000000" pitchFamily="50" charset="-128"/>
              </a:rPr>
              <a:t>　　　　　　　　</a:t>
            </a:r>
            <a:endParaRPr lang="ja-JP" altLang="en-US" sz="1200" b="0" dirty="0">
              <a:latin typeface="HG丸ｺﾞｼｯｸM-PRO" panose="020F0600000000000000" pitchFamily="50" charset="-128"/>
              <a:ea typeface="HG丸ｺﾞｼｯｸM-PRO" panose="020F0600000000000000" pitchFamily="50" charset="-128"/>
            </a:endParaRPr>
          </a:p>
        </p:txBody>
      </p:sp>
      <p:sp>
        <p:nvSpPr>
          <p:cNvPr id="24" name="テキスト ボックス 14"/>
          <p:cNvSpPr txBox="1">
            <a:spLocks noChangeArrowheads="1"/>
          </p:cNvSpPr>
          <p:nvPr/>
        </p:nvSpPr>
        <p:spPr bwMode="auto">
          <a:xfrm>
            <a:off x="267453" y="3477037"/>
            <a:ext cx="6409010" cy="284693"/>
          </a:xfrm>
          <a:prstGeom prst="rect">
            <a:avLst/>
          </a:prstGeom>
          <a:noFill/>
          <a:ln>
            <a:noFill/>
          </a:ln>
          <a:extLst/>
        </p:spPr>
        <p:txBody>
          <a:bodyPr wrap="square">
            <a:spAutoFit/>
          </a:bodyPr>
          <a:lstStyle>
            <a:lvl1pPr eaLnBrk="0" hangingPunct="0">
              <a:defRPr kumimoji="1" sz="1000" b="1">
                <a:solidFill>
                  <a:schemeClr val="tx1"/>
                </a:solidFill>
                <a:latin typeface="Arial" charset="0"/>
                <a:ea typeface="ＭＳ Ｐゴシック" pitchFamily="50" charset="-128"/>
              </a:defRPr>
            </a:lvl1pPr>
            <a:lvl2pPr marL="742950" indent="-285750" eaLnBrk="0" hangingPunct="0">
              <a:defRPr kumimoji="1" sz="1000" b="1">
                <a:solidFill>
                  <a:schemeClr val="tx1"/>
                </a:solidFill>
                <a:latin typeface="Arial" charset="0"/>
                <a:ea typeface="ＭＳ Ｐゴシック" pitchFamily="50" charset="-128"/>
              </a:defRPr>
            </a:lvl2pPr>
            <a:lvl3pPr marL="1143000" indent="-228600" eaLnBrk="0" hangingPunct="0">
              <a:defRPr kumimoji="1" sz="1000" b="1">
                <a:solidFill>
                  <a:schemeClr val="tx1"/>
                </a:solidFill>
                <a:latin typeface="Arial" charset="0"/>
                <a:ea typeface="ＭＳ Ｐゴシック" pitchFamily="50" charset="-128"/>
              </a:defRPr>
            </a:lvl3pPr>
            <a:lvl4pPr marL="1600200" indent="-228600" eaLnBrk="0" hangingPunct="0">
              <a:defRPr kumimoji="1" sz="1000" b="1">
                <a:solidFill>
                  <a:schemeClr val="tx1"/>
                </a:solidFill>
                <a:latin typeface="Arial" charset="0"/>
                <a:ea typeface="ＭＳ Ｐゴシック" pitchFamily="50" charset="-128"/>
              </a:defRPr>
            </a:lvl4pPr>
            <a:lvl5pPr marL="2057400" indent="-228600" eaLnBrk="0" hangingPunct="0">
              <a:defRPr kumimoji="1" sz="1000"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9pPr>
          </a:lstStyle>
          <a:p>
            <a:pPr eaLnBrk="1" hangingPunct="1">
              <a:lnSpc>
                <a:spcPts val="1500"/>
              </a:lnSpc>
              <a:defRPr/>
            </a:pPr>
            <a:r>
              <a:rPr lang="ja-JP" altLang="en-US" sz="1400" u="sng" dirty="0">
                <a:solidFill>
                  <a:srgbClr val="FF6600"/>
                </a:solidFill>
                <a:latin typeface="HG丸ｺﾞｼｯｸM-PRO" pitchFamily="50" charset="-128"/>
                <a:ea typeface="HG丸ｺﾞｼｯｸM-PRO" pitchFamily="50" charset="-128"/>
              </a:rPr>
              <a:t>■ストレスは肌にも大きなダメージを与える</a:t>
            </a:r>
            <a:endParaRPr lang="en-US" altLang="ja-JP" sz="1400" u="sng" dirty="0" smtClean="0">
              <a:solidFill>
                <a:srgbClr val="FF6600"/>
              </a:solidFill>
              <a:latin typeface="HG丸ｺﾞｼｯｸM-PRO" pitchFamily="50" charset="-128"/>
              <a:ea typeface="HG丸ｺﾞｼｯｸM-PRO" pitchFamily="50" charset="-128"/>
            </a:endParaRPr>
          </a:p>
        </p:txBody>
      </p:sp>
      <p:sp>
        <p:nvSpPr>
          <p:cNvPr id="25" name="テキスト ボックス 14"/>
          <p:cNvSpPr txBox="1">
            <a:spLocks noChangeArrowheads="1"/>
          </p:cNvSpPr>
          <p:nvPr/>
        </p:nvSpPr>
        <p:spPr bwMode="auto">
          <a:xfrm>
            <a:off x="338548" y="5561930"/>
            <a:ext cx="6682678" cy="1595309"/>
          </a:xfrm>
          <a:prstGeom prst="rect">
            <a:avLst/>
          </a:prstGeom>
          <a:noFill/>
          <a:ln>
            <a:noFill/>
          </a:ln>
          <a:extLst/>
        </p:spPr>
        <p:txBody>
          <a:bodyPr wrap="square">
            <a:spAutoFit/>
          </a:bodyPr>
          <a:lstStyle>
            <a:lvl1pPr eaLnBrk="0" hangingPunct="0">
              <a:defRPr kumimoji="1" sz="1000" b="1">
                <a:solidFill>
                  <a:schemeClr val="tx1"/>
                </a:solidFill>
                <a:latin typeface="Arial" charset="0"/>
                <a:ea typeface="ＭＳ Ｐゴシック" pitchFamily="50" charset="-128"/>
              </a:defRPr>
            </a:lvl1pPr>
            <a:lvl2pPr marL="742950" indent="-285750" eaLnBrk="0" hangingPunct="0">
              <a:defRPr kumimoji="1" sz="1000" b="1">
                <a:solidFill>
                  <a:schemeClr val="tx1"/>
                </a:solidFill>
                <a:latin typeface="Arial" charset="0"/>
                <a:ea typeface="ＭＳ Ｐゴシック" pitchFamily="50" charset="-128"/>
              </a:defRPr>
            </a:lvl2pPr>
            <a:lvl3pPr marL="1143000" indent="-228600" eaLnBrk="0" hangingPunct="0">
              <a:defRPr kumimoji="1" sz="1000" b="1">
                <a:solidFill>
                  <a:schemeClr val="tx1"/>
                </a:solidFill>
                <a:latin typeface="Arial" charset="0"/>
                <a:ea typeface="ＭＳ Ｐゴシック" pitchFamily="50" charset="-128"/>
              </a:defRPr>
            </a:lvl3pPr>
            <a:lvl4pPr marL="1600200" indent="-228600" eaLnBrk="0" hangingPunct="0">
              <a:defRPr kumimoji="1" sz="1000" b="1">
                <a:solidFill>
                  <a:schemeClr val="tx1"/>
                </a:solidFill>
                <a:latin typeface="Arial" charset="0"/>
                <a:ea typeface="ＭＳ Ｐゴシック" pitchFamily="50" charset="-128"/>
              </a:defRPr>
            </a:lvl4pPr>
            <a:lvl5pPr marL="2057400" indent="-228600" eaLnBrk="0" hangingPunct="0">
              <a:defRPr kumimoji="1" sz="1000"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9pPr>
          </a:lstStyle>
          <a:p>
            <a:pPr>
              <a:spcBef>
                <a:spcPts val="200"/>
              </a:spcBef>
            </a:pPr>
            <a:r>
              <a:rPr lang="ja-JP" altLang="en-US" sz="1200" b="0" dirty="0">
                <a:latin typeface="HG丸ｺﾞｼｯｸM-PRO" panose="020F0600000000000000" pitchFamily="50" charset="-128"/>
                <a:ea typeface="HG丸ｺﾞｼｯｸM-PRO" panose="020F0600000000000000" pitchFamily="50" charset="-128"/>
              </a:rPr>
              <a:t>角層は皮膚の表面から蒸発する水</a:t>
            </a:r>
            <a:r>
              <a:rPr lang="ja-JP" altLang="en-US" sz="1200" b="0" dirty="0" smtClean="0">
                <a:latin typeface="HG丸ｺﾞｼｯｸM-PRO" panose="020F0600000000000000" pitchFamily="50" charset="-128"/>
                <a:ea typeface="HG丸ｺﾞｼｯｸM-PRO" panose="020F0600000000000000" pitchFamily="50" charset="-128"/>
              </a:rPr>
              <a:t>分量を、同面積のプール</a:t>
            </a:r>
            <a:r>
              <a:rPr lang="ja-JP" altLang="en-US" sz="1200" b="0" dirty="0">
                <a:latin typeface="HG丸ｺﾞｼｯｸM-PRO" panose="020F0600000000000000" pitchFamily="50" charset="-128"/>
                <a:ea typeface="HG丸ｺﾞｼｯｸM-PRO" panose="020F0600000000000000" pitchFamily="50" charset="-128"/>
              </a:rPr>
              <a:t>から蒸発する水分量</a:t>
            </a:r>
            <a:r>
              <a:rPr lang="ja-JP" altLang="en-US" sz="1200" b="0" dirty="0" smtClean="0">
                <a:latin typeface="HG丸ｺﾞｼｯｸM-PRO" panose="020F0600000000000000" pitchFamily="50" charset="-128"/>
                <a:ea typeface="HG丸ｺﾞｼｯｸM-PRO" panose="020F0600000000000000" pitchFamily="50" charset="-128"/>
              </a:rPr>
              <a:t>の</a:t>
            </a:r>
            <a:r>
              <a:rPr lang="en-US" altLang="ja-JP" sz="1200" b="0" dirty="0" smtClean="0">
                <a:latin typeface="HG丸ｺﾞｼｯｸM-PRO" panose="020F0600000000000000" pitchFamily="50" charset="-128"/>
                <a:ea typeface="HG丸ｺﾞｼｯｸM-PRO" panose="020F0600000000000000" pitchFamily="50" charset="-128"/>
              </a:rPr>
              <a:t>1/20</a:t>
            </a:r>
            <a:r>
              <a:rPr lang="ja-JP" altLang="en-US" sz="1200" b="0" dirty="0" smtClean="0">
                <a:latin typeface="HG丸ｺﾞｼｯｸM-PRO" panose="020F0600000000000000" pitchFamily="50" charset="-128"/>
                <a:ea typeface="HG丸ｺﾞｼｯｸM-PRO" panose="020F0600000000000000" pitchFamily="50" charset="-128"/>
              </a:rPr>
              <a:t>～</a:t>
            </a:r>
            <a:r>
              <a:rPr lang="en-US" altLang="ja-JP" sz="1200" b="0" dirty="0" smtClean="0">
                <a:latin typeface="HG丸ｺﾞｼｯｸM-PRO" panose="020F0600000000000000" pitchFamily="50" charset="-128"/>
                <a:ea typeface="HG丸ｺﾞｼｯｸM-PRO" panose="020F0600000000000000" pitchFamily="50" charset="-128"/>
              </a:rPr>
              <a:t>1/30</a:t>
            </a:r>
            <a:r>
              <a:rPr lang="ja-JP" altLang="en-US" sz="1200" b="0" dirty="0" smtClean="0">
                <a:latin typeface="HG丸ｺﾞｼｯｸM-PRO" panose="020F0600000000000000" pitchFamily="50" charset="-128"/>
                <a:ea typeface="HG丸ｺﾞｼｯｸM-PRO" panose="020F0600000000000000" pitchFamily="50" charset="-128"/>
              </a:rPr>
              <a:t>の量に低下</a:t>
            </a:r>
            <a:r>
              <a:rPr lang="ja-JP" altLang="en-US" sz="1200" b="0" dirty="0">
                <a:latin typeface="HG丸ｺﾞｼｯｸM-PRO" panose="020F0600000000000000" pitchFamily="50" charset="-128"/>
                <a:ea typeface="HG丸ｺﾞｼｯｸM-PRO" panose="020F0600000000000000" pitchFamily="50" charset="-128"/>
              </a:rPr>
              <a:t>させる大事な役割をもっています。肌の水分保持の要なのです。角層が薄くなると肌の表面から水分がどんどん蒸発します。これを少しでも防ごうとして、皮脂の分泌が増加し皮脂膜を作り、水分の蒸発を少しでも防ごうとする防衛反応が起こるのです。</a:t>
            </a:r>
          </a:p>
          <a:p>
            <a:pPr>
              <a:spcBef>
                <a:spcPts val="200"/>
              </a:spcBef>
            </a:pPr>
            <a:r>
              <a:rPr lang="ja-JP" altLang="en-US" sz="1200" b="0" dirty="0">
                <a:latin typeface="HG丸ｺﾞｼｯｸM-PRO" panose="020F0600000000000000" pitchFamily="50" charset="-128"/>
                <a:ea typeface="HG丸ｺﾞｼｯｸM-PRO" panose="020F0600000000000000" pitchFamily="50" charset="-128"/>
              </a:rPr>
              <a:t>このようにストレスは菲薄化して毛穴が開いているという肌を作りあげます。一見するとノーマルからオイリーにみえますが、保湿の主役の角層が薄いので、笑ったりすると突っ張る、触ると潤いのないインナードライスキンが出現します。この様な状態を改善するにはどうしたらいいのでしょうか？</a:t>
            </a:r>
          </a:p>
        </p:txBody>
      </p:sp>
      <p:sp>
        <p:nvSpPr>
          <p:cNvPr id="27" name="テキスト ボックス 14"/>
          <p:cNvSpPr txBox="1">
            <a:spLocks noChangeArrowheads="1"/>
          </p:cNvSpPr>
          <p:nvPr/>
        </p:nvSpPr>
        <p:spPr bwMode="auto">
          <a:xfrm>
            <a:off x="337986" y="5163566"/>
            <a:ext cx="6409010" cy="284693"/>
          </a:xfrm>
          <a:prstGeom prst="rect">
            <a:avLst/>
          </a:prstGeom>
          <a:noFill/>
          <a:ln>
            <a:noFill/>
          </a:ln>
          <a:extLst/>
        </p:spPr>
        <p:txBody>
          <a:bodyPr wrap="square">
            <a:spAutoFit/>
          </a:bodyPr>
          <a:lstStyle>
            <a:lvl1pPr eaLnBrk="0" hangingPunct="0">
              <a:defRPr kumimoji="1" sz="1000" b="1">
                <a:solidFill>
                  <a:schemeClr val="tx1"/>
                </a:solidFill>
                <a:latin typeface="Arial" charset="0"/>
                <a:ea typeface="ＭＳ Ｐゴシック" pitchFamily="50" charset="-128"/>
              </a:defRPr>
            </a:lvl1pPr>
            <a:lvl2pPr marL="742950" indent="-285750" eaLnBrk="0" hangingPunct="0">
              <a:defRPr kumimoji="1" sz="1000" b="1">
                <a:solidFill>
                  <a:schemeClr val="tx1"/>
                </a:solidFill>
                <a:latin typeface="Arial" charset="0"/>
                <a:ea typeface="ＭＳ Ｐゴシック" pitchFamily="50" charset="-128"/>
              </a:defRPr>
            </a:lvl2pPr>
            <a:lvl3pPr marL="1143000" indent="-228600" eaLnBrk="0" hangingPunct="0">
              <a:defRPr kumimoji="1" sz="1000" b="1">
                <a:solidFill>
                  <a:schemeClr val="tx1"/>
                </a:solidFill>
                <a:latin typeface="Arial" charset="0"/>
                <a:ea typeface="ＭＳ Ｐゴシック" pitchFamily="50" charset="-128"/>
              </a:defRPr>
            </a:lvl3pPr>
            <a:lvl4pPr marL="1600200" indent="-228600" eaLnBrk="0" hangingPunct="0">
              <a:defRPr kumimoji="1" sz="1000" b="1">
                <a:solidFill>
                  <a:schemeClr val="tx1"/>
                </a:solidFill>
                <a:latin typeface="Arial" charset="0"/>
                <a:ea typeface="ＭＳ Ｐゴシック" pitchFamily="50" charset="-128"/>
              </a:defRPr>
            </a:lvl4pPr>
            <a:lvl5pPr marL="2057400" indent="-228600" eaLnBrk="0" hangingPunct="0">
              <a:defRPr kumimoji="1" sz="1000"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9pPr>
          </a:lstStyle>
          <a:p>
            <a:pPr eaLnBrk="1" hangingPunct="1">
              <a:lnSpc>
                <a:spcPts val="1500"/>
              </a:lnSpc>
              <a:defRPr/>
            </a:pPr>
            <a:r>
              <a:rPr lang="ja-JP" altLang="en-US" sz="1400" u="sng" dirty="0" smtClean="0">
                <a:solidFill>
                  <a:srgbClr val="FF6600"/>
                </a:solidFill>
                <a:latin typeface="HG丸ｺﾞｼｯｸM-PRO" pitchFamily="50" charset="-128"/>
                <a:ea typeface="HG丸ｺﾞｼｯｸM-PRO" pitchFamily="50" charset="-128"/>
              </a:rPr>
              <a:t>■角質層が薄くなるとインナードライスキンに</a:t>
            </a:r>
            <a:endParaRPr lang="en-US" altLang="ja-JP" sz="1400" u="sng" dirty="0" smtClean="0">
              <a:solidFill>
                <a:srgbClr val="FF6600"/>
              </a:solidFill>
              <a:latin typeface="HG丸ｺﾞｼｯｸM-PRO" pitchFamily="50" charset="-128"/>
              <a:ea typeface="HG丸ｺﾞｼｯｸM-PRO" pitchFamily="50" charset="-128"/>
            </a:endParaRPr>
          </a:p>
        </p:txBody>
      </p:sp>
      <p:grpSp>
        <p:nvGrpSpPr>
          <p:cNvPr id="13" name="グループ化 12"/>
          <p:cNvGrpSpPr/>
          <p:nvPr/>
        </p:nvGrpSpPr>
        <p:grpSpPr>
          <a:xfrm>
            <a:off x="833134" y="7304281"/>
            <a:ext cx="5927109" cy="2736304"/>
            <a:chOff x="683493" y="5201890"/>
            <a:chExt cx="5927109" cy="2736304"/>
          </a:xfrm>
        </p:grpSpPr>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447" y="5201890"/>
              <a:ext cx="2135823" cy="2232248"/>
            </a:xfrm>
            <a:prstGeom prst="rect">
              <a:avLst/>
            </a:prstGeom>
          </p:spPr>
        </p:pic>
        <p:pic>
          <p:nvPicPr>
            <p:cNvPr id="2" name="図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2928" y="5201890"/>
              <a:ext cx="2121836" cy="2232248"/>
            </a:xfrm>
            <a:prstGeom prst="rect">
              <a:avLst/>
            </a:prstGeom>
          </p:spPr>
        </p:pic>
        <p:sp>
          <p:nvSpPr>
            <p:cNvPr id="32" name="テキスト ボックス 14"/>
            <p:cNvSpPr txBox="1">
              <a:spLocks noChangeArrowheads="1"/>
            </p:cNvSpPr>
            <p:nvPr/>
          </p:nvSpPr>
          <p:spPr bwMode="auto">
            <a:xfrm>
              <a:off x="683493" y="7589187"/>
              <a:ext cx="2633510" cy="261610"/>
            </a:xfrm>
            <a:prstGeom prst="rect">
              <a:avLst/>
            </a:prstGeom>
            <a:noFill/>
            <a:ln>
              <a:noFill/>
            </a:ln>
            <a:extLst/>
          </p:spPr>
          <p:txBody>
            <a:bodyPr wrap="square">
              <a:spAutoFit/>
            </a:bodyPr>
            <a:lstStyle>
              <a:lvl1pPr eaLnBrk="0" hangingPunct="0">
                <a:defRPr kumimoji="1" sz="1000" b="1">
                  <a:solidFill>
                    <a:schemeClr val="tx1"/>
                  </a:solidFill>
                  <a:latin typeface="Arial" charset="0"/>
                  <a:ea typeface="ＭＳ Ｐゴシック" pitchFamily="50" charset="-128"/>
                </a:defRPr>
              </a:lvl1pPr>
              <a:lvl2pPr marL="742950" indent="-285750" eaLnBrk="0" hangingPunct="0">
                <a:defRPr kumimoji="1" sz="1000" b="1">
                  <a:solidFill>
                    <a:schemeClr val="tx1"/>
                  </a:solidFill>
                  <a:latin typeface="Arial" charset="0"/>
                  <a:ea typeface="ＭＳ Ｐゴシック" pitchFamily="50" charset="-128"/>
                </a:defRPr>
              </a:lvl2pPr>
              <a:lvl3pPr marL="1143000" indent="-228600" eaLnBrk="0" hangingPunct="0">
                <a:defRPr kumimoji="1" sz="1000" b="1">
                  <a:solidFill>
                    <a:schemeClr val="tx1"/>
                  </a:solidFill>
                  <a:latin typeface="Arial" charset="0"/>
                  <a:ea typeface="ＭＳ Ｐゴシック" pitchFamily="50" charset="-128"/>
                </a:defRPr>
              </a:lvl3pPr>
              <a:lvl4pPr marL="1600200" indent="-228600" eaLnBrk="0" hangingPunct="0">
                <a:defRPr kumimoji="1" sz="1000" b="1">
                  <a:solidFill>
                    <a:schemeClr val="tx1"/>
                  </a:solidFill>
                  <a:latin typeface="Arial" charset="0"/>
                  <a:ea typeface="ＭＳ Ｐゴシック" pitchFamily="50" charset="-128"/>
                </a:defRPr>
              </a:lvl4pPr>
              <a:lvl5pPr marL="2057400" indent="-228600" eaLnBrk="0" hangingPunct="0">
                <a:defRPr kumimoji="1" sz="1000"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9pPr>
            </a:lstStyle>
            <a:p>
              <a:pPr>
                <a:spcBef>
                  <a:spcPts val="200"/>
                </a:spcBef>
              </a:pPr>
              <a:r>
                <a:rPr lang="ja-JP" altLang="en-US" sz="1100" b="0" dirty="0">
                  <a:latin typeface="HG丸ｺﾞｼｯｸM-PRO" panose="020F0600000000000000" pitchFamily="50" charset="-128"/>
                  <a:ea typeface="HG丸ｺﾞｼｯｸM-PRO" panose="020F0600000000000000" pitchFamily="50" charset="-128"/>
                </a:rPr>
                <a:t>菲薄化</a:t>
              </a:r>
              <a:r>
                <a:rPr lang="ja-JP" altLang="en-US" sz="1100" b="0" dirty="0" smtClean="0">
                  <a:latin typeface="HG丸ｺﾞｼｯｸM-PRO" panose="020F0600000000000000" pitchFamily="50" charset="-128"/>
                  <a:ea typeface="HG丸ｺﾞｼｯｸM-PRO" panose="020F0600000000000000" pitchFamily="50" charset="-128"/>
                </a:rPr>
                <a:t>が進み、毛穴が開いた状態。</a:t>
              </a:r>
              <a:endParaRPr lang="ja-JP" altLang="en-US" sz="1100" b="0" dirty="0">
                <a:latin typeface="HG丸ｺﾞｼｯｸM-PRO" panose="020F0600000000000000" pitchFamily="50" charset="-128"/>
                <a:ea typeface="HG丸ｺﾞｼｯｸM-PRO" panose="020F0600000000000000" pitchFamily="50" charset="-128"/>
              </a:endParaRPr>
            </a:p>
          </p:txBody>
        </p:sp>
        <p:sp>
          <p:nvSpPr>
            <p:cNvPr id="33" name="テキスト ボックス 14"/>
            <p:cNvSpPr txBox="1">
              <a:spLocks noChangeArrowheads="1"/>
            </p:cNvSpPr>
            <p:nvPr/>
          </p:nvSpPr>
          <p:spPr bwMode="auto">
            <a:xfrm>
              <a:off x="4232928" y="7481659"/>
              <a:ext cx="2377674" cy="456535"/>
            </a:xfrm>
            <a:prstGeom prst="rect">
              <a:avLst/>
            </a:prstGeom>
            <a:noFill/>
            <a:ln>
              <a:noFill/>
            </a:ln>
            <a:extLst/>
          </p:spPr>
          <p:txBody>
            <a:bodyPr wrap="square">
              <a:spAutoFit/>
            </a:bodyPr>
            <a:lstStyle>
              <a:lvl1pPr eaLnBrk="0" hangingPunct="0">
                <a:defRPr kumimoji="1" sz="1000" b="1">
                  <a:solidFill>
                    <a:schemeClr val="tx1"/>
                  </a:solidFill>
                  <a:latin typeface="Arial" charset="0"/>
                  <a:ea typeface="ＭＳ Ｐゴシック" pitchFamily="50" charset="-128"/>
                </a:defRPr>
              </a:lvl1pPr>
              <a:lvl2pPr marL="742950" indent="-285750" eaLnBrk="0" hangingPunct="0">
                <a:defRPr kumimoji="1" sz="1000" b="1">
                  <a:solidFill>
                    <a:schemeClr val="tx1"/>
                  </a:solidFill>
                  <a:latin typeface="Arial" charset="0"/>
                  <a:ea typeface="ＭＳ Ｐゴシック" pitchFamily="50" charset="-128"/>
                </a:defRPr>
              </a:lvl2pPr>
              <a:lvl3pPr marL="1143000" indent="-228600" eaLnBrk="0" hangingPunct="0">
                <a:defRPr kumimoji="1" sz="1000" b="1">
                  <a:solidFill>
                    <a:schemeClr val="tx1"/>
                  </a:solidFill>
                  <a:latin typeface="Arial" charset="0"/>
                  <a:ea typeface="ＭＳ Ｐゴシック" pitchFamily="50" charset="-128"/>
                </a:defRPr>
              </a:lvl3pPr>
              <a:lvl4pPr marL="1600200" indent="-228600" eaLnBrk="0" hangingPunct="0">
                <a:defRPr kumimoji="1" sz="1000" b="1">
                  <a:solidFill>
                    <a:schemeClr val="tx1"/>
                  </a:solidFill>
                  <a:latin typeface="Arial" charset="0"/>
                  <a:ea typeface="ＭＳ Ｐゴシック" pitchFamily="50" charset="-128"/>
                </a:defRPr>
              </a:lvl4pPr>
              <a:lvl5pPr marL="2057400" indent="-228600" eaLnBrk="0" hangingPunct="0">
                <a:defRPr kumimoji="1" sz="1000"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9pPr>
            </a:lstStyle>
            <a:p>
              <a:pPr>
                <a:spcBef>
                  <a:spcPts val="200"/>
                </a:spcBef>
              </a:pPr>
              <a:r>
                <a:rPr lang="ja-JP" altLang="en-US" sz="1100" b="0" dirty="0" smtClean="0">
                  <a:latin typeface="HG丸ｺﾞｼｯｸM-PRO" panose="020F0600000000000000" pitchFamily="50" charset="-128"/>
                  <a:ea typeface="HG丸ｺﾞｼｯｸM-PRO" panose="020F0600000000000000" pitchFamily="50" charset="-128"/>
                </a:rPr>
                <a:t>水分量のバランスも良く、</a:t>
              </a:r>
              <a:endParaRPr lang="en-US" altLang="ja-JP" sz="1100" b="0" dirty="0" smtClean="0">
                <a:latin typeface="HG丸ｺﾞｼｯｸM-PRO" panose="020F0600000000000000" pitchFamily="50" charset="-128"/>
                <a:ea typeface="HG丸ｺﾞｼｯｸM-PRO" panose="020F0600000000000000" pitchFamily="50" charset="-128"/>
              </a:endParaRPr>
            </a:p>
            <a:p>
              <a:pPr>
                <a:spcBef>
                  <a:spcPts val="200"/>
                </a:spcBef>
              </a:pPr>
              <a:r>
                <a:rPr lang="ja-JP" altLang="en-US" sz="1100" b="0" dirty="0" smtClean="0">
                  <a:latin typeface="HG丸ｺﾞｼｯｸM-PRO" panose="020F0600000000000000" pitchFamily="50" charset="-128"/>
                  <a:ea typeface="HG丸ｺﾞｼｯｸM-PRO" panose="020F0600000000000000" pitchFamily="50" charset="-128"/>
                </a:rPr>
                <a:t>キメの整った肌。</a:t>
              </a:r>
              <a:endParaRPr lang="ja-JP" altLang="en-US" sz="1100" b="0" dirty="0">
                <a:latin typeface="HG丸ｺﾞｼｯｸM-PRO" panose="020F0600000000000000" pitchFamily="50" charset="-128"/>
                <a:ea typeface="HG丸ｺﾞｼｯｸM-PRO" panose="020F0600000000000000" pitchFamily="50" charset="-128"/>
              </a:endParaRPr>
            </a:p>
          </p:txBody>
        </p:sp>
      </p:grpSp>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07336" y="1485496"/>
            <a:ext cx="1853814" cy="213388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4"/>
          <p:cNvSpPr txBox="1">
            <a:spLocks noChangeArrowheads="1"/>
          </p:cNvSpPr>
          <p:nvPr/>
        </p:nvSpPr>
        <p:spPr bwMode="auto">
          <a:xfrm>
            <a:off x="301401" y="5977135"/>
            <a:ext cx="5235523" cy="1384995"/>
          </a:xfrm>
          <a:prstGeom prst="rect">
            <a:avLst/>
          </a:prstGeom>
          <a:noFill/>
          <a:ln>
            <a:noFill/>
          </a:ln>
          <a:extLst/>
        </p:spPr>
        <p:txBody>
          <a:bodyPr wrap="square">
            <a:spAutoFit/>
          </a:bodyPr>
          <a:lstStyle>
            <a:lvl1pPr eaLnBrk="0" hangingPunct="0">
              <a:defRPr kumimoji="1" sz="1000" b="1">
                <a:solidFill>
                  <a:schemeClr val="tx1"/>
                </a:solidFill>
                <a:latin typeface="Arial" charset="0"/>
                <a:ea typeface="ＭＳ Ｐゴシック" pitchFamily="50" charset="-128"/>
              </a:defRPr>
            </a:lvl1pPr>
            <a:lvl2pPr marL="742950" indent="-285750" eaLnBrk="0" hangingPunct="0">
              <a:defRPr kumimoji="1" sz="1000" b="1">
                <a:solidFill>
                  <a:schemeClr val="tx1"/>
                </a:solidFill>
                <a:latin typeface="Arial" charset="0"/>
                <a:ea typeface="ＭＳ Ｐゴシック" pitchFamily="50" charset="-128"/>
              </a:defRPr>
            </a:lvl2pPr>
            <a:lvl3pPr marL="1143000" indent="-228600" eaLnBrk="0" hangingPunct="0">
              <a:defRPr kumimoji="1" sz="1000" b="1">
                <a:solidFill>
                  <a:schemeClr val="tx1"/>
                </a:solidFill>
                <a:latin typeface="Arial" charset="0"/>
                <a:ea typeface="ＭＳ Ｐゴシック" pitchFamily="50" charset="-128"/>
              </a:defRPr>
            </a:lvl3pPr>
            <a:lvl4pPr marL="1600200" indent="-228600" eaLnBrk="0" hangingPunct="0">
              <a:defRPr kumimoji="1" sz="1000" b="1">
                <a:solidFill>
                  <a:schemeClr val="tx1"/>
                </a:solidFill>
                <a:latin typeface="Arial" charset="0"/>
                <a:ea typeface="ＭＳ Ｐゴシック" pitchFamily="50" charset="-128"/>
              </a:defRPr>
            </a:lvl4pPr>
            <a:lvl5pPr marL="2057400" indent="-228600" eaLnBrk="0" hangingPunct="0">
              <a:defRPr kumimoji="1" sz="1000"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9pPr>
          </a:lstStyle>
          <a:p>
            <a:pPr hangingPunct="1">
              <a:spcBef>
                <a:spcPts val="200"/>
              </a:spcBef>
            </a:pPr>
            <a:r>
              <a:rPr lang="ja-JP" altLang="en-US" sz="1200" b="0" dirty="0">
                <a:latin typeface="HG丸ｺﾞｼｯｸM-PRO" panose="020F0600000000000000" pitchFamily="50" charset="-128"/>
                <a:ea typeface="HG丸ｺﾞｼｯｸM-PRO" panose="020F0600000000000000" pitchFamily="50" charset="-128"/>
              </a:rPr>
              <a:t>また仕事の最中にはアドレナリンなどの集中ホルモンが分泌されます。アドレナリンの分泌にもビタミンＣやＢ群が必要なのです。ビタミンＣやＢ群は仕事の最中に消費されてしまうのです。ビタミンＣやＢ群が不足してくると集中できない、リラックスできない、仕事をしてもすぐ疲れる、肌も荒れてくるという悪循環に落ちいってしまうのです。ビタミンＣやＢ群を体内や肌にたっぷり摂取して、リラックスする時間を持つ。これがストレススキンを改善します。</a:t>
            </a:r>
            <a:endParaRPr lang="en-US" altLang="ja-JP" sz="1200" b="0" dirty="0" smtClean="0">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bwMode="auto">
          <a:xfrm>
            <a:off x="300577" y="5643602"/>
            <a:ext cx="6125677"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ts val="1500"/>
              </a:lnSpc>
              <a:defRPr/>
            </a:pPr>
            <a:r>
              <a:rPr lang="ja-JP" altLang="en-US" sz="1400" u="sng" dirty="0" smtClean="0">
                <a:solidFill>
                  <a:srgbClr val="FF6600"/>
                </a:solidFill>
                <a:latin typeface="HG丸ｺﾞｼｯｸM-PRO" panose="020F0600000000000000" pitchFamily="50" charset="-128"/>
                <a:ea typeface="HG丸ｺﾞｼｯｸM-PRO" panose="020F0600000000000000" pitchFamily="50" charset="-128"/>
              </a:rPr>
              <a:t>■ストレススキンの改善</a:t>
            </a:r>
            <a:endParaRPr lang="en-US" altLang="ja-JP" sz="1400" u="sng" dirty="0" smtClean="0">
              <a:solidFill>
                <a:srgbClr val="FF6600"/>
              </a:solidFill>
              <a:latin typeface="HG丸ｺﾞｼｯｸM-PRO" panose="020F0600000000000000" pitchFamily="50" charset="-128"/>
              <a:ea typeface="HG丸ｺﾞｼｯｸM-PRO" panose="020F0600000000000000" pitchFamily="50" charset="-128"/>
            </a:endParaRPr>
          </a:p>
        </p:txBody>
      </p:sp>
      <p:sp>
        <p:nvSpPr>
          <p:cNvPr id="4" name="テキスト ボックス 14"/>
          <p:cNvSpPr txBox="1">
            <a:spLocks noChangeArrowheads="1"/>
          </p:cNvSpPr>
          <p:nvPr/>
        </p:nvSpPr>
        <p:spPr bwMode="auto">
          <a:xfrm>
            <a:off x="250199" y="8010202"/>
            <a:ext cx="5258427" cy="2123658"/>
          </a:xfrm>
          <a:prstGeom prst="rect">
            <a:avLst/>
          </a:prstGeom>
          <a:noFill/>
          <a:ln>
            <a:noFill/>
          </a:ln>
          <a:extLst/>
        </p:spPr>
        <p:txBody>
          <a:bodyPr wrap="square">
            <a:spAutoFit/>
          </a:bodyPr>
          <a:lstStyle>
            <a:lvl1pPr eaLnBrk="0" hangingPunct="0">
              <a:defRPr kumimoji="1" sz="1000" b="1">
                <a:solidFill>
                  <a:schemeClr val="tx1"/>
                </a:solidFill>
                <a:latin typeface="Arial" charset="0"/>
                <a:ea typeface="ＭＳ Ｐゴシック" pitchFamily="50" charset="-128"/>
              </a:defRPr>
            </a:lvl1pPr>
            <a:lvl2pPr marL="742950" indent="-285750" eaLnBrk="0" hangingPunct="0">
              <a:defRPr kumimoji="1" sz="1000" b="1">
                <a:solidFill>
                  <a:schemeClr val="tx1"/>
                </a:solidFill>
                <a:latin typeface="Arial" charset="0"/>
                <a:ea typeface="ＭＳ Ｐゴシック" pitchFamily="50" charset="-128"/>
              </a:defRPr>
            </a:lvl2pPr>
            <a:lvl3pPr marL="1143000" indent="-228600" eaLnBrk="0" hangingPunct="0">
              <a:defRPr kumimoji="1" sz="1000" b="1">
                <a:solidFill>
                  <a:schemeClr val="tx1"/>
                </a:solidFill>
                <a:latin typeface="Arial" charset="0"/>
                <a:ea typeface="ＭＳ Ｐゴシック" pitchFamily="50" charset="-128"/>
              </a:defRPr>
            </a:lvl3pPr>
            <a:lvl4pPr marL="1600200" indent="-228600" eaLnBrk="0" hangingPunct="0">
              <a:defRPr kumimoji="1" sz="1000" b="1">
                <a:solidFill>
                  <a:schemeClr val="tx1"/>
                </a:solidFill>
                <a:latin typeface="Arial" charset="0"/>
                <a:ea typeface="ＭＳ Ｐゴシック" pitchFamily="50" charset="-128"/>
              </a:defRPr>
            </a:lvl4pPr>
            <a:lvl5pPr marL="2057400" indent="-228600" eaLnBrk="0" hangingPunct="0">
              <a:defRPr kumimoji="1" sz="1000"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9pPr>
          </a:lstStyle>
          <a:p>
            <a:r>
              <a:rPr lang="ja-JP" altLang="en-US" sz="1200" b="0" dirty="0">
                <a:latin typeface="HG丸ｺﾞｼｯｸM-PRO" panose="020F0600000000000000" pitchFamily="50" charset="-128"/>
                <a:ea typeface="HG丸ｺﾞｼｯｸM-PRO" panose="020F0600000000000000" pitchFamily="50" charset="-128"/>
              </a:rPr>
              <a:t>ちなみに僕は朝、ビタミンを摂取して半身浴をして、昼休みにはビタミン剤を摂取して昼寝をします。そして夜はジムで快適な運動をして自宅でビタミン剤を取り、音楽を聴いています</a:t>
            </a:r>
            <a:r>
              <a:rPr lang="ja-JP" altLang="en-US" sz="1200" b="0" dirty="0" smtClean="0">
                <a:latin typeface="HG丸ｺﾞｼｯｸM-PRO" panose="020F0600000000000000" pitchFamily="50" charset="-128"/>
                <a:ea typeface="HG丸ｺﾞｼｯｸM-PRO" panose="020F0600000000000000" pitchFamily="50" charset="-128"/>
              </a:rPr>
              <a:t>。</a:t>
            </a:r>
            <a:endParaRPr lang="en-US" altLang="ja-JP" sz="1200" b="0" dirty="0" smtClean="0">
              <a:latin typeface="HG丸ｺﾞｼｯｸM-PRO" panose="020F0600000000000000" pitchFamily="50" charset="-128"/>
              <a:ea typeface="HG丸ｺﾞｼｯｸM-PRO" panose="020F0600000000000000" pitchFamily="50" charset="-128"/>
            </a:endParaRPr>
          </a:p>
          <a:p>
            <a:r>
              <a:rPr lang="ja-JP" altLang="en-US" sz="1200" b="0" dirty="0" smtClean="0">
                <a:latin typeface="HG丸ｺﾞｼｯｸM-PRO" panose="020F0600000000000000" pitchFamily="50" charset="-128"/>
                <a:ea typeface="HG丸ｺﾞｼｯｸM-PRO" panose="020F0600000000000000" pitchFamily="50" charset="-128"/>
              </a:rPr>
              <a:t>静的</a:t>
            </a:r>
            <a:r>
              <a:rPr lang="ja-JP" altLang="en-US" sz="1200" b="0" dirty="0">
                <a:latin typeface="HG丸ｺﾞｼｯｸM-PRO" panose="020F0600000000000000" pitchFamily="50" charset="-128"/>
                <a:ea typeface="HG丸ｺﾞｼｯｸM-PRO" panose="020F0600000000000000" pitchFamily="50" charset="-128"/>
              </a:rPr>
              <a:t>リラックスと動的リラックスで</a:t>
            </a:r>
            <a:r>
              <a:rPr lang="ja-JP" altLang="en-US" sz="1200" b="0" dirty="0" smtClean="0">
                <a:latin typeface="HG丸ｺﾞｼｯｸM-PRO" panose="020F0600000000000000" pitchFamily="50" charset="-128"/>
                <a:ea typeface="HG丸ｺﾞｼｯｸM-PRO" panose="020F0600000000000000" pitchFamily="50" charset="-128"/>
              </a:rPr>
              <a:t>仕事という</a:t>
            </a:r>
            <a:r>
              <a:rPr lang="ja-JP" altLang="en-US" sz="1200" b="0" dirty="0">
                <a:latin typeface="HG丸ｺﾞｼｯｸM-PRO" panose="020F0600000000000000" pitchFamily="50" charset="-128"/>
                <a:ea typeface="HG丸ｺﾞｼｯｸM-PRO" panose="020F0600000000000000" pitchFamily="50" charset="-128"/>
              </a:rPr>
              <a:t>ストレスをサンドイッチして、合間に副交感神経を優位にする昼寝を挿入しています。こういう時間を持つことで、仕事の最中は脳に血液がたくさん流れているけれども、肌に行く血流も潤沢であるという交感神経と副交感神経のバランスがとれた状態を保つことができるようになるのです</a:t>
            </a:r>
            <a:r>
              <a:rPr lang="ja-JP" altLang="en-US" sz="1200" b="0" dirty="0" smtClean="0">
                <a:latin typeface="HG丸ｺﾞｼｯｸM-PRO" panose="020F0600000000000000" pitchFamily="50" charset="-128"/>
                <a:ea typeface="HG丸ｺﾞｼｯｸM-PRO" panose="020F0600000000000000" pitchFamily="50" charset="-128"/>
              </a:rPr>
              <a:t>。</a:t>
            </a:r>
            <a:endParaRPr lang="en-US" altLang="ja-JP" sz="1200" b="0" dirty="0" smtClean="0">
              <a:latin typeface="HG丸ｺﾞｼｯｸM-PRO" panose="020F0600000000000000" pitchFamily="50" charset="-128"/>
              <a:ea typeface="HG丸ｺﾞｼｯｸM-PRO" panose="020F0600000000000000" pitchFamily="50" charset="-128"/>
            </a:endParaRPr>
          </a:p>
          <a:p>
            <a:r>
              <a:rPr lang="ja-JP" altLang="en-US" sz="1200" b="0" dirty="0" smtClean="0">
                <a:latin typeface="HG丸ｺﾞｼｯｸM-PRO" panose="020F0600000000000000" pitchFamily="50" charset="-128"/>
                <a:ea typeface="HG丸ｺﾞｼｯｸM-PRO" panose="020F0600000000000000" pitchFamily="50" charset="-128"/>
              </a:rPr>
              <a:t>仕事</a:t>
            </a:r>
            <a:r>
              <a:rPr lang="ja-JP" altLang="en-US" sz="1200" b="0" dirty="0">
                <a:latin typeface="HG丸ｺﾞｼｯｸM-PRO" panose="020F0600000000000000" pitchFamily="50" charset="-128"/>
                <a:ea typeface="HG丸ｺﾞｼｯｸM-PRO" panose="020F0600000000000000" pitchFamily="50" charset="-128"/>
              </a:rPr>
              <a:t>の最中、手足がポカポカして肩も凝らなくなります。</a:t>
            </a:r>
            <a:r>
              <a:rPr lang="ja-JP" altLang="en-US" sz="1200" b="0" dirty="0" smtClean="0">
                <a:latin typeface="HG丸ｺﾞｼｯｸM-PRO" panose="020F0600000000000000" pitchFamily="50" charset="-128"/>
                <a:ea typeface="HG丸ｺﾞｼｯｸM-PRO" panose="020F0600000000000000" pitchFamily="50" charset="-128"/>
              </a:rPr>
              <a:t>スキンケアも、</a:t>
            </a:r>
            <a:r>
              <a:rPr lang="ja-JP" altLang="en-US" sz="1200" b="0" dirty="0">
                <a:latin typeface="HG丸ｺﾞｼｯｸM-PRO" panose="020F0600000000000000" pitchFamily="50" charset="-128"/>
                <a:ea typeface="HG丸ｺﾞｼｯｸM-PRO" panose="020F0600000000000000" pitchFamily="50" charset="-128"/>
              </a:rPr>
              <a:t>もちろんしっかりしています。代謝を上げて皮脂の分泌を抑えるスキンケアです。　　</a:t>
            </a:r>
            <a:endParaRPr lang="ja-JP" altLang="ja-JP" sz="1200" b="0"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bwMode="auto">
          <a:xfrm>
            <a:off x="301401" y="7578154"/>
            <a:ext cx="6125677"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ts val="1500"/>
              </a:lnSpc>
              <a:defRPr/>
            </a:pPr>
            <a:r>
              <a:rPr lang="ja-JP" altLang="en-US" sz="1400" u="sng" dirty="0" smtClean="0">
                <a:solidFill>
                  <a:srgbClr val="FF6600"/>
                </a:solidFill>
                <a:latin typeface="HG丸ｺﾞｼｯｸM-PRO" panose="020F0600000000000000" pitchFamily="50" charset="-128"/>
                <a:ea typeface="HG丸ｺﾞｼｯｸM-PRO" panose="020F0600000000000000" pitchFamily="50" charset="-128"/>
              </a:rPr>
              <a:t>■ドクター亀山のストレスとの付き合い方</a:t>
            </a:r>
            <a:endParaRPr lang="en-US" altLang="ja-JP" sz="1400" u="sng" dirty="0" smtClean="0">
              <a:solidFill>
                <a:srgbClr val="FF6600"/>
              </a:solidFill>
              <a:latin typeface="HG丸ｺﾞｼｯｸM-PRO" panose="020F0600000000000000" pitchFamily="50" charset="-128"/>
              <a:ea typeface="HG丸ｺﾞｼｯｸM-PRO" panose="020F0600000000000000" pitchFamily="50" charset="-128"/>
            </a:endParaRPr>
          </a:p>
        </p:txBody>
      </p:sp>
      <p:pic>
        <p:nvPicPr>
          <p:cNvPr id="9" name="図 14" descr="青クリDRK_ロゴ.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08627" y="294035"/>
            <a:ext cx="16922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14"/>
          <p:cNvSpPr txBox="1">
            <a:spLocks noChangeArrowheads="1"/>
          </p:cNvSpPr>
          <p:nvPr/>
        </p:nvSpPr>
        <p:spPr bwMode="auto">
          <a:xfrm>
            <a:off x="250199" y="3392686"/>
            <a:ext cx="5258427" cy="2015936"/>
          </a:xfrm>
          <a:prstGeom prst="rect">
            <a:avLst/>
          </a:prstGeom>
          <a:noFill/>
          <a:ln>
            <a:noFill/>
          </a:ln>
          <a:extLst/>
        </p:spPr>
        <p:txBody>
          <a:bodyPr wrap="square">
            <a:spAutoFit/>
          </a:bodyPr>
          <a:lstStyle>
            <a:lvl1pPr eaLnBrk="0" hangingPunct="0">
              <a:defRPr kumimoji="1" sz="1000" b="1">
                <a:solidFill>
                  <a:schemeClr val="tx1"/>
                </a:solidFill>
                <a:latin typeface="Arial" charset="0"/>
                <a:ea typeface="ＭＳ Ｐゴシック" pitchFamily="50" charset="-128"/>
              </a:defRPr>
            </a:lvl1pPr>
            <a:lvl2pPr marL="742950" indent="-285750" eaLnBrk="0" hangingPunct="0">
              <a:defRPr kumimoji="1" sz="1000" b="1">
                <a:solidFill>
                  <a:schemeClr val="tx1"/>
                </a:solidFill>
                <a:latin typeface="Arial" charset="0"/>
                <a:ea typeface="ＭＳ Ｐゴシック" pitchFamily="50" charset="-128"/>
              </a:defRPr>
            </a:lvl2pPr>
            <a:lvl3pPr marL="1143000" indent="-228600" eaLnBrk="0" hangingPunct="0">
              <a:defRPr kumimoji="1" sz="1000" b="1">
                <a:solidFill>
                  <a:schemeClr val="tx1"/>
                </a:solidFill>
                <a:latin typeface="Arial" charset="0"/>
                <a:ea typeface="ＭＳ Ｐゴシック" pitchFamily="50" charset="-128"/>
              </a:defRPr>
            </a:lvl3pPr>
            <a:lvl4pPr marL="1600200" indent="-228600" eaLnBrk="0" hangingPunct="0">
              <a:defRPr kumimoji="1" sz="1000" b="1">
                <a:solidFill>
                  <a:schemeClr val="tx1"/>
                </a:solidFill>
                <a:latin typeface="Arial" charset="0"/>
                <a:ea typeface="ＭＳ Ｐゴシック" pitchFamily="50" charset="-128"/>
              </a:defRPr>
            </a:lvl4pPr>
            <a:lvl5pPr marL="2057400" indent="-228600" eaLnBrk="0" hangingPunct="0">
              <a:defRPr kumimoji="1" sz="1000"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9pPr>
          </a:lstStyle>
          <a:p>
            <a:pPr>
              <a:spcBef>
                <a:spcPts val="200"/>
              </a:spcBef>
            </a:pPr>
            <a:r>
              <a:rPr lang="ja-JP" altLang="en-US" sz="1200" b="0" dirty="0">
                <a:latin typeface="HG丸ｺﾞｼｯｸM-PRO" panose="020F0600000000000000" pitchFamily="50" charset="-128"/>
                <a:ea typeface="HG丸ｺﾞｼｯｸM-PRO" panose="020F0600000000000000" pitchFamily="50" charset="-128"/>
              </a:rPr>
              <a:t>仕事の最中は交感神経が優位となっています。仕事の後にリラックスする時間を持ちましょう</a:t>
            </a:r>
            <a:r>
              <a:rPr lang="ja-JP" altLang="en-US" sz="1200" b="0" dirty="0" smtClean="0">
                <a:latin typeface="HG丸ｺﾞｼｯｸM-PRO" panose="020F0600000000000000" pitchFamily="50" charset="-128"/>
                <a:ea typeface="HG丸ｺﾞｼｯｸM-PRO" panose="020F0600000000000000" pitchFamily="50" charset="-128"/>
              </a:rPr>
              <a:t>。</a:t>
            </a:r>
            <a:endParaRPr lang="en-US" altLang="ja-JP" sz="1200" b="0" dirty="0" smtClean="0">
              <a:latin typeface="HG丸ｺﾞｼｯｸM-PRO" panose="020F0600000000000000" pitchFamily="50" charset="-128"/>
              <a:ea typeface="HG丸ｺﾞｼｯｸM-PRO" panose="020F0600000000000000" pitchFamily="50" charset="-128"/>
            </a:endParaRPr>
          </a:p>
          <a:p>
            <a:pPr>
              <a:spcBef>
                <a:spcPts val="200"/>
              </a:spcBef>
            </a:pPr>
            <a:r>
              <a:rPr lang="ja-JP" altLang="en-US" sz="1200" b="0" dirty="0" smtClean="0">
                <a:latin typeface="HG丸ｺﾞｼｯｸM-PRO" panose="020F0600000000000000" pitchFamily="50" charset="-128"/>
                <a:ea typeface="HG丸ｺﾞｼｯｸM-PRO" panose="020F0600000000000000" pitchFamily="50" charset="-128"/>
              </a:rPr>
              <a:t>リラックス</a:t>
            </a:r>
            <a:r>
              <a:rPr lang="ja-JP" altLang="en-US" sz="1200" b="0" dirty="0">
                <a:latin typeface="HG丸ｺﾞｼｯｸM-PRO" panose="020F0600000000000000" pitchFamily="50" charset="-128"/>
                <a:ea typeface="HG丸ｺﾞｼｯｸM-PRO" panose="020F0600000000000000" pitchFamily="50" charset="-128"/>
              </a:rPr>
              <a:t>には半身浴やゆったりした音楽を聴く静的リラックスと、快適な運動をする動的リラクッスがあります</a:t>
            </a:r>
            <a:r>
              <a:rPr lang="ja-JP" altLang="en-US" sz="1200" b="0" dirty="0" smtClean="0">
                <a:latin typeface="HG丸ｺﾞｼｯｸM-PRO" panose="020F0600000000000000" pitchFamily="50" charset="-128"/>
                <a:ea typeface="HG丸ｺﾞｼｯｸM-PRO" panose="020F0600000000000000" pitchFamily="50" charset="-128"/>
              </a:rPr>
              <a:t>。</a:t>
            </a:r>
            <a:endParaRPr lang="en-US" altLang="ja-JP" sz="1200" b="0" dirty="0" smtClean="0">
              <a:latin typeface="HG丸ｺﾞｼｯｸM-PRO" panose="020F0600000000000000" pitchFamily="50" charset="-128"/>
              <a:ea typeface="HG丸ｺﾞｼｯｸM-PRO" panose="020F0600000000000000" pitchFamily="50" charset="-128"/>
            </a:endParaRPr>
          </a:p>
          <a:p>
            <a:pPr>
              <a:spcBef>
                <a:spcPts val="200"/>
              </a:spcBef>
            </a:pPr>
            <a:r>
              <a:rPr lang="ja-JP" altLang="en-US" sz="1200" b="0" dirty="0" smtClean="0">
                <a:latin typeface="HG丸ｺﾞｼｯｸM-PRO" panose="020F0600000000000000" pitchFamily="50" charset="-128"/>
                <a:ea typeface="HG丸ｺﾞｼｯｸM-PRO" panose="020F0600000000000000" pitchFamily="50" charset="-128"/>
              </a:rPr>
              <a:t>リラックス</a:t>
            </a:r>
            <a:r>
              <a:rPr lang="ja-JP" altLang="en-US" sz="1200" b="0" dirty="0">
                <a:latin typeface="HG丸ｺﾞｼｯｸM-PRO" panose="020F0600000000000000" pitchFamily="50" charset="-128"/>
                <a:ea typeface="HG丸ｺﾞｼｯｸM-PRO" panose="020F0600000000000000" pitchFamily="50" charset="-128"/>
              </a:rPr>
              <a:t>する時間を持つことで、副交感神経からアセチルコリンという神経伝達物質が放出され、肌や内臓への血流が増加します</a:t>
            </a:r>
            <a:r>
              <a:rPr lang="ja-JP" altLang="en-US" sz="1200" b="0" dirty="0" smtClean="0">
                <a:latin typeface="HG丸ｺﾞｼｯｸM-PRO" panose="020F0600000000000000" pitchFamily="50" charset="-128"/>
                <a:ea typeface="HG丸ｺﾞｼｯｸM-PRO" panose="020F0600000000000000" pitchFamily="50" charset="-128"/>
              </a:rPr>
              <a:t>。</a:t>
            </a:r>
            <a:endParaRPr lang="en-US" altLang="ja-JP" sz="1200" b="0" dirty="0" smtClean="0">
              <a:latin typeface="HG丸ｺﾞｼｯｸM-PRO" panose="020F0600000000000000" pitchFamily="50" charset="-128"/>
              <a:ea typeface="HG丸ｺﾞｼｯｸM-PRO" panose="020F0600000000000000" pitchFamily="50" charset="-128"/>
            </a:endParaRPr>
          </a:p>
          <a:p>
            <a:pPr>
              <a:spcBef>
                <a:spcPts val="200"/>
              </a:spcBef>
            </a:pPr>
            <a:r>
              <a:rPr lang="ja-JP" altLang="en-US" sz="1200" b="0" dirty="0" smtClean="0">
                <a:latin typeface="HG丸ｺﾞｼｯｸM-PRO" panose="020F0600000000000000" pitchFamily="50" charset="-128"/>
                <a:ea typeface="HG丸ｺﾞｼｯｸM-PRO" panose="020F0600000000000000" pitchFamily="50" charset="-128"/>
              </a:rPr>
              <a:t>ここ</a:t>
            </a:r>
            <a:r>
              <a:rPr lang="ja-JP" altLang="en-US" sz="1200" b="0" dirty="0">
                <a:latin typeface="HG丸ｺﾞｼｯｸM-PRO" panose="020F0600000000000000" pitchFamily="50" charset="-128"/>
                <a:ea typeface="HG丸ｺﾞｼｯｸM-PRO" panose="020F0600000000000000" pitchFamily="50" charset="-128"/>
              </a:rPr>
              <a:t>で大切なことはアセチルコリンの合成にも分泌にもビタミンＣやビタミンＢ群が必要とされるということです。体内のビタミンＣやビタミンＢ群が不足していると、リラックスする時間を持っても、リラックス効果が得られないということになります。</a:t>
            </a:r>
            <a:endParaRPr lang="en-US" altLang="ja-JP" sz="1200" b="0" dirty="0" smtClean="0">
              <a:latin typeface="HG丸ｺﾞｼｯｸM-PRO" panose="020F0600000000000000" pitchFamily="50" charset="-128"/>
              <a:ea typeface="HG丸ｺﾞｼｯｸM-PRO" panose="020F0600000000000000" pitchFamily="50" charset="-128"/>
            </a:endParaRPr>
          </a:p>
        </p:txBody>
      </p:sp>
      <p:sp>
        <p:nvSpPr>
          <p:cNvPr id="17" name="テキスト ボックス 16"/>
          <p:cNvSpPr txBox="1"/>
          <p:nvPr/>
        </p:nvSpPr>
        <p:spPr bwMode="auto">
          <a:xfrm>
            <a:off x="301401" y="3044989"/>
            <a:ext cx="4627054"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ts val="1500"/>
              </a:lnSpc>
              <a:defRPr/>
            </a:pPr>
            <a:r>
              <a:rPr lang="ja-JP" altLang="en-US" sz="1400" u="sng" dirty="0" smtClean="0">
                <a:solidFill>
                  <a:srgbClr val="FF6600"/>
                </a:solidFill>
                <a:latin typeface="HG丸ｺﾞｼｯｸM-PRO" panose="020F0600000000000000" pitchFamily="50" charset="-128"/>
                <a:ea typeface="HG丸ｺﾞｼｯｸM-PRO" panose="020F0600000000000000" pitchFamily="50" charset="-128"/>
              </a:rPr>
              <a:t>■リラックスをするにはビタミンが必要</a:t>
            </a:r>
            <a:endParaRPr lang="en-US" altLang="ja-JP" sz="1400" u="sng" dirty="0" smtClean="0">
              <a:solidFill>
                <a:srgbClr val="FF6600"/>
              </a:solidFill>
              <a:latin typeface="HG丸ｺﾞｼｯｸM-PRO" panose="020F0600000000000000" pitchFamily="50" charset="-128"/>
              <a:ea typeface="HG丸ｺﾞｼｯｸM-PRO" panose="020F0600000000000000" pitchFamily="50" charset="-128"/>
            </a:endParaRPr>
          </a:p>
        </p:txBody>
      </p:sp>
      <p:sp>
        <p:nvSpPr>
          <p:cNvPr id="18" name="Text Box 4"/>
          <p:cNvSpPr txBox="1">
            <a:spLocks noChangeArrowheads="1"/>
          </p:cNvSpPr>
          <p:nvPr/>
        </p:nvSpPr>
        <p:spPr bwMode="auto">
          <a:xfrm>
            <a:off x="7090837" y="10242450"/>
            <a:ext cx="476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b="1">
                <a:solidFill>
                  <a:schemeClr val="tx1"/>
                </a:solidFill>
                <a:latin typeface="Arial" panose="020B0604020202020204" pitchFamily="34" charset="0"/>
                <a:ea typeface="ＭＳ Ｐゴシック" panose="020B0600070205080204" pitchFamily="50" charset="-128"/>
              </a:defRPr>
            </a:lvl1pPr>
            <a:lvl2pPr marL="742950" indent="-285750">
              <a:defRPr kumimoji="1" sz="1000" b="1">
                <a:solidFill>
                  <a:schemeClr val="tx1"/>
                </a:solidFill>
                <a:latin typeface="Arial" panose="020B0604020202020204" pitchFamily="34" charset="0"/>
                <a:ea typeface="ＭＳ Ｐゴシック" panose="020B0600070205080204" pitchFamily="50" charset="-128"/>
              </a:defRPr>
            </a:lvl2pPr>
            <a:lvl3pPr marL="1143000" indent="-228600">
              <a:defRPr kumimoji="1" sz="1000" b="1">
                <a:solidFill>
                  <a:schemeClr val="tx1"/>
                </a:solidFill>
                <a:latin typeface="Arial" panose="020B0604020202020204" pitchFamily="34" charset="0"/>
                <a:ea typeface="ＭＳ Ｐゴシック" panose="020B0600070205080204" pitchFamily="50" charset="-128"/>
              </a:defRPr>
            </a:lvl3pPr>
            <a:lvl4pPr marL="1600200" indent="-228600">
              <a:defRPr kumimoji="1" sz="1000" b="1">
                <a:solidFill>
                  <a:schemeClr val="tx1"/>
                </a:solidFill>
                <a:latin typeface="Arial" panose="020B0604020202020204" pitchFamily="34" charset="0"/>
                <a:ea typeface="ＭＳ Ｐゴシック" panose="020B0600070205080204" pitchFamily="50" charset="-128"/>
              </a:defRPr>
            </a:lvl4pPr>
            <a:lvl5pPr marL="2057400" indent="-228600">
              <a:defRPr kumimoji="1" sz="10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en-US" altLang="ja-JP" sz="1200" b="0" dirty="0">
                <a:solidFill>
                  <a:prstClr val="black"/>
                </a:solidFill>
              </a:rPr>
              <a:t>2</a:t>
            </a:r>
          </a:p>
        </p:txBody>
      </p:sp>
      <p:grpSp>
        <p:nvGrpSpPr>
          <p:cNvPr id="31" name="グループ化 30"/>
          <p:cNvGrpSpPr/>
          <p:nvPr/>
        </p:nvGrpSpPr>
        <p:grpSpPr>
          <a:xfrm>
            <a:off x="-16904" y="294604"/>
            <a:ext cx="7286232" cy="1067532"/>
            <a:chOff x="-16904" y="294604"/>
            <a:chExt cx="7286232" cy="1067532"/>
          </a:xfrm>
        </p:grpSpPr>
        <p:sp>
          <p:nvSpPr>
            <p:cNvPr id="32" name="テキスト ボックス 31"/>
            <p:cNvSpPr txBox="1"/>
            <p:nvPr/>
          </p:nvSpPr>
          <p:spPr bwMode="auto">
            <a:xfrm>
              <a:off x="266890" y="1077443"/>
              <a:ext cx="7002438" cy="284693"/>
            </a:xfrm>
            <a:prstGeom prst="rect">
              <a:avLst/>
            </a:prstGeom>
            <a:solidFill>
              <a:srgbClr val="FFCC99"/>
            </a:solidFill>
            <a:ln>
              <a:noFill/>
            </a:ln>
            <a:effectLst>
              <a:outerShdw blurRad="50800" dist="38100" dir="2700000" algn="tl" rotWithShape="0">
                <a:prstClr val="black">
                  <a:alpha val="40000"/>
                </a:prstClr>
              </a:outerShdw>
            </a:effectLst>
            <a:extLst/>
          </p:spPr>
          <p:txBody>
            <a:bodyPr wrap="square">
              <a:spAutoFit/>
            </a:bodyPr>
            <a:lstStyle/>
            <a:p>
              <a:pPr eaLnBrk="1" hangingPunct="1">
                <a:lnSpc>
                  <a:spcPts val="1500"/>
                </a:lnSpc>
                <a:spcBef>
                  <a:spcPts val="0"/>
                </a:spcBef>
                <a:defRPr/>
              </a:pPr>
              <a:r>
                <a:rPr lang="ja-JP" altLang="en-US" sz="1200" dirty="0">
                  <a:effectLst>
                    <a:outerShdw blurRad="38100" dist="38100" dir="2700000" algn="tl">
                      <a:srgbClr val="000000">
                        <a:alpha val="43137"/>
                      </a:srgbClr>
                    </a:outerShdw>
                  </a:effectLst>
                  <a:latin typeface="HG丸ｺﾞｼｯｸM-PRO" pitchFamily="50" charset="-128"/>
                  <a:ea typeface="HG丸ｺﾞｼｯｸM-PRO" pitchFamily="50" charset="-128"/>
                </a:rPr>
                <a:t>◇ドクター亀山が語る</a:t>
              </a:r>
              <a:r>
                <a:rPr lang="ja-JP" altLang="en-US" sz="1200" dirty="0" smtClean="0">
                  <a:effectLst>
                    <a:outerShdw blurRad="38100" dist="38100" dir="2700000" algn="tl">
                      <a:srgbClr val="000000">
                        <a:alpha val="43137"/>
                      </a:srgbClr>
                    </a:outerShdw>
                  </a:effectLst>
                  <a:latin typeface="HG丸ｺﾞｼｯｸM-PRO" pitchFamily="50" charset="-128"/>
                  <a:ea typeface="HG丸ｺﾞｼｯｸM-PRO" pitchFamily="50" charset="-128"/>
                </a:rPr>
                <a:t>！ 今月</a:t>
              </a:r>
              <a:r>
                <a:rPr lang="ja-JP" altLang="en-US" sz="1200" dirty="0">
                  <a:effectLst>
                    <a:outerShdw blurRad="38100" dist="38100" dir="2700000" algn="tl">
                      <a:srgbClr val="000000">
                        <a:alpha val="43137"/>
                      </a:srgbClr>
                    </a:outerShdw>
                  </a:effectLst>
                  <a:latin typeface="HG丸ｺﾞｼｯｸM-PRO" pitchFamily="50" charset="-128"/>
                  <a:ea typeface="HG丸ｺﾞｼｯｸM-PRO" pitchFamily="50" charset="-128"/>
                </a:rPr>
                <a:t>の</a:t>
              </a:r>
              <a:r>
                <a:rPr lang="ja-JP" altLang="en-US" sz="1200" dirty="0" smtClean="0">
                  <a:effectLst>
                    <a:outerShdw blurRad="38100" dist="38100" dir="2700000" algn="tl">
                      <a:srgbClr val="000000">
                        <a:alpha val="43137"/>
                      </a:srgbClr>
                    </a:outerShdw>
                  </a:effectLst>
                  <a:latin typeface="HG丸ｺﾞｼｯｸM-PRO" pitchFamily="50" charset="-128"/>
                  <a:ea typeface="HG丸ｺﾞｼｯｸM-PRO" pitchFamily="50" charset="-128"/>
                </a:rPr>
                <a:t>テーマ</a:t>
              </a:r>
              <a:r>
                <a:rPr lang="en-US" altLang="ja-JP" sz="1200" dirty="0" smtClean="0">
                  <a:effectLst>
                    <a:outerShdw blurRad="38100" dist="38100" dir="2700000" algn="tl">
                      <a:srgbClr val="000000">
                        <a:alpha val="43137"/>
                      </a:srgbClr>
                    </a:outerShdw>
                  </a:effectLst>
                  <a:latin typeface="HG丸ｺﾞｼｯｸM-PRO" pitchFamily="50" charset="-128"/>
                  <a:ea typeface="HG丸ｺﾞｼｯｸM-PRO" pitchFamily="50" charset="-128"/>
                </a:rPr>
                <a:t>: </a:t>
              </a:r>
              <a:r>
                <a:rPr lang="ja-JP" altLang="en-US" sz="1200" dirty="0">
                  <a:effectLst>
                    <a:outerShdw blurRad="38100" dist="38100" dir="2700000" algn="tl">
                      <a:srgbClr val="000000">
                        <a:alpha val="43137"/>
                      </a:srgbClr>
                    </a:outerShdw>
                  </a:effectLst>
                  <a:latin typeface="HG丸ｺﾞｼｯｸM-PRO" pitchFamily="50" charset="-128"/>
                  <a:ea typeface="HG丸ｺﾞｼｯｸM-PRO" pitchFamily="50" charset="-128"/>
                </a:rPr>
                <a:t>「ストレスと毛穴と肌老化：ストレス解消とビタミン」</a:t>
              </a:r>
            </a:p>
          </p:txBody>
        </p:sp>
        <p:sp>
          <p:nvSpPr>
            <p:cNvPr id="33" name="正方形/長方形 32"/>
            <p:cNvSpPr/>
            <p:nvPr/>
          </p:nvSpPr>
          <p:spPr>
            <a:xfrm>
              <a:off x="-16904" y="294604"/>
              <a:ext cx="5708506" cy="584775"/>
            </a:xfrm>
            <a:prstGeom prst="rect">
              <a:avLst/>
            </a:prstGeom>
          </p:spPr>
          <p:txBody>
            <a:bodyPr wrap="square">
              <a:spAutoFit/>
            </a:bodyPr>
            <a:lstStyle/>
            <a:p>
              <a:pPr algn="ctr" eaLnBrk="1" hangingPunct="1">
                <a:defRPr/>
              </a:pPr>
              <a:r>
                <a:rPr lang="ja-JP" altLang="en-US" sz="1600" dirty="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ビタミン</a:t>
              </a:r>
              <a:r>
                <a:rPr lang="en-US" altLang="ja-JP" sz="1600" dirty="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C</a:t>
              </a:r>
              <a:r>
                <a:rPr lang="ja-JP" altLang="en-US" sz="1600" dirty="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のパイオニア ドクター亀山が考える</a:t>
              </a:r>
              <a:endParaRPr lang="en-US" altLang="ja-JP" sz="1600" dirty="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a:p>
              <a:pPr eaLnBrk="1" hangingPunct="1">
                <a:spcBef>
                  <a:spcPts val="0"/>
                </a:spcBef>
                <a:defRPr/>
              </a:pPr>
              <a:r>
                <a:rPr lang="ja-JP" altLang="en-US" sz="1600" dirty="0" smtClean="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　</a:t>
              </a:r>
              <a:r>
                <a:rPr lang="en-US" altLang="ja-JP" sz="1600" dirty="0" smtClean="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r>
                <a:rPr lang="ja-JP" altLang="en-US" sz="1600" dirty="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ストレスと毛穴と肌老化：ストレス解消とビタミン</a:t>
              </a:r>
              <a:r>
                <a:rPr lang="en-US" altLang="ja-JP" sz="1600" dirty="0" smtClean="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p>
          </p:txBody>
        </p:sp>
      </p:grpSp>
      <p:sp>
        <p:nvSpPr>
          <p:cNvPr id="27" name="テキスト ボックス 14"/>
          <p:cNvSpPr txBox="1">
            <a:spLocks noChangeArrowheads="1"/>
          </p:cNvSpPr>
          <p:nvPr/>
        </p:nvSpPr>
        <p:spPr bwMode="auto">
          <a:xfrm>
            <a:off x="301400" y="2066636"/>
            <a:ext cx="6682678" cy="830997"/>
          </a:xfrm>
          <a:prstGeom prst="rect">
            <a:avLst/>
          </a:prstGeom>
          <a:noFill/>
          <a:ln>
            <a:noFill/>
          </a:ln>
          <a:extLst/>
        </p:spPr>
        <p:txBody>
          <a:bodyPr wrap="square">
            <a:spAutoFit/>
          </a:bodyPr>
          <a:lstStyle>
            <a:lvl1pPr eaLnBrk="0" hangingPunct="0">
              <a:defRPr kumimoji="1" sz="1000" b="1">
                <a:solidFill>
                  <a:schemeClr val="tx1"/>
                </a:solidFill>
                <a:latin typeface="Arial" charset="0"/>
                <a:ea typeface="ＭＳ Ｐゴシック" pitchFamily="50" charset="-128"/>
              </a:defRPr>
            </a:lvl1pPr>
            <a:lvl2pPr marL="742950" indent="-285750" eaLnBrk="0" hangingPunct="0">
              <a:defRPr kumimoji="1" sz="1000" b="1">
                <a:solidFill>
                  <a:schemeClr val="tx1"/>
                </a:solidFill>
                <a:latin typeface="Arial" charset="0"/>
                <a:ea typeface="ＭＳ Ｐゴシック" pitchFamily="50" charset="-128"/>
              </a:defRPr>
            </a:lvl2pPr>
            <a:lvl3pPr marL="1143000" indent="-228600" eaLnBrk="0" hangingPunct="0">
              <a:defRPr kumimoji="1" sz="1000" b="1">
                <a:solidFill>
                  <a:schemeClr val="tx1"/>
                </a:solidFill>
                <a:latin typeface="Arial" charset="0"/>
                <a:ea typeface="ＭＳ Ｐゴシック" pitchFamily="50" charset="-128"/>
              </a:defRPr>
            </a:lvl3pPr>
            <a:lvl4pPr marL="1600200" indent="-228600" eaLnBrk="0" hangingPunct="0">
              <a:defRPr kumimoji="1" sz="1000" b="1">
                <a:solidFill>
                  <a:schemeClr val="tx1"/>
                </a:solidFill>
                <a:latin typeface="Arial" charset="0"/>
                <a:ea typeface="ＭＳ Ｐゴシック" pitchFamily="50" charset="-128"/>
              </a:defRPr>
            </a:lvl4pPr>
            <a:lvl5pPr marL="2057400" indent="-228600" eaLnBrk="0" hangingPunct="0">
              <a:defRPr kumimoji="1" sz="1000"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9pPr>
          </a:lstStyle>
          <a:p>
            <a:pPr>
              <a:spcBef>
                <a:spcPts val="200"/>
              </a:spcBef>
            </a:pPr>
            <a:r>
              <a:rPr lang="ja-JP" altLang="en-US" sz="1200" b="0" dirty="0" smtClean="0">
                <a:latin typeface="HG丸ｺﾞｼｯｸM-PRO" panose="020F0600000000000000" pitchFamily="50" charset="-128"/>
                <a:ea typeface="HG丸ｺﾞｼｯｸM-PRO" panose="020F0600000000000000" pitchFamily="50" charset="-128"/>
              </a:rPr>
              <a:t>ストレス</a:t>
            </a:r>
            <a:r>
              <a:rPr lang="ja-JP" altLang="en-US" sz="1200" b="0" dirty="0">
                <a:latin typeface="HG丸ｺﾞｼｯｸM-PRO" panose="020F0600000000000000" pitchFamily="50" charset="-128"/>
                <a:ea typeface="HG丸ｺﾞｼｯｸM-PRO" panose="020F0600000000000000" pitchFamily="50" charset="-128"/>
              </a:rPr>
              <a:t>があって</a:t>
            </a:r>
            <a:r>
              <a:rPr lang="ja-JP" altLang="en-US" sz="1200" b="0" dirty="0" smtClean="0">
                <a:latin typeface="HG丸ｺﾞｼｯｸM-PRO" panose="020F0600000000000000" pitchFamily="50" charset="-128"/>
                <a:ea typeface="HG丸ｺﾞｼｯｸM-PRO" panose="020F0600000000000000" pitchFamily="50" charset="-128"/>
              </a:rPr>
              <a:t>も健康な肌に導くためには、肌</a:t>
            </a:r>
            <a:r>
              <a:rPr lang="ja-JP" altLang="en-US" sz="1200" b="0" dirty="0">
                <a:latin typeface="HG丸ｺﾞｼｯｸM-PRO" panose="020F0600000000000000" pitchFamily="50" charset="-128"/>
                <a:ea typeface="HG丸ｺﾞｼｯｸM-PRO" panose="020F0600000000000000" pitchFamily="50" charset="-128"/>
              </a:rPr>
              <a:t>に来る血流がたくさんあるという状態にすればいいのです。肌を含む全身の血流が交感神経、副交感神経の微妙なバランスによりコントロールされています。ストレスがあると交感神経が優位となり、肌への血流が低下してしまいます。家でのんびりしているときは副交感神経が優位となり肌への血流は増加しているのです。　</a:t>
            </a:r>
          </a:p>
        </p:txBody>
      </p:sp>
      <p:sp>
        <p:nvSpPr>
          <p:cNvPr id="34" name="テキスト ボックス 14"/>
          <p:cNvSpPr txBox="1">
            <a:spLocks noChangeArrowheads="1"/>
          </p:cNvSpPr>
          <p:nvPr/>
        </p:nvSpPr>
        <p:spPr bwMode="auto">
          <a:xfrm>
            <a:off x="255259" y="1673498"/>
            <a:ext cx="6409010" cy="284693"/>
          </a:xfrm>
          <a:prstGeom prst="rect">
            <a:avLst/>
          </a:prstGeom>
          <a:noFill/>
          <a:ln>
            <a:noFill/>
          </a:ln>
          <a:extLst/>
        </p:spPr>
        <p:txBody>
          <a:bodyPr wrap="square">
            <a:spAutoFit/>
          </a:bodyPr>
          <a:lstStyle>
            <a:lvl1pPr eaLnBrk="0" hangingPunct="0">
              <a:defRPr kumimoji="1" sz="1000" b="1">
                <a:solidFill>
                  <a:schemeClr val="tx1"/>
                </a:solidFill>
                <a:latin typeface="Arial" charset="0"/>
                <a:ea typeface="ＭＳ Ｐゴシック" pitchFamily="50" charset="-128"/>
              </a:defRPr>
            </a:lvl1pPr>
            <a:lvl2pPr marL="742950" indent="-285750" eaLnBrk="0" hangingPunct="0">
              <a:defRPr kumimoji="1" sz="1000" b="1">
                <a:solidFill>
                  <a:schemeClr val="tx1"/>
                </a:solidFill>
                <a:latin typeface="Arial" charset="0"/>
                <a:ea typeface="ＭＳ Ｐゴシック" pitchFamily="50" charset="-128"/>
              </a:defRPr>
            </a:lvl2pPr>
            <a:lvl3pPr marL="1143000" indent="-228600" eaLnBrk="0" hangingPunct="0">
              <a:defRPr kumimoji="1" sz="1000" b="1">
                <a:solidFill>
                  <a:schemeClr val="tx1"/>
                </a:solidFill>
                <a:latin typeface="Arial" charset="0"/>
                <a:ea typeface="ＭＳ Ｐゴシック" pitchFamily="50" charset="-128"/>
              </a:defRPr>
            </a:lvl3pPr>
            <a:lvl4pPr marL="1600200" indent="-228600" eaLnBrk="0" hangingPunct="0">
              <a:defRPr kumimoji="1" sz="1000" b="1">
                <a:solidFill>
                  <a:schemeClr val="tx1"/>
                </a:solidFill>
                <a:latin typeface="Arial" charset="0"/>
                <a:ea typeface="ＭＳ Ｐゴシック" pitchFamily="50" charset="-128"/>
              </a:defRPr>
            </a:lvl4pPr>
            <a:lvl5pPr marL="2057400" indent="-228600" eaLnBrk="0" hangingPunct="0">
              <a:defRPr kumimoji="1" sz="1000"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9pPr>
          </a:lstStyle>
          <a:p>
            <a:pPr eaLnBrk="1" hangingPunct="1">
              <a:lnSpc>
                <a:spcPts val="1500"/>
              </a:lnSpc>
              <a:defRPr/>
            </a:pPr>
            <a:r>
              <a:rPr lang="ja-JP" altLang="en-US" sz="1400" u="sng" dirty="0" smtClean="0">
                <a:solidFill>
                  <a:srgbClr val="FF6600"/>
                </a:solidFill>
                <a:latin typeface="HG丸ｺﾞｼｯｸM-PRO" pitchFamily="50" charset="-128"/>
                <a:ea typeface="HG丸ｺﾞｼｯｸM-PRO" pitchFamily="50" charset="-128"/>
              </a:rPr>
              <a:t>■血流を増やすには、副交感神経オンに！</a:t>
            </a:r>
            <a:endParaRPr lang="en-US" altLang="ja-JP" sz="1400" u="sng" dirty="0" smtClean="0">
              <a:solidFill>
                <a:srgbClr val="FF6600"/>
              </a:solidFill>
              <a:latin typeface="HG丸ｺﾞｼｯｸM-PRO" pitchFamily="50" charset="-128"/>
              <a:ea typeface="HG丸ｺﾞｼｯｸM-PRO" pitchFamily="50"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6985" y="2911682"/>
            <a:ext cx="1509300" cy="1599304"/>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1426" y="4510986"/>
            <a:ext cx="1380417" cy="1375195"/>
          </a:xfrm>
          <a:prstGeom prst="rect">
            <a:avLst/>
          </a:prstGeom>
        </p:spPr>
      </p:pic>
      <p:pic>
        <p:nvPicPr>
          <p:cNvPr id="12" name="図 11"/>
          <p:cNvPicPr>
            <a:picLocks noChangeAspect="1"/>
          </p:cNvPicPr>
          <p:nvPr/>
        </p:nvPicPr>
        <p:blipFill rotWithShape="1">
          <a:blip r:embed="rId5">
            <a:extLst>
              <a:ext uri="{28A0092B-C50C-407E-A947-70E740481C1C}">
                <a14:useLocalDpi xmlns:a14="http://schemas.microsoft.com/office/drawing/2010/main" val="0"/>
              </a:ext>
            </a:extLst>
          </a:blip>
          <a:srcRect r="41107" b="51078"/>
          <a:stretch/>
        </p:blipFill>
        <p:spPr>
          <a:xfrm>
            <a:off x="5408330" y="7473696"/>
            <a:ext cx="1069771" cy="778301"/>
          </a:xfrm>
          <a:prstGeom prst="rect">
            <a:avLst/>
          </a:prstGeom>
        </p:spPr>
      </p:pic>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91602" y="6020745"/>
            <a:ext cx="1292476" cy="1360501"/>
          </a:xfrm>
          <a:prstGeom prst="rect">
            <a:avLst/>
          </a:prstGeom>
        </p:spPr>
      </p:pic>
      <p:pic>
        <p:nvPicPr>
          <p:cNvPr id="10" name="図 9"/>
          <p:cNvPicPr>
            <a:picLocks noChangeAspect="1"/>
          </p:cNvPicPr>
          <p:nvPr/>
        </p:nvPicPr>
        <p:blipFill rotWithShape="1">
          <a:blip r:embed="rId7">
            <a:extLst>
              <a:ext uri="{28A0092B-C50C-407E-A947-70E740481C1C}">
                <a14:useLocalDpi xmlns:a14="http://schemas.microsoft.com/office/drawing/2010/main" val="0"/>
              </a:ext>
            </a:extLst>
          </a:blip>
          <a:srcRect t="4416"/>
          <a:stretch/>
        </p:blipFill>
        <p:spPr>
          <a:xfrm>
            <a:off x="5761759" y="8120842"/>
            <a:ext cx="1375545" cy="2121608"/>
          </a:xfrm>
          <a:prstGeom prst="rect">
            <a:avLst/>
          </a:prstGeom>
        </p:spPr>
      </p:pic>
    </p:spTree>
    <p:extLst>
      <p:ext uri="{BB962C8B-B14F-4D97-AF65-F5344CB8AC3E}">
        <p14:creationId xmlns:p14="http://schemas.microsoft.com/office/powerpoint/2010/main" val="1776549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7" descr="\\192.168.1.201\共有\719 ドクターケイ\画像データ\美容オイル\ケイコンセントレートオイル.p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6899"/>
          <a:stretch/>
        </p:blipFill>
        <p:spPr bwMode="auto">
          <a:xfrm rot="20627091">
            <a:off x="672545" y="3701456"/>
            <a:ext cx="719552" cy="1273184"/>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p:cNvPicPr>
            <a:picLocks noChangeAspect="1"/>
          </p:cNvPicPr>
          <p:nvPr/>
        </p:nvPicPr>
        <p:blipFill rotWithShape="1">
          <a:blip r:embed="rId4" cstate="print">
            <a:extLst>
              <a:ext uri="{28A0092B-C50C-407E-A947-70E740481C1C}">
                <a14:useLocalDpi xmlns:a14="http://schemas.microsoft.com/office/drawing/2010/main" val="0"/>
              </a:ext>
            </a:extLst>
          </a:blip>
          <a:srcRect l="5900" t="4790" r="10625" b="3570"/>
          <a:stretch/>
        </p:blipFill>
        <p:spPr>
          <a:xfrm rot="863178">
            <a:off x="5694985" y="1394761"/>
            <a:ext cx="1778700" cy="2517027"/>
          </a:xfrm>
          <a:prstGeom prst="rect">
            <a:avLst/>
          </a:prstGeom>
        </p:spPr>
      </p:pic>
      <p:sp>
        <p:nvSpPr>
          <p:cNvPr id="17" name="Text Box 4"/>
          <p:cNvSpPr txBox="1">
            <a:spLocks noChangeArrowheads="1"/>
          </p:cNvSpPr>
          <p:nvPr/>
        </p:nvSpPr>
        <p:spPr bwMode="auto">
          <a:xfrm>
            <a:off x="7090837" y="10242450"/>
            <a:ext cx="476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b="1">
                <a:solidFill>
                  <a:schemeClr val="tx1"/>
                </a:solidFill>
                <a:latin typeface="Arial" panose="020B0604020202020204" pitchFamily="34" charset="0"/>
                <a:ea typeface="ＭＳ Ｐゴシック" panose="020B0600070205080204" pitchFamily="50" charset="-128"/>
              </a:defRPr>
            </a:lvl1pPr>
            <a:lvl2pPr marL="742950" indent="-285750">
              <a:defRPr kumimoji="1" sz="1000" b="1">
                <a:solidFill>
                  <a:schemeClr val="tx1"/>
                </a:solidFill>
                <a:latin typeface="Arial" panose="020B0604020202020204" pitchFamily="34" charset="0"/>
                <a:ea typeface="ＭＳ Ｐゴシック" panose="020B0600070205080204" pitchFamily="50" charset="-128"/>
              </a:defRPr>
            </a:lvl2pPr>
            <a:lvl3pPr marL="1143000" indent="-228600">
              <a:defRPr kumimoji="1" sz="1000" b="1">
                <a:solidFill>
                  <a:schemeClr val="tx1"/>
                </a:solidFill>
                <a:latin typeface="Arial" panose="020B0604020202020204" pitchFamily="34" charset="0"/>
                <a:ea typeface="ＭＳ Ｐゴシック" panose="020B0600070205080204" pitchFamily="50" charset="-128"/>
              </a:defRPr>
            </a:lvl3pPr>
            <a:lvl4pPr marL="1600200" indent="-228600">
              <a:defRPr kumimoji="1" sz="1000" b="1">
                <a:solidFill>
                  <a:schemeClr val="tx1"/>
                </a:solidFill>
                <a:latin typeface="Arial" panose="020B0604020202020204" pitchFamily="34" charset="0"/>
                <a:ea typeface="ＭＳ Ｐゴシック" panose="020B0600070205080204" pitchFamily="50" charset="-128"/>
              </a:defRPr>
            </a:lvl4pPr>
            <a:lvl5pPr marL="2057400" indent="-228600">
              <a:defRPr kumimoji="1" sz="10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en-US" altLang="ja-JP" sz="1200" b="0" dirty="0" smtClean="0">
                <a:solidFill>
                  <a:prstClr val="black"/>
                </a:solidFill>
              </a:rPr>
              <a:t>3</a:t>
            </a:r>
            <a:endParaRPr lang="en-US" altLang="ja-JP" sz="1200" b="0" dirty="0">
              <a:solidFill>
                <a:prstClr val="black"/>
              </a:solidFill>
            </a:endParaRPr>
          </a:p>
        </p:txBody>
      </p:sp>
      <p:pic>
        <p:nvPicPr>
          <p:cNvPr id="39" name="図 14" descr="青クリDRK_ロゴ.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08627" y="294035"/>
            <a:ext cx="16922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テキスト ボックス 30"/>
          <p:cNvSpPr txBox="1"/>
          <p:nvPr/>
        </p:nvSpPr>
        <p:spPr bwMode="auto">
          <a:xfrm>
            <a:off x="504504" y="953418"/>
            <a:ext cx="6429567" cy="262572"/>
          </a:xfrm>
          <a:prstGeom prst="rect">
            <a:avLst/>
          </a:prstGeom>
          <a:solidFill>
            <a:srgbClr val="FFCC99"/>
          </a:solidFill>
          <a:ln>
            <a:noFill/>
          </a:ln>
          <a:effectLst>
            <a:outerShdw blurRad="50800" dist="38100" dir="2700000" algn="tl" rotWithShape="0">
              <a:prstClr val="black">
                <a:alpha val="40000"/>
              </a:prstClr>
            </a:outerShdw>
          </a:effectLst>
          <a:extLst/>
        </p:spPr>
        <p:txBody>
          <a:bodyPr wrap="square">
            <a:spAutoFit/>
          </a:bodyPr>
          <a:lstStyle/>
          <a:p>
            <a:pPr eaLnBrk="1" hangingPunct="1">
              <a:lnSpc>
                <a:spcPts val="1500"/>
              </a:lnSpc>
              <a:spcBef>
                <a:spcPts val="0"/>
              </a:spcBef>
              <a:defRPr/>
            </a:pPr>
            <a:r>
              <a:rPr lang="ja-JP" altLang="en-US" sz="1200" dirty="0" smtClean="0">
                <a:solidFill>
                  <a:prstClr val="black"/>
                </a:solidFill>
                <a:effectLst>
                  <a:outerShdw blurRad="38100" dist="38100" dir="2700000" algn="tl">
                    <a:srgbClr val="000000">
                      <a:alpha val="43137"/>
                    </a:srgbClr>
                  </a:outerShdw>
                </a:effectLst>
                <a:latin typeface="HG丸ｺﾞｼｯｸM-PRO" pitchFamily="50" charset="-128"/>
                <a:ea typeface="HG丸ｺﾞｼｯｸM-PRO" pitchFamily="50" charset="-128"/>
              </a:rPr>
              <a:t>◇今月のおススメ製品：</a:t>
            </a:r>
            <a:endParaRPr lang="ja-JP" altLang="en-US" sz="1200" dirty="0">
              <a:solidFill>
                <a:prstClr val="black"/>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2" name="正方形/長方形 1"/>
          <p:cNvSpPr/>
          <p:nvPr/>
        </p:nvSpPr>
        <p:spPr>
          <a:xfrm>
            <a:off x="2304707" y="956757"/>
            <a:ext cx="2672526" cy="284693"/>
          </a:xfrm>
          <a:prstGeom prst="rect">
            <a:avLst/>
          </a:prstGeom>
        </p:spPr>
        <p:txBody>
          <a:bodyPr wrap="none">
            <a:spAutoFit/>
          </a:bodyPr>
          <a:lstStyle/>
          <a:p>
            <a:pPr lvl="0" eaLnBrk="1" hangingPunct="1">
              <a:lnSpc>
                <a:spcPts val="1500"/>
              </a:lnSpc>
              <a:spcBef>
                <a:spcPts val="0"/>
              </a:spcBef>
              <a:defRPr/>
            </a:pPr>
            <a:r>
              <a:rPr lang="ja-JP" altLang="en-US" sz="1400" dirty="0" smtClean="0">
                <a:solidFill>
                  <a:srgbClr val="FF6600"/>
                </a:solidFill>
                <a:latin typeface="HG丸ｺﾞｼｯｸM-PRO" panose="020F0600000000000000" pitchFamily="50" charset="-128"/>
                <a:ea typeface="HG丸ｺﾞｼｯｸM-PRO" panose="020F0600000000000000" pitchFamily="50" charset="-128"/>
              </a:rPr>
              <a:t>ケイカクテルＶローション　</a:t>
            </a:r>
            <a:r>
              <a:rPr lang="ja-JP" altLang="en-US" sz="1200" dirty="0" smtClean="0">
                <a:solidFill>
                  <a:srgbClr val="FF6600"/>
                </a:solidFill>
                <a:latin typeface="HG丸ｺﾞｼｯｸM-PRO" panose="020F0600000000000000" pitchFamily="50" charset="-128"/>
                <a:ea typeface="HG丸ｺﾞｼｯｸM-PRO" panose="020F0600000000000000" pitchFamily="50" charset="-128"/>
              </a:rPr>
              <a:t>　</a:t>
            </a:r>
            <a:endParaRPr lang="ja-JP" altLang="en-US" sz="1200" dirty="0">
              <a:solidFill>
                <a:srgbClr val="FF6600"/>
              </a:solidFill>
              <a:latin typeface="HG丸ｺﾞｼｯｸM-PRO" panose="020F0600000000000000" pitchFamily="50" charset="-128"/>
              <a:ea typeface="HG丸ｺﾞｼｯｸM-PRO" panose="020F0600000000000000" pitchFamily="50" charset="-128"/>
            </a:endParaRPr>
          </a:p>
        </p:txBody>
      </p:sp>
      <p:sp>
        <p:nvSpPr>
          <p:cNvPr id="47" name="テキスト ボックス 46"/>
          <p:cNvSpPr txBox="1"/>
          <p:nvPr/>
        </p:nvSpPr>
        <p:spPr bwMode="auto">
          <a:xfrm>
            <a:off x="504504" y="5333356"/>
            <a:ext cx="6570259" cy="284693"/>
          </a:xfrm>
          <a:prstGeom prst="rect">
            <a:avLst/>
          </a:prstGeom>
          <a:solidFill>
            <a:srgbClr val="FFCC99"/>
          </a:solidFill>
          <a:ln>
            <a:noFill/>
          </a:ln>
          <a:effectLst>
            <a:outerShdw blurRad="50800" dist="38100" dir="2700000" algn="tl" rotWithShape="0">
              <a:prstClr val="black">
                <a:alpha val="40000"/>
              </a:prstClr>
            </a:outerShdw>
          </a:effectLst>
          <a:extLst/>
        </p:spPr>
        <p:txBody>
          <a:bodyPr wrap="square">
            <a:spAutoFit/>
          </a:bodyPr>
          <a:lstStyle/>
          <a:p>
            <a:pPr eaLnBrk="1" hangingPunct="1">
              <a:lnSpc>
                <a:spcPts val="1500"/>
              </a:lnSpc>
              <a:spcBef>
                <a:spcPts val="0"/>
              </a:spcBef>
              <a:defRPr/>
            </a:pPr>
            <a:r>
              <a:rPr lang="ja-JP" altLang="en-US" sz="1200" dirty="0">
                <a:solidFill>
                  <a:prstClr val="black"/>
                </a:solidFill>
                <a:effectLst>
                  <a:outerShdw blurRad="38100" dist="38100" dir="2700000" algn="tl">
                    <a:srgbClr val="000000">
                      <a:alpha val="43137"/>
                    </a:srgbClr>
                  </a:outerShdw>
                </a:effectLst>
                <a:latin typeface="HG丸ｺﾞｼｯｸM-PRO" pitchFamily="50" charset="-128"/>
                <a:ea typeface="HG丸ｺﾞｼｯｸM-PRO" pitchFamily="50" charset="-128"/>
              </a:rPr>
              <a:t>◇今月の</a:t>
            </a:r>
            <a:r>
              <a:rPr lang="ja-JP" altLang="en-US" sz="1200" dirty="0" smtClean="0">
                <a:solidFill>
                  <a:prstClr val="black"/>
                </a:solidFill>
                <a:effectLst>
                  <a:outerShdw blurRad="38100" dist="38100" dir="2700000" algn="tl">
                    <a:srgbClr val="000000">
                      <a:alpha val="43137"/>
                    </a:srgbClr>
                  </a:outerShdw>
                </a:effectLst>
                <a:latin typeface="HG丸ｺﾞｼｯｸM-PRO" pitchFamily="50" charset="-128"/>
                <a:ea typeface="HG丸ｺﾞｼｯｸM-PRO" pitchFamily="50" charset="-128"/>
              </a:rPr>
              <a:t>おススメ施術：</a:t>
            </a:r>
            <a:r>
              <a:rPr lang="ja-JP" altLang="en-US" sz="1400" dirty="0" smtClean="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様々な肌悩みに効果抜群！ステムセルノンニードルコース</a:t>
            </a:r>
            <a:endParaRPr lang="en-US" altLang="ja-JP" sz="1400" dirty="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20" name="正方形/長方形 19"/>
          <p:cNvSpPr/>
          <p:nvPr/>
        </p:nvSpPr>
        <p:spPr>
          <a:xfrm>
            <a:off x="494417" y="1250434"/>
            <a:ext cx="5112121" cy="276999"/>
          </a:xfrm>
          <a:prstGeom prst="rect">
            <a:avLst/>
          </a:prstGeom>
        </p:spPr>
        <p:txBody>
          <a:bodyPr wrap="square">
            <a:spAutoFit/>
          </a:bodyPr>
          <a:lstStyle/>
          <a:p>
            <a:pPr eaLnBrk="1" hangingPunct="1">
              <a:defRPr/>
            </a:pPr>
            <a:r>
              <a:rPr lang="ja-JP" altLang="en-US" sz="1200" dirty="0" smtClean="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容量</a:t>
            </a:r>
            <a:r>
              <a:rPr lang="en-US" altLang="ja-JP" sz="1200" dirty="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r>
              <a:rPr lang="ja-JP" altLang="en-US" sz="1200" dirty="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価格</a:t>
            </a:r>
            <a:r>
              <a:rPr lang="ja-JP" altLang="en-US" sz="1200" dirty="0" smtClean="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r>
              <a:rPr lang="en-US" altLang="ja-JP" sz="1200" dirty="0" smtClean="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150mL/</a:t>
            </a:r>
            <a:r>
              <a:rPr lang="ja-JP" altLang="en-US" sz="1200" dirty="0" smtClean="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r>
              <a:rPr lang="en-US" altLang="ja-JP" sz="1200" dirty="0" smtClean="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7,000(</a:t>
            </a:r>
            <a:r>
              <a:rPr lang="ja-JP" altLang="en-US" sz="1200" dirty="0" smtClean="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税抜</a:t>
            </a:r>
            <a:r>
              <a:rPr lang="en-US" altLang="ja-JP" sz="1200" dirty="0" smtClean="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r>
              <a:rPr lang="ja-JP" altLang="en-US" sz="1200" dirty="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　</a:t>
            </a:r>
            <a:endParaRPr lang="en-US" altLang="ja-JP" sz="1200" dirty="0">
              <a:solidFill>
                <a:srgbClr val="FF6600"/>
              </a:solidFill>
              <a:latin typeface="HG丸ｺﾞｼｯｸM-PRO" pitchFamily="50" charset="-128"/>
              <a:ea typeface="HG丸ｺﾞｼｯｸM-PRO" pitchFamily="50" charset="-128"/>
            </a:endParaRPr>
          </a:p>
        </p:txBody>
      </p:sp>
      <p:sp>
        <p:nvSpPr>
          <p:cNvPr id="14" name="正方形/長方形 13"/>
          <p:cNvSpPr/>
          <p:nvPr/>
        </p:nvSpPr>
        <p:spPr>
          <a:xfrm>
            <a:off x="107429" y="294035"/>
            <a:ext cx="5708506" cy="584775"/>
          </a:xfrm>
          <a:prstGeom prst="rect">
            <a:avLst/>
          </a:prstGeom>
        </p:spPr>
        <p:txBody>
          <a:bodyPr wrap="square">
            <a:spAutoFit/>
          </a:bodyPr>
          <a:lstStyle/>
          <a:p>
            <a:pPr algn="ctr" eaLnBrk="1" hangingPunct="1">
              <a:defRPr/>
            </a:pPr>
            <a:r>
              <a:rPr lang="ja-JP" altLang="en-US" sz="1600" dirty="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ビタミン</a:t>
            </a:r>
            <a:r>
              <a:rPr lang="en-US" altLang="ja-JP" sz="1600" dirty="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C</a:t>
            </a:r>
            <a:r>
              <a:rPr lang="ja-JP" altLang="en-US" sz="1600" dirty="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のパイオニア ドクター亀山が考える</a:t>
            </a:r>
            <a:endParaRPr lang="en-US" altLang="ja-JP" sz="1600" dirty="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a:p>
            <a:pPr eaLnBrk="1" hangingPunct="1">
              <a:spcBef>
                <a:spcPts val="0"/>
              </a:spcBef>
              <a:defRPr/>
            </a:pPr>
            <a:r>
              <a:rPr lang="ja-JP" altLang="en-US" sz="1600" dirty="0" smtClean="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　</a:t>
            </a:r>
            <a:r>
              <a:rPr lang="en-US" altLang="ja-JP" sz="1600" dirty="0" smtClean="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r>
              <a:rPr lang="ja-JP" altLang="en-US" sz="1600" dirty="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ストレスと毛穴と肌老化：ストレス解消とビタミン</a:t>
            </a:r>
            <a:r>
              <a:rPr lang="en-US" altLang="ja-JP" sz="1600" dirty="0" smtClean="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p>
        </p:txBody>
      </p:sp>
      <p:sp>
        <p:nvSpPr>
          <p:cNvPr id="12" name="テキスト ボックス 14"/>
          <p:cNvSpPr txBox="1">
            <a:spLocks noChangeArrowheads="1"/>
          </p:cNvSpPr>
          <p:nvPr/>
        </p:nvSpPr>
        <p:spPr bwMode="auto">
          <a:xfrm>
            <a:off x="481071" y="5682960"/>
            <a:ext cx="6586334" cy="1323439"/>
          </a:xfrm>
          <a:prstGeom prst="rect">
            <a:avLst/>
          </a:prstGeom>
          <a:noFill/>
          <a:ln>
            <a:noFill/>
          </a:ln>
          <a:extLst/>
        </p:spPr>
        <p:txBody>
          <a:bodyPr wrap="square">
            <a:spAutoFit/>
          </a:bodyPr>
          <a:lstStyle>
            <a:lvl1pPr eaLnBrk="0" hangingPunct="0">
              <a:defRPr kumimoji="1" sz="1000" b="1">
                <a:solidFill>
                  <a:schemeClr val="tx1"/>
                </a:solidFill>
                <a:latin typeface="Arial" charset="0"/>
                <a:ea typeface="ＭＳ Ｐゴシック" pitchFamily="50" charset="-128"/>
              </a:defRPr>
            </a:lvl1pPr>
            <a:lvl2pPr marL="742950" indent="-285750" eaLnBrk="0" hangingPunct="0">
              <a:defRPr kumimoji="1" sz="1000" b="1">
                <a:solidFill>
                  <a:schemeClr val="tx1"/>
                </a:solidFill>
                <a:latin typeface="Arial" charset="0"/>
                <a:ea typeface="ＭＳ Ｐゴシック" pitchFamily="50" charset="-128"/>
              </a:defRPr>
            </a:lvl2pPr>
            <a:lvl3pPr marL="1143000" indent="-228600" eaLnBrk="0" hangingPunct="0">
              <a:defRPr kumimoji="1" sz="1000" b="1">
                <a:solidFill>
                  <a:schemeClr val="tx1"/>
                </a:solidFill>
                <a:latin typeface="Arial" charset="0"/>
                <a:ea typeface="ＭＳ Ｐゴシック" pitchFamily="50" charset="-128"/>
              </a:defRPr>
            </a:lvl3pPr>
            <a:lvl4pPr marL="1600200" indent="-228600" eaLnBrk="0" hangingPunct="0">
              <a:defRPr kumimoji="1" sz="1000" b="1">
                <a:solidFill>
                  <a:schemeClr val="tx1"/>
                </a:solidFill>
                <a:latin typeface="Arial" charset="0"/>
                <a:ea typeface="ＭＳ Ｐゴシック" pitchFamily="50" charset="-128"/>
              </a:defRPr>
            </a:lvl4pPr>
            <a:lvl5pPr marL="2057400" indent="-228600" eaLnBrk="0" hangingPunct="0">
              <a:defRPr kumimoji="1" sz="1000"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9pPr>
          </a:lstStyle>
          <a:p>
            <a:pPr eaLnBrk="1" hangingPunct="1">
              <a:lnSpc>
                <a:spcPts val="1500"/>
              </a:lnSpc>
              <a:defRPr/>
            </a:pPr>
            <a:r>
              <a:rPr lang="ja-JP" altLang="en-US" sz="1200" u="sng" dirty="0" smtClean="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■ステムセルノンニードルコース　</a:t>
            </a:r>
            <a:r>
              <a:rPr lang="en-US" altLang="ja-JP" sz="1200" u="sng" dirty="0" smtClean="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/1</a:t>
            </a:r>
            <a:r>
              <a:rPr lang="ja-JP" altLang="en-US" sz="1200" u="sng" dirty="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回</a:t>
            </a:r>
            <a:r>
              <a:rPr lang="en-US" altLang="ja-JP" sz="1200" u="sng" dirty="0" smtClean="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r>
              <a:rPr lang="ja-JP" altLang="en-US" sz="1200" u="sng" dirty="0" smtClean="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r>
              <a:rPr lang="en-US" altLang="ja-JP" sz="1200" u="sng" dirty="0" smtClean="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39,000(</a:t>
            </a:r>
            <a:r>
              <a:rPr lang="ja-JP" altLang="en-US" sz="1200" u="sng" dirty="0" smtClean="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税抜</a:t>
            </a:r>
            <a:r>
              <a:rPr lang="en-US" altLang="ja-JP" sz="1200" u="sng" dirty="0" smtClean="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endParaRPr lang="ja-JP" altLang="en-US" sz="1200" b="0" dirty="0">
              <a:latin typeface="HG丸ｺﾞｼｯｸM-PRO" pitchFamily="50" charset="-128"/>
              <a:ea typeface="HG丸ｺﾞｼｯｸM-PRO" pitchFamily="50" charset="-128"/>
            </a:endParaRPr>
          </a:p>
          <a:p>
            <a:pPr eaLnBrk="1" hangingPunct="1">
              <a:lnSpc>
                <a:spcPts val="1500"/>
              </a:lnSpc>
              <a:spcBef>
                <a:spcPts val="600"/>
              </a:spcBef>
              <a:defRPr/>
            </a:pPr>
            <a:r>
              <a:rPr lang="ja-JP" altLang="en-US" sz="1200" b="0" dirty="0">
                <a:latin typeface="HG丸ｺﾞｼｯｸM-PRO" pitchFamily="50" charset="-128"/>
                <a:ea typeface="HG丸ｺﾞｼｯｸM-PRO" pitchFamily="50" charset="-128"/>
              </a:rPr>
              <a:t>「幹</a:t>
            </a:r>
            <a:r>
              <a:rPr lang="ja-JP" altLang="en-US" sz="1200" b="0" dirty="0" smtClean="0">
                <a:latin typeface="HG丸ｺﾞｼｯｸM-PRO" pitchFamily="50" charset="-128"/>
                <a:ea typeface="HG丸ｺﾞｼｯｸM-PRO" pitchFamily="50" charset="-128"/>
              </a:rPr>
              <a:t>細胞</a:t>
            </a:r>
            <a:r>
              <a:rPr lang="en-US" altLang="ja-JP" sz="1200" b="0" dirty="0">
                <a:latin typeface="HG丸ｺﾞｼｯｸM-PRO" pitchFamily="50" charset="-128"/>
                <a:ea typeface="HG丸ｺﾞｼｯｸM-PRO" pitchFamily="50" charset="-128"/>
              </a:rPr>
              <a:t>(</a:t>
            </a:r>
            <a:r>
              <a:rPr lang="ja-JP" altLang="en-US" sz="1200" b="0" dirty="0">
                <a:latin typeface="HG丸ｺﾞｼｯｸM-PRO" pitchFamily="50" charset="-128"/>
                <a:ea typeface="HG丸ｺﾞｼｯｸM-PRO" pitchFamily="50" charset="-128"/>
              </a:rPr>
              <a:t>ステムセル</a:t>
            </a:r>
            <a:r>
              <a:rPr lang="en-US" altLang="ja-JP" sz="1200" b="0" dirty="0" smtClean="0">
                <a:latin typeface="HG丸ｺﾞｼｯｸM-PRO" pitchFamily="50" charset="-128"/>
                <a:ea typeface="HG丸ｺﾞｼｯｸM-PRO" pitchFamily="50" charset="-128"/>
              </a:rPr>
              <a:t>)</a:t>
            </a:r>
            <a:r>
              <a:rPr lang="ja-JP" altLang="en-US" sz="1200" b="0" baseline="30000" dirty="0" smtClean="0">
                <a:latin typeface="HG丸ｺﾞｼｯｸM-PRO" pitchFamily="50" charset="-128"/>
                <a:ea typeface="HG丸ｺﾞｼｯｸM-PRO" pitchFamily="50" charset="-128"/>
              </a:rPr>
              <a:t>*</a:t>
            </a:r>
            <a:r>
              <a:rPr lang="ja-JP" altLang="en-US" sz="1200" b="0" dirty="0" smtClean="0">
                <a:latin typeface="HG丸ｺﾞｼｯｸM-PRO" pitchFamily="50" charset="-128"/>
                <a:ea typeface="HG丸ｺﾞｼｯｸM-PRO" pitchFamily="50" charset="-128"/>
              </a:rPr>
              <a:t>培養液」</a:t>
            </a:r>
            <a:r>
              <a:rPr lang="ja-JP" altLang="en-US" sz="1200" b="0" dirty="0">
                <a:latin typeface="HG丸ｺﾞｼｯｸM-PRO" pitchFamily="50" charset="-128"/>
                <a:ea typeface="HG丸ｺﾞｼｯｸM-PRO" pitchFamily="50" charset="-128"/>
              </a:rPr>
              <a:t>をオリジナル美肌成分と一緒に肌に導入することで、年齢肌、敏感肌、赤ら顔、炎症肌、脂漏性皮膚炎などすべての皮膚疾患に有効です。活性酸素だけでなく</a:t>
            </a:r>
            <a:r>
              <a:rPr lang="ja-JP" altLang="en-US" sz="1200" b="0" dirty="0" smtClean="0">
                <a:latin typeface="HG丸ｺﾞｼｯｸM-PRO" pitchFamily="50" charset="-128"/>
                <a:ea typeface="HG丸ｺﾞｼｯｸM-PRO" pitchFamily="50" charset="-128"/>
              </a:rPr>
              <a:t>、炎症の原因となるサイトカイン</a:t>
            </a:r>
            <a:r>
              <a:rPr lang="ja-JP" altLang="en-US" sz="1200" b="0" dirty="0">
                <a:latin typeface="HG丸ｺﾞｼｯｸM-PRO" pitchFamily="50" charset="-128"/>
                <a:ea typeface="HG丸ｺﾞｼｯｸM-PRO" pitchFamily="50" charset="-128"/>
              </a:rPr>
              <a:t>も除去し、健やかな肌に導きます</a:t>
            </a:r>
            <a:r>
              <a:rPr lang="ja-JP" altLang="en-US" sz="1200" b="0" dirty="0" smtClean="0">
                <a:latin typeface="HG丸ｺﾞｼｯｸM-PRO" pitchFamily="50" charset="-128"/>
                <a:ea typeface="HG丸ｺﾞｼｯｸM-PRO" pitchFamily="50" charset="-128"/>
              </a:rPr>
              <a:t>。</a:t>
            </a:r>
            <a:endParaRPr lang="en-US" altLang="ja-JP" sz="1200" b="0" dirty="0" smtClean="0">
              <a:latin typeface="HG丸ｺﾞｼｯｸM-PRO" pitchFamily="50" charset="-128"/>
              <a:ea typeface="HG丸ｺﾞｼｯｸM-PRO" pitchFamily="50" charset="-128"/>
            </a:endParaRPr>
          </a:p>
          <a:p>
            <a:pPr eaLnBrk="1" hangingPunct="1">
              <a:lnSpc>
                <a:spcPts val="1500"/>
              </a:lnSpc>
              <a:spcBef>
                <a:spcPts val="0"/>
              </a:spcBef>
              <a:defRPr/>
            </a:pPr>
            <a:r>
              <a:rPr lang="ja-JP" altLang="en-US" sz="1200" b="0" dirty="0">
                <a:latin typeface="HG丸ｺﾞｼｯｸM-PRO" pitchFamily="50" charset="-128"/>
                <a:ea typeface="HG丸ｺﾞｼｯｸM-PRO" pitchFamily="50" charset="-128"/>
              </a:rPr>
              <a:t>ビタミン</a:t>
            </a:r>
            <a:r>
              <a:rPr lang="en-US" altLang="ja-JP" sz="1200" b="0" dirty="0" smtClean="0">
                <a:latin typeface="HG丸ｺﾞｼｯｸM-PRO" pitchFamily="50" charset="-128"/>
                <a:ea typeface="HG丸ｺﾞｼｯｸM-PRO" pitchFamily="50" charset="-128"/>
              </a:rPr>
              <a:t>C</a:t>
            </a:r>
            <a:r>
              <a:rPr lang="ja-JP" altLang="en-US" sz="1200" b="0" dirty="0">
                <a:latin typeface="HG丸ｺﾞｼｯｸM-PRO" pitchFamily="50" charset="-128"/>
                <a:ea typeface="HG丸ｺﾞｼｯｸM-PRO" pitchFamily="50" charset="-128"/>
              </a:rPr>
              <a:t>導入</a:t>
            </a:r>
            <a:r>
              <a:rPr lang="ja-JP" altLang="en-US" sz="1200" b="0" dirty="0" smtClean="0">
                <a:latin typeface="HG丸ｺﾞｼｯｸM-PRO" pitchFamily="50" charset="-128"/>
                <a:ea typeface="HG丸ｺﾞｼｯｸM-PRO" pitchFamily="50" charset="-128"/>
              </a:rPr>
              <a:t>を併せること</a:t>
            </a:r>
            <a:r>
              <a:rPr lang="ja-JP" altLang="en-US" sz="1200" b="0" dirty="0">
                <a:latin typeface="HG丸ｺﾞｼｯｸM-PRO" pitchFamily="50" charset="-128"/>
                <a:ea typeface="HG丸ｺﾞｼｯｸM-PRO" pitchFamily="50" charset="-128"/>
              </a:rPr>
              <a:t>で、美白効果はもちろん、毛穴の開きやニキビを改善し、炎症肌を鎮めます。</a:t>
            </a:r>
          </a:p>
        </p:txBody>
      </p:sp>
      <p:sp>
        <p:nvSpPr>
          <p:cNvPr id="15" name="テキスト ボックス 14"/>
          <p:cNvSpPr txBox="1">
            <a:spLocks noChangeArrowheads="1"/>
          </p:cNvSpPr>
          <p:nvPr/>
        </p:nvSpPr>
        <p:spPr bwMode="auto">
          <a:xfrm>
            <a:off x="504504" y="1525564"/>
            <a:ext cx="5579589" cy="477054"/>
          </a:xfrm>
          <a:prstGeom prst="rect">
            <a:avLst/>
          </a:prstGeom>
          <a:noFill/>
          <a:ln>
            <a:noFill/>
          </a:ln>
          <a:extLst/>
        </p:spPr>
        <p:txBody>
          <a:bodyPr wrap="square">
            <a:spAutoFit/>
          </a:bodyPr>
          <a:lstStyle>
            <a:lvl1pPr eaLnBrk="0" hangingPunct="0">
              <a:defRPr kumimoji="1" sz="1000" b="1">
                <a:solidFill>
                  <a:schemeClr val="tx1"/>
                </a:solidFill>
                <a:latin typeface="Arial" charset="0"/>
                <a:ea typeface="ＭＳ Ｐゴシック" pitchFamily="50" charset="-128"/>
              </a:defRPr>
            </a:lvl1pPr>
            <a:lvl2pPr marL="742950" indent="-285750" eaLnBrk="0" hangingPunct="0">
              <a:defRPr kumimoji="1" sz="1000" b="1">
                <a:solidFill>
                  <a:schemeClr val="tx1"/>
                </a:solidFill>
                <a:latin typeface="Arial" charset="0"/>
                <a:ea typeface="ＭＳ Ｐゴシック" pitchFamily="50" charset="-128"/>
              </a:defRPr>
            </a:lvl2pPr>
            <a:lvl3pPr marL="1143000" indent="-228600" eaLnBrk="0" hangingPunct="0">
              <a:defRPr kumimoji="1" sz="1000" b="1">
                <a:solidFill>
                  <a:schemeClr val="tx1"/>
                </a:solidFill>
                <a:latin typeface="Arial" charset="0"/>
                <a:ea typeface="ＭＳ Ｐゴシック" pitchFamily="50" charset="-128"/>
              </a:defRPr>
            </a:lvl3pPr>
            <a:lvl4pPr marL="1600200" indent="-228600" eaLnBrk="0" hangingPunct="0">
              <a:defRPr kumimoji="1" sz="1000" b="1">
                <a:solidFill>
                  <a:schemeClr val="tx1"/>
                </a:solidFill>
                <a:latin typeface="Arial" charset="0"/>
                <a:ea typeface="ＭＳ Ｐゴシック" pitchFamily="50" charset="-128"/>
              </a:defRPr>
            </a:lvl4pPr>
            <a:lvl5pPr marL="2057400" indent="-228600" eaLnBrk="0" hangingPunct="0">
              <a:defRPr kumimoji="1" sz="1000"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9pPr>
          </a:lstStyle>
          <a:p>
            <a:pPr eaLnBrk="1" hangingPunct="1">
              <a:lnSpc>
                <a:spcPts val="1500"/>
              </a:lnSpc>
              <a:defRPr/>
            </a:pPr>
            <a:r>
              <a:rPr lang="ja-JP" altLang="en-US" sz="1400" dirty="0" smtClean="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ストレスや疲労で神経バランスが崩れた“しぼみ肌”に、</a:t>
            </a:r>
            <a:endParaRPr lang="en-US" altLang="ja-JP" sz="1400" dirty="0" smtClean="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a:p>
            <a:pPr eaLnBrk="1" hangingPunct="1">
              <a:lnSpc>
                <a:spcPts val="1500"/>
              </a:lnSpc>
              <a:defRPr/>
            </a:pPr>
            <a:r>
              <a:rPr lang="ja-JP" altLang="en-US" sz="1400" dirty="0" smtClean="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大量のビタミン注入でプリプリのハリとたっぷりのうるおいを！</a:t>
            </a:r>
            <a:endParaRPr lang="en-US" altLang="ja-JP" sz="1400" dirty="0" smtClean="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16" name="テキスト ボックス 14"/>
          <p:cNvSpPr txBox="1">
            <a:spLocks noChangeArrowheads="1"/>
          </p:cNvSpPr>
          <p:nvPr/>
        </p:nvSpPr>
        <p:spPr bwMode="auto">
          <a:xfrm>
            <a:off x="504504" y="2007559"/>
            <a:ext cx="5623710" cy="1438855"/>
          </a:xfrm>
          <a:prstGeom prst="rect">
            <a:avLst/>
          </a:prstGeom>
          <a:noFill/>
          <a:ln>
            <a:noFill/>
          </a:ln>
          <a:extLst/>
        </p:spPr>
        <p:txBody>
          <a:bodyPr wrap="square">
            <a:spAutoFit/>
          </a:bodyPr>
          <a:lstStyle>
            <a:lvl1pPr eaLnBrk="0" hangingPunct="0">
              <a:defRPr kumimoji="1" sz="1000" b="1">
                <a:solidFill>
                  <a:schemeClr val="tx1"/>
                </a:solidFill>
                <a:latin typeface="Arial" charset="0"/>
                <a:ea typeface="ＭＳ Ｐゴシック" pitchFamily="50" charset="-128"/>
              </a:defRPr>
            </a:lvl1pPr>
            <a:lvl2pPr marL="742950" indent="-285750" eaLnBrk="0" hangingPunct="0">
              <a:defRPr kumimoji="1" sz="1000" b="1">
                <a:solidFill>
                  <a:schemeClr val="tx1"/>
                </a:solidFill>
                <a:latin typeface="Arial" charset="0"/>
                <a:ea typeface="ＭＳ Ｐゴシック" pitchFamily="50" charset="-128"/>
              </a:defRPr>
            </a:lvl2pPr>
            <a:lvl3pPr marL="1143000" indent="-228600" eaLnBrk="0" hangingPunct="0">
              <a:defRPr kumimoji="1" sz="1000" b="1">
                <a:solidFill>
                  <a:schemeClr val="tx1"/>
                </a:solidFill>
                <a:latin typeface="Arial" charset="0"/>
                <a:ea typeface="ＭＳ Ｐゴシック" pitchFamily="50" charset="-128"/>
              </a:defRPr>
            </a:lvl3pPr>
            <a:lvl4pPr marL="1600200" indent="-228600" eaLnBrk="0" hangingPunct="0">
              <a:defRPr kumimoji="1" sz="1000" b="1">
                <a:solidFill>
                  <a:schemeClr val="tx1"/>
                </a:solidFill>
                <a:latin typeface="Arial" charset="0"/>
                <a:ea typeface="ＭＳ Ｐゴシック" pitchFamily="50" charset="-128"/>
              </a:defRPr>
            </a:lvl4pPr>
            <a:lvl5pPr marL="2057400" indent="-228600" eaLnBrk="0" hangingPunct="0">
              <a:defRPr kumimoji="1" sz="1000"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9pPr>
          </a:lstStyle>
          <a:p>
            <a:pPr eaLnBrk="1" hangingPunct="1">
              <a:lnSpc>
                <a:spcPts val="1500"/>
              </a:lnSpc>
              <a:defRPr/>
            </a:pPr>
            <a:r>
              <a:rPr lang="ja-JP" altLang="en-US" sz="1200" b="0" dirty="0" smtClean="0">
                <a:latin typeface="HG丸ｺﾞｼｯｸM-PRO" pitchFamily="50" charset="-128"/>
                <a:ea typeface="HG丸ｺﾞｼｯｸM-PRO" pitchFamily="50" charset="-128"/>
              </a:rPr>
              <a:t>“肌は心を写しだす鏡”心身の疲労によって、肌の老化や菲薄化は亢進してしまいます。そのような“しぼみ肌”を元気にするには大量のビタミンを与えることがポイントです。</a:t>
            </a:r>
            <a:endParaRPr lang="en-US" altLang="ja-JP" sz="1200" b="0" dirty="0" smtClean="0">
              <a:latin typeface="HG丸ｺﾞｼｯｸM-PRO" pitchFamily="50" charset="-128"/>
              <a:ea typeface="HG丸ｺﾞｼｯｸM-PRO" pitchFamily="50" charset="-128"/>
            </a:endParaRPr>
          </a:p>
          <a:p>
            <a:pPr eaLnBrk="1" hangingPunct="1">
              <a:lnSpc>
                <a:spcPts val="1500"/>
              </a:lnSpc>
              <a:defRPr/>
            </a:pPr>
            <a:r>
              <a:rPr lang="ja-JP" altLang="en-US" sz="1200" b="0" dirty="0" smtClean="0">
                <a:latin typeface="HG丸ｺﾞｼｯｸM-PRO" pitchFamily="50" charset="-128"/>
                <a:ea typeface="HG丸ｺﾞｼｯｸM-PRO" pitchFamily="50" charset="-128"/>
              </a:rPr>
              <a:t>ケイカクテルＶローションは、肌を活性化させる</a:t>
            </a:r>
            <a:r>
              <a:rPr lang="en-US" altLang="ja-JP" sz="1200" b="0" dirty="0" smtClean="0">
                <a:latin typeface="HG丸ｺﾞｼｯｸM-PRO" pitchFamily="50" charset="-128"/>
                <a:ea typeface="HG丸ｺﾞｼｯｸM-PRO" pitchFamily="50" charset="-128"/>
              </a:rPr>
              <a:t>3</a:t>
            </a:r>
            <a:r>
              <a:rPr lang="ja-JP" altLang="en-US" sz="1200" b="0" dirty="0" smtClean="0">
                <a:latin typeface="HG丸ｺﾞｼｯｸM-PRO" pitchFamily="50" charset="-128"/>
                <a:ea typeface="HG丸ｺﾞｼｯｸM-PRO" pitchFamily="50" charset="-128"/>
              </a:rPr>
              <a:t>種のビタミンＣ誘導体とＢ群を中心に、</a:t>
            </a:r>
            <a:r>
              <a:rPr lang="en-US" altLang="ja-JP" sz="1200" b="0" dirty="0" smtClean="0">
                <a:latin typeface="HG丸ｺﾞｼｯｸM-PRO" pitchFamily="50" charset="-128"/>
                <a:ea typeface="HG丸ｺﾞｼｯｸM-PRO" pitchFamily="50" charset="-128"/>
              </a:rPr>
              <a:t>12</a:t>
            </a:r>
            <a:r>
              <a:rPr lang="ja-JP" altLang="en-US" sz="1200" b="0" dirty="0" smtClean="0">
                <a:latin typeface="HG丸ｺﾞｼｯｸM-PRO" pitchFamily="50" charset="-128"/>
                <a:ea typeface="HG丸ｺﾞｼｯｸM-PRO" pitchFamily="50" charset="-128"/>
              </a:rPr>
              <a:t>種類のビタミン、肌に豊かなうるおいを与える</a:t>
            </a:r>
            <a:r>
              <a:rPr lang="en-US" altLang="ja-JP" sz="1200" b="0" dirty="0" smtClean="0">
                <a:latin typeface="HG丸ｺﾞｼｯｸM-PRO" pitchFamily="50" charset="-128"/>
                <a:ea typeface="HG丸ｺﾞｼｯｸM-PRO" pitchFamily="50" charset="-128"/>
              </a:rPr>
              <a:t>3</a:t>
            </a:r>
            <a:r>
              <a:rPr lang="ja-JP" altLang="en-US" sz="1200" b="0" dirty="0" smtClean="0">
                <a:latin typeface="HG丸ｺﾞｼｯｸM-PRO" pitchFamily="50" charset="-128"/>
                <a:ea typeface="HG丸ｺﾞｼｯｸM-PRO" pitchFamily="50" charset="-128"/>
              </a:rPr>
              <a:t>種のヒアルロン酸、</a:t>
            </a:r>
            <a:r>
              <a:rPr lang="en-US" altLang="ja-JP" sz="1200" b="0" dirty="0" smtClean="0">
                <a:latin typeface="HG丸ｺﾞｼｯｸM-PRO" pitchFamily="50" charset="-128"/>
                <a:ea typeface="HG丸ｺﾞｼｯｸM-PRO" pitchFamily="50" charset="-128"/>
              </a:rPr>
              <a:t>2</a:t>
            </a:r>
            <a:r>
              <a:rPr lang="ja-JP" altLang="en-US" sz="1200" b="0" dirty="0" smtClean="0">
                <a:latin typeface="HG丸ｺﾞｼｯｸM-PRO" pitchFamily="50" charset="-128"/>
                <a:ea typeface="HG丸ｺﾞｼｯｸM-PRO" pitchFamily="50" charset="-128"/>
              </a:rPr>
              <a:t>種のコラーゲンを配合した、</a:t>
            </a:r>
            <a:r>
              <a:rPr lang="en-US" altLang="ja-JP" sz="1200" b="0" dirty="0" smtClean="0">
                <a:latin typeface="HG丸ｺﾞｼｯｸM-PRO" pitchFamily="50" charset="-128"/>
                <a:ea typeface="HG丸ｺﾞｼｯｸM-PRO" pitchFamily="50" charset="-128"/>
              </a:rPr>
              <a:t>『</a:t>
            </a:r>
            <a:r>
              <a:rPr lang="ja-JP" altLang="en-US" sz="1200" b="0" dirty="0" smtClean="0">
                <a:latin typeface="HG丸ｺﾞｼｯｸM-PRO" pitchFamily="50" charset="-128"/>
                <a:ea typeface="HG丸ｺﾞｼｯｸM-PRO" pitchFamily="50" charset="-128"/>
              </a:rPr>
              <a:t>塗るサプリメント</a:t>
            </a:r>
            <a:r>
              <a:rPr lang="en-US" altLang="ja-JP" sz="1200" b="0" dirty="0" smtClean="0">
                <a:latin typeface="HG丸ｺﾞｼｯｸM-PRO" pitchFamily="50" charset="-128"/>
                <a:ea typeface="HG丸ｺﾞｼｯｸM-PRO" pitchFamily="50" charset="-128"/>
              </a:rPr>
              <a:t>』</a:t>
            </a:r>
            <a:r>
              <a:rPr lang="ja-JP" altLang="en-US" sz="1200" b="0" dirty="0" smtClean="0">
                <a:latin typeface="HG丸ｺﾞｼｯｸM-PRO" pitchFamily="50" charset="-128"/>
                <a:ea typeface="HG丸ｺﾞｼｯｸM-PRO" pitchFamily="50" charset="-128"/>
              </a:rPr>
              <a:t>と言っても過言ではないほどの効果を誇る、ドクターケイ自信のローションです。</a:t>
            </a:r>
            <a:endParaRPr lang="en-US" altLang="ja-JP" sz="1200" b="0" dirty="0">
              <a:latin typeface="HG丸ｺﾞｼｯｸM-PRO" pitchFamily="50" charset="-128"/>
              <a:ea typeface="HG丸ｺﾞｼｯｸM-PRO" pitchFamily="50" charset="-128"/>
            </a:endParaRPr>
          </a:p>
        </p:txBody>
      </p:sp>
      <p:grpSp>
        <p:nvGrpSpPr>
          <p:cNvPr id="18" name="グループ化 17"/>
          <p:cNvGrpSpPr/>
          <p:nvPr/>
        </p:nvGrpSpPr>
        <p:grpSpPr>
          <a:xfrm>
            <a:off x="504504" y="3489538"/>
            <a:ext cx="5836218" cy="1675811"/>
            <a:chOff x="395461" y="3152043"/>
            <a:chExt cx="5836218" cy="2084786"/>
          </a:xfrm>
        </p:grpSpPr>
        <p:sp>
          <p:nvSpPr>
            <p:cNvPr id="19" name="角丸四角形 18"/>
            <p:cNvSpPr/>
            <p:nvPr/>
          </p:nvSpPr>
          <p:spPr>
            <a:xfrm>
              <a:off x="395461" y="3152043"/>
              <a:ext cx="5762378" cy="2009230"/>
            </a:xfrm>
            <a:prstGeom prst="roundRect">
              <a:avLst>
                <a:gd name="adj" fmla="val 12258"/>
              </a:avLst>
            </a:prstGeom>
            <a:noFill/>
            <a:ln w="952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角丸四角形 20"/>
            <p:cNvSpPr/>
            <p:nvPr/>
          </p:nvSpPr>
          <p:spPr>
            <a:xfrm>
              <a:off x="469301" y="3238689"/>
              <a:ext cx="5762378" cy="1998140"/>
            </a:xfrm>
            <a:prstGeom prst="roundRect">
              <a:avLst>
                <a:gd name="adj" fmla="val 12258"/>
              </a:avLst>
            </a:prstGeom>
            <a:noFill/>
            <a:ln w="952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2" name="テキスト ボックス 14"/>
          <p:cNvSpPr txBox="1">
            <a:spLocks noChangeArrowheads="1"/>
          </p:cNvSpPr>
          <p:nvPr/>
        </p:nvSpPr>
        <p:spPr bwMode="auto">
          <a:xfrm>
            <a:off x="756582" y="3621643"/>
            <a:ext cx="5341192" cy="284693"/>
          </a:xfrm>
          <a:prstGeom prst="rect">
            <a:avLst/>
          </a:prstGeom>
          <a:noFill/>
          <a:ln>
            <a:noFill/>
          </a:ln>
          <a:extLst/>
        </p:spPr>
        <p:txBody>
          <a:bodyPr wrap="square">
            <a:spAutoFit/>
          </a:bodyPr>
          <a:lstStyle>
            <a:lvl1pPr eaLnBrk="0" hangingPunct="0">
              <a:defRPr kumimoji="1" sz="1000" b="1">
                <a:solidFill>
                  <a:schemeClr val="tx1"/>
                </a:solidFill>
                <a:latin typeface="Arial" charset="0"/>
                <a:ea typeface="ＭＳ Ｐゴシック" pitchFamily="50" charset="-128"/>
              </a:defRPr>
            </a:lvl1pPr>
            <a:lvl2pPr marL="742950" indent="-285750" eaLnBrk="0" hangingPunct="0">
              <a:defRPr kumimoji="1" sz="1000" b="1">
                <a:solidFill>
                  <a:schemeClr val="tx1"/>
                </a:solidFill>
                <a:latin typeface="Arial" charset="0"/>
                <a:ea typeface="ＭＳ Ｐゴシック" pitchFamily="50" charset="-128"/>
              </a:defRPr>
            </a:lvl2pPr>
            <a:lvl3pPr marL="1143000" indent="-228600" eaLnBrk="0" hangingPunct="0">
              <a:defRPr kumimoji="1" sz="1000" b="1">
                <a:solidFill>
                  <a:schemeClr val="tx1"/>
                </a:solidFill>
                <a:latin typeface="Arial" charset="0"/>
                <a:ea typeface="ＭＳ Ｐゴシック" pitchFamily="50" charset="-128"/>
              </a:defRPr>
            </a:lvl3pPr>
            <a:lvl4pPr marL="1600200" indent="-228600" eaLnBrk="0" hangingPunct="0">
              <a:defRPr kumimoji="1" sz="1000" b="1">
                <a:solidFill>
                  <a:schemeClr val="tx1"/>
                </a:solidFill>
                <a:latin typeface="Arial" charset="0"/>
                <a:ea typeface="ＭＳ Ｐゴシック" pitchFamily="50" charset="-128"/>
              </a:defRPr>
            </a:lvl4pPr>
            <a:lvl5pPr marL="2057400" indent="-228600" eaLnBrk="0" hangingPunct="0">
              <a:defRPr kumimoji="1" sz="1000"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9pPr>
          </a:lstStyle>
          <a:p>
            <a:pPr algn="ctr" eaLnBrk="1" hangingPunct="1">
              <a:lnSpc>
                <a:spcPts val="1500"/>
              </a:lnSpc>
              <a:defRPr/>
            </a:pPr>
            <a:r>
              <a:rPr lang="ja-JP" altLang="en-US" sz="1300" u="sng" dirty="0" smtClean="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これからの季節に、保湿力をぐっとアップさせる裏ワザ！</a:t>
            </a:r>
            <a:endParaRPr lang="en-US" altLang="ja-JP" sz="1300" u="sng" dirty="0" smtClean="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23" name="テキスト ボックス 14"/>
          <p:cNvSpPr txBox="1">
            <a:spLocks noChangeArrowheads="1"/>
          </p:cNvSpPr>
          <p:nvPr/>
        </p:nvSpPr>
        <p:spPr bwMode="auto">
          <a:xfrm>
            <a:off x="1440608" y="3908513"/>
            <a:ext cx="4826274" cy="1246495"/>
          </a:xfrm>
          <a:prstGeom prst="rect">
            <a:avLst/>
          </a:prstGeom>
          <a:noFill/>
          <a:ln>
            <a:noFill/>
          </a:ln>
          <a:extLst/>
        </p:spPr>
        <p:txBody>
          <a:bodyPr wrap="square">
            <a:spAutoFit/>
          </a:bodyPr>
          <a:lstStyle>
            <a:lvl1pPr eaLnBrk="0" hangingPunct="0">
              <a:defRPr kumimoji="1" sz="1000" b="1">
                <a:solidFill>
                  <a:schemeClr val="tx1"/>
                </a:solidFill>
                <a:latin typeface="Arial" charset="0"/>
                <a:ea typeface="ＭＳ Ｐゴシック" pitchFamily="50" charset="-128"/>
              </a:defRPr>
            </a:lvl1pPr>
            <a:lvl2pPr marL="742950" indent="-285750" eaLnBrk="0" hangingPunct="0">
              <a:defRPr kumimoji="1" sz="1000" b="1">
                <a:solidFill>
                  <a:schemeClr val="tx1"/>
                </a:solidFill>
                <a:latin typeface="Arial" charset="0"/>
                <a:ea typeface="ＭＳ Ｐゴシック" pitchFamily="50" charset="-128"/>
              </a:defRPr>
            </a:lvl2pPr>
            <a:lvl3pPr marL="1143000" indent="-228600" eaLnBrk="0" hangingPunct="0">
              <a:defRPr kumimoji="1" sz="1000" b="1">
                <a:solidFill>
                  <a:schemeClr val="tx1"/>
                </a:solidFill>
                <a:latin typeface="Arial" charset="0"/>
                <a:ea typeface="ＭＳ Ｐゴシック" pitchFamily="50" charset="-128"/>
              </a:defRPr>
            </a:lvl3pPr>
            <a:lvl4pPr marL="1600200" indent="-228600" eaLnBrk="0" hangingPunct="0">
              <a:defRPr kumimoji="1" sz="1000" b="1">
                <a:solidFill>
                  <a:schemeClr val="tx1"/>
                </a:solidFill>
                <a:latin typeface="Arial" charset="0"/>
                <a:ea typeface="ＭＳ Ｐゴシック" pitchFamily="50" charset="-128"/>
              </a:defRPr>
            </a:lvl4pPr>
            <a:lvl5pPr marL="2057400" indent="-228600" eaLnBrk="0" hangingPunct="0">
              <a:defRPr kumimoji="1" sz="1000"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9pPr>
          </a:lstStyle>
          <a:p>
            <a:pPr eaLnBrk="1" hangingPunct="1">
              <a:lnSpc>
                <a:spcPts val="1500"/>
              </a:lnSpc>
              <a:defRPr/>
            </a:pPr>
            <a:r>
              <a:rPr lang="ja-JP" altLang="en-US" sz="1200" dirty="0" smtClean="0">
                <a:effectLst>
                  <a:outerShdw blurRad="38100" dist="38100" dir="2700000" algn="tl">
                    <a:srgbClr val="000000">
                      <a:alpha val="43137"/>
                    </a:srgbClr>
                  </a:outerShdw>
                </a:effectLst>
                <a:latin typeface="HG丸ｺﾞｼｯｸM-PRO" pitchFamily="50" charset="-128"/>
                <a:ea typeface="HG丸ｺﾞｼｯｸM-PRO" pitchFamily="50" charset="-128"/>
              </a:rPr>
              <a:t>ケイコンセントレートオイルとの</a:t>
            </a:r>
            <a:r>
              <a:rPr lang="ja-JP" altLang="en-US" sz="1200" dirty="0">
                <a:effectLst>
                  <a:outerShdw blurRad="38100" dist="38100" dir="2700000" algn="tl">
                    <a:srgbClr val="000000">
                      <a:alpha val="43137"/>
                    </a:srgbClr>
                  </a:outerShdw>
                </a:effectLst>
                <a:latin typeface="HG丸ｺﾞｼｯｸM-PRO" pitchFamily="50" charset="-128"/>
                <a:ea typeface="HG丸ｺﾞｼｯｸM-PRO" pitchFamily="50" charset="-128"/>
              </a:rPr>
              <a:t>ダブル</a:t>
            </a:r>
            <a:r>
              <a:rPr lang="ja-JP" altLang="en-US" sz="1200" dirty="0" smtClean="0">
                <a:effectLst>
                  <a:outerShdw blurRad="38100" dist="38100" dir="2700000" algn="tl">
                    <a:srgbClr val="000000">
                      <a:alpha val="43137"/>
                    </a:srgbClr>
                  </a:outerShdw>
                </a:effectLst>
                <a:latin typeface="HG丸ｺﾞｼｯｸM-PRO" pitchFamily="50" charset="-128"/>
                <a:ea typeface="HG丸ｺﾞｼｯｸM-PRO" pitchFamily="50" charset="-128"/>
              </a:rPr>
              <a:t>使い</a:t>
            </a:r>
            <a:endParaRPr lang="en-US" altLang="ja-JP" sz="600" b="0" dirty="0" smtClean="0">
              <a:latin typeface="HG丸ｺﾞｼｯｸM-PRO" pitchFamily="50" charset="-128"/>
              <a:ea typeface="HG丸ｺﾞｼｯｸM-PRO" pitchFamily="50" charset="-128"/>
            </a:endParaRPr>
          </a:p>
          <a:p>
            <a:pPr eaLnBrk="1" hangingPunct="1">
              <a:lnSpc>
                <a:spcPts val="1500"/>
              </a:lnSpc>
              <a:defRPr/>
            </a:pPr>
            <a:r>
              <a:rPr lang="ja-JP" altLang="en-US" b="0" dirty="0" smtClean="0">
                <a:latin typeface="HG丸ｺﾞｼｯｸM-PRO" pitchFamily="50" charset="-128"/>
                <a:ea typeface="HG丸ｺﾞｼｯｸM-PRO" pitchFamily="50" charset="-128"/>
              </a:rPr>
              <a:t>ホホバ油</a:t>
            </a:r>
            <a:r>
              <a:rPr lang="ja-JP" altLang="en-US" b="0" dirty="0">
                <a:latin typeface="HG丸ｺﾞｼｯｸM-PRO" pitchFamily="50" charset="-128"/>
                <a:ea typeface="HG丸ｺﾞｼｯｸM-PRO" pitchFamily="50" charset="-128"/>
              </a:rPr>
              <a:t>やアスタキサンチンを含む植物油など上質な</a:t>
            </a:r>
            <a:r>
              <a:rPr lang="en-US" altLang="ja-JP" b="0" dirty="0">
                <a:latin typeface="HG丸ｺﾞｼｯｸM-PRO" pitchFamily="50" charset="-128"/>
                <a:ea typeface="HG丸ｺﾞｼｯｸM-PRO" pitchFamily="50" charset="-128"/>
              </a:rPr>
              <a:t>6</a:t>
            </a:r>
            <a:r>
              <a:rPr lang="ja-JP" altLang="en-US" b="0" dirty="0">
                <a:latin typeface="HG丸ｺﾞｼｯｸM-PRO" pitchFamily="50" charset="-128"/>
                <a:ea typeface="HG丸ｺﾞｼｯｸM-PRO" pitchFamily="50" charset="-128"/>
              </a:rPr>
              <a:t>種のオイルを</a:t>
            </a:r>
            <a:r>
              <a:rPr lang="ja-JP" altLang="en-US" b="0" dirty="0" smtClean="0">
                <a:latin typeface="HG丸ｺﾞｼｯｸM-PRO" pitchFamily="50" charset="-128"/>
                <a:ea typeface="HG丸ｺﾞｼｯｸM-PRO" pitchFamily="50" charset="-128"/>
              </a:rPr>
              <a:t>ブレンド。菲薄化し過敏になった肌</a:t>
            </a:r>
            <a:r>
              <a:rPr lang="ja-JP" altLang="en-US" b="0" dirty="0">
                <a:latin typeface="HG丸ｺﾞｼｯｸM-PRO" pitchFamily="50" charset="-128"/>
                <a:ea typeface="HG丸ｺﾞｼｯｸM-PRO" pitchFamily="50" charset="-128"/>
              </a:rPr>
              <a:t>にも心地よくなじんでキメ細かく艶やかな肌に</a:t>
            </a:r>
            <a:r>
              <a:rPr lang="ja-JP" altLang="en-US" b="0" dirty="0" smtClean="0">
                <a:latin typeface="HG丸ｺﾞｼｯｸM-PRO" pitchFamily="50" charset="-128"/>
                <a:ea typeface="HG丸ｺﾞｼｯｸM-PRO" pitchFamily="50" charset="-128"/>
              </a:rPr>
              <a:t>整える</a:t>
            </a:r>
            <a:r>
              <a:rPr lang="ja-JP" altLang="en-US" b="0" dirty="0">
                <a:latin typeface="HG丸ｺﾞｼｯｸM-PRO" pitchFamily="50" charset="-128"/>
                <a:ea typeface="HG丸ｺﾞｼｯｸM-PRO" pitchFamily="50" charset="-128"/>
              </a:rPr>
              <a:t>美容</a:t>
            </a:r>
            <a:r>
              <a:rPr lang="ja-JP" altLang="en-US" b="0" dirty="0" smtClean="0">
                <a:latin typeface="HG丸ｺﾞｼｯｸM-PRO" pitchFamily="50" charset="-128"/>
                <a:ea typeface="HG丸ｺﾞｼｯｸM-PRO" pitchFamily="50" charset="-128"/>
              </a:rPr>
              <a:t>オイルです。</a:t>
            </a:r>
            <a:r>
              <a:rPr lang="ja-JP" altLang="en-US" u="sng" dirty="0" smtClean="0">
                <a:solidFill>
                  <a:srgbClr val="FF0000"/>
                </a:solidFill>
                <a:latin typeface="HG丸ｺﾞｼｯｸM-PRO" pitchFamily="50" charset="-128"/>
                <a:ea typeface="HG丸ｺﾞｼｯｸM-PRO" pitchFamily="50" charset="-128"/>
              </a:rPr>
              <a:t>洗顔後、ローションを塗布する前に、ケイコンセントレートオイルを</a:t>
            </a:r>
            <a:r>
              <a:rPr lang="en-US" altLang="ja-JP" u="sng" dirty="0" smtClean="0">
                <a:solidFill>
                  <a:srgbClr val="FF0000"/>
                </a:solidFill>
                <a:latin typeface="HG丸ｺﾞｼｯｸM-PRO" pitchFamily="50" charset="-128"/>
                <a:ea typeface="HG丸ｺﾞｼｯｸM-PRO" pitchFamily="50" charset="-128"/>
              </a:rPr>
              <a:t>2</a:t>
            </a:r>
            <a:r>
              <a:rPr lang="ja-JP" altLang="en-US" u="sng" dirty="0" smtClean="0">
                <a:solidFill>
                  <a:srgbClr val="FF0000"/>
                </a:solidFill>
                <a:latin typeface="HG丸ｺﾞｼｯｸM-PRO" pitchFamily="50" charset="-128"/>
                <a:ea typeface="HG丸ｺﾞｼｯｸM-PRO" pitchFamily="50" charset="-128"/>
              </a:rPr>
              <a:t>～</a:t>
            </a:r>
            <a:r>
              <a:rPr lang="en-US" altLang="ja-JP" u="sng" dirty="0" smtClean="0">
                <a:solidFill>
                  <a:srgbClr val="FF0000"/>
                </a:solidFill>
                <a:latin typeface="HG丸ｺﾞｼｯｸM-PRO" pitchFamily="50" charset="-128"/>
                <a:ea typeface="HG丸ｺﾞｼｯｸM-PRO" pitchFamily="50" charset="-128"/>
              </a:rPr>
              <a:t>3</a:t>
            </a:r>
            <a:r>
              <a:rPr lang="ja-JP" altLang="en-US" u="sng" dirty="0" smtClean="0">
                <a:solidFill>
                  <a:srgbClr val="FF0000"/>
                </a:solidFill>
                <a:latin typeface="HG丸ｺﾞｼｯｸM-PRO" pitchFamily="50" charset="-128"/>
                <a:ea typeface="HG丸ｺﾞｼｯｸM-PRO" pitchFamily="50" charset="-128"/>
              </a:rPr>
              <a:t>滴ほど塗布する</a:t>
            </a:r>
            <a:r>
              <a:rPr lang="ja-JP" altLang="en-US" u="sng" dirty="0">
                <a:solidFill>
                  <a:srgbClr val="FF0000"/>
                </a:solidFill>
                <a:latin typeface="HG丸ｺﾞｼｯｸM-PRO" pitchFamily="50" charset="-128"/>
                <a:ea typeface="HG丸ｺﾞｼｯｸM-PRO" pitchFamily="50" charset="-128"/>
              </a:rPr>
              <a:t>と</a:t>
            </a:r>
            <a:r>
              <a:rPr lang="ja-JP" altLang="en-US" u="sng" dirty="0" smtClean="0">
                <a:solidFill>
                  <a:srgbClr val="FF0000"/>
                </a:solidFill>
                <a:latin typeface="HG丸ｺﾞｼｯｸM-PRO" pitchFamily="50" charset="-128"/>
                <a:ea typeface="HG丸ｺﾞｼｯｸM-PRO" pitchFamily="50" charset="-128"/>
              </a:rPr>
              <a:t>、さらに肌へ浸透し深い保湿感が続きます。</a:t>
            </a:r>
            <a:endParaRPr lang="en-US" altLang="ja-JP" u="sng" dirty="0" smtClean="0">
              <a:solidFill>
                <a:srgbClr val="FF0000"/>
              </a:solidFill>
              <a:latin typeface="HG丸ｺﾞｼｯｸM-PRO" pitchFamily="50" charset="-128"/>
              <a:ea typeface="HG丸ｺﾞｼｯｸM-PRO" pitchFamily="50" charset="-128"/>
            </a:endParaRPr>
          </a:p>
          <a:p>
            <a:pPr eaLnBrk="1" hangingPunct="1">
              <a:lnSpc>
                <a:spcPts val="1500"/>
              </a:lnSpc>
              <a:defRPr/>
            </a:pPr>
            <a:r>
              <a:rPr lang="ja-JP" altLang="en-US" b="0" dirty="0" smtClean="0">
                <a:latin typeface="HG丸ｺﾞｼｯｸM-PRO" pitchFamily="50" charset="-128"/>
                <a:ea typeface="HG丸ｺﾞｼｯｸM-PRO" pitchFamily="50" charset="-128"/>
              </a:rPr>
              <a:t>乾燥が気になるこれからの季節に、是非お試しください。</a:t>
            </a:r>
            <a:endParaRPr lang="ja-JP" altLang="en-US" b="0" dirty="0">
              <a:latin typeface="HG丸ｺﾞｼｯｸM-PRO" pitchFamily="50" charset="-128"/>
              <a:ea typeface="HG丸ｺﾞｼｯｸM-PRO" pitchFamily="50" charset="-128"/>
            </a:endParaRPr>
          </a:p>
        </p:txBody>
      </p:sp>
      <p:sp>
        <p:nvSpPr>
          <p:cNvPr id="25" name="Text Box 41"/>
          <p:cNvSpPr txBox="1">
            <a:spLocks noChangeArrowheads="1"/>
          </p:cNvSpPr>
          <p:nvPr/>
        </p:nvSpPr>
        <p:spPr bwMode="auto">
          <a:xfrm>
            <a:off x="549986" y="7612549"/>
            <a:ext cx="6181967" cy="278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charset="0"/>
                <a:ea typeface="ＭＳ Ｐゴシック" charset="-128"/>
              </a:defRPr>
            </a:lvl1pPr>
            <a:lvl2pPr>
              <a:defRPr kumimoji="1" sz="28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000">
                <a:solidFill>
                  <a:schemeClr val="tx1"/>
                </a:solidFill>
                <a:latin typeface="Arial" charset="0"/>
                <a:ea typeface="ＭＳ Ｐゴシック" charset="-128"/>
              </a:defRPr>
            </a:lvl4pPr>
            <a:lvl5pPr>
              <a:defRPr kumimoji="1" sz="2000">
                <a:solidFill>
                  <a:schemeClr val="tx1"/>
                </a:solidFill>
                <a:latin typeface="Arial" charset="0"/>
                <a:ea typeface="ＭＳ Ｐゴシック" charset="-128"/>
              </a:defRPr>
            </a:lvl5pPr>
            <a:lvl6pPr eaLnBrk="0" hangingPunct="0">
              <a:defRPr kumimoji="1" sz="2000">
                <a:solidFill>
                  <a:schemeClr val="tx1"/>
                </a:solidFill>
                <a:latin typeface="Arial" charset="0"/>
                <a:ea typeface="ＭＳ Ｐゴシック" charset="-128"/>
              </a:defRPr>
            </a:lvl6pPr>
            <a:lvl7pPr eaLnBrk="0" hangingPunct="0">
              <a:defRPr kumimoji="1" sz="2000">
                <a:solidFill>
                  <a:schemeClr val="tx1"/>
                </a:solidFill>
                <a:latin typeface="Arial" charset="0"/>
                <a:ea typeface="ＭＳ Ｐゴシック" charset="-128"/>
              </a:defRPr>
            </a:lvl7pPr>
            <a:lvl8pPr eaLnBrk="0" hangingPunct="0">
              <a:defRPr kumimoji="1" sz="2000">
                <a:solidFill>
                  <a:schemeClr val="tx1"/>
                </a:solidFill>
                <a:latin typeface="Arial" charset="0"/>
                <a:ea typeface="ＭＳ Ｐゴシック" charset="-128"/>
              </a:defRPr>
            </a:lvl8pPr>
            <a:lvl9pPr eaLnBrk="0" hangingPunct="0">
              <a:defRPr kumimoji="1" sz="2000">
                <a:solidFill>
                  <a:schemeClr val="tx1"/>
                </a:solidFill>
                <a:latin typeface="Arial" charset="0"/>
                <a:ea typeface="ＭＳ Ｐゴシック" charset="-128"/>
              </a:defRPr>
            </a:lvl9pPr>
          </a:lstStyle>
          <a:p>
            <a:pPr eaLnBrk="1" hangingPunct="1"/>
            <a:r>
              <a:rPr lang="ja-JP" altLang="en-US" sz="1000" dirty="0">
                <a:latin typeface="HG丸ｺﾞｼｯｸM-PRO" pitchFamily="50" charset="-128"/>
                <a:ea typeface="HG丸ｺﾞｼｯｸM-PRO" pitchFamily="50" charset="-128"/>
              </a:rPr>
              <a:t>●</a:t>
            </a:r>
            <a:r>
              <a:rPr lang="en-US" altLang="ja-JP" sz="1000" dirty="0">
                <a:latin typeface="HG丸ｺﾞｼｯｸM-PRO" pitchFamily="50" charset="-128"/>
                <a:ea typeface="HG丸ｺﾞｼｯｸM-PRO" pitchFamily="50" charset="-128"/>
              </a:rPr>
              <a:t>STEP1</a:t>
            </a:r>
            <a:r>
              <a:rPr lang="ja-JP" altLang="en-US" sz="1000" dirty="0">
                <a:latin typeface="HG丸ｺﾞｼｯｸM-PRO" pitchFamily="50" charset="-128"/>
                <a:ea typeface="HG丸ｺﾞｼｯｸM-PRO" pitchFamily="50" charset="-128"/>
              </a:rPr>
              <a:t>：クレンジング</a:t>
            </a:r>
            <a:r>
              <a:rPr lang="en-US" altLang="ja-JP" sz="1000" dirty="0">
                <a:latin typeface="HG丸ｺﾞｼｯｸM-PRO" pitchFamily="50" charset="-128"/>
                <a:ea typeface="HG丸ｺﾞｼｯｸM-PRO" pitchFamily="50" charset="-128"/>
              </a:rPr>
              <a:t>	</a:t>
            </a:r>
            <a:r>
              <a:rPr lang="ja-JP" altLang="en-US" sz="1000" dirty="0">
                <a:latin typeface="HG丸ｺﾞｼｯｸM-PRO" pitchFamily="50" charset="-128"/>
                <a:ea typeface="HG丸ｺﾞｼｯｸM-PRO" pitchFamily="50" charset="-128"/>
              </a:rPr>
              <a:t>　</a:t>
            </a:r>
            <a:endParaRPr lang="en-US" altLang="ja-JP" sz="1000" dirty="0">
              <a:latin typeface="HG丸ｺﾞｼｯｸM-PRO" pitchFamily="50" charset="-128"/>
              <a:ea typeface="HG丸ｺﾞｼｯｸM-PRO" pitchFamily="50" charset="-128"/>
            </a:endParaRPr>
          </a:p>
          <a:p>
            <a:pPr eaLnBrk="1" hangingPunct="1"/>
            <a:r>
              <a:rPr lang="ja-JP" altLang="en-US" sz="1000" b="0" dirty="0">
                <a:latin typeface="HG丸ｺﾞｼｯｸM-PRO" pitchFamily="50" charset="-128"/>
                <a:ea typeface="HG丸ｺﾞｼｯｸM-PRO" pitchFamily="50" charset="-128"/>
              </a:rPr>
              <a:t>　</a:t>
            </a:r>
            <a:r>
              <a:rPr lang="ja-JP" altLang="en-US" sz="1000" b="0" dirty="0" smtClean="0">
                <a:latin typeface="HG丸ｺﾞｼｯｸM-PRO" pitchFamily="50" charset="-128"/>
                <a:ea typeface="HG丸ｺﾞｼｯｸM-PRO" pitchFamily="50" charset="-128"/>
              </a:rPr>
              <a:t>ケイカクテルＶクレンジングジェルクリームで優しく</a:t>
            </a:r>
            <a:r>
              <a:rPr lang="ja-JP" altLang="en-US" sz="1000" b="0" dirty="0">
                <a:latin typeface="HG丸ｺﾞｼｯｸM-PRO" pitchFamily="50" charset="-128"/>
                <a:ea typeface="HG丸ｺﾞｼｯｸM-PRO" pitchFamily="50" charset="-128"/>
              </a:rPr>
              <a:t>丁寧にメイクオフ</a:t>
            </a:r>
          </a:p>
          <a:p>
            <a:pPr eaLnBrk="1" hangingPunct="1">
              <a:spcBef>
                <a:spcPts val="600"/>
              </a:spcBef>
            </a:pPr>
            <a:r>
              <a:rPr lang="ja-JP" altLang="en-US" sz="1000" dirty="0" smtClean="0">
                <a:latin typeface="HG丸ｺﾞｼｯｸM-PRO" pitchFamily="50" charset="-128"/>
                <a:ea typeface="HG丸ｺﾞｼｯｸM-PRO" pitchFamily="50" charset="-128"/>
              </a:rPr>
              <a:t>●</a:t>
            </a:r>
            <a:r>
              <a:rPr lang="en-US" altLang="ja-JP" sz="1000" dirty="0">
                <a:latin typeface="HG丸ｺﾞｼｯｸM-PRO" pitchFamily="50" charset="-128"/>
                <a:ea typeface="HG丸ｺﾞｼｯｸM-PRO" pitchFamily="50" charset="-128"/>
              </a:rPr>
              <a:t>STEP2</a:t>
            </a:r>
            <a:r>
              <a:rPr lang="ja-JP" altLang="en-US" sz="1000" dirty="0">
                <a:latin typeface="HG丸ｺﾞｼｯｸM-PRO" pitchFamily="50" charset="-128"/>
                <a:ea typeface="HG丸ｺﾞｼｯｸM-PRO" pitchFamily="50" charset="-128"/>
              </a:rPr>
              <a:t>：ウォッシング</a:t>
            </a:r>
            <a:endParaRPr lang="en-US" altLang="ja-JP" sz="1000" dirty="0">
              <a:latin typeface="HG丸ｺﾞｼｯｸM-PRO" pitchFamily="50" charset="-128"/>
              <a:ea typeface="HG丸ｺﾞｼｯｸM-PRO" pitchFamily="50" charset="-128"/>
            </a:endParaRPr>
          </a:p>
          <a:p>
            <a:pPr eaLnBrk="1" hangingPunct="1"/>
            <a:r>
              <a:rPr lang="ja-JP" altLang="en-US" sz="1000" dirty="0">
                <a:latin typeface="HG丸ｺﾞｼｯｸM-PRO" pitchFamily="50" charset="-128"/>
                <a:ea typeface="HG丸ｺﾞｼｯｸM-PRO" pitchFamily="50" charset="-128"/>
              </a:rPr>
              <a:t>　</a:t>
            </a:r>
            <a:r>
              <a:rPr lang="ja-JP" altLang="en-US" sz="1000" b="0" dirty="0">
                <a:latin typeface="HG丸ｺﾞｼｯｸM-PRO" pitchFamily="50" charset="-128"/>
                <a:ea typeface="HG丸ｺﾞｼｯｸM-PRO" pitchFamily="50" charset="-128"/>
              </a:rPr>
              <a:t>カクテルビタミンのソープでフワフワ泡洗顔</a:t>
            </a:r>
            <a:endParaRPr lang="en-US" altLang="ja-JP" sz="1000" b="0" dirty="0">
              <a:latin typeface="HG丸ｺﾞｼｯｸM-PRO" pitchFamily="50" charset="-128"/>
              <a:ea typeface="HG丸ｺﾞｼｯｸM-PRO" pitchFamily="50" charset="-128"/>
            </a:endParaRPr>
          </a:p>
          <a:p>
            <a:pPr eaLnBrk="1" hangingPunct="1">
              <a:spcBef>
                <a:spcPts val="600"/>
              </a:spcBef>
            </a:pPr>
            <a:r>
              <a:rPr lang="ja-JP" altLang="en-US" sz="1000" dirty="0" smtClean="0">
                <a:latin typeface="HG丸ｺﾞｼｯｸM-PRO" pitchFamily="50" charset="-128"/>
                <a:ea typeface="HG丸ｺﾞｼｯｸM-PRO" pitchFamily="50" charset="-128"/>
              </a:rPr>
              <a:t>●</a:t>
            </a:r>
            <a:r>
              <a:rPr lang="en-US" altLang="ja-JP" sz="1000" dirty="0">
                <a:latin typeface="HG丸ｺﾞｼｯｸM-PRO" pitchFamily="50" charset="-128"/>
                <a:ea typeface="HG丸ｺﾞｼｯｸM-PRO" pitchFamily="50" charset="-128"/>
              </a:rPr>
              <a:t>STEP3</a:t>
            </a:r>
            <a:r>
              <a:rPr lang="ja-JP" altLang="en-US" sz="1000" dirty="0">
                <a:latin typeface="HG丸ｺﾞｼｯｸM-PRO" pitchFamily="50" charset="-128"/>
                <a:ea typeface="HG丸ｺﾞｼｯｸM-PRO" pitchFamily="50" charset="-128"/>
              </a:rPr>
              <a:t>：ノンニードルメソセラピー</a:t>
            </a:r>
            <a:endParaRPr lang="en-US" altLang="ja-JP" sz="1000" dirty="0">
              <a:latin typeface="HG丸ｺﾞｼｯｸM-PRO" pitchFamily="50" charset="-128"/>
              <a:ea typeface="HG丸ｺﾞｼｯｸM-PRO" pitchFamily="50" charset="-128"/>
            </a:endParaRPr>
          </a:p>
          <a:p>
            <a:pPr marL="90488" eaLnBrk="1" hangingPunct="1"/>
            <a:r>
              <a:rPr lang="ja-JP" altLang="en-US" sz="1000" b="0" dirty="0" smtClean="0">
                <a:latin typeface="HG丸ｺﾞｼｯｸM-PRO" pitchFamily="50" charset="-128"/>
                <a:ea typeface="HG丸ｺﾞｼｯｸM-PRO" pitchFamily="50" charset="-128"/>
              </a:rPr>
              <a:t>電子</a:t>
            </a:r>
            <a:r>
              <a:rPr lang="ja-JP" altLang="en-US" sz="1000" b="0" dirty="0">
                <a:latin typeface="HG丸ｺﾞｼｯｸM-PRO" pitchFamily="50" charset="-128"/>
                <a:ea typeface="HG丸ｺﾞｼｯｸM-PRO" pitchFamily="50" charset="-128"/>
              </a:rPr>
              <a:t>穿孔法</a:t>
            </a:r>
            <a:r>
              <a:rPr lang="ja-JP" altLang="en-US" sz="1000" b="0" dirty="0" smtClean="0">
                <a:latin typeface="HG丸ｺﾞｼｯｸM-PRO" pitchFamily="50" charset="-128"/>
                <a:ea typeface="HG丸ｺﾞｼｯｸM-PRO" pitchFamily="50" charset="-128"/>
              </a:rPr>
              <a:t>（微弱電流で皮膚</a:t>
            </a:r>
            <a:r>
              <a:rPr lang="ja-JP" altLang="en-US" sz="1000" b="0" dirty="0">
                <a:latin typeface="HG丸ｺﾞｼｯｸM-PRO" pitchFamily="50" charset="-128"/>
                <a:ea typeface="HG丸ｺﾞｼｯｸM-PRO" pitchFamily="50" charset="-128"/>
              </a:rPr>
              <a:t>のバリアゾーンを一時的に開かせ</a:t>
            </a:r>
            <a:r>
              <a:rPr lang="ja-JP" altLang="en-US" sz="1000" b="0" dirty="0" smtClean="0">
                <a:latin typeface="HG丸ｺﾞｼｯｸM-PRO" pitchFamily="50" charset="-128"/>
                <a:ea typeface="HG丸ｺﾞｼｯｸM-PRO" pitchFamily="50" charset="-128"/>
              </a:rPr>
              <a:t>、皮膚に</a:t>
            </a:r>
            <a:endParaRPr lang="en-US" altLang="ja-JP" sz="1000" b="0" dirty="0" smtClean="0">
              <a:latin typeface="HG丸ｺﾞｼｯｸM-PRO" pitchFamily="50" charset="-128"/>
              <a:ea typeface="HG丸ｺﾞｼｯｸM-PRO" pitchFamily="50" charset="-128"/>
            </a:endParaRPr>
          </a:p>
          <a:p>
            <a:pPr marL="90488" eaLnBrk="1" hangingPunct="1"/>
            <a:r>
              <a:rPr lang="ja-JP" altLang="en-US" sz="1000" b="0" dirty="0" smtClean="0">
                <a:latin typeface="HG丸ｺﾞｼｯｸM-PRO" pitchFamily="50" charset="-128"/>
                <a:ea typeface="HG丸ｺﾞｼｯｸM-PRO" pitchFamily="50" charset="-128"/>
              </a:rPr>
              <a:t>有効</a:t>
            </a:r>
            <a:r>
              <a:rPr lang="ja-JP" altLang="en-US" sz="1000" b="0" dirty="0">
                <a:latin typeface="HG丸ｺﾞｼｯｸM-PRO" pitchFamily="50" charset="-128"/>
                <a:ea typeface="HG丸ｺﾞｼｯｸM-PRO" pitchFamily="50" charset="-128"/>
              </a:rPr>
              <a:t>成分</a:t>
            </a:r>
            <a:r>
              <a:rPr lang="ja-JP" altLang="en-US" sz="1000" b="0" dirty="0" smtClean="0">
                <a:latin typeface="HG丸ｺﾞｼｯｸM-PRO" pitchFamily="50" charset="-128"/>
                <a:ea typeface="HG丸ｺﾞｼｯｸM-PRO" pitchFamily="50" charset="-128"/>
              </a:rPr>
              <a:t>をたくさん</a:t>
            </a:r>
            <a:r>
              <a:rPr lang="ja-JP" altLang="en-US" sz="1000" b="0" dirty="0">
                <a:latin typeface="HG丸ｺﾞｼｯｸM-PRO" pitchFamily="50" charset="-128"/>
                <a:ea typeface="HG丸ｺﾞｼｯｸM-PRO" pitchFamily="50" charset="-128"/>
              </a:rPr>
              <a:t>導入する方法）を用いて、皮膚の奥底</a:t>
            </a:r>
            <a:r>
              <a:rPr lang="ja-JP" altLang="en-US" sz="1000" b="0" dirty="0" smtClean="0">
                <a:latin typeface="HG丸ｺﾞｼｯｸM-PRO" pitchFamily="50" charset="-128"/>
                <a:ea typeface="HG丸ｺﾞｼｯｸM-PRO" pitchFamily="50" charset="-128"/>
              </a:rPr>
              <a:t>に幹</a:t>
            </a:r>
            <a:r>
              <a:rPr lang="ja-JP" altLang="en-US" sz="1000" b="0" dirty="0">
                <a:latin typeface="HG丸ｺﾞｼｯｸM-PRO" pitchFamily="50" charset="-128"/>
                <a:ea typeface="HG丸ｺﾞｼｯｸM-PRO" pitchFamily="50" charset="-128"/>
              </a:rPr>
              <a:t>細胞培養</a:t>
            </a:r>
            <a:r>
              <a:rPr lang="ja-JP" altLang="en-US" sz="1000" b="0" dirty="0" smtClean="0">
                <a:latin typeface="HG丸ｺﾞｼｯｸM-PRO" pitchFamily="50" charset="-128"/>
                <a:ea typeface="HG丸ｺﾞｼｯｸM-PRO" pitchFamily="50" charset="-128"/>
              </a:rPr>
              <a:t>液と</a:t>
            </a:r>
            <a:endParaRPr lang="en-US" altLang="ja-JP" sz="1000" b="0" dirty="0" smtClean="0">
              <a:latin typeface="HG丸ｺﾞｼｯｸM-PRO" pitchFamily="50" charset="-128"/>
              <a:ea typeface="HG丸ｺﾞｼｯｸM-PRO" pitchFamily="50" charset="-128"/>
            </a:endParaRPr>
          </a:p>
          <a:p>
            <a:pPr marL="90488" eaLnBrk="1" hangingPunct="1"/>
            <a:r>
              <a:rPr lang="ja-JP" altLang="en-US" sz="1000" b="0" dirty="0" smtClean="0">
                <a:latin typeface="HG丸ｺﾞｼｯｸM-PRO" pitchFamily="50" charset="-128"/>
                <a:ea typeface="HG丸ｺﾞｼｯｸM-PRO" pitchFamily="50" charset="-128"/>
              </a:rPr>
              <a:t>オリジナル美肌成分を</a:t>
            </a:r>
            <a:r>
              <a:rPr lang="ja-JP" altLang="en-US" sz="1000" b="0" dirty="0">
                <a:latin typeface="HG丸ｺﾞｼｯｸM-PRO" pitchFamily="50" charset="-128"/>
                <a:ea typeface="HG丸ｺﾞｼｯｸM-PRO" pitchFamily="50" charset="-128"/>
              </a:rPr>
              <a:t>大量導入していきます。</a:t>
            </a:r>
          </a:p>
          <a:p>
            <a:pPr eaLnBrk="1" hangingPunct="1">
              <a:spcBef>
                <a:spcPts val="600"/>
              </a:spcBef>
            </a:pPr>
            <a:r>
              <a:rPr lang="ja-JP" altLang="en-US" sz="1000" dirty="0" smtClean="0">
                <a:latin typeface="HG丸ｺﾞｼｯｸM-PRO" pitchFamily="50" charset="-128"/>
                <a:ea typeface="HG丸ｺﾞｼｯｸM-PRO" pitchFamily="50" charset="-128"/>
              </a:rPr>
              <a:t>●</a:t>
            </a:r>
            <a:r>
              <a:rPr lang="en-US" altLang="ja-JP" sz="1000" dirty="0" smtClean="0">
                <a:latin typeface="HG丸ｺﾞｼｯｸM-PRO" pitchFamily="50" charset="-128"/>
                <a:ea typeface="HG丸ｺﾞｼｯｸM-PRO" pitchFamily="50" charset="-128"/>
              </a:rPr>
              <a:t>STEP4</a:t>
            </a:r>
            <a:r>
              <a:rPr lang="ja-JP" altLang="en-US" sz="1000" dirty="0" smtClean="0">
                <a:latin typeface="HG丸ｺﾞｼｯｸM-PRO" pitchFamily="50" charset="-128"/>
                <a:ea typeface="HG丸ｺﾞｼｯｸM-PRO" pitchFamily="50" charset="-128"/>
              </a:rPr>
              <a:t>：</a:t>
            </a:r>
            <a:r>
              <a:rPr lang="ja-JP" altLang="en-US" sz="1000" dirty="0">
                <a:latin typeface="HG丸ｺﾞｼｯｸM-PRO" pitchFamily="50" charset="-128"/>
                <a:ea typeface="HG丸ｺﾞｼｯｸM-PRO" pitchFamily="50" charset="-128"/>
              </a:rPr>
              <a:t>ビタミンＣ導入</a:t>
            </a:r>
            <a:endParaRPr lang="en-US" altLang="ja-JP" sz="1000" dirty="0">
              <a:latin typeface="HG丸ｺﾞｼｯｸM-PRO" pitchFamily="50" charset="-128"/>
              <a:ea typeface="HG丸ｺﾞｼｯｸM-PRO" pitchFamily="50" charset="-128"/>
            </a:endParaRPr>
          </a:p>
          <a:p>
            <a:pPr eaLnBrk="1" hangingPunct="1"/>
            <a:r>
              <a:rPr lang="ja-JP" altLang="en-US" sz="1000" b="0" dirty="0">
                <a:latin typeface="HG丸ｺﾞｼｯｸM-PRO" pitchFamily="50" charset="-128"/>
                <a:ea typeface="HG丸ｺﾞｼｯｸM-PRO" pitchFamily="50" charset="-128"/>
              </a:rPr>
              <a:t>　</a:t>
            </a:r>
            <a:r>
              <a:rPr lang="ja-JP" altLang="en-US" sz="1000" b="0" dirty="0" smtClean="0">
                <a:latin typeface="HG丸ｺﾞｼｯｸM-PRO" pitchFamily="50" charset="-128"/>
                <a:ea typeface="HG丸ｺﾞｼｯｸM-PRO" pitchFamily="50" charset="-128"/>
              </a:rPr>
              <a:t>ビタミン</a:t>
            </a:r>
            <a:r>
              <a:rPr lang="en-US" altLang="ja-JP" sz="1000" b="0" dirty="0">
                <a:latin typeface="HG丸ｺﾞｼｯｸM-PRO" pitchFamily="50" charset="-128"/>
                <a:ea typeface="HG丸ｺﾞｼｯｸM-PRO" pitchFamily="50" charset="-128"/>
              </a:rPr>
              <a:t>C</a:t>
            </a:r>
            <a:r>
              <a:rPr lang="ja-JP" altLang="en-US" sz="1000" b="0" dirty="0">
                <a:latin typeface="HG丸ｺﾞｼｯｸM-PRO" pitchFamily="50" charset="-128"/>
                <a:ea typeface="HG丸ｺﾞｼｯｸM-PRO" pitchFamily="50" charset="-128"/>
              </a:rPr>
              <a:t>をたっぷり含んだシートをのせ、専用マスクを重ね電極を</a:t>
            </a:r>
            <a:endParaRPr lang="en-US" altLang="ja-JP" sz="1000" b="0" dirty="0">
              <a:latin typeface="HG丸ｺﾞｼｯｸM-PRO" pitchFamily="50" charset="-128"/>
              <a:ea typeface="HG丸ｺﾞｼｯｸM-PRO" pitchFamily="50" charset="-128"/>
            </a:endParaRPr>
          </a:p>
          <a:p>
            <a:pPr eaLnBrk="1" hangingPunct="1"/>
            <a:r>
              <a:rPr lang="ja-JP" altLang="en-US" sz="1000" b="0" dirty="0">
                <a:latin typeface="HG丸ｺﾞｼｯｸM-PRO" pitchFamily="50" charset="-128"/>
                <a:ea typeface="HG丸ｺﾞｼｯｸM-PRO" pitchFamily="50" charset="-128"/>
              </a:rPr>
              <a:t>　差し込み、皮膚の奥底にビタミンＣをたっぷり</a:t>
            </a:r>
            <a:r>
              <a:rPr lang="ja-JP" altLang="en-US" sz="1000" b="0" dirty="0" smtClean="0">
                <a:latin typeface="HG丸ｺﾞｼｯｸM-PRO" pitchFamily="50" charset="-128"/>
                <a:ea typeface="HG丸ｺﾞｼｯｸM-PRO" pitchFamily="50" charset="-128"/>
              </a:rPr>
              <a:t>送り込みます。</a:t>
            </a:r>
            <a:endParaRPr lang="en-US" altLang="ja-JP" sz="1000" b="0" dirty="0">
              <a:latin typeface="HG丸ｺﾞｼｯｸM-PRO" pitchFamily="50" charset="-128"/>
              <a:ea typeface="HG丸ｺﾞｼｯｸM-PRO" pitchFamily="50" charset="-128"/>
            </a:endParaRPr>
          </a:p>
          <a:p>
            <a:pPr eaLnBrk="1" hangingPunct="1">
              <a:spcBef>
                <a:spcPts val="600"/>
              </a:spcBef>
            </a:pPr>
            <a:r>
              <a:rPr lang="ja-JP" altLang="en-US" sz="1000" dirty="0" smtClean="0">
                <a:latin typeface="HG丸ｺﾞｼｯｸM-PRO" pitchFamily="50" charset="-128"/>
                <a:ea typeface="HG丸ｺﾞｼｯｸM-PRO" pitchFamily="50" charset="-128"/>
              </a:rPr>
              <a:t>●</a:t>
            </a:r>
            <a:r>
              <a:rPr lang="en-US" altLang="ja-JP" sz="1000" dirty="0" smtClean="0">
                <a:latin typeface="HG丸ｺﾞｼｯｸM-PRO" pitchFamily="50" charset="-128"/>
                <a:ea typeface="HG丸ｺﾞｼｯｸM-PRO" pitchFamily="50" charset="-128"/>
              </a:rPr>
              <a:t>STEP5</a:t>
            </a:r>
            <a:r>
              <a:rPr lang="ja-JP" altLang="en-US" sz="1000" dirty="0" smtClean="0">
                <a:latin typeface="HG丸ｺﾞｼｯｸM-PRO" pitchFamily="50" charset="-128"/>
                <a:ea typeface="HG丸ｺﾞｼｯｸM-PRO" pitchFamily="50" charset="-128"/>
              </a:rPr>
              <a:t>：</a:t>
            </a:r>
            <a:r>
              <a:rPr lang="ja-JP" altLang="en-US" sz="1000" dirty="0">
                <a:latin typeface="HG丸ｺﾞｼｯｸM-PRO" pitchFamily="50" charset="-128"/>
                <a:ea typeface="HG丸ｺﾞｼｯｸM-PRO" pitchFamily="50" charset="-128"/>
              </a:rPr>
              <a:t>整肌パック</a:t>
            </a:r>
            <a:r>
              <a:rPr lang="en-US" altLang="ja-JP" sz="1000" dirty="0">
                <a:latin typeface="HG丸ｺﾞｼｯｸM-PRO" pitchFamily="50" charset="-128"/>
                <a:ea typeface="HG丸ｺﾞｼｯｸM-PRO" pitchFamily="50" charset="-128"/>
              </a:rPr>
              <a:t>	</a:t>
            </a:r>
          </a:p>
          <a:p>
            <a:pPr eaLnBrk="1" hangingPunct="1"/>
            <a:r>
              <a:rPr lang="ja-JP" altLang="en-US" sz="1000" b="0" dirty="0">
                <a:latin typeface="HG丸ｺﾞｼｯｸM-PRO" pitchFamily="50" charset="-128"/>
                <a:ea typeface="HG丸ｺﾞｼｯｸM-PRO" pitchFamily="50" charset="-128"/>
              </a:rPr>
              <a:t>　ビタミン</a:t>
            </a:r>
            <a:r>
              <a:rPr lang="en-US" altLang="ja-JP" sz="1000" b="0" dirty="0">
                <a:latin typeface="HG丸ｺﾞｼｯｸM-PRO" pitchFamily="50" charset="-128"/>
                <a:ea typeface="HG丸ｺﾞｼｯｸM-PRO" pitchFamily="50" charset="-128"/>
              </a:rPr>
              <a:t>C</a:t>
            </a:r>
            <a:r>
              <a:rPr lang="ja-JP" altLang="en-US" sz="1000" b="0" dirty="0">
                <a:latin typeface="HG丸ｺﾞｼｯｸM-PRO" pitchFamily="50" charset="-128"/>
                <a:ea typeface="HG丸ｺﾞｼｯｸM-PRO" pitchFamily="50" charset="-128"/>
              </a:rPr>
              <a:t>をはじめとする成分</a:t>
            </a:r>
            <a:r>
              <a:rPr lang="ja-JP" altLang="en-US" sz="1000" b="0" dirty="0" smtClean="0">
                <a:latin typeface="HG丸ｺﾞｼｯｸM-PRO" pitchFamily="50" charset="-128"/>
                <a:ea typeface="HG丸ｺﾞｼｯｸM-PRO" pitchFamily="50" charset="-128"/>
              </a:rPr>
              <a:t>をパックしていきます。</a:t>
            </a:r>
            <a:endParaRPr lang="ja-JP" altLang="en-US" sz="1000" b="0" dirty="0">
              <a:latin typeface="HG丸ｺﾞｼｯｸM-PRO" pitchFamily="50" charset="-128"/>
              <a:ea typeface="HG丸ｺﾞｼｯｸM-PRO" pitchFamily="50" charset="-128"/>
            </a:endParaRPr>
          </a:p>
          <a:p>
            <a:pPr eaLnBrk="1" hangingPunct="1">
              <a:spcBef>
                <a:spcPts val="600"/>
              </a:spcBef>
            </a:pPr>
            <a:r>
              <a:rPr lang="ja-JP" altLang="en-US" sz="1000" dirty="0" smtClean="0">
                <a:latin typeface="HG丸ｺﾞｼｯｸM-PRO" pitchFamily="50" charset="-128"/>
                <a:ea typeface="HG丸ｺﾞｼｯｸM-PRO" pitchFamily="50" charset="-128"/>
              </a:rPr>
              <a:t>●</a:t>
            </a:r>
            <a:r>
              <a:rPr lang="en-US" altLang="ja-JP" sz="1000" dirty="0" smtClean="0">
                <a:latin typeface="HG丸ｺﾞｼｯｸM-PRO" pitchFamily="50" charset="-128"/>
                <a:ea typeface="HG丸ｺﾞｼｯｸM-PRO" pitchFamily="50" charset="-128"/>
              </a:rPr>
              <a:t>STEP6</a:t>
            </a:r>
            <a:r>
              <a:rPr lang="ja-JP" altLang="en-US" sz="1000" dirty="0" smtClean="0">
                <a:latin typeface="HG丸ｺﾞｼｯｸM-PRO" pitchFamily="50" charset="-128"/>
                <a:ea typeface="HG丸ｺﾞｼｯｸM-PRO" pitchFamily="50" charset="-128"/>
              </a:rPr>
              <a:t>：</a:t>
            </a:r>
            <a:r>
              <a:rPr lang="ja-JP" altLang="en-US" sz="1000" dirty="0">
                <a:latin typeface="HG丸ｺﾞｼｯｸM-PRO" pitchFamily="50" charset="-128"/>
                <a:ea typeface="HG丸ｺﾞｼｯｸM-PRO" pitchFamily="50" charset="-128"/>
              </a:rPr>
              <a:t>お仕上げ</a:t>
            </a:r>
            <a:r>
              <a:rPr lang="en-US" altLang="ja-JP" sz="1000" dirty="0">
                <a:latin typeface="HG丸ｺﾞｼｯｸM-PRO" pitchFamily="50" charset="-128"/>
                <a:ea typeface="HG丸ｺﾞｼｯｸM-PRO" pitchFamily="50" charset="-128"/>
              </a:rPr>
              <a:t>	</a:t>
            </a:r>
          </a:p>
          <a:p>
            <a:pPr eaLnBrk="1" hangingPunct="1"/>
            <a:r>
              <a:rPr lang="ja-JP" altLang="en-US" sz="1000" b="0" dirty="0">
                <a:latin typeface="HG丸ｺﾞｼｯｸM-PRO" pitchFamily="50" charset="-128"/>
                <a:ea typeface="HG丸ｺﾞｼｯｸM-PRO" pitchFamily="50" charset="-128"/>
              </a:rPr>
              <a:t>　クリニックオリジナル外用剤と、ドクターケイのスキンケアで贅沢にお肌を整え</a:t>
            </a:r>
            <a:r>
              <a:rPr lang="en-US" altLang="ja-JP" sz="1000" b="0" dirty="0">
                <a:latin typeface="HG丸ｺﾞｼｯｸM-PRO" pitchFamily="50" charset="-128"/>
                <a:ea typeface="HG丸ｺﾞｼｯｸM-PRO" pitchFamily="50" charset="-128"/>
              </a:rPr>
              <a:t>UV</a:t>
            </a:r>
            <a:r>
              <a:rPr lang="ja-JP" altLang="en-US" sz="1000" b="0" dirty="0">
                <a:latin typeface="HG丸ｺﾞｼｯｸM-PRO" pitchFamily="50" charset="-128"/>
                <a:ea typeface="HG丸ｺﾞｼｯｸM-PRO" pitchFamily="50" charset="-128"/>
              </a:rPr>
              <a:t>下地を</a:t>
            </a:r>
            <a:r>
              <a:rPr lang="ja-JP" altLang="en-US" sz="1000" b="0" dirty="0" smtClean="0">
                <a:latin typeface="HG丸ｺﾞｼｯｸM-PRO" pitchFamily="50" charset="-128"/>
                <a:ea typeface="HG丸ｺﾞｼｯｸM-PRO" pitchFamily="50" charset="-128"/>
              </a:rPr>
              <a:t>塗布します。</a:t>
            </a:r>
            <a:endParaRPr lang="ja-JP" altLang="en-US" sz="1000" b="0" dirty="0">
              <a:latin typeface="HG丸ｺﾞｼｯｸM-PRO" pitchFamily="50" charset="-128"/>
              <a:ea typeface="HG丸ｺﾞｼｯｸM-PRO" pitchFamily="50" charset="-128"/>
            </a:endParaRPr>
          </a:p>
        </p:txBody>
      </p:sp>
      <p:pic>
        <p:nvPicPr>
          <p:cNvPr id="26" name="Picture 2" descr="X:\PR関連\■画像\エステ施術画像\ノンニードル.jpg"/>
          <p:cNvPicPr>
            <a:picLocks noChangeAspect="1" noChangeArrowheads="1"/>
          </p:cNvPicPr>
          <p:nvPr/>
        </p:nvPicPr>
        <p:blipFill rotWithShape="1">
          <a:blip r:embed="rId6"/>
          <a:srcRect b="13457"/>
          <a:stretch/>
        </p:blipFill>
        <p:spPr bwMode="auto">
          <a:xfrm>
            <a:off x="5288191" y="7994989"/>
            <a:ext cx="1296144" cy="1682581"/>
          </a:xfrm>
          <a:prstGeom prst="rect">
            <a:avLst/>
          </a:prstGeom>
          <a:ln>
            <a:noFill/>
          </a:ln>
          <a:effectLst>
            <a:outerShdw blurRad="292100" dist="139700" dir="2700000" algn="tl" rotWithShape="0">
              <a:srgbClr val="333333">
                <a:alpha val="65000"/>
              </a:srgbClr>
            </a:outerShdw>
          </a:effectLst>
        </p:spPr>
      </p:pic>
      <p:sp>
        <p:nvSpPr>
          <p:cNvPr id="27" name="テキスト ボックス 14"/>
          <p:cNvSpPr txBox="1">
            <a:spLocks noChangeArrowheads="1"/>
          </p:cNvSpPr>
          <p:nvPr/>
        </p:nvSpPr>
        <p:spPr bwMode="auto">
          <a:xfrm>
            <a:off x="528746" y="7013178"/>
            <a:ext cx="6076247" cy="477054"/>
          </a:xfrm>
          <a:prstGeom prst="rect">
            <a:avLst/>
          </a:prstGeom>
          <a:noFill/>
          <a:ln>
            <a:noFill/>
          </a:ln>
          <a:extLst/>
        </p:spPr>
        <p:txBody>
          <a:bodyPr wrap="square">
            <a:spAutoFit/>
          </a:bodyPr>
          <a:lstStyle>
            <a:lvl1pPr eaLnBrk="0" hangingPunct="0">
              <a:defRPr kumimoji="1" sz="1000" b="1">
                <a:solidFill>
                  <a:schemeClr val="tx1"/>
                </a:solidFill>
                <a:latin typeface="Arial" charset="0"/>
                <a:ea typeface="ＭＳ Ｐゴシック" pitchFamily="50" charset="-128"/>
              </a:defRPr>
            </a:lvl1pPr>
            <a:lvl2pPr marL="742950" indent="-285750" eaLnBrk="0" hangingPunct="0">
              <a:defRPr kumimoji="1" sz="1000" b="1">
                <a:solidFill>
                  <a:schemeClr val="tx1"/>
                </a:solidFill>
                <a:latin typeface="Arial" charset="0"/>
                <a:ea typeface="ＭＳ Ｐゴシック" pitchFamily="50" charset="-128"/>
              </a:defRPr>
            </a:lvl2pPr>
            <a:lvl3pPr marL="1143000" indent="-228600" eaLnBrk="0" hangingPunct="0">
              <a:defRPr kumimoji="1" sz="1000" b="1">
                <a:solidFill>
                  <a:schemeClr val="tx1"/>
                </a:solidFill>
                <a:latin typeface="Arial" charset="0"/>
                <a:ea typeface="ＭＳ Ｐゴシック" pitchFamily="50" charset="-128"/>
              </a:defRPr>
            </a:lvl3pPr>
            <a:lvl4pPr marL="1600200" indent="-228600" eaLnBrk="0" hangingPunct="0">
              <a:defRPr kumimoji="1" sz="1000" b="1">
                <a:solidFill>
                  <a:schemeClr val="tx1"/>
                </a:solidFill>
                <a:latin typeface="Arial" charset="0"/>
                <a:ea typeface="ＭＳ Ｐゴシック" pitchFamily="50" charset="-128"/>
              </a:defRPr>
            </a:lvl4pPr>
            <a:lvl5pPr marL="2057400" indent="-228600" eaLnBrk="0" hangingPunct="0">
              <a:defRPr kumimoji="1" sz="1000"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000" b="1">
                <a:solidFill>
                  <a:schemeClr val="tx1"/>
                </a:solidFill>
                <a:latin typeface="Arial" charset="0"/>
                <a:ea typeface="ＭＳ Ｐゴシック" pitchFamily="50" charset="-128"/>
              </a:defRPr>
            </a:lvl9pPr>
          </a:lstStyle>
          <a:p>
            <a:pPr eaLnBrk="1" hangingPunct="1">
              <a:lnSpc>
                <a:spcPts val="1500"/>
              </a:lnSpc>
              <a:defRPr/>
            </a:pPr>
            <a:r>
              <a:rPr lang="ja-JP" altLang="en-US" b="0" baseline="30000" dirty="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幹細胞（ステムセル）とは：細胞の新陳代謝を司る代謝の盛んな細胞です。</a:t>
            </a:r>
            <a:endParaRPr lang="en-US" altLang="ja-JP" dirty="0" smtClean="0">
              <a:latin typeface="HG丸ｺﾞｼｯｸM-PRO" pitchFamily="50" charset="-128"/>
              <a:ea typeface="HG丸ｺﾞｼｯｸM-PRO" pitchFamily="50" charset="-128"/>
            </a:endParaRPr>
          </a:p>
          <a:p>
            <a:pPr eaLnBrk="1" hangingPunct="1">
              <a:lnSpc>
                <a:spcPts val="1500"/>
              </a:lnSpc>
              <a:defRPr/>
            </a:pPr>
            <a:r>
              <a:rPr lang="ja-JP" altLang="en-US" dirty="0" smtClean="0">
                <a:latin typeface="HG丸ｺﾞｼｯｸM-PRO" pitchFamily="50" charset="-128"/>
                <a:ea typeface="HG丸ｺﾞｼｯｸM-PRO" pitchFamily="50" charset="-128"/>
              </a:rPr>
              <a:t> こちらを培養した溶液は、自己再生能力を高め、肌そのものを若返らせる効果が期待できます。</a:t>
            </a:r>
            <a:endParaRPr lang="ja-JP" altLang="en-US"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2774226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539477" y="8493743"/>
            <a:ext cx="6551360" cy="874699"/>
            <a:chOff x="569140" y="8154437"/>
            <a:chExt cx="6531219" cy="913550"/>
          </a:xfrm>
        </p:grpSpPr>
        <p:sp>
          <p:nvSpPr>
            <p:cNvPr id="6146" name="Rectangle 5"/>
            <p:cNvSpPr>
              <a:spLocks noChangeArrowheads="1"/>
            </p:cNvSpPr>
            <p:nvPr/>
          </p:nvSpPr>
          <p:spPr bwMode="auto">
            <a:xfrm>
              <a:off x="569140" y="8154437"/>
              <a:ext cx="6531219" cy="9135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1000" b="1">
                  <a:solidFill>
                    <a:schemeClr val="tx1"/>
                  </a:solidFill>
                  <a:latin typeface="Arial" panose="020B0604020202020204" pitchFamily="34" charset="0"/>
                  <a:ea typeface="ＭＳ Ｐゴシック" panose="020B0600070205080204" pitchFamily="50" charset="-128"/>
                </a:defRPr>
              </a:lvl1pPr>
              <a:lvl2pPr marL="742950" indent="-285750">
                <a:defRPr kumimoji="1" sz="1000" b="1">
                  <a:solidFill>
                    <a:schemeClr val="tx1"/>
                  </a:solidFill>
                  <a:latin typeface="Arial" panose="020B0604020202020204" pitchFamily="34" charset="0"/>
                  <a:ea typeface="ＭＳ Ｐゴシック" panose="020B0600070205080204" pitchFamily="50" charset="-128"/>
                </a:defRPr>
              </a:lvl2pPr>
              <a:lvl3pPr marL="1143000" indent="-228600">
                <a:defRPr kumimoji="1" sz="1000" b="1">
                  <a:solidFill>
                    <a:schemeClr val="tx1"/>
                  </a:solidFill>
                  <a:latin typeface="Arial" panose="020B0604020202020204" pitchFamily="34" charset="0"/>
                  <a:ea typeface="ＭＳ Ｐゴシック" panose="020B0600070205080204" pitchFamily="50" charset="-128"/>
                </a:defRPr>
              </a:lvl3pPr>
              <a:lvl4pPr marL="1600200" indent="-228600">
                <a:defRPr kumimoji="1" sz="1000" b="1">
                  <a:solidFill>
                    <a:schemeClr val="tx1"/>
                  </a:solidFill>
                  <a:latin typeface="Arial" panose="020B0604020202020204" pitchFamily="34" charset="0"/>
                  <a:ea typeface="ＭＳ Ｐゴシック" panose="020B0600070205080204" pitchFamily="50" charset="-128"/>
                </a:defRPr>
              </a:lvl4pPr>
              <a:lvl5pPr marL="2057400" indent="-228600">
                <a:defRPr kumimoji="1" sz="10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sz="1800" b="0"/>
            </a:p>
          </p:txBody>
        </p:sp>
        <p:sp>
          <p:nvSpPr>
            <p:cNvPr id="6147" name="Text Box 6"/>
            <p:cNvSpPr txBox="1">
              <a:spLocks noChangeArrowheads="1"/>
            </p:cNvSpPr>
            <p:nvPr/>
          </p:nvSpPr>
          <p:spPr bwMode="auto">
            <a:xfrm>
              <a:off x="871538" y="8193731"/>
              <a:ext cx="5999162" cy="85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b="1">
                  <a:solidFill>
                    <a:schemeClr val="tx1"/>
                  </a:solidFill>
                  <a:latin typeface="Arial" panose="020B0604020202020204" pitchFamily="34" charset="0"/>
                  <a:ea typeface="ＭＳ Ｐゴシック" panose="020B0600070205080204" pitchFamily="50" charset="-128"/>
                </a:defRPr>
              </a:lvl1pPr>
              <a:lvl2pPr marL="742950" indent="-285750">
                <a:defRPr kumimoji="1" sz="1000" b="1">
                  <a:solidFill>
                    <a:schemeClr val="tx1"/>
                  </a:solidFill>
                  <a:latin typeface="Arial" panose="020B0604020202020204" pitchFamily="34" charset="0"/>
                  <a:ea typeface="ＭＳ Ｐゴシック" panose="020B0600070205080204" pitchFamily="50" charset="-128"/>
                </a:defRPr>
              </a:lvl2pPr>
              <a:lvl3pPr marL="1143000" indent="-228600">
                <a:defRPr kumimoji="1" sz="1000" b="1">
                  <a:solidFill>
                    <a:schemeClr val="tx1"/>
                  </a:solidFill>
                  <a:latin typeface="Arial" panose="020B0604020202020204" pitchFamily="34" charset="0"/>
                  <a:ea typeface="ＭＳ Ｐゴシック" panose="020B0600070205080204" pitchFamily="50" charset="-128"/>
                </a:defRPr>
              </a:lvl3pPr>
              <a:lvl4pPr marL="1600200" indent="-228600">
                <a:defRPr kumimoji="1" sz="1000" b="1">
                  <a:solidFill>
                    <a:schemeClr val="tx1"/>
                  </a:solidFill>
                  <a:latin typeface="Arial" panose="020B0604020202020204" pitchFamily="34" charset="0"/>
                  <a:ea typeface="ＭＳ Ｐゴシック" panose="020B0600070205080204" pitchFamily="50" charset="-128"/>
                </a:defRPr>
              </a:lvl4pPr>
              <a:lvl5pPr marL="2057400" indent="-228600">
                <a:defRPr kumimoji="1" sz="10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1400" dirty="0">
                  <a:latin typeface="HG丸ｺﾞｼｯｸM-PRO" panose="020F0600000000000000" pitchFamily="50" charset="-128"/>
                  <a:ea typeface="HG丸ｺﾞｼｯｸM-PRO" panose="020F0600000000000000" pitchFamily="50" charset="-128"/>
                </a:rPr>
                <a:t>株式会社ドクターケイ</a:t>
              </a:r>
              <a:endParaRPr lang="en-US" altLang="ja-JP" sz="1100" dirty="0">
                <a:latin typeface="HG丸ｺﾞｼｯｸM-PRO" panose="020F0600000000000000" pitchFamily="50" charset="-128"/>
                <a:ea typeface="HG丸ｺﾞｼｯｸM-PRO" panose="020F0600000000000000" pitchFamily="50" charset="-128"/>
              </a:endParaRPr>
            </a:p>
            <a:p>
              <a:pPr algn="ctr" eaLnBrk="1" hangingPunct="1">
                <a:lnSpc>
                  <a:spcPct val="65000"/>
                </a:lnSpc>
                <a:spcBef>
                  <a:spcPct val="50000"/>
                </a:spcBef>
              </a:pP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107-0061</a:t>
              </a:r>
              <a:r>
                <a:rPr lang="ja-JP" altLang="en-US" dirty="0">
                  <a:latin typeface="HG丸ｺﾞｼｯｸM-PRO" panose="020F0600000000000000" pitchFamily="50" charset="-128"/>
                  <a:ea typeface="HG丸ｺﾞｼｯｸM-PRO" panose="020F0600000000000000" pitchFamily="50" charset="-128"/>
                </a:rPr>
                <a:t>　東京都港区北青山</a:t>
              </a:r>
              <a:r>
                <a:rPr lang="en-US" altLang="ja-JP" dirty="0">
                  <a:latin typeface="HG丸ｺﾞｼｯｸM-PRO" panose="020F0600000000000000" pitchFamily="50" charset="-128"/>
                  <a:ea typeface="HG丸ｺﾞｼｯｸM-PRO" panose="020F0600000000000000" pitchFamily="50" charset="-128"/>
                </a:rPr>
                <a:t>3-12-9</a:t>
              </a:r>
              <a:r>
                <a:rPr lang="ja-JP" altLang="en-US" dirty="0">
                  <a:latin typeface="HG丸ｺﾞｼｯｸM-PRO" panose="020F0600000000000000" pitchFamily="50" charset="-128"/>
                  <a:ea typeface="HG丸ｺﾞｼｯｸM-PRO" panose="020F0600000000000000" pitchFamily="50" charset="-128"/>
                </a:rPr>
                <a:t>　花茂ビル</a:t>
              </a:r>
              <a:r>
                <a:rPr lang="en-US" altLang="ja-JP" dirty="0" smtClean="0">
                  <a:latin typeface="HG丸ｺﾞｼｯｸM-PRO" panose="020F0600000000000000" pitchFamily="50" charset="-128"/>
                  <a:ea typeface="HG丸ｺﾞｼｯｸM-PRO" panose="020F0600000000000000" pitchFamily="50" charset="-128"/>
                </a:rPr>
                <a:t>3F</a:t>
              </a:r>
              <a:endParaRPr lang="en-US" altLang="ja-JP" dirty="0">
                <a:latin typeface="HG丸ｺﾞｼｯｸM-PRO" panose="020F0600000000000000" pitchFamily="50" charset="-128"/>
                <a:ea typeface="HG丸ｺﾞｼｯｸM-PRO" panose="020F0600000000000000" pitchFamily="50" charset="-128"/>
              </a:endParaRPr>
            </a:p>
            <a:p>
              <a:pPr algn="ctr" eaLnBrk="1" hangingPunct="1">
                <a:lnSpc>
                  <a:spcPct val="65000"/>
                </a:lnSpc>
                <a:spcBef>
                  <a:spcPct val="50000"/>
                </a:spcBef>
              </a:pPr>
              <a:r>
                <a:rPr lang="en-US" altLang="ja-JP" dirty="0">
                  <a:latin typeface="HG丸ｺﾞｼｯｸM-PRO" panose="020F0600000000000000" pitchFamily="50" charset="-128"/>
                  <a:ea typeface="HG丸ｺﾞｼｯｸM-PRO" panose="020F0600000000000000" pitchFamily="50" charset="-128"/>
                </a:rPr>
                <a:t>TEL</a:t>
              </a: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0120-68-1217</a:t>
              </a:r>
              <a:r>
                <a:rPr lang="ja-JP" altLang="en-US" dirty="0">
                  <a:latin typeface="HG丸ｺﾞｼｯｸM-PRO" panose="020F0600000000000000" pitchFamily="50" charset="-128"/>
                  <a:ea typeface="HG丸ｺﾞｼｯｸM-PRO" panose="020F0600000000000000" pitchFamily="50" charset="-128"/>
                </a:rPr>
                <a:t>　</a:t>
              </a:r>
              <a:endParaRPr lang="en-US" altLang="ja-JP" dirty="0">
                <a:latin typeface="HG丸ｺﾞｼｯｸM-PRO" panose="020F0600000000000000" pitchFamily="50" charset="-128"/>
                <a:ea typeface="HG丸ｺﾞｼｯｸM-PRO" panose="020F0600000000000000" pitchFamily="50" charset="-128"/>
              </a:endParaRPr>
            </a:p>
            <a:p>
              <a:pPr algn="ctr" eaLnBrk="1" hangingPunct="1">
                <a:lnSpc>
                  <a:spcPct val="65000"/>
                </a:lnSpc>
                <a:spcBef>
                  <a:spcPct val="50000"/>
                </a:spcBef>
              </a:pPr>
              <a:r>
                <a:rPr lang="en-US" altLang="ja-JP" sz="1100" dirty="0">
                  <a:latin typeface="HG丸ｺﾞｼｯｸM-PRO" panose="020F0600000000000000" pitchFamily="50" charset="-128"/>
                  <a:ea typeface="HG丸ｺﾞｼｯｸM-PRO" panose="020F0600000000000000" pitchFamily="50" charset="-128"/>
                </a:rPr>
                <a:t>HP</a:t>
              </a:r>
              <a:r>
                <a:rPr lang="ja-JP" altLang="en-US" sz="1100" dirty="0">
                  <a:latin typeface="HG丸ｺﾞｼｯｸM-PRO" panose="020F0600000000000000" pitchFamily="50" charset="-128"/>
                  <a:ea typeface="HG丸ｺﾞｼｯｸM-PRO" panose="020F0600000000000000" pitchFamily="50" charset="-128"/>
                </a:rPr>
                <a:t>：</a:t>
              </a:r>
              <a:r>
                <a:rPr lang="en-US" altLang="ja-JP" sz="1100" dirty="0">
                  <a:latin typeface="HG丸ｺﾞｼｯｸM-PRO" panose="020F0600000000000000" pitchFamily="50" charset="-128"/>
                  <a:ea typeface="HG丸ｺﾞｼｯｸM-PRO" panose="020F0600000000000000" pitchFamily="50" charset="-128"/>
                </a:rPr>
                <a:t>http://www.doctork.jp/</a:t>
              </a:r>
            </a:p>
          </p:txBody>
        </p:sp>
        <p:pic>
          <p:nvPicPr>
            <p:cNvPr id="6152" name="Picture 12" descr="\\192.168.1.201\共有\719 ドクターケイ\画像データ\ドクターケイpantone使用ロゴ\logo_panto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049" y="8337472"/>
              <a:ext cx="898490" cy="501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54" name="Text Box 17"/>
          <p:cNvSpPr txBox="1">
            <a:spLocks noChangeArrowheads="1"/>
          </p:cNvSpPr>
          <p:nvPr/>
        </p:nvSpPr>
        <p:spPr bwMode="auto">
          <a:xfrm>
            <a:off x="2026617" y="1213123"/>
            <a:ext cx="2954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000" b="1">
                <a:solidFill>
                  <a:schemeClr val="tx1"/>
                </a:solidFill>
                <a:latin typeface="Arial" panose="020B0604020202020204" pitchFamily="34" charset="0"/>
                <a:ea typeface="ＭＳ Ｐゴシック" panose="020B0600070205080204" pitchFamily="50" charset="-128"/>
              </a:defRPr>
            </a:lvl1pPr>
            <a:lvl2pPr marL="742950" indent="-285750">
              <a:defRPr kumimoji="1" sz="1000" b="1">
                <a:solidFill>
                  <a:schemeClr val="tx1"/>
                </a:solidFill>
                <a:latin typeface="Arial" panose="020B0604020202020204" pitchFamily="34" charset="0"/>
                <a:ea typeface="ＭＳ Ｐゴシック" panose="020B0600070205080204" pitchFamily="50" charset="-128"/>
              </a:defRPr>
            </a:lvl2pPr>
            <a:lvl3pPr marL="1143000" indent="-228600">
              <a:defRPr kumimoji="1" sz="1000" b="1">
                <a:solidFill>
                  <a:schemeClr val="tx1"/>
                </a:solidFill>
                <a:latin typeface="Arial" panose="020B0604020202020204" pitchFamily="34" charset="0"/>
                <a:ea typeface="ＭＳ Ｐゴシック" panose="020B0600070205080204" pitchFamily="50" charset="-128"/>
              </a:defRPr>
            </a:lvl3pPr>
            <a:lvl4pPr marL="1600200" indent="-228600">
              <a:defRPr kumimoji="1" sz="1000" b="1">
                <a:solidFill>
                  <a:schemeClr val="tx1"/>
                </a:solidFill>
                <a:latin typeface="Arial" panose="020B0604020202020204" pitchFamily="34" charset="0"/>
                <a:ea typeface="ＭＳ Ｐゴシック" panose="020B0600070205080204" pitchFamily="50" charset="-128"/>
              </a:defRPr>
            </a:lvl4pPr>
            <a:lvl5pPr marL="2057400" indent="-228600">
              <a:defRPr kumimoji="1" sz="10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dirty="0">
                <a:latin typeface="HG丸ｺﾞｼｯｸM-PRO" panose="020F0600000000000000" pitchFamily="50" charset="-128"/>
                <a:ea typeface="HG丸ｺﾞｼｯｸM-PRO" panose="020F0600000000000000" pitchFamily="50" charset="-128"/>
              </a:rPr>
              <a:t>青山ヒフ科クリニック院長　</a:t>
            </a:r>
            <a:endParaRPr lang="en-US" altLang="ja-JP" sz="1200" dirty="0">
              <a:latin typeface="HG丸ｺﾞｼｯｸM-PRO" panose="020F0600000000000000" pitchFamily="50" charset="-128"/>
              <a:ea typeface="HG丸ｺﾞｼｯｸM-PRO" panose="020F0600000000000000" pitchFamily="50" charset="-128"/>
            </a:endParaRPr>
          </a:p>
          <a:p>
            <a:pPr eaLnBrk="1" hangingPunct="1"/>
            <a:r>
              <a:rPr lang="ja-JP" altLang="en-US" sz="1200" dirty="0">
                <a:latin typeface="HG丸ｺﾞｼｯｸM-PRO" panose="020F0600000000000000" pitchFamily="50" charset="-128"/>
                <a:ea typeface="HG丸ｺﾞｼｯｸM-PRO" panose="020F0600000000000000" pitchFamily="50" charset="-128"/>
              </a:rPr>
              <a:t>皮膚科専門医　医学博士　亀山孝一郎　</a:t>
            </a:r>
          </a:p>
        </p:txBody>
      </p:sp>
      <p:sp>
        <p:nvSpPr>
          <p:cNvPr id="29" name="Text Box 18"/>
          <p:cNvSpPr txBox="1">
            <a:spLocks noChangeArrowheads="1"/>
          </p:cNvSpPr>
          <p:nvPr/>
        </p:nvSpPr>
        <p:spPr bwMode="auto">
          <a:xfrm>
            <a:off x="2095501" y="1631394"/>
            <a:ext cx="5014522" cy="1554272"/>
          </a:xfrm>
          <a:prstGeom prst="rect">
            <a:avLst/>
          </a:prstGeom>
          <a:noFill/>
          <a:ln>
            <a:noFill/>
          </a:ln>
          <a:extLst/>
        </p:spPr>
        <p:txBody>
          <a:bodyPr wrap="squar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eaLnBrk="1" hangingPunct="1">
              <a:tabLst>
                <a:tab pos="622300" algn="l"/>
              </a:tabLst>
              <a:defRPr/>
            </a:pPr>
            <a:r>
              <a:rPr lang="en-US" altLang="ja-JP" sz="900" dirty="0" smtClean="0">
                <a:latin typeface="+mn-ea"/>
                <a:ea typeface="+mn-ea"/>
              </a:rPr>
              <a:t>1980</a:t>
            </a:r>
            <a:r>
              <a:rPr lang="ja-JP" altLang="en-US" sz="900" dirty="0" smtClean="0">
                <a:latin typeface="+mn-ea"/>
                <a:ea typeface="+mn-ea"/>
              </a:rPr>
              <a:t>年　　</a:t>
            </a:r>
            <a:r>
              <a:rPr lang="en-US" altLang="ja-JP" sz="900" dirty="0" smtClean="0">
                <a:latin typeface="+mn-ea"/>
                <a:ea typeface="+mn-ea"/>
              </a:rPr>
              <a:t>	</a:t>
            </a:r>
            <a:r>
              <a:rPr lang="ja-JP" altLang="en-US" sz="900" dirty="0" smtClean="0">
                <a:latin typeface="+mn-ea"/>
                <a:ea typeface="+mn-ea"/>
              </a:rPr>
              <a:t>北里</a:t>
            </a:r>
            <a:r>
              <a:rPr lang="ja-JP" altLang="en-US" sz="900" dirty="0">
                <a:latin typeface="+mn-ea"/>
                <a:ea typeface="+mn-ea"/>
              </a:rPr>
              <a:t>大学医学部卒業。その後北里大学皮膚科に入局。</a:t>
            </a:r>
          </a:p>
          <a:p>
            <a:pPr eaLnBrk="1" hangingPunct="1">
              <a:tabLst>
                <a:tab pos="1258888" algn="l"/>
              </a:tabLst>
              <a:defRPr/>
            </a:pPr>
            <a:r>
              <a:rPr lang="en-US" altLang="ja-JP" sz="900" dirty="0">
                <a:latin typeface="+mn-ea"/>
                <a:ea typeface="+mn-ea"/>
              </a:rPr>
              <a:t>1986</a:t>
            </a:r>
            <a:r>
              <a:rPr lang="ja-JP" altLang="en-US" sz="900" dirty="0">
                <a:latin typeface="+mn-ea"/>
                <a:ea typeface="+mn-ea"/>
              </a:rPr>
              <a:t>年</a:t>
            </a:r>
            <a:r>
              <a:rPr lang="en-US" altLang="ja-JP" sz="900" dirty="0">
                <a:latin typeface="+mn-ea"/>
                <a:ea typeface="+mn-ea"/>
              </a:rPr>
              <a:t>1</a:t>
            </a:r>
            <a:r>
              <a:rPr lang="ja-JP" altLang="en-US" sz="900" dirty="0" smtClean="0">
                <a:latin typeface="+mn-ea"/>
                <a:ea typeface="+mn-ea"/>
              </a:rPr>
              <a:t>月～</a:t>
            </a:r>
            <a:r>
              <a:rPr lang="en-US" altLang="ja-JP" sz="900" dirty="0" smtClean="0">
                <a:latin typeface="+mn-ea"/>
                <a:ea typeface="+mn-ea"/>
              </a:rPr>
              <a:t>1989</a:t>
            </a:r>
            <a:r>
              <a:rPr lang="ja-JP" altLang="en-US" sz="900" dirty="0">
                <a:latin typeface="+mn-ea"/>
                <a:ea typeface="+mn-ea"/>
              </a:rPr>
              <a:t>年</a:t>
            </a:r>
            <a:r>
              <a:rPr lang="en-US" altLang="ja-JP" sz="900" dirty="0">
                <a:latin typeface="+mn-ea"/>
                <a:ea typeface="+mn-ea"/>
              </a:rPr>
              <a:t>5</a:t>
            </a:r>
            <a:r>
              <a:rPr lang="ja-JP" altLang="en-US" sz="900" dirty="0" smtClean="0">
                <a:latin typeface="+mn-ea"/>
                <a:ea typeface="+mn-ea"/>
              </a:rPr>
              <a:t>月　世界</a:t>
            </a:r>
            <a:r>
              <a:rPr lang="ja-JP" altLang="en-US" sz="900" dirty="0">
                <a:latin typeface="+mn-ea"/>
                <a:ea typeface="+mn-ea"/>
              </a:rPr>
              <a:t>最大の研究所・米国立保健衛生</a:t>
            </a:r>
            <a:r>
              <a:rPr lang="ja-JP" altLang="en-US" sz="900" dirty="0" smtClean="0">
                <a:latin typeface="+mn-ea"/>
                <a:ea typeface="+mn-ea"/>
              </a:rPr>
              <a:t>研究所</a:t>
            </a:r>
            <a:r>
              <a:rPr lang="en-US" altLang="ja-JP" sz="900" dirty="0" smtClean="0">
                <a:latin typeface="+mn-ea"/>
                <a:ea typeface="+mn-ea"/>
              </a:rPr>
              <a:t>( </a:t>
            </a:r>
            <a:r>
              <a:rPr lang="en-US" altLang="ja-JP" sz="900" dirty="0">
                <a:latin typeface="+mn-ea"/>
                <a:ea typeface="+mn-ea"/>
              </a:rPr>
              <a:t>National Institutes of Health, </a:t>
            </a:r>
            <a:r>
              <a:rPr lang="en-US" altLang="ja-JP" sz="900" dirty="0" smtClean="0">
                <a:latin typeface="+mn-ea"/>
                <a:ea typeface="+mn-ea"/>
              </a:rPr>
              <a:t>	NIH </a:t>
            </a:r>
            <a:r>
              <a:rPr lang="en-US" altLang="ja-JP" sz="900" dirty="0">
                <a:latin typeface="+mn-ea"/>
                <a:ea typeface="+mn-ea"/>
              </a:rPr>
              <a:t>) </a:t>
            </a:r>
            <a:r>
              <a:rPr lang="ja-JP" altLang="en-US" sz="900" dirty="0" err="1" smtClean="0">
                <a:latin typeface="+mn-ea"/>
                <a:ea typeface="+mn-ea"/>
              </a:rPr>
              <a:t>にて</a:t>
            </a:r>
            <a:r>
              <a:rPr lang="ja-JP" altLang="en-US" sz="900" dirty="0" smtClean="0">
                <a:latin typeface="+mn-ea"/>
                <a:ea typeface="+mn-ea"/>
              </a:rPr>
              <a:t>メラニン</a:t>
            </a:r>
            <a:r>
              <a:rPr lang="ja-JP" altLang="en-US" sz="900" dirty="0">
                <a:latin typeface="+mn-ea"/>
                <a:ea typeface="+mn-ea"/>
              </a:rPr>
              <a:t>の生成について最新研究に没頭。</a:t>
            </a:r>
          </a:p>
          <a:p>
            <a:pPr eaLnBrk="1" hangingPunct="1">
              <a:spcBef>
                <a:spcPts val="600"/>
              </a:spcBef>
              <a:defRPr/>
            </a:pPr>
            <a:r>
              <a:rPr lang="ja-JP" altLang="en-US" sz="900" dirty="0" smtClean="0">
                <a:latin typeface="+mn-ea"/>
              </a:rPr>
              <a:t>米国</a:t>
            </a:r>
            <a:r>
              <a:rPr lang="ja-JP" altLang="en-US" sz="900" dirty="0">
                <a:latin typeface="+mn-ea"/>
              </a:rPr>
              <a:t>から帰国後、皮膚科専門医、医学博士などの資格を取り、北里大学皮膚科の講師に。</a:t>
            </a:r>
          </a:p>
          <a:p>
            <a:pPr eaLnBrk="1" hangingPunct="1">
              <a:tabLst>
                <a:tab pos="623888" algn="l"/>
              </a:tabLst>
              <a:defRPr/>
            </a:pPr>
            <a:r>
              <a:rPr lang="en-US" altLang="ja-JP" sz="900" dirty="0">
                <a:latin typeface="+mn-ea"/>
              </a:rPr>
              <a:t>1994</a:t>
            </a:r>
            <a:r>
              <a:rPr lang="ja-JP" altLang="en-US" sz="900" dirty="0">
                <a:latin typeface="+mn-ea"/>
              </a:rPr>
              <a:t>年　　　</a:t>
            </a:r>
            <a:r>
              <a:rPr lang="en-US" altLang="ja-JP" sz="900" dirty="0" smtClean="0">
                <a:latin typeface="+mn-ea"/>
              </a:rPr>
              <a:t>	</a:t>
            </a:r>
            <a:r>
              <a:rPr lang="ja-JP" altLang="en-US" sz="900" dirty="0" smtClean="0">
                <a:latin typeface="+mn-ea"/>
              </a:rPr>
              <a:t>自由が丘</a:t>
            </a:r>
            <a:r>
              <a:rPr lang="ja-JP" altLang="en-US" sz="900" dirty="0">
                <a:latin typeface="+mn-ea"/>
              </a:rPr>
              <a:t>クリニックの皮膚科部長に就任。</a:t>
            </a:r>
            <a:endParaRPr lang="en-US" altLang="ja-JP" sz="900" dirty="0">
              <a:latin typeface="+mn-ea"/>
            </a:endParaRPr>
          </a:p>
          <a:p>
            <a:pPr eaLnBrk="1" hangingPunct="1">
              <a:tabLst>
                <a:tab pos="623888" algn="l"/>
              </a:tabLst>
              <a:defRPr/>
            </a:pPr>
            <a:r>
              <a:rPr lang="en-US" altLang="ja-JP" sz="900" dirty="0" smtClean="0">
                <a:latin typeface="+mn-ea"/>
                <a:ea typeface="+mn-ea"/>
              </a:rPr>
              <a:t>1999</a:t>
            </a:r>
            <a:r>
              <a:rPr lang="ja-JP" altLang="en-US" sz="900" dirty="0" smtClean="0">
                <a:latin typeface="+mn-ea"/>
                <a:ea typeface="+mn-ea"/>
              </a:rPr>
              <a:t>年　　　</a:t>
            </a:r>
            <a:r>
              <a:rPr lang="en-US" altLang="ja-JP" sz="900" dirty="0" smtClean="0">
                <a:latin typeface="+mn-ea"/>
                <a:ea typeface="+mn-ea"/>
              </a:rPr>
              <a:t>	</a:t>
            </a:r>
            <a:r>
              <a:rPr lang="ja-JP" altLang="en-US" sz="900" dirty="0" smtClean="0">
                <a:latin typeface="+mn-ea"/>
                <a:ea typeface="+mn-ea"/>
              </a:rPr>
              <a:t>世界</a:t>
            </a:r>
            <a:r>
              <a:rPr lang="ja-JP" altLang="en-US" sz="900" dirty="0">
                <a:latin typeface="+mn-ea"/>
                <a:ea typeface="+mn-ea"/>
              </a:rPr>
              <a:t>に先駆けて、“ビタミンＣのニキビに対する効果”と</a:t>
            </a:r>
            <a:r>
              <a:rPr lang="ja-JP" altLang="en-US" sz="900" dirty="0" smtClean="0">
                <a:latin typeface="+mn-ea"/>
                <a:ea typeface="+mn-ea"/>
              </a:rPr>
              <a:t>題して論文</a:t>
            </a:r>
            <a:r>
              <a:rPr lang="ja-JP" altLang="en-US" sz="900" dirty="0">
                <a:latin typeface="+mn-ea"/>
                <a:ea typeface="+mn-ea"/>
              </a:rPr>
              <a:t>執筆。</a:t>
            </a:r>
            <a:endParaRPr lang="en-US" altLang="ja-JP" sz="900" dirty="0">
              <a:latin typeface="+mn-ea"/>
              <a:ea typeface="+mn-ea"/>
            </a:endParaRPr>
          </a:p>
          <a:p>
            <a:pPr eaLnBrk="1" hangingPunct="1">
              <a:tabLst>
                <a:tab pos="623888" algn="l"/>
              </a:tabLst>
              <a:defRPr/>
            </a:pPr>
            <a:r>
              <a:rPr lang="ja-JP" altLang="en-US" sz="900" dirty="0" smtClean="0">
                <a:latin typeface="+mn-ea"/>
                <a:ea typeface="+mn-ea"/>
              </a:rPr>
              <a:t>　　　　　　　　</a:t>
            </a:r>
            <a:r>
              <a:rPr lang="en-US" altLang="ja-JP" sz="900" dirty="0" smtClean="0">
                <a:latin typeface="+mn-ea"/>
                <a:ea typeface="+mn-ea"/>
              </a:rPr>
              <a:t>	</a:t>
            </a:r>
            <a:r>
              <a:rPr lang="ja-JP" altLang="en-US" sz="900" dirty="0" smtClean="0">
                <a:latin typeface="+mn-ea"/>
                <a:ea typeface="+mn-ea"/>
              </a:rPr>
              <a:t>この</a:t>
            </a:r>
            <a:r>
              <a:rPr lang="ja-JP" altLang="en-US" sz="900" dirty="0">
                <a:latin typeface="+mn-ea"/>
                <a:ea typeface="+mn-ea"/>
              </a:rPr>
              <a:t>研究をきっかけに、ビタミン</a:t>
            </a:r>
            <a:r>
              <a:rPr lang="en-US" altLang="ja-JP" sz="900" dirty="0">
                <a:latin typeface="+mn-ea"/>
                <a:ea typeface="+mn-ea"/>
              </a:rPr>
              <a:t>C</a:t>
            </a:r>
            <a:r>
              <a:rPr lang="ja-JP" altLang="en-US" sz="900" dirty="0">
                <a:latin typeface="+mn-ea"/>
                <a:ea typeface="+mn-ea"/>
              </a:rPr>
              <a:t>とニキビ、テカリ、オイリー肌との関係を詳しく分析し、</a:t>
            </a:r>
            <a:endParaRPr lang="en-US" altLang="ja-JP" sz="900" dirty="0">
              <a:latin typeface="+mn-ea"/>
              <a:ea typeface="+mn-ea"/>
            </a:endParaRPr>
          </a:p>
          <a:p>
            <a:pPr eaLnBrk="1" hangingPunct="1">
              <a:tabLst>
                <a:tab pos="623888" algn="l"/>
              </a:tabLst>
              <a:defRPr/>
            </a:pPr>
            <a:r>
              <a:rPr lang="ja-JP" altLang="en-US" sz="900" dirty="0" smtClean="0">
                <a:latin typeface="+mn-ea"/>
                <a:ea typeface="+mn-ea"/>
              </a:rPr>
              <a:t>　　　　　　　　</a:t>
            </a:r>
            <a:r>
              <a:rPr lang="en-US" altLang="ja-JP" sz="900" dirty="0" smtClean="0">
                <a:latin typeface="+mn-ea"/>
                <a:ea typeface="+mn-ea"/>
              </a:rPr>
              <a:t>	</a:t>
            </a:r>
            <a:r>
              <a:rPr lang="ja-JP" altLang="en-US" sz="900" dirty="0" smtClean="0">
                <a:latin typeface="+mn-ea"/>
                <a:ea typeface="+mn-ea"/>
              </a:rPr>
              <a:t>ビタミン</a:t>
            </a:r>
            <a:r>
              <a:rPr lang="en-US" altLang="ja-JP" sz="900" dirty="0">
                <a:latin typeface="+mn-ea"/>
                <a:ea typeface="+mn-ea"/>
              </a:rPr>
              <a:t>C</a:t>
            </a:r>
            <a:r>
              <a:rPr lang="ja-JP" altLang="en-US" sz="900" dirty="0">
                <a:latin typeface="+mn-ea"/>
                <a:ea typeface="+mn-ea"/>
              </a:rPr>
              <a:t>療法の第一人者と呼ばれるようになる。</a:t>
            </a:r>
            <a:endParaRPr lang="en-US" altLang="ja-JP" sz="900" dirty="0">
              <a:latin typeface="+mn-ea"/>
              <a:ea typeface="+mn-ea"/>
            </a:endParaRPr>
          </a:p>
          <a:p>
            <a:pPr eaLnBrk="1" hangingPunct="1">
              <a:tabLst>
                <a:tab pos="623888" algn="l"/>
              </a:tabLst>
              <a:defRPr/>
            </a:pPr>
            <a:r>
              <a:rPr lang="en-US" altLang="ja-JP" sz="900" dirty="0" smtClean="0">
                <a:latin typeface="+mn-ea"/>
                <a:ea typeface="+mn-ea"/>
              </a:rPr>
              <a:t>1999</a:t>
            </a:r>
            <a:r>
              <a:rPr lang="ja-JP" altLang="en-US" sz="900" dirty="0" smtClean="0">
                <a:latin typeface="+mn-ea"/>
                <a:ea typeface="+mn-ea"/>
              </a:rPr>
              <a:t>年　　　</a:t>
            </a:r>
            <a:r>
              <a:rPr lang="en-US" altLang="ja-JP" sz="900" dirty="0" smtClean="0">
                <a:latin typeface="+mn-ea"/>
                <a:ea typeface="+mn-ea"/>
              </a:rPr>
              <a:t>	</a:t>
            </a:r>
            <a:r>
              <a:rPr lang="ja-JP" altLang="en-US" sz="900" dirty="0" smtClean="0">
                <a:latin typeface="+mn-ea"/>
                <a:ea typeface="+mn-ea"/>
              </a:rPr>
              <a:t>独立</a:t>
            </a:r>
            <a:r>
              <a:rPr lang="ja-JP" altLang="en-US" sz="900" dirty="0">
                <a:latin typeface="+mn-ea"/>
                <a:ea typeface="+mn-ea"/>
              </a:rPr>
              <a:t>し、青山ヒフ科クリニックを開設。</a:t>
            </a:r>
          </a:p>
          <a:p>
            <a:pPr eaLnBrk="1" hangingPunct="1">
              <a:tabLst>
                <a:tab pos="623888" algn="l"/>
              </a:tabLst>
              <a:defRPr/>
            </a:pPr>
            <a:r>
              <a:rPr lang="en-US" altLang="ja-JP" sz="900" dirty="0">
                <a:latin typeface="+mn-ea"/>
                <a:ea typeface="+mn-ea"/>
              </a:rPr>
              <a:t>2002</a:t>
            </a:r>
            <a:r>
              <a:rPr lang="ja-JP" altLang="en-US" sz="900" dirty="0">
                <a:latin typeface="+mn-ea"/>
                <a:ea typeface="+mn-ea"/>
              </a:rPr>
              <a:t>年</a:t>
            </a:r>
            <a:r>
              <a:rPr lang="en-US" altLang="ja-JP" sz="900" dirty="0">
                <a:latin typeface="+mn-ea"/>
                <a:ea typeface="+mn-ea"/>
              </a:rPr>
              <a:t>6</a:t>
            </a:r>
            <a:r>
              <a:rPr lang="ja-JP" altLang="en-US" sz="900" dirty="0" smtClean="0">
                <a:latin typeface="+mn-ea"/>
                <a:ea typeface="+mn-ea"/>
              </a:rPr>
              <a:t>月　</a:t>
            </a:r>
            <a:r>
              <a:rPr lang="en-US" altLang="ja-JP" sz="900" dirty="0" smtClean="0">
                <a:latin typeface="+mn-ea"/>
                <a:ea typeface="+mn-ea"/>
              </a:rPr>
              <a:t>	</a:t>
            </a:r>
            <a:r>
              <a:rPr lang="ja-JP" altLang="en-US" sz="900" dirty="0" smtClean="0">
                <a:latin typeface="+mn-ea"/>
                <a:ea typeface="+mn-ea"/>
              </a:rPr>
              <a:t>オリジナル</a:t>
            </a:r>
            <a:r>
              <a:rPr lang="ja-JP" altLang="en-US" sz="900" dirty="0">
                <a:latin typeface="+mn-ea"/>
                <a:ea typeface="+mn-ea"/>
              </a:rPr>
              <a:t>化粧品「ドクターケイ」を発表</a:t>
            </a:r>
            <a:r>
              <a:rPr lang="ja-JP" altLang="en-US" sz="900" dirty="0" smtClean="0">
                <a:latin typeface="+mn-ea"/>
                <a:ea typeface="+mn-ea"/>
              </a:rPr>
              <a:t>。</a:t>
            </a:r>
            <a:endParaRPr lang="ja-JP" altLang="en-US" sz="900" dirty="0">
              <a:latin typeface="+mn-ea"/>
              <a:ea typeface="+mn-ea"/>
            </a:endParaRPr>
          </a:p>
        </p:txBody>
      </p:sp>
      <p:sp>
        <p:nvSpPr>
          <p:cNvPr id="27" name="テキスト ボックス 26"/>
          <p:cNvSpPr txBox="1"/>
          <p:nvPr/>
        </p:nvSpPr>
        <p:spPr bwMode="auto">
          <a:xfrm>
            <a:off x="671512" y="918305"/>
            <a:ext cx="6399213" cy="284693"/>
          </a:xfrm>
          <a:prstGeom prst="rect">
            <a:avLst/>
          </a:prstGeom>
          <a:solidFill>
            <a:srgbClr val="FFCC99"/>
          </a:solidFill>
          <a:ln>
            <a:noFill/>
          </a:ln>
          <a:extLst/>
        </p:spPr>
        <p:txBody>
          <a:bodyPr wrap="square">
            <a:spAutoFit/>
          </a:bodyPr>
          <a:lstStyle/>
          <a:p>
            <a:pPr algn="ctr" eaLnBrk="1" hangingPunct="1">
              <a:lnSpc>
                <a:spcPts val="1500"/>
              </a:lnSpc>
              <a:spcBef>
                <a:spcPts val="0"/>
              </a:spcBef>
              <a:defRPr/>
            </a:pPr>
            <a:r>
              <a:rPr lang="ja-JP" altLang="en-US" sz="1200" dirty="0">
                <a:effectLst>
                  <a:outerShdw blurRad="38100" dist="38100" dir="2700000" algn="tl">
                    <a:srgbClr val="000000">
                      <a:alpha val="43137"/>
                    </a:srgbClr>
                  </a:outerShdw>
                </a:effectLst>
                <a:latin typeface="HG丸ｺﾞｼｯｸM-PRO" pitchFamily="50" charset="-128"/>
                <a:ea typeface="HG丸ｺﾞｼｯｸM-PRO" pitchFamily="50" charset="-128"/>
              </a:rPr>
              <a:t>青山ヒフ科クリニック概要</a:t>
            </a:r>
          </a:p>
        </p:txBody>
      </p:sp>
      <p:grpSp>
        <p:nvGrpSpPr>
          <p:cNvPr id="4" name="グループ化 3"/>
          <p:cNvGrpSpPr/>
          <p:nvPr/>
        </p:nvGrpSpPr>
        <p:grpSpPr>
          <a:xfrm>
            <a:off x="539477" y="6642050"/>
            <a:ext cx="6551360" cy="1681300"/>
            <a:chOff x="568325" y="6467160"/>
            <a:chExt cx="6551360" cy="1591410"/>
          </a:xfrm>
        </p:grpSpPr>
        <p:sp>
          <p:nvSpPr>
            <p:cNvPr id="6153" name="Text Box 6"/>
            <p:cNvSpPr txBox="1">
              <a:spLocks noChangeArrowheads="1"/>
            </p:cNvSpPr>
            <p:nvPr/>
          </p:nvSpPr>
          <p:spPr bwMode="auto">
            <a:xfrm>
              <a:off x="616808" y="6698049"/>
              <a:ext cx="6421438" cy="129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b="1">
                  <a:solidFill>
                    <a:schemeClr val="tx1"/>
                  </a:solidFill>
                  <a:latin typeface="Arial" panose="020B0604020202020204" pitchFamily="34" charset="0"/>
                  <a:ea typeface="ＭＳ Ｐゴシック" panose="020B0600070205080204" pitchFamily="50" charset="-128"/>
                </a:defRPr>
              </a:lvl1pPr>
              <a:lvl2pPr marL="742950" indent="-285750">
                <a:defRPr kumimoji="1" sz="1000" b="1">
                  <a:solidFill>
                    <a:schemeClr val="tx1"/>
                  </a:solidFill>
                  <a:latin typeface="Arial" panose="020B0604020202020204" pitchFamily="34" charset="0"/>
                  <a:ea typeface="ＭＳ Ｐゴシック" panose="020B0600070205080204" pitchFamily="50" charset="-128"/>
                </a:defRPr>
              </a:lvl2pPr>
              <a:lvl3pPr marL="1143000" indent="-228600">
                <a:defRPr kumimoji="1" sz="1000" b="1">
                  <a:solidFill>
                    <a:schemeClr val="tx1"/>
                  </a:solidFill>
                  <a:latin typeface="Arial" panose="020B0604020202020204" pitchFamily="34" charset="0"/>
                  <a:ea typeface="ＭＳ Ｐゴシック" panose="020B0600070205080204" pitchFamily="50" charset="-128"/>
                </a:defRPr>
              </a:lvl3pPr>
              <a:lvl4pPr marL="1600200" indent="-228600">
                <a:defRPr kumimoji="1" sz="1000" b="1">
                  <a:solidFill>
                    <a:schemeClr val="tx1"/>
                  </a:solidFill>
                  <a:latin typeface="Arial" panose="020B0604020202020204" pitchFamily="34" charset="0"/>
                  <a:ea typeface="ＭＳ Ｐゴシック" panose="020B0600070205080204" pitchFamily="50" charset="-128"/>
                </a:defRPr>
              </a:lvl4pPr>
              <a:lvl5pPr marL="2057400" indent="-228600">
                <a:defRPr kumimoji="1" sz="10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endParaRPr lang="en-US" altLang="ja-JP" sz="1100" dirty="0">
                <a:latin typeface="HG丸ｺﾞｼｯｸM-PRO" panose="020F0600000000000000" pitchFamily="50" charset="-128"/>
                <a:ea typeface="HG丸ｺﾞｼｯｸM-PRO" panose="020F0600000000000000" pitchFamily="50" charset="-128"/>
              </a:endParaRPr>
            </a:p>
            <a:p>
              <a:pPr algn="ctr" eaLnBrk="1" hangingPunct="1">
                <a:spcBef>
                  <a:spcPts val="500"/>
                </a:spcBef>
              </a:pPr>
              <a:r>
                <a:rPr lang="ja-JP" altLang="en-US" sz="1100" dirty="0">
                  <a:latin typeface="HG丸ｺﾞｼｯｸM-PRO" panose="020F0600000000000000" pitchFamily="50" charset="-128"/>
                  <a:ea typeface="HG丸ｺﾞｼｯｸM-PRO" panose="020F0600000000000000" pitchFamily="50" charset="-128"/>
                </a:rPr>
                <a:t>〒</a:t>
              </a:r>
              <a:r>
                <a:rPr lang="en-US" altLang="ja-JP" sz="1100" dirty="0">
                  <a:latin typeface="HG丸ｺﾞｼｯｸM-PRO" panose="020F0600000000000000" pitchFamily="50" charset="-128"/>
                  <a:ea typeface="HG丸ｺﾞｼｯｸM-PRO" panose="020F0600000000000000" pitchFamily="50" charset="-128"/>
                </a:rPr>
                <a:t>107-0061 </a:t>
              </a:r>
              <a:r>
                <a:rPr lang="ja-JP" altLang="en-US" sz="1100" dirty="0">
                  <a:latin typeface="HG丸ｺﾞｼｯｸM-PRO" panose="020F0600000000000000" pitchFamily="50" charset="-128"/>
                  <a:ea typeface="HG丸ｺﾞｼｯｸM-PRO" panose="020F0600000000000000" pitchFamily="50" charset="-128"/>
                </a:rPr>
                <a:t>東京都港区北青山</a:t>
              </a:r>
              <a:r>
                <a:rPr lang="en-US" altLang="ja-JP" sz="1100" dirty="0">
                  <a:latin typeface="HG丸ｺﾞｼｯｸM-PRO" panose="020F0600000000000000" pitchFamily="50" charset="-128"/>
                  <a:ea typeface="HG丸ｺﾞｼｯｸM-PRO" panose="020F0600000000000000" pitchFamily="50" charset="-128"/>
                </a:rPr>
                <a:t>3-12-9 </a:t>
              </a:r>
              <a:r>
                <a:rPr lang="ja-JP" altLang="en-US" sz="1100" dirty="0">
                  <a:latin typeface="HG丸ｺﾞｼｯｸM-PRO" panose="020F0600000000000000" pitchFamily="50" charset="-128"/>
                  <a:ea typeface="HG丸ｺﾞｼｯｸM-PRO" panose="020F0600000000000000" pitchFamily="50" charset="-128"/>
                </a:rPr>
                <a:t>花茂ビル</a:t>
              </a:r>
              <a:r>
                <a:rPr lang="en-US" altLang="ja-JP" sz="1100" dirty="0">
                  <a:latin typeface="HG丸ｺﾞｼｯｸM-PRO" panose="020F0600000000000000" pitchFamily="50" charset="-128"/>
                  <a:ea typeface="HG丸ｺﾞｼｯｸM-PRO" panose="020F0600000000000000" pitchFamily="50" charset="-128"/>
                </a:rPr>
                <a:t>3</a:t>
              </a:r>
              <a:r>
                <a:rPr lang="ja-JP" altLang="en-US" sz="1100" dirty="0">
                  <a:latin typeface="HG丸ｺﾞｼｯｸM-PRO" panose="020F0600000000000000" pitchFamily="50" charset="-128"/>
                  <a:ea typeface="HG丸ｺﾞｼｯｸM-PRO" panose="020F0600000000000000" pitchFamily="50" charset="-128"/>
                </a:rPr>
                <a:t>Ｆ</a:t>
              </a:r>
            </a:p>
            <a:p>
              <a:pPr algn="ctr" eaLnBrk="1" hangingPunct="1">
                <a:spcBef>
                  <a:spcPts val="500"/>
                </a:spcBef>
              </a:pPr>
              <a:r>
                <a:rPr lang="en-US" altLang="ja-JP" dirty="0" smtClean="0">
                  <a:latin typeface="HG丸ｺﾞｼｯｸM-PRO" panose="020F0600000000000000" pitchFamily="50" charset="-128"/>
                  <a:ea typeface="HG丸ｺﾞｼｯｸM-PRO" panose="020F0600000000000000" pitchFamily="50" charset="-128"/>
                </a:rPr>
                <a:t>TEL </a:t>
              </a:r>
              <a:r>
                <a:rPr lang="en-US" altLang="ja-JP" dirty="0">
                  <a:latin typeface="HG丸ｺﾞｼｯｸM-PRO" panose="020F0600000000000000" pitchFamily="50" charset="-128"/>
                  <a:ea typeface="HG丸ｺﾞｼｯｸM-PRO" panose="020F0600000000000000" pitchFamily="50" charset="-128"/>
                </a:rPr>
                <a:t>: 03-3499-1214 </a:t>
              </a:r>
              <a:r>
                <a:rPr lang="ja-JP" altLang="en-US" dirty="0">
                  <a:latin typeface="HG丸ｺﾞｼｯｸM-PRO" panose="020F0600000000000000" pitchFamily="50" charset="-128"/>
                  <a:ea typeface="HG丸ｺﾞｼｯｸM-PRO" panose="020F0600000000000000" pitchFamily="50" charset="-128"/>
                </a:rPr>
                <a:t>（完全予約制）</a:t>
              </a:r>
            </a:p>
            <a:p>
              <a:pPr algn="ctr" eaLnBrk="1" hangingPunct="1">
                <a:spcBef>
                  <a:spcPts val="500"/>
                </a:spcBef>
              </a:pPr>
              <a:r>
                <a:rPr lang="ja-JP" altLang="en-US" dirty="0" smtClean="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診療</a:t>
              </a:r>
              <a:r>
                <a:rPr lang="ja-JP" altLang="en-US" dirty="0" smtClean="0">
                  <a:latin typeface="HG丸ｺﾞｼｯｸM-PRO" panose="020F0600000000000000" pitchFamily="50" charset="-128"/>
                  <a:ea typeface="HG丸ｺﾞｼｯｸM-PRO" panose="020F0600000000000000" pitchFamily="50" charset="-128"/>
                </a:rPr>
                <a:t>時間</a:t>
              </a: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11</a:t>
              </a: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00</a:t>
              </a: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20</a:t>
              </a: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00</a:t>
              </a:r>
              <a:r>
                <a:rPr lang="ja-JP" altLang="en-US" dirty="0">
                  <a:latin typeface="HG丸ｺﾞｼｯｸM-PRO" panose="020F0600000000000000" pitchFamily="50" charset="-128"/>
                  <a:ea typeface="HG丸ｺﾞｼｯｸM-PRO" panose="020F0600000000000000" pitchFamily="50" charset="-128"/>
                </a:rPr>
                <a:t>（土曜～</a:t>
              </a:r>
              <a:r>
                <a:rPr lang="en-US" altLang="ja-JP" dirty="0">
                  <a:latin typeface="HG丸ｺﾞｼｯｸM-PRO" panose="020F0600000000000000" pitchFamily="50" charset="-128"/>
                  <a:ea typeface="HG丸ｺﾞｼｯｸM-PRO" panose="020F0600000000000000" pitchFamily="50" charset="-128"/>
                </a:rPr>
                <a:t>19</a:t>
              </a: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00</a:t>
              </a:r>
              <a:r>
                <a:rPr lang="ja-JP" altLang="en-US" dirty="0" smtClean="0">
                  <a:latin typeface="HG丸ｺﾞｼｯｸM-PRO" panose="020F0600000000000000" pitchFamily="50" charset="-128"/>
                  <a:ea typeface="HG丸ｺﾞｼｯｸM-PRO" panose="020F0600000000000000" pitchFamily="50" charset="-128"/>
                </a:rPr>
                <a:t>）</a:t>
              </a:r>
              <a:endParaRPr lang="en-US" altLang="ja-JP" dirty="0">
                <a:latin typeface="HG丸ｺﾞｼｯｸM-PRO" panose="020F0600000000000000" pitchFamily="50" charset="-128"/>
                <a:ea typeface="HG丸ｺﾞｼｯｸM-PRO" panose="020F0600000000000000" pitchFamily="50" charset="-128"/>
              </a:endParaRPr>
            </a:p>
            <a:p>
              <a:pPr algn="ctr" eaLnBrk="1" hangingPunct="1">
                <a:spcBef>
                  <a:spcPts val="500"/>
                </a:spcBef>
              </a:pPr>
              <a:r>
                <a:rPr lang="ja-JP" altLang="en-US" dirty="0">
                  <a:latin typeface="HG丸ｺﾞｼｯｸM-PRO" panose="020F0600000000000000" pitchFamily="50" charset="-128"/>
                  <a:ea typeface="HG丸ｺﾞｼｯｸM-PRO" panose="020F0600000000000000" pitchFamily="50" charset="-128"/>
                </a:rPr>
                <a:t>休診日 木曜日・祝日</a:t>
              </a:r>
              <a:r>
                <a:rPr lang="ja-JP" altLang="en-US" dirty="0" smtClean="0">
                  <a:latin typeface="HG丸ｺﾞｼｯｸM-PRO" panose="020F0600000000000000" pitchFamily="50" charset="-128"/>
                  <a:ea typeface="HG丸ｺﾞｼｯｸM-PRO" panose="020F0600000000000000" pitchFamily="50" charset="-128"/>
                </a:rPr>
                <a:t>・日曜日</a:t>
              </a:r>
              <a:endParaRPr lang="ja-JP" altLang="en-US" dirty="0">
                <a:latin typeface="HG丸ｺﾞｼｯｸM-PRO" panose="020F0600000000000000" pitchFamily="50" charset="-128"/>
                <a:ea typeface="HG丸ｺﾞｼｯｸM-PRO" panose="020F0600000000000000" pitchFamily="50" charset="-128"/>
              </a:endParaRPr>
            </a:p>
            <a:p>
              <a:pPr algn="ctr" eaLnBrk="1" hangingPunct="1">
                <a:spcBef>
                  <a:spcPts val="500"/>
                </a:spcBef>
              </a:pPr>
              <a:r>
                <a:rPr lang="en-US" altLang="ja-JP" dirty="0" smtClean="0">
                  <a:latin typeface="HG丸ｺﾞｼｯｸM-PRO" panose="020F0600000000000000" pitchFamily="50" charset="-128"/>
                  <a:ea typeface="HG丸ｺﾞｼｯｸM-PRO" panose="020F0600000000000000" pitchFamily="50" charset="-128"/>
                </a:rPr>
                <a:t>HP</a:t>
              </a:r>
              <a:r>
                <a:rPr lang="ja-JP" altLang="en-US" dirty="0" smtClean="0">
                  <a:latin typeface="HG丸ｺﾞｼｯｸM-PRO" panose="020F0600000000000000" pitchFamily="50" charset="-128"/>
                  <a:ea typeface="HG丸ｺﾞｼｯｸM-PRO" panose="020F0600000000000000" pitchFamily="50" charset="-128"/>
                </a:rPr>
                <a:t>： </a:t>
              </a:r>
              <a:r>
                <a:rPr lang="en-US" altLang="ja-JP" dirty="0">
                  <a:latin typeface="HG丸ｺﾞｼｯｸM-PRO" panose="020F0600000000000000" pitchFamily="50" charset="-128"/>
                  <a:ea typeface="HG丸ｺﾞｼｯｸM-PRO" panose="020F0600000000000000" pitchFamily="50" charset="-128"/>
                </a:rPr>
                <a:t>http://www.aoyamahihuka.com/</a:t>
              </a:r>
            </a:p>
          </p:txBody>
        </p:sp>
        <p:pic>
          <p:nvPicPr>
            <p:cNvPr id="6161" name="図 19" descr="青クリDRK_ロゴ.png"/>
            <p:cNvPicPr>
              <a:picLocks noChangeAspect="1"/>
            </p:cNvPicPr>
            <p:nvPr/>
          </p:nvPicPr>
          <p:blipFill>
            <a:blip r:embed="rId4">
              <a:extLst>
                <a:ext uri="{28A0092B-C50C-407E-A947-70E740481C1C}">
                  <a14:useLocalDpi xmlns:a14="http://schemas.microsoft.com/office/drawing/2010/main" val="0"/>
                </a:ext>
              </a:extLst>
            </a:blip>
            <a:srcRect b="51913"/>
            <a:stretch>
              <a:fillRect/>
            </a:stretch>
          </p:blipFill>
          <p:spPr bwMode="auto">
            <a:xfrm>
              <a:off x="2417762" y="6467160"/>
              <a:ext cx="27082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2" name="Rectangle 5"/>
            <p:cNvSpPr>
              <a:spLocks noChangeArrowheads="1"/>
            </p:cNvSpPr>
            <p:nvPr/>
          </p:nvSpPr>
          <p:spPr bwMode="auto">
            <a:xfrm>
              <a:off x="568325" y="6545682"/>
              <a:ext cx="6551360" cy="15128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1000" b="1">
                  <a:solidFill>
                    <a:schemeClr val="tx1"/>
                  </a:solidFill>
                  <a:latin typeface="Arial" panose="020B0604020202020204" pitchFamily="34" charset="0"/>
                  <a:ea typeface="ＭＳ Ｐゴシック" panose="020B0600070205080204" pitchFamily="50" charset="-128"/>
                </a:defRPr>
              </a:lvl1pPr>
              <a:lvl2pPr marL="742950" indent="-285750">
                <a:defRPr kumimoji="1" sz="1000" b="1">
                  <a:solidFill>
                    <a:schemeClr val="tx1"/>
                  </a:solidFill>
                  <a:latin typeface="Arial" panose="020B0604020202020204" pitchFamily="34" charset="0"/>
                  <a:ea typeface="ＭＳ Ｐゴシック" panose="020B0600070205080204" pitchFamily="50" charset="-128"/>
                </a:defRPr>
              </a:lvl2pPr>
              <a:lvl3pPr marL="1143000" indent="-228600">
                <a:defRPr kumimoji="1" sz="1000" b="1">
                  <a:solidFill>
                    <a:schemeClr val="tx1"/>
                  </a:solidFill>
                  <a:latin typeface="Arial" panose="020B0604020202020204" pitchFamily="34" charset="0"/>
                  <a:ea typeface="ＭＳ Ｐゴシック" panose="020B0600070205080204" pitchFamily="50" charset="-128"/>
                </a:defRPr>
              </a:lvl3pPr>
              <a:lvl4pPr marL="1600200" indent="-228600">
                <a:defRPr kumimoji="1" sz="1000" b="1">
                  <a:solidFill>
                    <a:schemeClr val="tx1"/>
                  </a:solidFill>
                  <a:latin typeface="Arial" panose="020B0604020202020204" pitchFamily="34" charset="0"/>
                  <a:ea typeface="ＭＳ Ｐゴシック" panose="020B0600070205080204" pitchFamily="50" charset="-128"/>
                </a:defRPr>
              </a:lvl4pPr>
              <a:lvl5pPr marL="2057400" indent="-228600">
                <a:defRPr kumimoji="1" sz="10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sz="1800" b="0"/>
            </a:p>
          </p:txBody>
        </p:sp>
      </p:grpSp>
      <p:cxnSp>
        <p:nvCxnSpPr>
          <p:cNvPr id="3" name="直線コネクタ 2"/>
          <p:cNvCxnSpPr/>
          <p:nvPr/>
        </p:nvCxnSpPr>
        <p:spPr>
          <a:xfrm flipV="1">
            <a:off x="667477" y="3185666"/>
            <a:ext cx="6442545" cy="3140"/>
          </a:xfrm>
          <a:prstGeom prst="line">
            <a:avLst/>
          </a:prstGeom>
          <a:ln>
            <a:solidFill>
              <a:srgbClr val="FF6600"/>
            </a:solidFill>
            <a:prstDash val="dashDot"/>
          </a:ln>
        </p:spPr>
        <p:style>
          <a:lnRef idx="1">
            <a:schemeClr val="accent1"/>
          </a:lnRef>
          <a:fillRef idx="0">
            <a:schemeClr val="accent1"/>
          </a:fillRef>
          <a:effectRef idx="0">
            <a:schemeClr val="accent1"/>
          </a:effectRef>
          <a:fontRef idx="minor">
            <a:schemeClr val="tx1"/>
          </a:fontRef>
        </p:style>
      </p:cxnSp>
      <p:sp>
        <p:nvSpPr>
          <p:cNvPr id="23" name="Text Box 4"/>
          <p:cNvSpPr txBox="1">
            <a:spLocks noChangeArrowheads="1"/>
          </p:cNvSpPr>
          <p:nvPr/>
        </p:nvSpPr>
        <p:spPr bwMode="auto">
          <a:xfrm>
            <a:off x="7090837" y="10242450"/>
            <a:ext cx="476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b="1">
                <a:solidFill>
                  <a:schemeClr val="tx1"/>
                </a:solidFill>
                <a:latin typeface="Arial" panose="020B0604020202020204" pitchFamily="34" charset="0"/>
                <a:ea typeface="ＭＳ Ｐゴシック" panose="020B0600070205080204" pitchFamily="50" charset="-128"/>
              </a:defRPr>
            </a:lvl1pPr>
            <a:lvl2pPr marL="742950" indent="-285750">
              <a:defRPr kumimoji="1" sz="1000" b="1">
                <a:solidFill>
                  <a:schemeClr val="tx1"/>
                </a:solidFill>
                <a:latin typeface="Arial" panose="020B0604020202020204" pitchFamily="34" charset="0"/>
                <a:ea typeface="ＭＳ Ｐゴシック" panose="020B0600070205080204" pitchFamily="50" charset="-128"/>
              </a:defRPr>
            </a:lvl2pPr>
            <a:lvl3pPr marL="1143000" indent="-228600">
              <a:defRPr kumimoji="1" sz="1000" b="1">
                <a:solidFill>
                  <a:schemeClr val="tx1"/>
                </a:solidFill>
                <a:latin typeface="Arial" panose="020B0604020202020204" pitchFamily="34" charset="0"/>
                <a:ea typeface="ＭＳ Ｐゴシック" panose="020B0600070205080204" pitchFamily="50" charset="-128"/>
              </a:defRPr>
            </a:lvl3pPr>
            <a:lvl4pPr marL="1600200" indent="-228600">
              <a:defRPr kumimoji="1" sz="1000" b="1">
                <a:solidFill>
                  <a:schemeClr val="tx1"/>
                </a:solidFill>
                <a:latin typeface="Arial" panose="020B0604020202020204" pitchFamily="34" charset="0"/>
                <a:ea typeface="ＭＳ Ｐゴシック" panose="020B0600070205080204" pitchFamily="50" charset="-128"/>
              </a:defRPr>
            </a:lvl4pPr>
            <a:lvl5pPr marL="2057400" indent="-228600">
              <a:defRPr kumimoji="1" sz="10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en-US" altLang="ja-JP" sz="1200" b="0" dirty="0" smtClean="0"/>
              <a:t>4</a:t>
            </a:r>
            <a:endParaRPr lang="en-US" altLang="ja-JP" sz="1200" b="0" dirty="0"/>
          </a:p>
        </p:txBody>
      </p:sp>
      <p:pic>
        <p:nvPicPr>
          <p:cNvPr id="25" name="図 14" descr="青クリDRK_ロゴ.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08627" y="294035"/>
            <a:ext cx="16922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8"/>
          <p:cNvSpPr>
            <a:spLocks noChangeArrowheads="1"/>
          </p:cNvSpPr>
          <p:nvPr/>
        </p:nvSpPr>
        <p:spPr bwMode="auto">
          <a:xfrm>
            <a:off x="539815" y="9599630"/>
            <a:ext cx="6551021" cy="809823"/>
          </a:xfrm>
          <a:prstGeom prst="rect">
            <a:avLst/>
          </a:prstGeom>
          <a:noFill/>
          <a:ln w="19050">
            <a:solidFill>
              <a:schemeClr val="tx1"/>
            </a:solidFill>
            <a:miter lim="800000"/>
            <a:headEnd/>
            <a:tailEnd/>
          </a:ln>
        </p:spPr>
        <p:txBody>
          <a:bodyPr wrap="none" anchor="ctr"/>
          <a:lstStyle/>
          <a:p>
            <a:pPr algn="ctr" eaLnBrk="1" hangingPunct="1">
              <a:defRPr/>
            </a:pPr>
            <a:r>
              <a:rPr lang="ja-JP" altLang="en-US" sz="1050" dirty="0" smtClean="0">
                <a:latin typeface="HG丸ｺﾞｼｯｸM-PRO" panose="020F0600000000000000" pitchFamily="50" charset="-128"/>
                <a:ea typeface="HG丸ｺﾞｼｯｸM-PRO" panose="020F0600000000000000" pitchFamily="50" charset="-128"/>
              </a:rPr>
              <a:t>ドクターケイ広報事務局（ヌーヴェル・ヴァーグ内）　</a:t>
            </a:r>
            <a:endParaRPr lang="en-US" altLang="ja-JP" sz="1050" dirty="0" smtClean="0">
              <a:latin typeface="HG丸ｺﾞｼｯｸM-PRO" panose="020F0600000000000000" pitchFamily="50" charset="-128"/>
              <a:ea typeface="HG丸ｺﾞｼｯｸM-PRO" panose="020F0600000000000000" pitchFamily="50" charset="-128"/>
            </a:endParaRPr>
          </a:p>
          <a:p>
            <a:pPr algn="ctr" eaLnBrk="1" hangingPunct="1">
              <a:defRPr/>
            </a:pPr>
            <a:r>
              <a:rPr lang="ja-JP" altLang="en-US" sz="1050" dirty="0" smtClean="0">
                <a:latin typeface="HG丸ｺﾞｼｯｸM-PRO" panose="020F0600000000000000" pitchFamily="50" charset="-128"/>
                <a:ea typeface="HG丸ｺﾞｼｯｸM-PRO" panose="020F0600000000000000" pitchFamily="50" charset="-128"/>
              </a:rPr>
              <a:t>担当： 鈴木・真鍋・吉田</a:t>
            </a:r>
            <a:endParaRPr lang="en-US" altLang="ja-JP" sz="1050" dirty="0" smtClean="0">
              <a:latin typeface="HG丸ｺﾞｼｯｸM-PRO" panose="020F0600000000000000" pitchFamily="50" charset="-128"/>
              <a:ea typeface="HG丸ｺﾞｼｯｸM-PRO" panose="020F0600000000000000" pitchFamily="50" charset="-128"/>
            </a:endParaRPr>
          </a:p>
          <a:p>
            <a:pPr algn="ctr" eaLnBrk="1" hangingPunct="1">
              <a:lnSpc>
                <a:spcPct val="65000"/>
              </a:lnSpc>
              <a:spcBef>
                <a:spcPct val="50000"/>
              </a:spcBef>
            </a:pPr>
            <a:r>
              <a:rPr lang="en-US" altLang="ja-JP" sz="1050" dirty="0" smtClean="0">
                <a:latin typeface="HG丸ｺﾞｼｯｸM-PRO" panose="020F0600000000000000" pitchFamily="50" charset="-128"/>
                <a:ea typeface="HG丸ｺﾞｼｯｸM-PRO" panose="020F0600000000000000" pitchFamily="50" charset="-128"/>
              </a:rPr>
              <a:t>TEL</a:t>
            </a:r>
            <a:r>
              <a:rPr lang="ja-JP" altLang="en-US" sz="1050" dirty="0" smtClean="0">
                <a:latin typeface="HG丸ｺﾞｼｯｸM-PRO" panose="020F0600000000000000" pitchFamily="50" charset="-128"/>
                <a:ea typeface="HG丸ｺﾞｼｯｸM-PRO" panose="020F0600000000000000" pitchFamily="50" charset="-128"/>
              </a:rPr>
              <a:t>：</a:t>
            </a:r>
            <a:r>
              <a:rPr lang="en-US" altLang="ja-JP" sz="1050" dirty="0" smtClean="0">
                <a:latin typeface="HG丸ｺﾞｼｯｸM-PRO" panose="020F0600000000000000" pitchFamily="50" charset="-128"/>
                <a:ea typeface="HG丸ｺﾞｼｯｸM-PRO" panose="020F0600000000000000" pitchFamily="50" charset="-128"/>
              </a:rPr>
              <a:t>03-5722-1420</a:t>
            </a:r>
            <a:r>
              <a:rPr lang="ja-JP" altLang="en-US" sz="1050" dirty="0" smtClean="0">
                <a:latin typeface="HG丸ｺﾞｼｯｸM-PRO" panose="020F0600000000000000" pitchFamily="50" charset="-128"/>
                <a:ea typeface="HG丸ｺﾞｼｯｸM-PRO" panose="020F0600000000000000" pitchFamily="50" charset="-128"/>
              </a:rPr>
              <a:t>  　</a:t>
            </a:r>
            <a:r>
              <a:rPr lang="en-US" altLang="ja-JP" sz="1050" dirty="0" smtClean="0">
                <a:latin typeface="HG丸ｺﾞｼｯｸM-PRO" panose="020F0600000000000000" pitchFamily="50" charset="-128"/>
                <a:ea typeface="HG丸ｺﾞｼｯｸM-PRO" panose="020F0600000000000000" pitchFamily="50" charset="-128"/>
              </a:rPr>
              <a:t>FAX</a:t>
            </a:r>
            <a:r>
              <a:rPr lang="ja-JP" altLang="en-US" sz="1050" dirty="0" smtClean="0">
                <a:latin typeface="HG丸ｺﾞｼｯｸM-PRO" panose="020F0600000000000000" pitchFamily="50" charset="-128"/>
                <a:ea typeface="HG丸ｺﾞｼｯｸM-PRO" panose="020F0600000000000000" pitchFamily="50" charset="-128"/>
              </a:rPr>
              <a:t>：</a:t>
            </a:r>
            <a:r>
              <a:rPr lang="en-US" altLang="ja-JP" sz="1050" dirty="0" smtClean="0">
                <a:latin typeface="HG丸ｺﾞｼｯｸM-PRO" panose="020F0600000000000000" pitchFamily="50" charset="-128"/>
                <a:ea typeface="HG丸ｺﾞｼｯｸM-PRO" panose="020F0600000000000000" pitchFamily="50" charset="-128"/>
              </a:rPr>
              <a:t>03-5722-1407</a:t>
            </a:r>
            <a:r>
              <a:rPr lang="ja-JP" altLang="en-US" sz="1050" dirty="0" smtClean="0">
                <a:latin typeface="HG丸ｺﾞｼｯｸM-PRO" panose="020F0600000000000000" pitchFamily="50" charset="-128"/>
                <a:ea typeface="HG丸ｺﾞｼｯｸM-PRO" panose="020F0600000000000000" pitchFamily="50" charset="-128"/>
              </a:rPr>
              <a:t>　  </a:t>
            </a:r>
            <a:r>
              <a:rPr lang="en-US" altLang="ja-JP" sz="1050" dirty="0" smtClean="0">
                <a:latin typeface="HG丸ｺﾞｼｯｸM-PRO" panose="020F0600000000000000" pitchFamily="50" charset="-128"/>
                <a:ea typeface="HG丸ｺﾞｼｯｸM-PRO" panose="020F0600000000000000" pitchFamily="50" charset="-128"/>
              </a:rPr>
              <a:t>MAIL</a:t>
            </a:r>
            <a:r>
              <a:rPr lang="ja-JP" altLang="en-US" sz="1050" dirty="0" smtClean="0">
                <a:latin typeface="HG丸ｺﾞｼｯｸM-PRO" panose="020F0600000000000000" pitchFamily="50" charset="-128"/>
                <a:ea typeface="HG丸ｺﾞｼｯｸM-PRO" panose="020F0600000000000000" pitchFamily="50" charset="-128"/>
              </a:rPr>
              <a:t>： </a:t>
            </a:r>
            <a:r>
              <a:rPr lang="en-US" altLang="ja-JP" sz="1050" dirty="0" smtClean="0">
                <a:solidFill>
                  <a:srgbClr val="FF6600"/>
                </a:solidFill>
                <a:latin typeface="HG丸ｺﾞｼｯｸM-PRO" panose="020F0600000000000000" pitchFamily="50" charset="-128"/>
                <a:ea typeface="HG丸ｺﾞｼｯｸM-PRO" panose="020F0600000000000000" pitchFamily="50" charset="-128"/>
                <a:hlinkClick r:id="rId5"/>
              </a:rPr>
              <a:t>info@nv-pr.com</a:t>
            </a:r>
          </a:p>
        </p:txBody>
      </p:sp>
      <p:sp>
        <p:nvSpPr>
          <p:cNvPr id="28" name="Text Box 12"/>
          <p:cNvSpPr txBox="1">
            <a:spLocks noChangeArrowheads="1"/>
          </p:cNvSpPr>
          <p:nvPr/>
        </p:nvSpPr>
        <p:spPr bwMode="auto">
          <a:xfrm>
            <a:off x="2022373" y="9438770"/>
            <a:ext cx="3532190" cy="276999"/>
          </a:xfrm>
          <a:prstGeom prst="rect">
            <a:avLst/>
          </a:prstGeom>
          <a:solidFill>
            <a:schemeClr val="bg1"/>
          </a:solidFill>
          <a:ln>
            <a:noFill/>
          </a:ln>
          <a:extLst/>
        </p:spPr>
        <p:txBody>
          <a:bodyPr wrap="square">
            <a:spAutoFit/>
          </a:bodyPr>
          <a:lstStyle/>
          <a:p>
            <a:pPr algn="ctr" eaLnBrk="1" hangingPunct="1">
              <a:defRPr/>
            </a:pPr>
            <a:r>
              <a:rPr lang="ja-JP" altLang="en-US" sz="1200" dirty="0">
                <a:effectLst>
                  <a:outerShdw blurRad="38100" dist="38100" dir="2700000" algn="tl">
                    <a:srgbClr val="C0C0C0"/>
                  </a:outerShdw>
                </a:effectLst>
                <a:latin typeface="HG丸ｺﾞｼｯｸM-PRO" pitchFamily="50" charset="-128"/>
                <a:ea typeface="HG丸ｺﾞｼｯｸM-PRO" pitchFamily="50" charset="-128"/>
              </a:rPr>
              <a:t>＜本件に関するお問合せ先・製品貸出依頼先＞</a:t>
            </a:r>
          </a:p>
        </p:txBody>
      </p:sp>
      <p:pic>
        <p:nvPicPr>
          <p:cNvPr id="33" name="図 32"/>
          <p:cNvPicPr>
            <a:picLocks noChangeAspect="1"/>
          </p:cNvPicPr>
          <p:nvPr/>
        </p:nvPicPr>
        <p:blipFill rotWithShape="1">
          <a:blip r:embed="rId6"/>
          <a:srcRect b="5669"/>
          <a:stretch/>
        </p:blipFill>
        <p:spPr>
          <a:xfrm>
            <a:off x="677216" y="1241450"/>
            <a:ext cx="1235862" cy="1748712"/>
          </a:xfrm>
          <a:prstGeom prst="rect">
            <a:avLst/>
          </a:prstGeom>
          <a:effectLst/>
        </p:spPr>
      </p:pic>
      <p:sp>
        <p:nvSpPr>
          <p:cNvPr id="2" name="テキスト ボックス 1"/>
          <p:cNvSpPr txBox="1"/>
          <p:nvPr/>
        </p:nvSpPr>
        <p:spPr bwMode="auto">
          <a:xfrm>
            <a:off x="551329" y="3547365"/>
            <a:ext cx="6185632" cy="3218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spcBef>
                <a:spcPts val="100"/>
              </a:spcBef>
              <a:spcAft>
                <a:spcPts val="0"/>
              </a:spcAft>
            </a:pPr>
            <a:r>
              <a:rPr lang="ja-JP" altLang="en-US" sz="1050" b="0" dirty="0">
                <a:latin typeface="HG丸ｺﾞｼｯｸM-PRO" pitchFamily="50" charset="-128"/>
                <a:ea typeface="HG丸ｺﾞｼｯｸM-PRO" pitchFamily="50" charset="-128"/>
              </a:rPr>
              <a:t>最近、ニキビをすぐ治したいという患者さんが来院されます。</a:t>
            </a:r>
          </a:p>
          <a:p>
            <a:pPr>
              <a:spcBef>
                <a:spcPts val="100"/>
              </a:spcBef>
              <a:spcAft>
                <a:spcPts val="0"/>
              </a:spcAft>
            </a:pPr>
            <a:r>
              <a:rPr lang="ja-JP" altLang="en-US" sz="1050" b="0" dirty="0">
                <a:latin typeface="HG丸ｺﾞｼｯｸM-PRO" pitchFamily="50" charset="-128"/>
                <a:ea typeface="HG丸ｺﾞｼｯｸM-PRO" pitchFamily="50" charset="-128"/>
              </a:rPr>
              <a:t>もうすぐ大事なデート、挙式、ドラマの撮影がある</a:t>
            </a:r>
            <a:r>
              <a:rPr lang="ja-JP" altLang="en-US" sz="1050" b="0" dirty="0" smtClean="0">
                <a:latin typeface="HG丸ｺﾞｼｯｸM-PRO" pitchFamily="50" charset="-128"/>
                <a:ea typeface="HG丸ｺﾞｼｯｸM-PRO" pitchFamily="50" charset="-128"/>
              </a:rPr>
              <a:t>、</a:t>
            </a:r>
            <a:endParaRPr lang="en-US" altLang="ja-JP" sz="1050" b="0" dirty="0" smtClean="0">
              <a:latin typeface="HG丸ｺﾞｼｯｸM-PRO" pitchFamily="50" charset="-128"/>
              <a:ea typeface="HG丸ｺﾞｼｯｸM-PRO" pitchFamily="50" charset="-128"/>
            </a:endParaRPr>
          </a:p>
          <a:p>
            <a:pPr>
              <a:spcBef>
                <a:spcPts val="100"/>
              </a:spcBef>
              <a:spcAft>
                <a:spcPts val="0"/>
              </a:spcAft>
            </a:pPr>
            <a:r>
              <a:rPr lang="ja-JP" altLang="en-US" sz="1050" b="0" dirty="0" smtClean="0">
                <a:latin typeface="HG丸ｺﾞｼｯｸM-PRO" pitchFamily="50" charset="-128"/>
                <a:ea typeface="HG丸ｺﾞｼｯｸM-PRO" pitchFamily="50" charset="-128"/>
              </a:rPr>
              <a:t>ニキビ</a:t>
            </a:r>
            <a:r>
              <a:rPr lang="ja-JP" altLang="en-US" sz="1050" b="0" dirty="0">
                <a:latin typeface="HG丸ｺﾞｼｯｸM-PRO" pitchFamily="50" charset="-128"/>
                <a:ea typeface="HG丸ｺﾞｼｯｸM-PRO" pitchFamily="50" charset="-128"/>
              </a:rPr>
              <a:t>があるのがストレスになる。</a:t>
            </a:r>
          </a:p>
          <a:p>
            <a:pPr>
              <a:spcBef>
                <a:spcPts val="100"/>
              </a:spcBef>
              <a:spcAft>
                <a:spcPts val="0"/>
              </a:spcAft>
            </a:pPr>
            <a:endParaRPr lang="ja-JP" altLang="en-US" sz="1050" b="0" dirty="0">
              <a:latin typeface="HG丸ｺﾞｼｯｸM-PRO" pitchFamily="50" charset="-128"/>
              <a:ea typeface="HG丸ｺﾞｼｯｸM-PRO" pitchFamily="50" charset="-128"/>
            </a:endParaRPr>
          </a:p>
          <a:p>
            <a:pPr>
              <a:spcBef>
                <a:spcPts val="100"/>
              </a:spcBef>
              <a:spcAft>
                <a:spcPts val="0"/>
              </a:spcAft>
            </a:pPr>
            <a:r>
              <a:rPr lang="ja-JP" altLang="en-US" sz="1050" dirty="0">
                <a:latin typeface="HG丸ｺﾞｼｯｸM-PRO" pitchFamily="50" charset="-128"/>
                <a:ea typeface="HG丸ｺﾞｼｯｸM-PRO" pitchFamily="50" charset="-128"/>
              </a:rPr>
              <a:t>今すぐニキビを消したい</a:t>
            </a:r>
            <a:r>
              <a:rPr lang="ja-JP" altLang="en-US" sz="1050" b="0" dirty="0">
                <a:latin typeface="HG丸ｺﾞｼｯｸM-PRO" pitchFamily="50" charset="-128"/>
                <a:ea typeface="HG丸ｺﾞｼｯｸM-PRO" pitchFamily="50" charset="-128"/>
              </a:rPr>
              <a:t>。</a:t>
            </a:r>
          </a:p>
          <a:p>
            <a:pPr>
              <a:spcBef>
                <a:spcPts val="100"/>
              </a:spcBef>
              <a:spcAft>
                <a:spcPts val="0"/>
              </a:spcAft>
            </a:pPr>
            <a:endParaRPr lang="ja-JP" altLang="en-US" sz="1050" b="0" dirty="0">
              <a:latin typeface="HG丸ｺﾞｼｯｸM-PRO" pitchFamily="50" charset="-128"/>
              <a:ea typeface="HG丸ｺﾞｼｯｸM-PRO" pitchFamily="50" charset="-128"/>
            </a:endParaRPr>
          </a:p>
          <a:p>
            <a:pPr>
              <a:spcBef>
                <a:spcPts val="100"/>
              </a:spcBef>
              <a:spcAft>
                <a:spcPts val="0"/>
              </a:spcAft>
            </a:pPr>
            <a:r>
              <a:rPr lang="ja-JP" altLang="en-US" sz="1050" b="0" dirty="0">
                <a:latin typeface="HG丸ｺﾞｼｯｸM-PRO" pitchFamily="50" charset="-128"/>
                <a:ea typeface="HG丸ｺﾞｼｯｸM-PRO" pitchFamily="50" charset="-128"/>
              </a:rPr>
              <a:t>そんな患者様に好評をいただいているのが　</a:t>
            </a:r>
            <a:endParaRPr lang="en-US" altLang="ja-JP" sz="1050" b="0" dirty="0" smtClean="0">
              <a:latin typeface="HG丸ｺﾞｼｯｸM-PRO" pitchFamily="50" charset="-128"/>
              <a:ea typeface="HG丸ｺﾞｼｯｸM-PRO" pitchFamily="50" charset="-128"/>
            </a:endParaRPr>
          </a:p>
          <a:p>
            <a:pPr>
              <a:spcBef>
                <a:spcPts val="100"/>
              </a:spcBef>
              <a:spcAft>
                <a:spcPts val="0"/>
              </a:spcAft>
            </a:pPr>
            <a:r>
              <a:rPr lang="ja-JP" altLang="en-US" sz="1050" u="sng" dirty="0" smtClean="0">
                <a:latin typeface="HG丸ｺﾞｼｯｸM-PRO" pitchFamily="50" charset="-128"/>
                <a:ea typeface="HG丸ｺﾞｼｯｸM-PRO" pitchFamily="50" charset="-128"/>
              </a:rPr>
              <a:t>アンチアクネメソセラピー</a:t>
            </a:r>
            <a:r>
              <a:rPr lang="ja-JP" altLang="en-US" sz="1050" u="sng" dirty="0">
                <a:latin typeface="HG丸ｺﾞｼｯｸM-PRO" pitchFamily="50" charset="-128"/>
                <a:ea typeface="HG丸ｺﾞｼｯｸM-PRO" pitchFamily="50" charset="-128"/>
              </a:rPr>
              <a:t>　</a:t>
            </a:r>
            <a:r>
              <a:rPr lang="ja-JP" altLang="en-US" sz="1050" b="0" dirty="0">
                <a:latin typeface="HG丸ｺﾞｼｯｸM-PRO" pitchFamily="50" charset="-128"/>
                <a:ea typeface="HG丸ｺﾞｼｯｸM-PRO" pitchFamily="50" charset="-128"/>
              </a:rPr>
              <a:t>です。</a:t>
            </a:r>
          </a:p>
          <a:p>
            <a:pPr>
              <a:spcBef>
                <a:spcPts val="100"/>
              </a:spcBef>
              <a:spcAft>
                <a:spcPts val="0"/>
              </a:spcAft>
            </a:pPr>
            <a:r>
              <a:rPr lang="ja-JP" altLang="en-US" sz="1050" b="0" dirty="0">
                <a:latin typeface="HG丸ｺﾞｼｯｸM-PRO" pitchFamily="50" charset="-128"/>
                <a:ea typeface="HG丸ｺﾞｼｯｸM-PRO" pitchFamily="50" charset="-128"/>
              </a:rPr>
              <a:t>患者様</a:t>
            </a:r>
            <a:r>
              <a:rPr lang="ja-JP" altLang="en-US" sz="1050" b="0" dirty="0" smtClean="0">
                <a:latin typeface="HG丸ｺﾞｼｯｸM-PRO" pitchFamily="50" charset="-128"/>
                <a:ea typeface="HG丸ｺﾞｼｯｸM-PRO" pitchFamily="50" charset="-128"/>
              </a:rPr>
              <a:t>は</a:t>
            </a:r>
            <a:r>
              <a:rPr lang="ja-JP" altLang="en-US" sz="1050" dirty="0" smtClean="0">
                <a:latin typeface="HG丸ｺﾞｼｯｸM-PRO" pitchFamily="50" charset="-128"/>
                <a:ea typeface="HG丸ｺﾞｼｯｸM-PRO" pitchFamily="50" charset="-128"/>
              </a:rPr>
              <a:t>“ニキビ注射”</a:t>
            </a:r>
            <a:r>
              <a:rPr lang="ja-JP" altLang="en-US" sz="1050" b="0" dirty="0" smtClean="0">
                <a:latin typeface="HG丸ｺﾞｼｯｸM-PRO" pitchFamily="50" charset="-128"/>
                <a:ea typeface="HG丸ｺﾞｼｯｸM-PRO" pitchFamily="50" charset="-128"/>
              </a:rPr>
              <a:t>を</a:t>
            </a:r>
            <a:r>
              <a:rPr lang="ja-JP" altLang="en-US" sz="1050" b="0" dirty="0">
                <a:latin typeface="HG丸ｺﾞｼｯｸM-PRO" pitchFamily="50" charset="-128"/>
                <a:ea typeface="HG丸ｺﾞｼｯｸM-PRO" pitchFamily="50" charset="-128"/>
              </a:rPr>
              <a:t>してくださいと来院されます。</a:t>
            </a:r>
          </a:p>
          <a:p>
            <a:pPr>
              <a:spcBef>
                <a:spcPts val="100"/>
              </a:spcBef>
              <a:spcAft>
                <a:spcPts val="0"/>
              </a:spcAft>
            </a:pPr>
            <a:endParaRPr lang="ja-JP" altLang="en-US" sz="1050" b="0" dirty="0">
              <a:latin typeface="HG丸ｺﾞｼｯｸM-PRO" pitchFamily="50" charset="-128"/>
              <a:ea typeface="HG丸ｺﾞｼｯｸM-PRO" pitchFamily="50" charset="-128"/>
            </a:endParaRPr>
          </a:p>
          <a:p>
            <a:pPr>
              <a:spcBef>
                <a:spcPts val="100"/>
              </a:spcBef>
              <a:spcAft>
                <a:spcPts val="0"/>
              </a:spcAft>
            </a:pPr>
            <a:r>
              <a:rPr lang="ja-JP" altLang="en-US" sz="1050" b="0" dirty="0">
                <a:latin typeface="HG丸ｺﾞｼｯｸM-PRO" pitchFamily="50" charset="-128"/>
                <a:ea typeface="HG丸ｺﾞｼｯｸM-PRO" pitchFamily="50" charset="-128"/>
              </a:rPr>
              <a:t>１箇所に</a:t>
            </a:r>
            <a:r>
              <a:rPr lang="en-US" altLang="ja-JP" sz="1050" b="0" dirty="0">
                <a:latin typeface="HG丸ｺﾞｼｯｸM-PRO" pitchFamily="50" charset="-128"/>
                <a:ea typeface="HG丸ｺﾞｼｯｸM-PRO" pitchFamily="50" charset="-128"/>
              </a:rPr>
              <a:t>0.1ml </a:t>
            </a:r>
            <a:r>
              <a:rPr lang="ja-JP" altLang="en-US" sz="1050" b="0" dirty="0">
                <a:latin typeface="HG丸ｺﾞｼｯｸM-PRO" pitchFamily="50" charset="-128"/>
                <a:ea typeface="HG丸ｺﾞｼｯｸM-PRO" pitchFamily="50" charset="-128"/>
              </a:rPr>
              <a:t>注射します</a:t>
            </a:r>
            <a:r>
              <a:rPr lang="ja-JP" altLang="en-US" sz="1050" b="0" dirty="0" smtClean="0">
                <a:latin typeface="HG丸ｺﾞｼｯｸM-PRO" pitchFamily="50" charset="-128"/>
                <a:ea typeface="HG丸ｺﾞｼｯｸM-PRO" pitchFamily="50" charset="-128"/>
              </a:rPr>
              <a:t>。</a:t>
            </a:r>
            <a:endParaRPr lang="en-US" altLang="ja-JP" sz="1050" b="0" dirty="0" smtClean="0">
              <a:latin typeface="HG丸ｺﾞｼｯｸM-PRO" pitchFamily="50" charset="-128"/>
              <a:ea typeface="HG丸ｺﾞｼｯｸM-PRO" pitchFamily="50" charset="-128"/>
            </a:endParaRPr>
          </a:p>
          <a:p>
            <a:pPr>
              <a:spcBef>
                <a:spcPts val="100"/>
              </a:spcBef>
              <a:spcAft>
                <a:spcPts val="0"/>
              </a:spcAft>
            </a:pPr>
            <a:r>
              <a:rPr lang="ja-JP" altLang="en-US" sz="1050" b="0" dirty="0" smtClean="0">
                <a:latin typeface="HG丸ｺﾞｼｯｸM-PRO" pitchFamily="50" charset="-128"/>
                <a:ea typeface="HG丸ｺﾞｼｯｸM-PRO" pitchFamily="50" charset="-128"/>
              </a:rPr>
              <a:t>重症</a:t>
            </a:r>
            <a:r>
              <a:rPr lang="ja-JP" altLang="en-US" sz="1050" b="0" dirty="0">
                <a:latin typeface="HG丸ｺﾞｼｯｸM-PRO" pitchFamily="50" charset="-128"/>
                <a:ea typeface="HG丸ｺﾞｼｯｸM-PRO" pitchFamily="50" charset="-128"/>
              </a:rPr>
              <a:t>なニキビには</a:t>
            </a:r>
            <a:r>
              <a:rPr lang="en-US" altLang="ja-JP" sz="1050" b="0" dirty="0">
                <a:latin typeface="HG丸ｺﾞｼｯｸM-PRO" pitchFamily="50" charset="-128"/>
                <a:ea typeface="HG丸ｺﾞｼｯｸM-PRO" pitchFamily="50" charset="-128"/>
              </a:rPr>
              <a:t>0.2ml</a:t>
            </a:r>
            <a:r>
              <a:rPr lang="ja-JP" altLang="en-US" sz="1050" b="0" dirty="0">
                <a:latin typeface="HG丸ｺﾞｼｯｸM-PRO" pitchFamily="50" charset="-128"/>
                <a:ea typeface="HG丸ｺﾞｼｯｸM-PRO" pitchFamily="50" charset="-128"/>
              </a:rPr>
              <a:t>を注射します。</a:t>
            </a:r>
          </a:p>
          <a:p>
            <a:pPr>
              <a:spcBef>
                <a:spcPts val="100"/>
              </a:spcBef>
              <a:spcAft>
                <a:spcPts val="0"/>
              </a:spcAft>
            </a:pPr>
            <a:r>
              <a:rPr lang="ja-JP" altLang="en-US" sz="1050" b="0" dirty="0">
                <a:latin typeface="HG丸ｺﾞｼｯｸM-PRO" pitchFamily="50" charset="-128"/>
                <a:ea typeface="HG丸ｺﾞｼｯｸM-PRO" pitchFamily="50" charset="-128"/>
              </a:rPr>
              <a:t>ニキビがたくさんある方には　</a:t>
            </a:r>
            <a:r>
              <a:rPr lang="en-US" altLang="ja-JP" sz="1050" b="0" dirty="0">
                <a:latin typeface="HG丸ｺﾞｼｯｸM-PRO" pitchFamily="50" charset="-128"/>
                <a:ea typeface="HG丸ｺﾞｼｯｸM-PRO" pitchFamily="50" charset="-128"/>
              </a:rPr>
              <a:t>4ml </a:t>
            </a:r>
            <a:r>
              <a:rPr lang="ja-JP" altLang="en-US" sz="1050" b="0" dirty="0">
                <a:latin typeface="HG丸ｺﾞｼｯｸM-PRO" pitchFamily="50" charset="-128"/>
                <a:ea typeface="HG丸ｺﾞｼｯｸM-PRO" pitchFamily="50" charset="-128"/>
              </a:rPr>
              <a:t>で　</a:t>
            </a:r>
            <a:endParaRPr lang="en-US" altLang="ja-JP" sz="1050" b="0" dirty="0" smtClean="0">
              <a:latin typeface="HG丸ｺﾞｼｯｸM-PRO" pitchFamily="50" charset="-128"/>
              <a:ea typeface="HG丸ｺﾞｼｯｸM-PRO" pitchFamily="50" charset="-128"/>
            </a:endParaRPr>
          </a:p>
          <a:p>
            <a:pPr>
              <a:spcBef>
                <a:spcPts val="100"/>
              </a:spcBef>
              <a:spcAft>
                <a:spcPts val="0"/>
              </a:spcAft>
            </a:pPr>
            <a:r>
              <a:rPr lang="en-US" altLang="ja-JP" sz="1050" b="0" dirty="0" smtClean="0">
                <a:latin typeface="HG丸ｺﾞｼｯｸM-PRO" pitchFamily="50" charset="-128"/>
                <a:ea typeface="HG丸ｺﾞｼｯｸM-PRO" pitchFamily="50" charset="-128"/>
              </a:rPr>
              <a:t>32,400</a:t>
            </a:r>
            <a:r>
              <a:rPr lang="ja-JP" altLang="en-US" sz="1050" b="0" dirty="0">
                <a:latin typeface="HG丸ｺﾞｼｯｸM-PRO" pitchFamily="50" charset="-128"/>
                <a:ea typeface="HG丸ｺﾞｼｯｸM-PRO" pitchFamily="50" charset="-128"/>
              </a:rPr>
              <a:t>円</a:t>
            </a:r>
            <a:r>
              <a:rPr lang="en-US" altLang="ja-JP" sz="1050" b="0" dirty="0">
                <a:latin typeface="HG丸ｺﾞｼｯｸM-PRO" pitchFamily="50" charset="-128"/>
                <a:ea typeface="HG丸ｺﾞｼｯｸM-PRO" pitchFamily="50" charset="-128"/>
              </a:rPr>
              <a:t>(</a:t>
            </a:r>
            <a:r>
              <a:rPr lang="ja-JP" altLang="en-US" sz="1050" b="0" dirty="0">
                <a:latin typeface="HG丸ｺﾞｼｯｸM-PRO" pitchFamily="50" charset="-128"/>
                <a:ea typeface="HG丸ｺﾞｼｯｸM-PRO" pitchFamily="50" charset="-128"/>
              </a:rPr>
              <a:t>税抜</a:t>
            </a:r>
            <a:r>
              <a:rPr lang="en-US" altLang="ja-JP" sz="1050" b="0" dirty="0">
                <a:latin typeface="HG丸ｺﾞｼｯｸM-PRO" pitchFamily="50" charset="-128"/>
                <a:ea typeface="HG丸ｺﾞｼｯｸM-PRO" pitchFamily="50" charset="-128"/>
              </a:rPr>
              <a:t>)</a:t>
            </a:r>
            <a:r>
              <a:rPr lang="ja-JP" altLang="en-US" sz="1050" b="0" dirty="0">
                <a:latin typeface="HG丸ｺﾞｼｯｸM-PRO" pitchFamily="50" charset="-128"/>
                <a:ea typeface="HG丸ｺﾞｼｯｸM-PRO" pitchFamily="50" charset="-128"/>
              </a:rPr>
              <a:t>のコースもあります</a:t>
            </a:r>
            <a:r>
              <a:rPr lang="ja-JP" altLang="en-US" sz="1050" b="0" dirty="0" smtClean="0">
                <a:latin typeface="HG丸ｺﾞｼｯｸM-PRO" pitchFamily="50" charset="-128"/>
                <a:ea typeface="HG丸ｺﾞｼｯｸM-PRO" pitchFamily="50" charset="-128"/>
              </a:rPr>
              <a:t>。</a:t>
            </a:r>
            <a:endParaRPr lang="en-US" altLang="ja-JP" sz="1050" b="0" dirty="0" smtClean="0">
              <a:latin typeface="HG丸ｺﾞｼｯｸM-PRO" pitchFamily="50" charset="-128"/>
              <a:ea typeface="HG丸ｺﾞｼｯｸM-PRO" pitchFamily="50" charset="-128"/>
            </a:endParaRPr>
          </a:p>
          <a:p>
            <a:pPr>
              <a:spcBef>
                <a:spcPts val="100"/>
              </a:spcBef>
              <a:spcAft>
                <a:spcPts val="0"/>
              </a:spcAft>
            </a:pPr>
            <a:endParaRPr lang="en-US" altLang="ja-JP" sz="1050" b="0" dirty="0" smtClean="0">
              <a:latin typeface="HG丸ｺﾞｼｯｸM-PRO" pitchFamily="50" charset="-128"/>
              <a:ea typeface="HG丸ｺﾞｼｯｸM-PRO" pitchFamily="50" charset="-128"/>
            </a:endParaRPr>
          </a:p>
          <a:p>
            <a:pPr>
              <a:spcBef>
                <a:spcPts val="100"/>
              </a:spcBef>
              <a:spcAft>
                <a:spcPts val="0"/>
              </a:spcAft>
            </a:pPr>
            <a:r>
              <a:rPr lang="ja-JP" altLang="en-US" sz="1050" b="0" dirty="0">
                <a:latin typeface="HG丸ｺﾞｼｯｸM-PRO" pitchFamily="50" charset="-128"/>
                <a:ea typeface="HG丸ｺﾞｼｯｸM-PRO" pitchFamily="50" charset="-128"/>
              </a:rPr>
              <a:t>ニキビに、直接、高濃度ビタミンＣやビタミンＢ群などを大量に入れて</a:t>
            </a:r>
          </a:p>
          <a:p>
            <a:pPr>
              <a:spcBef>
                <a:spcPts val="100"/>
              </a:spcBef>
              <a:spcAft>
                <a:spcPts val="0"/>
              </a:spcAft>
            </a:pPr>
            <a:r>
              <a:rPr lang="ja-JP" altLang="en-US" sz="1050" b="0" dirty="0">
                <a:latin typeface="HG丸ｺﾞｼｯｸM-PRO" pitchFamily="50" charset="-128"/>
                <a:ea typeface="HG丸ｺﾞｼｯｸM-PRO" pitchFamily="50" charset="-128"/>
              </a:rPr>
              <a:t>今そこにあるニキビ、すぐ消しましょう。</a:t>
            </a:r>
          </a:p>
          <a:p>
            <a:pPr>
              <a:spcBef>
                <a:spcPts val="100"/>
              </a:spcBef>
              <a:spcAft>
                <a:spcPts val="0"/>
              </a:spcAft>
            </a:pPr>
            <a:endParaRPr lang="en-US" altLang="ja-JP" sz="1050" b="0" dirty="0">
              <a:latin typeface="HG丸ｺﾞｼｯｸM-PRO" pitchFamily="50" charset="-128"/>
              <a:ea typeface="HG丸ｺﾞｼｯｸM-PRO" pitchFamily="50" charset="-128"/>
            </a:endParaRPr>
          </a:p>
        </p:txBody>
      </p:sp>
      <p:sp>
        <p:nvSpPr>
          <p:cNvPr id="21" name="正方形/長方形 20"/>
          <p:cNvSpPr/>
          <p:nvPr/>
        </p:nvSpPr>
        <p:spPr>
          <a:xfrm>
            <a:off x="539477" y="3239588"/>
            <a:ext cx="5690476" cy="307777"/>
          </a:xfrm>
          <a:prstGeom prst="rect">
            <a:avLst/>
          </a:prstGeom>
        </p:spPr>
        <p:txBody>
          <a:bodyPr wrap="square">
            <a:spAutoFit/>
          </a:bodyPr>
          <a:lstStyle/>
          <a:p>
            <a:pPr eaLnBrk="1" hangingPunct="1">
              <a:defRPr/>
            </a:pPr>
            <a:r>
              <a:rPr lang="ja-JP" altLang="en-US" sz="1400" dirty="0">
                <a:solidFill>
                  <a:srgbClr val="FF6600"/>
                </a:solidFill>
                <a:latin typeface="HG丸ｺﾞｼｯｸM-PRO" pitchFamily="50" charset="-128"/>
                <a:ea typeface="HG丸ｺﾞｼｯｸM-PRO" pitchFamily="50" charset="-128"/>
              </a:rPr>
              <a:t>アンチアクネメソセラピー：ニキビ注射　いかがですか？ </a:t>
            </a:r>
          </a:p>
        </p:txBody>
      </p:sp>
      <p:pic>
        <p:nvPicPr>
          <p:cNvPr id="6" name="図 5"/>
          <p:cNvPicPr>
            <a:picLocks noChangeAspect="1"/>
          </p:cNvPicPr>
          <p:nvPr/>
        </p:nvPicPr>
        <p:blipFill>
          <a:blip r:embed="rId7">
            <a:extLst>
              <a:ext uri="{BEBA8EAE-BF5A-486C-A8C5-ECC9F3942E4B}">
                <a14:imgProps xmlns:a14="http://schemas.microsoft.com/office/drawing/2010/main">
                  <a14:imgLayer r:embed="rId8">
                    <a14:imgEffect>
                      <a14:brightnessContrast bright="18000" contrast="21000"/>
                    </a14:imgEffect>
                  </a14:imgLayer>
                </a14:imgProps>
              </a:ext>
              <a:ext uri="{28A0092B-C50C-407E-A947-70E740481C1C}">
                <a14:useLocalDpi xmlns:a14="http://schemas.microsoft.com/office/drawing/2010/main" val="0"/>
              </a:ext>
            </a:extLst>
          </a:blip>
          <a:stretch>
            <a:fillRect/>
          </a:stretch>
        </p:blipFill>
        <p:spPr>
          <a:xfrm>
            <a:off x="5319835" y="5176651"/>
            <a:ext cx="1701806" cy="1175793"/>
          </a:xfrm>
          <a:prstGeom prst="rect">
            <a:avLst/>
          </a:prstGeom>
        </p:spPr>
      </p:pic>
      <p:pic>
        <p:nvPicPr>
          <p:cNvPr id="8" name="図 7"/>
          <p:cNvPicPr>
            <a:picLocks noChangeAspect="1"/>
          </p:cNvPicPr>
          <p:nvPr/>
        </p:nvPicPr>
        <p:blipFill>
          <a:blip r:embed="rId9">
            <a:extLst>
              <a:ext uri="{BEBA8EAE-BF5A-486C-A8C5-ECC9F3942E4B}">
                <a14:imgProps xmlns:a14="http://schemas.microsoft.com/office/drawing/2010/main">
                  <a14:imgLayer r:embed="rId10">
                    <a14:imgEffect>
                      <a14:brightnessContrast bright="33000" contrast="16000"/>
                    </a14:imgEffect>
                  </a14:imgLayer>
                </a14:imgProps>
              </a:ext>
              <a:ext uri="{28A0092B-C50C-407E-A947-70E740481C1C}">
                <a14:useLocalDpi xmlns:a14="http://schemas.microsoft.com/office/drawing/2010/main" val="0"/>
              </a:ext>
            </a:extLst>
          </a:blip>
          <a:stretch>
            <a:fillRect/>
          </a:stretch>
        </p:blipFill>
        <p:spPr>
          <a:xfrm>
            <a:off x="5389397" y="3580611"/>
            <a:ext cx="1521626" cy="1521626"/>
          </a:xfrm>
          <a:prstGeom prst="rect">
            <a:avLst/>
          </a:prstGeom>
        </p:spPr>
      </p:pic>
      <p:sp>
        <p:nvSpPr>
          <p:cNvPr id="30" name="正方形/長方形 29"/>
          <p:cNvSpPr/>
          <p:nvPr/>
        </p:nvSpPr>
        <p:spPr>
          <a:xfrm>
            <a:off x="251445" y="281683"/>
            <a:ext cx="5708506" cy="584775"/>
          </a:xfrm>
          <a:prstGeom prst="rect">
            <a:avLst/>
          </a:prstGeom>
        </p:spPr>
        <p:txBody>
          <a:bodyPr wrap="square">
            <a:spAutoFit/>
          </a:bodyPr>
          <a:lstStyle/>
          <a:p>
            <a:pPr algn="ctr" eaLnBrk="1" hangingPunct="1">
              <a:defRPr/>
            </a:pPr>
            <a:r>
              <a:rPr lang="ja-JP" altLang="en-US" sz="1600" dirty="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ビタミン</a:t>
            </a:r>
            <a:r>
              <a:rPr lang="en-US" altLang="ja-JP" sz="1600" dirty="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C</a:t>
            </a:r>
            <a:r>
              <a:rPr lang="ja-JP" altLang="en-US" sz="1600" dirty="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のパイオニア ドクター亀山が考える</a:t>
            </a:r>
            <a:endParaRPr lang="en-US" altLang="ja-JP" sz="1600" dirty="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a:p>
            <a:pPr eaLnBrk="1" hangingPunct="1">
              <a:spcBef>
                <a:spcPts val="0"/>
              </a:spcBef>
              <a:defRPr/>
            </a:pPr>
            <a:r>
              <a:rPr lang="ja-JP" altLang="en-US" sz="1600" dirty="0" smtClean="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　</a:t>
            </a:r>
            <a:r>
              <a:rPr lang="en-US" altLang="ja-JP" sz="1600" dirty="0" smtClean="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r>
              <a:rPr lang="ja-JP" altLang="en-US" sz="1600" dirty="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ストレスと毛穴と肌老化：ストレス解消とビタミン</a:t>
            </a:r>
            <a:r>
              <a:rPr lang="en-US" altLang="ja-JP" sz="1600" dirty="0" smtClean="0">
                <a:solidFill>
                  <a:srgbClr val="FF6600"/>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p>
        </p:txBody>
      </p:sp>
    </p:spTree>
    <p:extLst>
      <p:ext uri="{BB962C8B-B14F-4D97-AF65-F5344CB8AC3E}">
        <p14:creationId xmlns:p14="http://schemas.microsoft.com/office/powerpoint/2010/main" val="168929539"/>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00B0F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none" rtlCol="0">
        <a:spAutoFit/>
      </a:bodyPr>
      <a:lstStyle>
        <a:defPPr>
          <a:spcBef>
            <a:spcPts val="300"/>
          </a:spcBef>
          <a:defRPr dirty="0">
            <a:latin typeface="HG丸ｺﾞｼｯｸM-PRO" pitchFamily="50" charset="-128"/>
            <a:ea typeface="HG丸ｺﾞｼｯｸM-PRO"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31757</TotalTime>
  <Words>1526</Words>
  <Application>Microsoft Office PowerPoint</Application>
  <PresentationFormat>ユーザー設定</PresentationFormat>
  <Paragraphs>137</Paragraphs>
  <Slides>5</Slides>
  <Notes>4</Notes>
  <HiddenSlides>0</HiddenSlides>
  <MMClips>0</MMClips>
  <ScaleCrop>false</ScaleCrop>
  <HeadingPairs>
    <vt:vector size="4" baseType="variant">
      <vt:variant>
        <vt:lpstr>テーマ</vt:lpstr>
      </vt:variant>
      <vt:variant>
        <vt:i4>1</vt:i4>
      </vt:variant>
      <vt:variant>
        <vt:lpstr>スライド タイトル</vt:lpstr>
      </vt:variant>
      <vt:variant>
        <vt:i4>5</vt:i4>
      </vt:variant>
    </vt:vector>
  </HeadingPairs>
  <TitlesOfParts>
    <vt:vector size="6" baseType="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山品　善嗣</dc:creator>
  <cp:lastModifiedBy>Yoshida</cp:lastModifiedBy>
  <cp:revision>1635</cp:revision>
  <cp:lastPrinted>2016-09-13T07:56:24Z</cp:lastPrinted>
  <dcterms:created xsi:type="dcterms:W3CDTF">2009-01-25T10:06:43Z</dcterms:created>
  <dcterms:modified xsi:type="dcterms:W3CDTF">2016-09-27T01:14:54Z</dcterms:modified>
</cp:coreProperties>
</file>