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750" r:id="rId2"/>
    <p:sldId id="749" r:id="rId3"/>
    <p:sldId id="752" r:id="rId4"/>
  </p:sldIdLst>
  <p:sldSz cx="6858000" cy="9906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orient="horz" pos="852">
          <p15:clr>
            <a:srgbClr val="A4A3A4"/>
          </p15:clr>
        </p15:guide>
        <p15:guide id="3" orient="horz" pos="5842">
          <p15:clr>
            <a:srgbClr val="A4A3A4"/>
          </p15:clr>
        </p15:guide>
        <p15:guide id="4" pos="2160">
          <p15:clr>
            <a:srgbClr val="A4A3A4"/>
          </p15:clr>
        </p15:guide>
        <p15:guide id="5" pos="3974">
          <p15:clr>
            <a:srgbClr val="A4A3A4"/>
          </p15:clr>
        </p15:guide>
        <p15:guide id="6" pos="34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0A174"/>
    <a:srgbClr val="00A273"/>
    <a:srgbClr val="FFF2EF"/>
    <a:srgbClr val="FFFBFB"/>
    <a:srgbClr val="EBF6FF"/>
    <a:srgbClr val="F3FFF8"/>
    <a:srgbClr val="FFFFE7"/>
    <a:srgbClr val="FFEAE5"/>
    <a:srgbClr val="FFFFFF"/>
    <a:srgbClr val="1DA6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94424" autoAdjust="0"/>
  </p:normalViewPr>
  <p:slideViewPr>
    <p:cSldViewPr>
      <p:cViewPr varScale="1">
        <p:scale>
          <a:sx n="56" d="100"/>
          <a:sy n="56" d="100"/>
        </p:scale>
        <p:origin x="1674" y="90"/>
      </p:cViewPr>
      <p:guideLst>
        <p:guide orient="horz" pos="3120"/>
        <p:guide orient="horz" pos="852"/>
        <p:guide orient="horz" pos="5842"/>
        <p:guide pos="2160"/>
        <p:guide pos="3974"/>
        <p:guide pos="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27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748A708-0022-4C48-8B8E-6FF53012D08F}" type="datetimeFigureOut">
              <a:rPr lang="ja-JP" altLang="en-US"/>
              <a:pPr>
                <a:defRPr/>
              </a:pPr>
              <a:t>2016/10/27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B1068-0E24-4438-8BD0-4FCCEE48EE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0914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B63B88C-7805-448F-9E98-15A77A35D6DB}" type="datetimeFigureOut">
              <a:rPr lang="ja-JP" altLang="en-US"/>
              <a:pPr>
                <a:defRPr/>
              </a:pPr>
              <a:t>2016/10/27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DD9E2B-AA9D-4431-AA91-6C242E06DD1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5928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DD9E2B-AA9D-4431-AA91-6C242E06DD13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726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7461" y="469851"/>
            <a:ext cx="6172200" cy="379837"/>
          </a:xfrm>
        </p:spPr>
        <p:txBody>
          <a:bodyPr>
            <a:normAutofit/>
          </a:bodyPr>
          <a:lstStyle>
            <a:lvl1pPr algn="l">
              <a:defRPr sz="16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スライド番号プレースホルダ 5"/>
          <p:cNvSpPr>
            <a:spLocks noGrp="1"/>
          </p:cNvSpPr>
          <p:nvPr>
            <p:ph type="sldNum" sz="quarter" idx="10"/>
          </p:nvPr>
        </p:nvSpPr>
        <p:spPr>
          <a:xfrm>
            <a:off x="5086350" y="9274175"/>
            <a:ext cx="1600200" cy="485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51F87-2F17-4DFA-B111-13B7FC606A5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927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5193" y="504275"/>
            <a:ext cx="6172200" cy="487913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3" name="スライド番号プレースホルダ 5"/>
          <p:cNvSpPr>
            <a:spLocks noGrp="1"/>
          </p:cNvSpPr>
          <p:nvPr>
            <p:ph type="sldNum" sz="quarter" idx="10"/>
          </p:nvPr>
        </p:nvSpPr>
        <p:spPr>
          <a:xfrm>
            <a:off x="5070475" y="9274175"/>
            <a:ext cx="1600200" cy="485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4C5DD-7112-4FC9-8930-6F646EE79DD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20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 txBox="1">
            <a:spLocks/>
          </p:cNvSpPr>
          <p:nvPr userDrawn="1"/>
        </p:nvSpPr>
        <p:spPr>
          <a:xfrm>
            <a:off x="5257800" y="9274175"/>
            <a:ext cx="1600200" cy="485775"/>
          </a:xfrm>
          <a:prstGeom prst="rect">
            <a:avLst/>
          </a:prstGeom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fld id="{9B2C57A1-1A5F-4ED2-A7E0-529DA66CACF0}" type="slidenum">
              <a:rPr lang="ja-JP" altLang="en-US" sz="1600" smtClean="0">
                <a:solidFill>
                  <a:schemeClr val="bg1"/>
                </a:solidFill>
                <a:latin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ja-JP" altLang="en-US" sz="16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598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88913" y="504825"/>
            <a:ext cx="61722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 txBox="1">
            <a:spLocks/>
          </p:cNvSpPr>
          <p:nvPr userDrawn="1"/>
        </p:nvSpPr>
        <p:spPr>
          <a:xfrm>
            <a:off x="5257800" y="9274175"/>
            <a:ext cx="1600200" cy="485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r>
              <a:rPr lang="ja-JP" altLang="en-US" dirty="0">
                <a:latin typeface="Arial" charset="0"/>
              </a:rPr>
              <a:t>                </a:t>
            </a: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084763" y="9274175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DBBE26A-FE67-48A0-893B-5BFA584813D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kern="1200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>
          <a:solidFill>
            <a:schemeClr val="tx1"/>
          </a:solidFill>
          <a:latin typeface="Meiryo UI" pitchFamily="50" charset="-128"/>
          <a:ea typeface="Meiryo UI" pitchFamily="50" charset="-128"/>
          <a:cs typeface="Meiryo UI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a-mobile@materialpr.jp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hyperlink" Target="https://goo.gl/KiMLPp" TargetMode="External"/><Relationship Id="rId4" Type="http://schemas.openxmlformats.org/officeDocument/2006/relationships/hyperlink" Target="https://goo.gl/rPV6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88688" y="1521145"/>
            <a:ext cx="6059190" cy="12005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defRPr/>
            </a:pPr>
            <a:r>
              <a:rPr lang="en-US" altLang="ja-JP" sz="1200" b="1" u="sng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FIFA</a:t>
            </a:r>
            <a:r>
              <a:rPr lang="ja-JP" altLang="en-US" sz="1200" b="1" u="sng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公認モバイルサッカーシミュレーションゲーム</a:t>
            </a:r>
            <a:endParaRPr lang="en-US" altLang="ja-JP" sz="1200" b="1" u="sng" dirty="0">
              <a:solidFill>
                <a:schemeClr val="tx1"/>
              </a:solidFill>
              <a:latin typeface="+mj-ea"/>
              <a:ea typeface="+mj-ea"/>
              <a:cs typeface="Meiryo UI" panose="020B0604030504040204" pitchFamily="50" charset="-128"/>
            </a:endParaRPr>
          </a:p>
          <a:p>
            <a:pPr algn="ctr">
              <a:spcBef>
                <a:spcPts val="300"/>
              </a:spcBef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『EA</a:t>
            </a: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 </a:t>
            </a:r>
            <a:r>
              <a:rPr lang="en-US" altLang="ja-JP" sz="16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SPORTS</a:t>
            </a:r>
            <a:r>
              <a:rPr lang="en-US" altLang="ja-JP" sz="1600" b="1" baseline="30000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TM</a:t>
            </a:r>
            <a:r>
              <a:rPr lang="en-US" altLang="ja-JP" sz="16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 FIFA</a:t>
            </a: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ワールドクラスサッカー </a:t>
            </a:r>
            <a:r>
              <a:rPr lang="en-US" altLang="ja-JP" sz="16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2017』</a:t>
            </a:r>
          </a:p>
          <a:p>
            <a:pPr algn="ctr">
              <a:spcBef>
                <a:spcPts val="300"/>
              </a:spcBef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  <a:cs typeface="Meiryo UI" panose="020B0604030504040204" pitchFamily="50" charset="-128"/>
              </a:rPr>
              <a:t>新シーズン対応開始！レジェンド「ルイス・フィーゴ」が監督に初就任！！</a:t>
            </a:r>
            <a:endParaRPr lang="en-US" altLang="ja-JP" sz="1200" b="1" dirty="0">
              <a:solidFill>
                <a:schemeClr val="tx1"/>
              </a:solidFill>
              <a:latin typeface="+mj-ea"/>
              <a:ea typeface="+mj-ea"/>
              <a:cs typeface="Meiryo UI" panose="020B0604030504040204" pitchFamily="50" charset="-128"/>
            </a:endParaRPr>
          </a:p>
        </p:txBody>
      </p:sp>
      <p:sp>
        <p:nvSpPr>
          <p:cNvPr id="7176" name="タイトル 2"/>
          <p:cNvSpPr>
            <a:spLocks noGrp="1"/>
          </p:cNvSpPr>
          <p:nvPr>
            <p:ph type="title"/>
          </p:nvPr>
        </p:nvSpPr>
        <p:spPr>
          <a:xfrm>
            <a:off x="386304" y="1069529"/>
            <a:ext cx="2066925" cy="487363"/>
          </a:xfrm>
        </p:spPr>
        <p:txBody>
          <a:bodyPr/>
          <a:lstStyle/>
          <a:p>
            <a:r>
              <a:rPr lang="ja-JP" altLang="en-US" sz="1100" dirty="0"/>
              <a:t>報道関係者各位</a:t>
            </a:r>
            <a:r>
              <a:rPr lang="en-US" altLang="ja-JP" sz="1400" dirty="0"/>
              <a:t/>
            </a:r>
            <a:br>
              <a:rPr lang="en-US" altLang="ja-JP" sz="1400" dirty="0"/>
            </a:br>
            <a:r>
              <a:rPr lang="en-US" altLang="ja-JP" sz="1400" b="1" i="1" dirty="0">
                <a:solidFill>
                  <a:srgbClr val="FF0000"/>
                </a:solidFill>
              </a:rPr>
              <a:t>Press Release</a:t>
            </a:r>
            <a:endParaRPr lang="ja-JP" altLang="en-US" sz="1400" b="1" i="1" dirty="0">
              <a:solidFill>
                <a:srgbClr val="FF0000"/>
              </a:solidFill>
            </a:endParaRPr>
          </a:p>
        </p:txBody>
      </p:sp>
      <p:sp>
        <p:nvSpPr>
          <p:cNvPr id="7178" name="タイトル 2"/>
          <p:cNvSpPr txBox="1">
            <a:spLocks/>
          </p:cNvSpPr>
          <p:nvPr/>
        </p:nvSpPr>
        <p:spPr bwMode="auto">
          <a:xfrm>
            <a:off x="4077072" y="1090162"/>
            <a:ext cx="2460625" cy="4873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エレクトロニック・アーツ株式会社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" name="Picture 5" descr="http://www.theinquirer.net/IMG/439/253439/ea-games-logo-electronic-ar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488504"/>
            <a:ext cx="10366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449183" y="2905462"/>
            <a:ext cx="6061574" cy="1039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>
            <a:normAutofit/>
          </a:bodyPr>
          <a:lstStyle/>
          <a:p>
            <a:pPr algn="just">
              <a:lnSpc>
                <a:spcPts val="1600"/>
              </a:lnSpc>
              <a:defRPr/>
            </a:pP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　エレクトロニック・アーツ</a:t>
            </a:r>
            <a:r>
              <a:rPr lang="ja-JP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株式会社は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、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FIFA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公認モバイルサッカーシミュレーションゲームとしてサッカーファンに人気の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『EA SPORTS</a:t>
            </a:r>
            <a:r>
              <a:rPr lang="en-US" altLang="ja-JP" sz="1100" baseline="30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TM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 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FIFA 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ワールドクラスサッカー 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2016』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を大幅にパワーアップします。これに伴い、名称を 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『</a:t>
            </a:r>
            <a:r>
              <a:rPr lang="en-US" altLang="ja-JP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EA SPORTS</a:t>
            </a:r>
            <a:r>
              <a:rPr lang="en-US" altLang="ja-JP" sz="1100" u="sng" baseline="30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TM</a:t>
            </a:r>
            <a:r>
              <a:rPr lang="ja-JP" altLang="en-US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 </a:t>
            </a:r>
            <a:r>
              <a:rPr lang="en-US" altLang="ja-JP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FIFA </a:t>
            </a:r>
            <a:r>
              <a:rPr lang="ja-JP" altLang="en-US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ワールドクラスサッカー </a:t>
            </a:r>
            <a:r>
              <a:rPr lang="en-US" altLang="ja-JP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2017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』 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と改め、本日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10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27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日より、アップデート配信を開始します。</a:t>
            </a:r>
            <a:endParaRPr lang="en-US" altLang="ja-JP" sz="110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49183" y="7188422"/>
            <a:ext cx="5998695" cy="15089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>
            <a:spAutoFit/>
          </a:bodyPr>
          <a:lstStyle/>
          <a:p>
            <a:pPr algn="just">
              <a:lnSpc>
                <a:spcPts val="1600"/>
              </a:lnSpc>
              <a:defRPr/>
            </a:pP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　また、この大型アップデートと、同タイトルの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周年を記念し、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2001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FIFA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最優秀選手賞の受賞者“ルイス・フィーゴ”氏とのコラボレーションキャンペーンを開催します。</a:t>
            </a:r>
            <a:endParaRPr lang="en-US" altLang="ja-JP" sz="110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just">
              <a:lnSpc>
                <a:spcPts val="1600"/>
              </a:lnSpc>
              <a:defRPr/>
            </a:pP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史上最高のドリブラー、ウィンガーとの呼び声も高く、記録にも記憶にも残るプレイを残した“白豹”ルイス・フィーゴ氏が、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『</a:t>
            </a:r>
            <a:r>
              <a:rPr lang="en-US" altLang="ja-JP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EA SPORTS</a:t>
            </a:r>
            <a:r>
              <a:rPr lang="en-US" altLang="ja-JP" sz="1100" u="sng" baseline="30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TM</a:t>
            </a:r>
            <a:r>
              <a:rPr lang="en-US" altLang="ja-JP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 FIFA </a:t>
            </a:r>
            <a:r>
              <a:rPr lang="ja-JP" altLang="en-US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ワールドクラスサッカー </a:t>
            </a:r>
            <a:r>
              <a:rPr lang="en-US" altLang="ja-JP" sz="1100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2017</a:t>
            </a:r>
            <a:r>
              <a:rPr lang="en-US" altLang="ja-JP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』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のプレイヤーに挑むべく、自ら、監督目線で、欧州の最高峰リーグで活躍する現役選手達</a:t>
            </a:r>
            <a:r>
              <a:rPr lang="en-US" altLang="ja-JP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(※)</a:t>
            </a: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の中からベストイレブンを選出しました。</a:t>
            </a:r>
            <a:endParaRPr lang="en-US" altLang="ja-JP" sz="110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just">
              <a:lnSpc>
                <a:spcPts val="1600"/>
              </a:lnSpc>
              <a:defRPr/>
            </a:pPr>
            <a:r>
              <a:rPr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ぜひ、フィーゴ・ベストイレブンに、ご自身のチームを強化して挑戦してください。</a:t>
            </a:r>
            <a:endParaRPr lang="en-US" altLang="ja-JP" sz="110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just">
              <a:lnSpc>
                <a:spcPts val="1600"/>
              </a:lnSpc>
              <a:defRPr/>
            </a:pPr>
            <a:r>
              <a:rPr lang="ja-JP" altLang="en-US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　　　</a:t>
            </a:r>
            <a:r>
              <a:rPr lang="en-US" altLang="ja-JP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(※) </a:t>
            </a:r>
            <a:r>
              <a:rPr lang="ja-JP" altLang="en-US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イングランド</a:t>
            </a:r>
            <a:r>
              <a:rPr lang="en-US" altLang="ja-JP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/</a:t>
            </a:r>
            <a:r>
              <a:rPr lang="ja-JP" altLang="en-US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スペイン</a:t>
            </a:r>
            <a:r>
              <a:rPr lang="en-US" altLang="ja-JP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/</a:t>
            </a:r>
            <a:r>
              <a:rPr lang="ja-JP" altLang="en-US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ドイツ</a:t>
            </a:r>
            <a:r>
              <a:rPr lang="en-US" altLang="ja-JP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/</a:t>
            </a:r>
            <a:r>
              <a:rPr lang="ja-JP" altLang="en-US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イタリア</a:t>
            </a:r>
            <a:r>
              <a:rPr lang="en-US" altLang="ja-JP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/</a:t>
            </a:r>
            <a:r>
              <a:rPr lang="ja-JP" altLang="en-US" sz="8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フランスリーグ所属選手の中から選抜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86304" y="6202171"/>
            <a:ext cx="6061575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600"/>
              </a:lnSpc>
              <a:defRPr/>
            </a:pPr>
            <a:r>
              <a:rPr lang="ja-JP" altLang="en-US" sz="1100" dirty="0">
                <a:latin typeface="+mn-ea"/>
                <a:ea typeface="+mn-ea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+mn-ea"/>
                <a:ea typeface="+mn-ea"/>
                <a:cs typeface="Meiryo UI" panose="020B0604030504040204" pitchFamily="50" charset="-128"/>
              </a:rPr>
              <a:t>『</a:t>
            </a:r>
            <a:r>
              <a:rPr lang="en-US" altLang="ja-JP" sz="1100" u="sng" dirty="0">
                <a:latin typeface="+mn-ea"/>
                <a:ea typeface="+mn-ea"/>
                <a:cs typeface="Meiryo UI" panose="020B0604030504040204" pitchFamily="50" charset="-128"/>
              </a:rPr>
              <a:t>EA SPORTS</a:t>
            </a:r>
            <a:r>
              <a:rPr lang="en-US" altLang="ja-JP" sz="1100" u="sng" baseline="30000" dirty="0">
                <a:latin typeface="+mn-ea"/>
                <a:ea typeface="+mn-ea"/>
                <a:cs typeface="Meiryo UI" panose="020B0604030504040204" pitchFamily="50" charset="-128"/>
              </a:rPr>
              <a:t>TM</a:t>
            </a:r>
            <a:r>
              <a:rPr lang="en-US" altLang="ja-JP" sz="1100" u="sng" dirty="0">
                <a:latin typeface="+mn-ea"/>
                <a:ea typeface="+mn-ea"/>
                <a:cs typeface="Meiryo UI" panose="020B0604030504040204" pitchFamily="50" charset="-128"/>
              </a:rPr>
              <a:t> FIFA </a:t>
            </a:r>
            <a:r>
              <a:rPr lang="ja-JP" altLang="en-US" sz="1100" u="sng" dirty="0">
                <a:latin typeface="+mn-ea"/>
                <a:ea typeface="+mn-ea"/>
                <a:cs typeface="Meiryo UI" panose="020B0604030504040204" pitchFamily="50" charset="-128"/>
              </a:rPr>
              <a:t>ワールドクラスサッカー </a:t>
            </a:r>
            <a:r>
              <a:rPr lang="en-US" altLang="ja-JP" sz="1100" u="sng" dirty="0">
                <a:latin typeface="+mn-ea"/>
                <a:ea typeface="+mn-ea"/>
                <a:cs typeface="Meiryo UI" panose="020B0604030504040204" pitchFamily="50" charset="-128"/>
              </a:rPr>
              <a:t>2017</a:t>
            </a:r>
            <a:r>
              <a:rPr lang="en-US" altLang="ja-JP" sz="1100" dirty="0">
                <a:latin typeface="+mn-ea"/>
                <a:ea typeface="+mn-ea"/>
                <a:cs typeface="Meiryo UI" panose="020B0604030504040204" pitchFamily="50" charset="-128"/>
              </a:rPr>
              <a:t>』 </a:t>
            </a:r>
            <a:r>
              <a:rPr lang="ja-JP" altLang="en-US" sz="1100" dirty="0">
                <a:latin typeface="+mn-ea"/>
                <a:ea typeface="+mn-ea"/>
                <a:cs typeface="Meiryo UI" panose="020B0604030504040204" pitchFamily="50" charset="-128"/>
              </a:rPr>
              <a:t>では、今夏の、欧州最高峰の各リーグで展開された移籍状況への対応をいち早く開始します。世界中の話題をさらった大型移籍の主人公たちが、さっそく、今にも動き出しそうな実際のリーグ戦の姿そのままに、あなたが監督を務めるあなただけの夢のチームへの加入と</a:t>
            </a:r>
            <a:r>
              <a:rPr lang="ja-JP" altLang="en-US" sz="1100" b="1" dirty="0">
                <a:latin typeface="+mn-ea"/>
                <a:ea typeface="+mn-ea"/>
                <a:cs typeface="Meiryo UI" panose="020B0604030504040204" pitchFamily="50" charset="-128"/>
              </a:rPr>
              <a:t>、</a:t>
            </a:r>
            <a:r>
              <a:rPr lang="ja-JP" altLang="en-US" sz="1100" dirty="0">
                <a:latin typeface="+mn-ea"/>
                <a:ea typeface="+mn-ea"/>
                <a:cs typeface="Meiryo UI" panose="020B0604030504040204" pitchFamily="50" charset="-128"/>
              </a:rPr>
              <a:t>あなたの采配を待っています。</a:t>
            </a:r>
            <a:endParaRPr lang="en-US" altLang="ja-JP" sz="1100" dirty="0">
              <a:latin typeface="+mn-ea"/>
              <a:ea typeface="+mn-ea"/>
              <a:cs typeface="Meiryo UI" panose="020B060403050404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806" y="3944888"/>
            <a:ext cx="2020164" cy="2020164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404664" y="8853626"/>
            <a:ext cx="6151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600"/>
              </a:lnSpc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 panose="020B0600070205080204" pitchFamily="50" charset="-128"/>
                <a:cs typeface="Meiryo UI" panose="020B0604030504040204" pitchFamily="50" charset="-128"/>
              </a:rPr>
              <a:t>　同タイトルでは、過去にも、本物を知るサッカー著名人とのコラボ企画を実施し、ご好評を頂きました。</a:t>
            </a:r>
            <a:endParaRPr lang="en-US" altLang="ja-JP" sz="1100" dirty="0">
              <a:solidFill>
                <a:prstClr val="black"/>
              </a:solidFill>
              <a:latin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ts val="1600"/>
              </a:lnSpc>
              <a:defRPr/>
            </a:pPr>
            <a:r>
              <a:rPr lang="ja-JP" altLang="en-US" sz="1100" dirty="0">
                <a:latin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ＭＳ Ｐゴシック" panose="020B0600070205080204" pitchFamily="50" charset="-128"/>
                <a:cs typeface="Meiryo UI" panose="020B0604030504040204" pitchFamily="50" charset="-128"/>
              </a:rPr>
              <a:t>FIFA</a:t>
            </a:r>
            <a:r>
              <a:rPr lang="ja-JP" altLang="en-US" sz="1100" dirty="0">
                <a:latin typeface="ＭＳ Ｐゴシック" panose="020B0600070205080204" pitchFamily="50" charset="-128"/>
                <a:cs typeface="Meiryo UI" panose="020B0604030504040204" pitchFamily="50" charset="-128"/>
              </a:rPr>
              <a:t>公認だからこそ出来る</a:t>
            </a:r>
            <a:r>
              <a:rPr lang="ja-JP" altLang="en-US" sz="1100" dirty="0" err="1">
                <a:latin typeface="ＭＳ Ｐゴシック" panose="020B0600070205080204" pitchFamily="50" charset="-128"/>
                <a:cs typeface="Meiryo UI" panose="020B0604030504040204" pitchFamily="50" charset="-128"/>
              </a:rPr>
              <a:t>いち</a:t>
            </a:r>
            <a:r>
              <a:rPr lang="ja-JP" altLang="en-US" sz="1100" dirty="0">
                <a:latin typeface="ＭＳ Ｐゴシック" panose="020B0600070205080204" pitchFamily="50" charset="-128"/>
                <a:cs typeface="Meiryo UI" panose="020B0604030504040204" pitchFamily="50" charset="-128"/>
              </a:rPr>
              <a:t>早いシーズン対応、“本物”ならではのキャンペーンを、ぜひご自身のスマートフォンで満喫してください。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5024" y="3944888"/>
            <a:ext cx="1619048" cy="2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27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332656" y="791318"/>
            <a:ext cx="6072512" cy="1869034"/>
            <a:chOff x="378950" y="715251"/>
            <a:chExt cx="6084000" cy="1869034"/>
          </a:xfrm>
        </p:grpSpPr>
        <p:sp>
          <p:nvSpPr>
            <p:cNvPr id="20" name="正方形/長方形 19"/>
            <p:cNvSpPr/>
            <p:nvPr/>
          </p:nvSpPr>
          <p:spPr>
            <a:xfrm>
              <a:off x="378950" y="715251"/>
              <a:ext cx="6084000" cy="265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>
              <a:spAutoFit/>
            </a:bodyPr>
            <a:lstStyle/>
            <a:p>
              <a:pPr algn="just">
                <a:lnSpc>
                  <a:spcPts val="1500"/>
                </a:lnSpc>
                <a:defRPr/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■「</a:t>
              </a:r>
              <a:r>
                <a:rPr lang="en-US" altLang="ja-JP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FIFA 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ワールドクラスサッカー」パワーアップ </a:t>
              </a:r>
              <a:r>
                <a:rPr lang="en-US" altLang="ja-JP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&amp; 2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周年記念イベント</a:t>
              </a: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82861" y="1075291"/>
              <a:ext cx="5980088" cy="1508994"/>
            </a:xfrm>
            <a:prstGeom prst="rect">
              <a:avLst/>
            </a:prstGeom>
          </p:spPr>
          <p:txBody>
            <a:bodyPr wrap="square" lIns="36000" tIns="36000" rIns="36000" bIns="36000">
              <a:spAutoFit/>
            </a:bodyPr>
            <a:lstStyle/>
            <a:p>
              <a:pPr algn="just">
                <a:lnSpc>
                  <a:spcPts val="1600"/>
                </a:lnSpc>
                <a:defRPr/>
              </a:pP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『FIFA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ワールドクラスサッカー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2017』</a:t>
              </a:r>
              <a:r>
                <a:rPr lang="ja-JP" altLang="en-US" sz="1100" dirty="0" err="1">
                  <a:latin typeface="+mn-ea"/>
                  <a:ea typeface="+mn-ea"/>
                  <a:cs typeface="Meiryo UI" panose="020B0604030504040204" pitchFamily="50" charset="-128"/>
                </a:rPr>
                <a:t>への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パワーアップと、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『FIFA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ワールドクラスサッカー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2015』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開始から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周年を記念して、豪華なゲーム内アイテムが毎日もらえるログインボーナス企画を実施します。また、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EA SPORTS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がイングランド・プレミアリーグとリードパトナー契約を結んだことを記念して、期間中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回ログインすれば、キービジュアルを飾る下記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5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選手から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人が必ずもらえるボーナス企画も実施します。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ポグバ選手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/ A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・サンチェス選手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/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ヴァーディ選手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/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アグエロ選手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/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ケイン選手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[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期間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] 2016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年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27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木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)15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時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00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分 ～ 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2016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年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06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)23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時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59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分 予定</a:t>
              </a:r>
              <a:endParaRPr lang="ja-JP" altLang="en-US" sz="1100" dirty="0">
                <a:solidFill>
                  <a:srgbClr val="FF0000"/>
                </a:solidFill>
                <a:latin typeface="+mn-ea"/>
                <a:ea typeface="+mn-ea"/>
                <a:cs typeface="Meiryo UI" panose="020B0604030504040204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332656" y="3272182"/>
            <a:ext cx="6329694" cy="5137202"/>
            <a:chOff x="507807" y="3013565"/>
            <a:chExt cx="6084000" cy="5137202"/>
          </a:xfrm>
        </p:grpSpPr>
        <p:sp>
          <p:nvSpPr>
            <p:cNvPr id="10" name="正方形/長方形 9"/>
            <p:cNvSpPr/>
            <p:nvPr/>
          </p:nvSpPr>
          <p:spPr>
            <a:xfrm>
              <a:off x="582297" y="3358823"/>
              <a:ext cx="5935020" cy="4791944"/>
            </a:xfrm>
            <a:prstGeom prst="rect">
              <a:avLst/>
            </a:prstGeom>
          </p:spPr>
          <p:txBody>
            <a:bodyPr wrap="square" lIns="36000" tIns="36000" rIns="36000" bIns="36000">
              <a:spAutoFit/>
            </a:bodyPr>
            <a:lstStyle/>
            <a:p>
              <a:pPr algn="just">
                <a:lnSpc>
                  <a:spcPts val="1600"/>
                </a:lnSpc>
                <a:defRPr/>
              </a:pP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(1)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キャンペーン記念 豪華ログインボーナス実施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!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期間中、毎日、ゲーム内アイテムなどをプレゼントします。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[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期間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] 2016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年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27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木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15:00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～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8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火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14:59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 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(2)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期間限定 ブースト能力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UP!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期間中、ベストイレブン選出選手が所属するクラブの全選手、およびポルトガル国籍選手の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能力値が上昇します。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所属メンバーは、それぞれのイベント開始日から、ゲーム内でご確認いただけます。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(※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ベストイレブン選出選手が所属するクラブ内の、新シーズン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ver.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の選手のみが対象となります。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[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期間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] 2016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年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27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木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15:00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～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12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土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23:59</a:t>
              </a:r>
            </a:p>
            <a:p>
              <a:pPr algn="just">
                <a:lnSpc>
                  <a:spcPts val="1600"/>
                </a:lnSpc>
                <a:defRPr/>
              </a:pP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(3)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ルイス・フィーゴ監督からの挑戦状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 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スカウト編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フィーゴ氏が厳選の</a:t>
              </a:r>
              <a:r>
                <a:rPr lang="ja-JP" altLang="en-US" sz="11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ea"/>
                  <a:ea typeface="+mn-ea"/>
                  <a:cs typeface="Meiryo UI" panose="020B0604030504040204" pitchFamily="50" charset="-128"/>
                </a:rPr>
                <a:t>ベスト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イレブン選手をスカウトするステージです。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   　 ステージの中に隠されているフィーゴ氏からのコメントを読めば最強</a:t>
              </a:r>
              <a:r>
                <a:rPr lang="ja-JP" altLang="en-US" sz="11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ea"/>
                  <a:ea typeface="+mn-ea"/>
                  <a:cs typeface="Meiryo UI" panose="020B0604030504040204" pitchFamily="50" charset="-128"/>
                </a:rPr>
                <a:t>ベスト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イレブン選手が獲得できる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ヒントがあります。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[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期間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] 2016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年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27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木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15:00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～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8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火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14:59</a:t>
              </a:r>
            </a:p>
            <a:p>
              <a:pPr algn="just">
                <a:lnSpc>
                  <a:spcPts val="1600"/>
                </a:lnSpc>
                <a:defRPr/>
              </a:pP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(4)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ルイス・フィーゴ監督からの挑戦状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 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（ランキング編）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2016-17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シーズンの最新データで作成されたリミテッド★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6</a:t>
              </a:r>
              <a:r>
                <a:rPr lang="ja-JP" altLang="en-US" sz="1100" dirty="0" err="1">
                  <a:latin typeface="+mn-ea"/>
                  <a:ea typeface="+mn-ea"/>
                  <a:cs typeface="Meiryo UI" panose="020B0604030504040204" pitchFamily="50" charset="-128"/>
                </a:rPr>
                <a:t>、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★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5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選手が最高報酬として入手できる、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ランキング形式のイベントです。ランキング上位のプレイヤーほど、レアリティの高い選手が手に入り　　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ます。ルーキクラス限定のランキングイベントも開催しますので、初心者でも上位ランキングが狙える　　　　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大チャンスです。</a:t>
              </a: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　　　　　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[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期間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] 2016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年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27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木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15:00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～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11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8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日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(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火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) 14:59</a:t>
              </a: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507807" y="3013565"/>
              <a:ext cx="6084000" cy="265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>
              <a:spAutoFit/>
            </a:bodyPr>
            <a:lstStyle/>
            <a:p>
              <a:pPr algn="just">
                <a:lnSpc>
                  <a:spcPts val="1500"/>
                </a:lnSpc>
                <a:defRPr/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■ルイス・フィーゴ</a:t>
              </a:r>
              <a:r>
                <a:rPr lang="en-US" altLang="ja-JP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×FIFA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ワールドクラスサッカー</a:t>
              </a:r>
              <a:r>
                <a:rPr lang="en-US" altLang="ja-JP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2017 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キャンペーン概要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9452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正方形/長方形 9"/>
          <p:cNvSpPr>
            <a:spLocks noChangeArrowheads="1"/>
          </p:cNvSpPr>
          <p:nvPr/>
        </p:nvSpPr>
        <p:spPr bwMode="auto">
          <a:xfrm>
            <a:off x="420140" y="7619037"/>
            <a:ext cx="6177212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本リリースに関するお問い合わせ先</a:t>
            </a:r>
            <a:r>
              <a:rPr lang="en-US" altLang="ja-JP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</a:p>
          <a:p>
            <a:pPr algn="ctr"/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エレクトロニック・アーツ株式会社　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 Office</a:t>
            </a:r>
          </a:p>
          <a:p>
            <a:pPr algn="ctr"/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TEL: 03-5459-5490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E-MAIL: 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3"/>
              </a:rPr>
              <a:t>ea-mobile@materialpr.jp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担当：石崎・島田</a:t>
            </a:r>
            <a:endParaRPr lang="en-US" altLang="ja-JP" sz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258073"/>
              </p:ext>
            </p:extLst>
          </p:nvPr>
        </p:nvGraphicFramePr>
        <p:xfrm>
          <a:off x="692696" y="4736976"/>
          <a:ext cx="5605260" cy="208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660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7630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名称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EA SPORTS™ FIFA</a:t>
                      </a:r>
                      <a:r>
                        <a:rPr lang="en-US" altLang="ja-JP" sz="1050" b="1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ワールドクラスサッカー </a:t>
                      </a:r>
                      <a:r>
                        <a:rPr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7630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ジャンル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サッカーシミュレーションゲーム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0116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プラットフォーム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App Store℠ / Google Play™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2185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OS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iOS:</a:t>
                      </a:r>
                      <a:r>
                        <a:rPr kumimoji="1" lang="en-US" altLang="ja-JP" sz="1050" b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6.0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以降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Android:</a:t>
                      </a:r>
                      <a:r>
                        <a:rPr kumimoji="1" lang="en-US" altLang="ja-JP" sz="1050" b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2.3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以降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2185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アクセス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iOS: </a:t>
                      </a:r>
                      <a:r>
                        <a:rPr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  <a:hlinkClick r:id="rId4"/>
                        </a:rPr>
                        <a:t>https://goo.gl/rPV6Fr</a:t>
                      </a:r>
                      <a:endParaRPr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Android: </a:t>
                      </a:r>
                      <a:r>
                        <a:rPr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  <a:hlinkClick r:id="rId5"/>
                        </a:rPr>
                        <a:t>https://goo.gl/KiMLPp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0116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言語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日本語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価格</a:t>
                      </a: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無料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アプリ内課金有り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5" marR="91435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376441" y="2954656"/>
            <a:ext cx="6084000" cy="265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>
            <a:spAutoFit/>
          </a:bodyPr>
          <a:lstStyle/>
          <a:p>
            <a:pPr algn="just">
              <a:lnSpc>
                <a:spcPts val="1500"/>
              </a:lnSpc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■ゲーム情報詳細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382036" y="571808"/>
            <a:ext cx="6078406" cy="2136680"/>
            <a:chOff x="382036" y="6402777"/>
            <a:chExt cx="5710504" cy="2136680"/>
          </a:xfrm>
        </p:grpSpPr>
        <p:sp>
          <p:nvSpPr>
            <p:cNvPr id="15" name="正方形/長方形 14"/>
            <p:cNvSpPr/>
            <p:nvPr/>
          </p:nvSpPr>
          <p:spPr>
            <a:xfrm>
              <a:off x="382036" y="6402777"/>
              <a:ext cx="5568529" cy="265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>
              <a:spAutoFit/>
            </a:bodyPr>
            <a:lstStyle/>
            <a:p>
              <a:pPr algn="just">
                <a:lnSpc>
                  <a:spcPts val="1500"/>
                </a:lnSpc>
                <a:defRPr/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  <a:cs typeface="Meiryo UI" panose="020B0604030504040204" pitchFamily="50" charset="-128"/>
                </a:rPr>
                <a:t>■ゲーム情報</a:t>
              </a: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491502" y="6748335"/>
              <a:ext cx="5601038" cy="1791122"/>
            </a:xfrm>
            <a:prstGeom prst="rect">
              <a:avLst/>
            </a:prstGeom>
          </p:spPr>
          <p:txBody>
            <a:bodyPr wrap="square" lIns="36000" tIns="36000" rIns="36000" bIns="36000">
              <a:spAutoFit/>
            </a:bodyPr>
            <a:lstStyle/>
            <a:p>
              <a:pPr algn="just">
                <a:lnSpc>
                  <a:spcPts val="1500"/>
                </a:lnSpc>
                <a:defRPr/>
              </a:pPr>
              <a:r>
                <a:rPr lang="en-US" altLang="ja-JP" sz="1100" b="1" u="sng" dirty="0">
                  <a:latin typeface="+mn-ea"/>
                  <a:ea typeface="+mn-ea"/>
                  <a:cs typeface="Meiryo UI" panose="020B0604030504040204" pitchFamily="50" charset="-128"/>
                </a:rPr>
                <a:t>『EA SPORTSTM FIFA </a:t>
              </a:r>
              <a:r>
                <a:rPr lang="ja-JP" altLang="en-US" sz="1100" b="1" u="sng" dirty="0">
                  <a:latin typeface="+mn-ea"/>
                  <a:ea typeface="+mn-ea"/>
                  <a:cs typeface="Meiryo UI" panose="020B0604030504040204" pitchFamily="50" charset="-128"/>
                </a:rPr>
                <a:t>ワールドクラスサッカー </a:t>
              </a:r>
              <a:r>
                <a:rPr lang="en-US" altLang="ja-JP" sz="1100" b="1" u="sng" dirty="0">
                  <a:latin typeface="+mn-ea"/>
                  <a:ea typeface="+mn-ea"/>
                  <a:cs typeface="Meiryo UI" panose="020B0604030504040204" pitchFamily="50" charset="-128"/>
                </a:rPr>
                <a:t>2017』 </a:t>
              </a:r>
              <a:r>
                <a:rPr lang="ja-JP" altLang="en-US" sz="1100" b="1" u="sng" dirty="0">
                  <a:latin typeface="+mn-ea"/>
                  <a:ea typeface="+mn-ea"/>
                  <a:cs typeface="Meiryo UI" panose="020B0604030504040204" pitchFamily="50" charset="-128"/>
                </a:rPr>
                <a:t>について</a:t>
              </a:r>
            </a:p>
            <a:p>
              <a:pPr algn="just">
                <a:lnSpc>
                  <a:spcPts val="700"/>
                </a:lnSpc>
                <a:defRPr/>
              </a:pPr>
              <a:endParaRPr lang="ja-JP" altLang="en-US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世界最高峰の欧州リーグを舞台に、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FIFA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登録選手が、実名・実写で登場。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本物の、今のサッカーが楽しめます。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個々の選手に、レベルアップ、進化、覚醒などのトレーニングを施し、選手配置や役割設定、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1,500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通りにもおよぶチーム戦術（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15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のフォーメーション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×4</a:t>
              </a:r>
              <a:r>
                <a:rPr lang="ja-JP" altLang="en-US" sz="1100" dirty="0" err="1">
                  <a:latin typeface="+mn-ea"/>
                  <a:ea typeface="+mn-ea"/>
                  <a:cs typeface="Meiryo UI" panose="020B0604030504040204" pitchFamily="50" charset="-128"/>
                </a:rPr>
                <a:t>つの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チームタイプ</a:t>
              </a:r>
              <a:r>
                <a:rPr lang="en-US" altLang="ja-JP" sz="1100" dirty="0">
                  <a:latin typeface="+mn-ea"/>
                  <a:ea typeface="+mn-ea"/>
                  <a:cs typeface="Meiryo UI" panose="020B0604030504040204" pitchFamily="50" charset="-128"/>
                </a:rPr>
                <a:t>×</a:t>
              </a: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オフェンス・ディフェンス戦術）を駆使して、ユーザーの望む最高のチームで頂点を目指します。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対戦相手を研究して戦略、戦術、選手構成を柔軟に変更するか、自分の信念を貫くか。</a:t>
              </a:r>
              <a:endParaRPr lang="en-US" altLang="ja-JP" sz="1100" dirty="0">
                <a:latin typeface="+mn-ea"/>
                <a:ea typeface="+mn-ea"/>
                <a:cs typeface="Meiryo UI" panose="020B0604030504040204" pitchFamily="50" charset="-128"/>
              </a:endParaRPr>
            </a:p>
            <a:p>
              <a:pPr algn="just">
                <a:lnSpc>
                  <a:spcPts val="1600"/>
                </a:lnSpc>
                <a:defRPr/>
              </a:pPr>
              <a:r>
                <a:rPr lang="ja-JP" altLang="en-US" sz="1100" dirty="0">
                  <a:latin typeface="+mn-ea"/>
                  <a:ea typeface="+mn-ea"/>
                  <a:cs typeface="Meiryo UI" panose="020B0604030504040204" pitchFamily="50" charset="-128"/>
                </a:rPr>
                <a:t>監督目線で本物のサッカーに触れられます。</a:t>
              </a:r>
            </a:p>
          </p:txBody>
        </p:sp>
      </p:grpSp>
      <p:pic>
        <p:nvPicPr>
          <p:cNvPr id="17" name="図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840" y="3326960"/>
            <a:ext cx="4513316" cy="1057808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96" y="3306864"/>
            <a:ext cx="1183944" cy="11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9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13782</TotalTime>
  <Words>342</Words>
  <Application>Microsoft Office PowerPoint</Application>
  <PresentationFormat>A4 210 x 297 mm</PresentationFormat>
  <Paragraphs>71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Meiryo UI</vt:lpstr>
      <vt:lpstr>ＭＳ Ｐゴシック</vt:lpstr>
      <vt:lpstr>メイリオ</vt:lpstr>
      <vt:lpstr>Arial</vt:lpstr>
      <vt:lpstr>Calibri</vt:lpstr>
      <vt:lpstr>Office テーマ</vt:lpstr>
      <vt:lpstr>報道関係者各位 Press Release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遠藤＠Material</dc:creator>
  <cp:lastModifiedBy>ML017</cp:lastModifiedBy>
  <cp:revision>626</cp:revision>
  <cp:lastPrinted>2015-09-08T05:45:56Z</cp:lastPrinted>
  <dcterms:created xsi:type="dcterms:W3CDTF">2013-12-20T06:22:25Z</dcterms:created>
  <dcterms:modified xsi:type="dcterms:W3CDTF">2016-10-27T08:26:38Z</dcterms:modified>
</cp:coreProperties>
</file>