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8" autoAdjust="0"/>
    <p:restoredTop sz="94660"/>
  </p:normalViewPr>
  <p:slideViewPr>
    <p:cSldViewPr snapToGrid="0">
      <p:cViewPr>
        <p:scale>
          <a:sx n="100" d="100"/>
          <a:sy n="100" d="100"/>
        </p:scale>
        <p:origin x="1386" y="-2286"/>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92237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380523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320365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252472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9487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129356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183637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91656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230462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173309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25A6988-7825-432B-A44E-5357331212A4}" type="datetimeFigureOut">
              <a:rPr kumimoji="1" lang="ja-JP" altLang="en-US" smtClean="0"/>
              <a:t>2016/11/29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111344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5A6988-7825-432B-A44E-5357331212A4}" type="datetimeFigureOut">
              <a:rPr kumimoji="1" lang="ja-JP" altLang="en-US" smtClean="0"/>
              <a:t>2016/11/29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364C805-36CD-4F73-97B5-0392095C08D6}" type="slidenum">
              <a:rPr kumimoji="1" lang="ja-JP" altLang="en-US" smtClean="0"/>
              <a:t>‹#›</a:t>
            </a:fld>
            <a:endParaRPr kumimoji="1" lang="ja-JP" altLang="en-US"/>
          </a:p>
        </p:txBody>
      </p:sp>
    </p:spTree>
    <p:extLst>
      <p:ext uri="{BB962C8B-B14F-4D97-AF65-F5344CB8AC3E}">
        <p14:creationId xmlns:p14="http://schemas.microsoft.com/office/powerpoint/2010/main" val="4201096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www.esspride.com/"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6.png"/><Relationship Id="rId3" Type="http://schemas.openxmlformats.org/officeDocument/2006/relationships/image" Target="../media/image1.jpg"/><Relationship Id="rId7" Type="http://schemas.openxmlformats.org/officeDocument/2006/relationships/image" Target="../media/image21.emf"/><Relationship Id="rId12" Type="http://schemas.openxmlformats.org/officeDocument/2006/relationships/hyperlink" Target="http://www.mylittlepony.jp/" TargetMode="Externa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hyperlink" Target="https://www.facebook.com/082mag/" TargetMode="External"/><Relationship Id="rId10" Type="http://schemas.openxmlformats.org/officeDocument/2006/relationships/image" Target="../media/image24.png"/><Relationship Id="rId4" Type="http://schemas.openxmlformats.org/officeDocument/2006/relationships/hyperlink" Target="http://www.esspride.com/" TargetMode="External"/><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16"/>
          <p:cNvSpPr>
            <a:spLocks noChangeArrowheads="1"/>
          </p:cNvSpPr>
          <p:nvPr/>
        </p:nvSpPr>
        <p:spPr bwMode="auto">
          <a:xfrm>
            <a:off x="5589784" y="185664"/>
            <a:ext cx="1125315" cy="233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90000"/>
              </a:lnSpc>
              <a:spcBef>
                <a:spcPct val="0"/>
              </a:spcBef>
              <a:buFontTx/>
              <a:buNone/>
            </a:pPr>
            <a:r>
              <a:rPr lang="en-US" altLang="ja-JP" sz="1000" dirty="0" smtClean="0">
                <a:latin typeface="ＭＳ Ｐゴシック" panose="020B0600070205080204" pitchFamily="50" charset="-128"/>
              </a:rPr>
              <a:t>2016</a:t>
            </a:r>
            <a:r>
              <a:rPr lang="ja-JP" altLang="en-US" sz="1000" dirty="0" smtClean="0">
                <a:latin typeface="ＭＳ Ｐゴシック" panose="020B0600070205080204" pitchFamily="50" charset="-128"/>
              </a:rPr>
              <a:t>年</a:t>
            </a:r>
            <a:r>
              <a:rPr lang="en-US" altLang="ja-JP" sz="1000" dirty="0" smtClean="0">
                <a:latin typeface="ＭＳ Ｐゴシック" panose="020B0600070205080204" pitchFamily="50" charset="-128"/>
              </a:rPr>
              <a:t>11</a:t>
            </a:r>
            <a:r>
              <a:rPr lang="ja-JP" altLang="en-US" sz="1000" dirty="0" smtClean="0">
                <a:latin typeface="ＭＳ Ｐゴシック" panose="020B0600070205080204" pitchFamily="50" charset="-128"/>
              </a:rPr>
              <a:t>月</a:t>
            </a:r>
            <a:r>
              <a:rPr lang="en-US" altLang="ja-JP" sz="1000" dirty="0" smtClean="0">
                <a:latin typeface="ＭＳ Ｐゴシック" panose="020B0600070205080204" pitchFamily="50" charset="-128"/>
              </a:rPr>
              <a:t>29</a:t>
            </a:r>
            <a:r>
              <a:rPr lang="ja-JP" altLang="en-US" sz="1000" dirty="0" smtClean="0">
                <a:latin typeface="ＭＳ Ｐゴシック" panose="020B0600070205080204" pitchFamily="50" charset="-128"/>
              </a:rPr>
              <a:t>日</a:t>
            </a:r>
            <a:endParaRPr lang="en-US" altLang="ja-JP" sz="1000" dirty="0">
              <a:latin typeface="ＭＳ Ｐゴシック" panose="020B0600070205080204" pitchFamily="50" charset="-128"/>
            </a:endParaRPr>
          </a:p>
        </p:txBody>
      </p:sp>
      <p:sp>
        <p:nvSpPr>
          <p:cNvPr id="5" name="テキスト ボックス 14"/>
          <p:cNvSpPr txBox="1">
            <a:spLocks noChangeArrowheads="1"/>
          </p:cNvSpPr>
          <p:nvPr/>
        </p:nvSpPr>
        <p:spPr bwMode="auto">
          <a:xfrm>
            <a:off x="72008" y="128464"/>
            <a:ext cx="23282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smtClean="0">
                <a:latin typeface="ＭＳ Ｐゴシック" panose="020B0600070205080204" pitchFamily="50" charset="-128"/>
              </a:rPr>
              <a:t>ニュースリリース　（全</a:t>
            </a:r>
            <a:r>
              <a:rPr lang="en-US" altLang="ja-JP" sz="1000" dirty="0" smtClean="0">
                <a:latin typeface="ＭＳ Ｐゴシック" panose="020B0600070205080204" pitchFamily="50" charset="-128"/>
              </a:rPr>
              <a:t>3</a:t>
            </a:r>
            <a:r>
              <a:rPr lang="ja-JP" altLang="en-US" sz="1000" dirty="0" smtClean="0">
                <a:latin typeface="ＭＳ Ｐゴシック" panose="020B0600070205080204" pitchFamily="50" charset="-128"/>
              </a:rPr>
              <a:t>ページ／</a:t>
            </a:r>
            <a:r>
              <a:rPr lang="en-US" altLang="ja-JP" sz="1000" dirty="0" smtClean="0">
                <a:latin typeface="ＭＳ Ｐゴシック" panose="020B0600070205080204" pitchFamily="50" charset="-128"/>
              </a:rPr>
              <a:t>1</a:t>
            </a:r>
            <a:r>
              <a:rPr lang="ja-JP" altLang="en-US" sz="1000" dirty="0" smtClean="0">
                <a:latin typeface="ＭＳ Ｐゴシック" panose="020B0600070205080204" pitchFamily="50" charset="-128"/>
              </a:rPr>
              <a:t>）</a:t>
            </a:r>
            <a:endParaRPr lang="ja-JP" altLang="en-US" sz="1000" dirty="0">
              <a:latin typeface="ＭＳ Ｐゴシック" panose="020B0600070205080204" pitchFamily="50" charset="-128"/>
            </a:endParaRPr>
          </a:p>
        </p:txBody>
      </p:sp>
      <p:sp>
        <p:nvSpPr>
          <p:cNvPr id="6" name="Text Box 15"/>
          <p:cNvSpPr txBox="1">
            <a:spLocks noChangeArrowheads="1"/>
          </p:cNvSpPr>
          <p:nvPr/>
        </p:nvSpPr>
        <p:spPr bwMode="auto">
          <a:xfrm>
            <a:off x="63500" y="1848634"/>
            <a:ext cx="668020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000" dirty="0" smtClean="0">
                <a:latin typeface="ＭＳ Ｐゴシック" panose="020B0600070205080204" pitchFamily="50" charset="-128"/>
              </a:rPr>
              <a:t>　</a:t>
            </a:r>
            <a:r>
              <a:rPr lang="ja-JP" altLang="en-US" sz="1000" dirty="0">
                <a:latin typeface="ＭＳ Ｐゴシック" panose="020B0600070205080204" pitchFamily="50" charset="-128"/>
              </a:rPr>
              <a:t>オリジナルのお菓子の活用を軸に、企業の組織改革やトータルブランディングを手掛ける株式会社</a:t>
            </a:r>
            <a:r>
              <a:rPr lang="en-US" altLang="ja-JP" sz="1000" dirty="0">
                <a:latin typeface="ＭＳ Ｐゴシック" panose="020B0600070205080204" pitchFamily="50" charset="-128"/>
              </a:rPr>
              <a:t>ESSPRIDE</a:t>
            </a:r>
            <a:r>
              <a:rPr lang="ja-JP" altLang="en-US" sz="1000" dirty="0">
                <a:latin typeface="ＭＳ Ｐゴシック" panose="020B0600070205080204" pitchFamily="50" charset="-128"/>
              </a:rPr>
              <a:t>（本社：東京都渋谷区、代表取締役グループ</a:t>
            </a:r>
            <a:r>
              <a:rPr lang="en-US" altLang="ja-JP" sz="1000" dirty="0">
                <a:latin typeface="ＭＳ Ｐゴシック" panose="020B0600070205080204" pitchFamily="50" charset="-128"/>
              </a:rPr>
              <a:t>CEO </a:t>
            </a:r>
            <a:r>
              <a:rPr lang="ja-JP" altLang="en-US" sz="1000" dirty="0">
                <a:latin typeface="ＭＳ Ｐゴシック" panose="020B0600070205080204" pitchFamily="50" charset="-128"/>
              </a:rPr>
              <a:t>：西川世一、</a:t>
            </a:r>
            <a:r>
              <a:rPr lang="en-US" altLang="ja-JP" sz="1000" dirty="0">
                <a:latin typeface="ＭＳ Ｐゴシック" panose="020B0600070205080204" pitchFamily="50" charset="-128"/>
              </a:rPr>
              <a:t>03-3479-3610</a:t>
            </a:r>
            <a:r>
              <a:rPr lang="ja-JP" altLang="en-US" sz="1000" dirty="0">
                <a:latin typeface="ＭＳ Ｐゴシック" panose="020B0600070205080204" pitchFamily="50" charset="-128"/>
              </a:rPr>
              <a:t>、以下</a:t>
            </a:r>
            <a:r>
              <a:rPr lang="en-US" altLang="ja-JP" sz="1000" dirty="0">
                <a:latin typeface="ＭＳ Ｐゴシック" panose="020B0600070205080204" pitchFamily="50" charset="-128"/>
              </a:rPr>
              <a:t>ESSPRIDE</a:t>
            </a:r>
            <a:r>
              <a:rPr lang="ja-JP" altLang="en-US" sz="1000" dirty="0">
                <a:latin typeface="ＭＳ Ｐゴシック" panose="020B0600070205080204" pitchFamily="50" charset="-128"/>
              </a:rPr>
              <a:t>） は</a:t>
            </a:r>
            <a:r>
              <a:rPr lang="ja-JP" altLang="en-US" sz="1000" dirty="0" smtClean="0">
                <a:latin typeface="ＭＳ Ｐゴシック" panose="020B0600070205080204" pitchFamily="50" charset="-128"/>
              </a:rPr>
              <a:t>、</a:t>
            </a:r>
            <a:r>
              <a:rPr lang="en-US" altLang="ja-JP" sz="1000" dirty="0" smtClean="0">
                <a:latin typeface="ＭＳ Ｐゴシック" panose="020B0600070205080204" pitchFamily="50" charset="-128"/>
              </a:rPr>
              <a:t>2016</a:t>
            </a:r>
            <a:r>
              <a:rPr lang="ja-JP" altLang="en-US" sz="1000" dirty="0" smtClean="0">
                <a:latin typeface="ＭＳ Ｐゴシック" panose="020B0600070205080204" pitchFamily="50" charset="-128"/>
              </a:rPr>
              <a:t>年</a:t>
            </a:r>
            <a:r>
              <a:rPr lang="en-US" altLang="ja-JP" sz="1000" dirty="0" smtClean="0">
                <a:latin typeface="ＭＳ Ｐゴシック" panose="020B0600070205080204" pitchFamily="50" charset="-128"/>
              </a:rPr>
              <a:t>12</a:t>
            </a:r>
            <a:r>
              <a:rPr lang="ja-JP" altLang="en-US" sz="1000" dirty="0" smtClean="0">
                <a:latin typeface="ＭＳ Ｐゴシック" panose="020B0600070205080204" pitchFamily="50" charset="-128"/>
              </a:rPr>
              <a:t>月</a:t>
            </a:r>
            <a:r>
              <a:rPr lang="en-US" altLang="ja-JP" sz="1000" dirty="0" smtClean="0">
                <a:latin typeface="ＭＳ Ｐゴシック" panose="020B0600070205080204" pitchFamily="50" charset="-128"/>
              </a:rPr>
              <a:t>14</a:t>
            </a:r>
            <a:r>
              <a:rPr lang="ja-JP" altLang="en-US" sz="1000" dirty="0" smtClean="0">
                <a:latin typeface="ＭＳ Ｐゴシック" panose="020B0600070205080204" pitchFamily="50" charset="-128"/>
              </a:rPr>
              <a:t>日（水）～</a:t>
            </a:r>
            <a:r>
              <a:rPr lang="en-US" altLang="ja-JP" sz="1000" dirty="0" smtClean="0">
                <a:latin typeface="ＭＳ Ｐゴシック" panose="020B0600070205080204" pitchFamily="50" charset="-128"/>
              </a:rPr>
              <a:t>2017</a:t>
            </a:r>
            <a:r>
              <a:rPr lang="ja-JP" altLang="en-US" sz="1000" dirty="0" smtClean="0">
                <a:latin typeface="ＭＳ Ｐゴシック" panose="020B0600070205080204" pitchFamily="50" charset="-128"/>
              </a:rPr>
              <a:t>年</a:t>
            </a:r>
            <a:r>
              <a:rPr lang="en-US" altLang="ja-JP" sz="1000" dirty="0" smtClean="0">
                <a:latin typeface="ＭＳ Ｐゴシック" panose="020B0600070205080204" pitchFamily="50" charset="-128"/>
              </a:rPr>
              <a:t>1</a:t>
            </a:r>
            <a:r>
              <a:rPr lang="ja-JP" altLang="en-US" sz="1000" dirty="0" smtClean="0">
                <a:latin typeface="ＭＳ Ｐゴシック" panose="020B0600070205080204" pitchFamily="50" charset="-128"/>
              </a:rPr>
              <a:t>月</a:t>
            </a:r>
            <a:r>
              <a:rPr lang="en-US" altLang="ja-JP" sz="1000" dirty="0">
                <a:latin typeface="ＭＳ Ｐゴシック" panose="020B0600070205080204" pitchFamily="50" charset="-128"/>
              </a:rPr>
              <a:t>10</a:t>
            </a:r>
            <a:r>
              <a:rPr lang="ja-JP" altLang="en-US" sz="1000" dirty="0" smtClean="0">
                <a:latin typeface="ＭＳ Ｐゴシック" panose="020B0600070205080204" pitchFamily="50" charset="-128"/>
              </a:rPr>
              <a:t>日（火）の期間、伊勢丹新宿店本館</a:t>
            </a:r>
            <a:r>
              <a:rPr lang="en-US" altLang="ja-JP" sz="1000" dirty="0" smtClean="0">
                <a:latin typeface="ＭＳ Ｐゴシック" panose="020B0600070205080204" pitchFamily="50" charset="-128"/>
              </a:rPr>
              <a:t>2F</a:t>
            </a:r>
            <a:r>
              <a:rPr lang="ja-JP" altLang="en-US" sz="1000" dirty="0" smtClean="0">
                <a:latin typeface="ＭＳ Ｐゴシック" panose="020B0600070205080204" pitchFamily="50" charset="-128"/>
              </a:rPr>
              <a:t>（イセタンガール）にオープンする</a:t>
            </a:r>
            <a:r>
              <a:rPr lang="ja-JP" altLang="en-US" sz="1000" dirty="0"/>
              <a:t>株式会社</a:t>
            </a:r>
            <a:r>
              <a:rPr lang="ja-JP" altLang="en-US" sz="1000" dirty="0" smtClean="0"/>
              <a:t>セガトイズ様が運営する</a:t>
            </a:r>
            <a:r>
              <a:rPr lang="ja-JP" altLang="en-US" sz="1000" dirty="0" smtClean="0">
                <a:latin typeface="ＭＳ Ｐゴシック" panose="020B0600070205080204" pitchFamily="50" charset="-128"/>
              </a:rPr>
              <a:t>「</a:t>
            </a:r>
            <a:r>
              <a:rPr lang="en-US" altLang="ja-JP" sz="1000" dirty="0">
                <a:latin typeface="ＭＳ Ｐゴシック" panose="020B0600070205080204" pitchFamily="50" charset="-128"/>
              </a:rPr>
              <a:t>MY LITTLE PONY</a:t>
            </a:r>
            <a:r>
              <a:rPr lang="ja-JP" altLang="en-US" sz="1000" dirty="0">
                <a:latin typeface="ＭＳ Ｐゴシック" panose="020B0600070205080204" pitchFamily="50" charset="-128"/>
              </a:rPr>
              <a:t>（マイリトルポニー</a:t>
            </a:r>
            <a:r>
              <a:rPr lang="ja-JP" altLang="en-US" sz="1000" dirty="0" smtClean="0">
                <a:latin typeface="ＭＳ Ｐゴシック" panose="020B0600070205080204" pitchFamily="50" charset="-128"/>
              </a:rPr>
              <a:t>）」ポップアップストア「</a:t>
            </a:r>
            <a:r>
              <a:rPr lang="en-US" altLang="ja-JP" sz="1000" dirty="0" smtClean="0">
                <a:latin typeface="ＭＳ Ｐゴシック" panose="020B0600070205080204" pitchFamily="50" charset="-128"/>
              </a:rPr>
              <a:t>CUTIE </a:t>
            </a:r>
            <a:r>
              <a:rPr lang="en-US" altLang="ja-JP" sz="1000" dirty="0">
                <a:latin typeface="ＭＳ Ｐゴシック" panose="020B0600070205080204" pitchFamily="50" charset="-128"/>
              </a:rPr>
              <a:t>MARK CHRISTMAS </a:t>
            </a:r>
            <a:r>
              <a:rPr lang="en-US" altLang="ja-JP" sz="1000" dirty="0" smtClean="0">
                <a:latin typeface="ＭＳ Ｐゴシック" panose="020B0600070205080204" pitchFamily="50" charset="-128"/>
              </a:rPr>
              <a:t>MAGIC</a:t>
            </a:r>
            <a:r>
              <a:rPr lang="ja-JP" altLang="en-US" sz="1000" dirty="0" smtClean="0">
                <a:latin typeface="ＭＳ Ｐゴシック" panose="020B0600070205080204" pitchFamily="50" charset="-128"/>
              </a:rPr>
              <a:t>（キューティマーク　クリスマス　マジック）</a:t>
            </a:r>
            <a:r>
              <a:rPr lang="ja-JP" altLang="en-US" sz="1000" dirty="0" smtClean="0">
                <a:solidFill>
                  <a:srgbClr val="0070C0"/>
                </a:solidFill>
                <a:latin typeface="ＭＳ Ｐゴシック" panose="020B0600070205080204" pitchFamily="50" charset="-128"/>
              </a:rPr>
              <a:t>」</a:t>
            </a:r>
            <a:r>
              <a:rPr lang="ja-JP" altLang="en-US" sz="1000" dirty="0" smtClean="0">
                <a:latin typeface="ＭＳ Ｐゴシック" panose="020B0600070205080204" pitchFamily="50" charset="-128"/>
              </a:rPr>
              <a:t>内で販売する</a:t>
            </a:r>
            <a:r>
              <a:rPr lang="ja-JP" altLang="en-US" sz="1000" dirty="0">
                <a:latin typeface="ＭＳ Ｐゴシック" panose="020B0600070205080204" pitchFamily="50" charset="-128"/>
              </a:rPr>
              <a:t>先行</a:t>
            </a:r>
            <a:r>
              <a:rPr lang="ja-JP" altLang="en-US" sz="1000" dirty="0" smtClean="0">
                <a:latin typeface="ＭＳ Ｐゴシック" panose="020B0600070205080204" pitchFamily="50" charset="-128"/>
              </a:rPr>
              <a:t>オリジナルお菓子・グッズ・アパレルを企画プロデュースしました。</a:t>
            </a:r>
            <a:endParaRPr lang="en-US" altLang="ja-JP" sz="700" strike="sngStrike" dirty="0" smtClean="0">
              <a:latin typeface="ＭＳ Ｐゴシック" panose="020B0600070205080204" pitchFamily="50" charset="-128"/>
            </a:endParaRPr>
          </a:p>
          <a:p>
            <a:pPr>
              <a:spcBef>
                <a:spcPct val="0"/>
              </a:spcBef>
              <a:buNone/>
            </a:pPr>
            <a:r>
              <a:rPr lang="ja-JP" altLang="en-US" sz="1000" dirty="0" smtClean="0">
                <a:latin typeface="ＭＳ Ｐゴシック" panose="020B0600070205080204" pitchFamily="50" charset="-128"/>
              </a:rPr>
              <a:t>また、ショップでは</a:t>
            </a:r>
            <a:r>
              <a:rPr lang="en-US" altLang="ja-JP" sz="1000" dirty="0" smtClean="0">
                <a:latin typeface="ＭＳ Ｐゴシック" panose="020B0600070205080204" pitchFamily="50" charset="-128"/>
              </a:rPr>
              <a:t>MY </a:t>
            </a:r>
            <a:r>
              <a:rPr lang="en-US" altLang="ja-JP" sz="1000" dirty="0">
                <a:latin typeface="ＭＳ Ｐゴシック" panose="020B0600070205080204" pitchFamily="50" charset="-128"/>
              </a:rPr>
              <a:t>LITTLE </a:t>
            </a:r>
            <a:r>
              <a:rPr lang="en-US" altLang="ja-JP" sz="1000" dirty="0" smtClean="0">
                <a:latin typeface="ＭＳ Ｐゴシック" panose="020B0600070205080204" pitchFamily="50" charset="-128"/>
              </a:rPr>
              <a:t>PONY</a:t>
            </a:r>
            <a:r>
              <a:rPr lang="ja-JP" altLang="en-US" sz="1000" dirty="0" smtClean="0">
                <a:latin typeface="ＭＳ Ｐゴシック" panose="020B0600070205080204" pitchFamily="50" charset="-128"/>
              </a:rPr>
              <a:t>のグッズが大集合！更に</a:t>
            </a:r>
            <a:r>
              <a:rPr lang="ja-JP" altLang="en-US" sz="1000" dirty="0">
                <a:latin typeface="ＭＳ Ｐゴシック" panose="020B0600070205080204" pitchFamily="50" charset="-128"/>
              </a:rPr>
              <a:t>、キャラクターとの撮影会や</a:t>
            </a:r>
            <a:r>
              <a:rPr lang="ja-JP" altLang="en-US" sz="1000" dirty="0" smtClean="0">
                <a:latin typeface="ＭＳ Ｐゴシック" panose="020B0600070205080204" pitchFamily="50" charset="-128"/>
              </a:rPr>
              <a:t>、</a:t>
            </a:r>
            <a:r>
              <a:rPr lang="en-US" altLang="ja-JP" sz="1000" dirty="0" smtClean="0">
                <a:latin typeface="ＭＳ Ｐゴシック" panose="020B0600070205080204" pitchFamily="50" charset="-128"/>
              </a:rPr>
              <a:t>MY </a:t>
            </a:r>
            <a:r>
              <a:rPr lang="en-US" altLang="ja-JP" sz="1000" dirty="0">
                <a:latin typeface="ＭＳ Ｐゴシック" panose="020B0600070205080204" pitchFamily="50" charset="-128"/>
              </a:rPr>
              <a:t>LITTLE PONY </a:t>
            </a:r>
            <a:r>
              <a:rPr lang="ja-JP" altLang="en-US" sz="1000" dirty="0" smtClean="0">
                <a:latin typeface="ＭＳ Ｐゴシック" panose="020B0600070205080204" pitchFamily="50" charset="-128"/>
              </a:rPr>
              <a:t>が</a:t>
            </a:r>
            <a:r>
              <a:rPr lang="ja-JP" altLang="en-US" sz="1000" dirty="0">
                <a:latin typeface="ＭＳ Ｐゴシック" panose="020B0600070205080204" pitchFamily="50" charset="-128"/>
              </a:rPr>
              <a:t>コラボレーションした</a:t>
            </a:r>
            <a:r>
              <a:rPr lang="ja-JP" altLang="en-US" sz="1000" dirty="0" smtClean="0">
                <a:latin typeface="ＭＳ Ｐゴシック" panose="020B0600070205080204" pitchFamily="50" charset="-128"/>
              </a:rPr>
              <a:t>“</a:t>
            </a:r>
            <a:r>
              <a:rPr lang="en-US" altLang="ja-JP" sz="1000" dirty="0" smtClean="0">
                <a:latin typeface="ＭＳ Ｐゴシック" panose="020B0600070205080204" pitchFamily="50" charset="-128"/>
              </a:rPr>
              <a:t>Manish</a:t>
            </a:r>
            <a:r>
              <a:rPr lang="ja-JP" altLang="en-US" sz="1000" dirty="0">
                <a:latin typeface="ＭＳ Ｐゴシック" panose="020B0600070205080204" pitchFamily="50" charset="-128"/>
              </a:rPr>
              <a:t> </a:t>
            </a:r>
            <a:r>
              <a:rPr lang="en-US" altLang="ja-JP" sz="1000" dirty="0" smtClean="0">
                <a:latin typeface="ＭＳ Ｐゴシック" panose="020B0600070205080204" pitchFamily="50" charset="-128"/>
              </a:rPr>
              <a:t>Aror</a:t>
            </a:r>
            <a:r>
              <a:rPr lang="en-US" altLang="ja-JP" sz="1000" dirty="0">
                <a:latin typeface="ＭＳ Ｐゴシック" panose="020B0600070205080204" pitchFamily="50" charset="-128"/>
              </a:rPr>
              <a:t>a</a:t>
            </a:r>
            <a:r>
              <a:rPr lang="ja-JP" altLang="en-US" sz="1000" dirty="0" smtClean="0">
                <a:latin typeface="ＭＳ Ｐゴシック" panose="020B0600070205080204" pitchFamily="50" charset="-128"/>
              </a:rPr>
              <a:t>（マニッシュ・アローラ）”と “</a:t>
            </a:r>
            <a:r>
              <a:rPr lang="en-US" altLang="ja-JP" sz="1000" dirty="0" smtClean="0">
                <a:latin typeface="ＭＳ Ｐゴシック" panose="020B0600070205080204" pitchFamily="50" charset="-128"/>
              </a:rPr>
              <a:t>MARIA ESCOTE</a:t>
            </a:r>
            <a:r>
              <a:rPr lang="ja-JP" altLang="en-US" sz="1000" dirty="0" smtClean="0">
                <a:latin typeface="ＭＳ Ｐゴシック" panose="020B0600070205080204" pitchFamily="50" charset="-128"/>
              </a:rPr>
              <a:t>（マリア・エスコート）”のアパレルを日本初特別展示、</a:t>
            </a:r>
            <a:r>
              <a:rPr lang="en-US" altLang="ja-JP" sz="1000" dirty="0">
                <a:latin typeface="ＭＳ Ｐゴシック" panose="020B0600070205080204" pitchFamily="50" charset="-128"/>
              </a:rPr>
              <a:t> MY LITTLE </a:t>
            </a:r>
            <a:r>
              <a:rPr lang="en-US" altLang="ja-JP" sz="1000" dirty="0" smtClean="0">
                <a:latin typeface="ＭＳ Ｐゴシック" panose="020B0600070205080204" pitchFamily="50" charset="-128"/>
              </a:rPr>
              <a:t>PONY</a:t>
            </a:r>
            <a:r>
              <a:rPr lang="ja-JP" altLang="en-US" sz="1000" dirty="0" smtClean="0">
                <a:latin typeface="ＭＳ Ｐゴシック" panose="020B0600070205080204" pitchFamily="50" charset="-128"/>
              </a:rPr>
              <a:t>のレトロフィギュアも展示のほか、スペシャルイベントが盛りだくさん！</a:t>
            </a:r>
            <a:endParaRPr lang="en-US" altLang="ja-JP" sz="1000" dirty="0" smtClean="0">
              <a:latin typeface="ＭＳ Ｐゴシック" panose="020B0600070205080204" pitchFamily="50" charset="-128"/>
            </a:endParaRPr>
          </a:p>
          <a:p>
            <a:pPr>
              <a:spcBef>
                <a:spcPct val="0"/>
              </a:spcBef>
              <a:buNone/>
            </a:pPr>
            <a:endParaRPr lang="ja-JP" altLang="en-US" sz="1000" dirty="0" smtClean="0">
              <a:latin typeface="ＭＳ Ｐゴシック" panose="020B0600070205080204" pitchFamily="50" charset="-128"/>
            </a:endParaRPr>
          </a:p>
          <a:p>
            <a:pPr>
              <a:spcBef>
                <a:spcPct val="0"/>
              </a:spcBef>
              <a:buNone/>
            </a:pPr>
            <a:r>
              <a:rPr lang="ja-JP" altLang="en-US" sz="1000" dirty="0" smtClean="0">
                <a:latin typeface="ＭＳ Ｐゴシック" panose="020B0600070205080204" pitchFamily="50" charset="-128"/>
              </a:rPr>
              <a:t>　</a:t>
            </a:r>
            <a:r>
              <a:rPr lang="en-US" altLang="ja-JP" sz="1000" dirty="0">
                <a:latin typeface="ＭＳ Ｐゴシック" panose="020B0600070205080204" pitchFamily="50" charset="-128"/>
              </a:rPr>
              <a:t>ESSPRIDE</a:t>
            </a:r>
            <a:r>
              <a:rPr lang="ja-JP" altLang="en-US" sz="1000" dirty="0">
                <a:latin typeface="ＭＳ Ｐゴシック" panose="020B0600070205080204" pitchFamily="50" charset="-128"/>
              </a:rPr>
              <a:t>では、オリジナルの商品企画・開発で、これまでも多くの案件を手掛けさせていただいています。今後さらに商品企画開発分野での事業展開を推進し、係る企業様の発展に努めてまいります。</a:t>
            </a:r>
          </a:p>
        </p:txBody>
      </p:sp>
      <p:sp>
        <p:nvSpPr>
          <p:cNvPr id="7" name="Line 13"/>
          <p:cNvSpPr>
            <a:spLocks noChangeShapeType="1"/>
          </p:cNvSpPr>
          <p:nvPr/>
        </p:nvSpPr>
        <p:spPr bwMode="auto">
          <a:xfrm>
            <a:off x="0" y="9466652"/>
            <a:ext cx="6858000" cy="0"/>
          </a:xfrm>
          <a:prstGeom prst="line">
            <a:avLst/>
          </a:prstGeom>
          <a:noFill/>
          <a:ln w="9525">
            <a:solidFill>
              <a:schemeClr val="tx1"/>
            </a:solidFill>
            <a:round/>
            <a:headEnd/>
            <a:tailEnd/>
          </a:ln>
          <a:extLst/>
        </p:spPr>
        <p:txBody>
          <a:bodyPr wrap="none" anchor="ctr"/>
          <a:lstStyle/>
          <a:p>
            <a:pPr eaLnBrk="1" hangingPunct="1">
              <a:defRPr/>
            </a:pPr>
            <a:endParaRPr lang="ja-JP" altLang="en-US" dirty="0">
              <a:latin typeface="+mj-ea"/>
              <a:ea typeface="+mj-ea"/>
            </a:endParaRPr>
          </a:p>
        </p:txBody>
      </p:sp>
      <p:sp>
        <p:nvSpPr>
          <p:cNvPr id="8" name="正方形/長方形 16"/>
          <p:cNvSpPr>
            <a:spLocks noChangeArrowheads="1"/>
          </p:cNvSpPr>
          <p:nvPr/>
        </p:nvSpPr>
        <p:spPr bwMode="auto">
          <a:xfrm>
            <a:off x="144016" y="374475"/>
            <a:ext cx="184482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1000" dirty="0">
                <a:latin typeface="ＭＳ Ｐゴシック" panose="020B0600070205080204" pitchFamily="50" charset="-128"/>
              </a:rPr>
              <a:t>報道関係　各位</a:t>
            </a:r>
            <a:endParaRPr lang="en-US" altLang="ja-JP" sz="1000" dirty="0">
              <a:latin typeface="ＭＳ Ｐゴシック" panose="020B0600070205080204" pitchFamily="50" charset="-128"/>
            </a:endParaRPr>
          </a:p>
        </p:txBody>
      </p:sp>
      <p:sp>
        <p:nvSpPr>
          <p:cNvPr id="9" name="正方形/長方形 28"/>
          <p:cNvSpPr>
            <a:spLocks noChangeArrowheads="1"/>
          </p:cNvSpPr>
          <p:nvPr/>
        </p:nvSpPr>
        <p:spPr bwMode="auto">
          <a:xfrm>
            <a:off x="5301208" y="344488"/>
            <a:ext cx="1380506"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100" dirty="0">
                <a:latin typeface="+mn-ea"/>
                <a:ea typeface="+mn-ea"/>
              </a:rPr>
              <a:t>株式会社</a:t>
            </a:r>
            <a:r>
              <a:rPr lang="en-US" altLang="ja-JP" sz="1100" dirty="0">
                <a:latin typeface="+mn-ea"/>
                <a:ea typeface="+mn-ea"/>
              </a:rPr>
              <a:t>ESSPRIDE</a:t>
            </a:r>
            <a:endParaRPr lang="ja-JP" altLang="en-US" sz="1100" dirty="0">
              <a:latin typeface="+mn-ea"/>
              <a:ea typeface="+mn-ea"/>
            </a:endParaRPr>
          </a:p>
        </p:txBody>
      </p:sp>
      <p:sp>
        <p:nvSpPr>
          <p:cNvPr id="10" name="正方形/長方形 17"/>
          <p:cNvSpPr>
            <a:spLocks noChangeArrowheads="1"/>
          </p:cNvSpPr>
          <p:nvPr/>
        </p:nvSpPr>
        <p:spPr bwMode="auto">
          <a:xfrm>
            <a:off x="1588" y="9475416"/>
            <a:ext cx="685641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dirty="0">
                <a:latin typeface="ＭＳ Ｐゴシック" panose="020B0600070205080204" pitchFamily="50" charset="-128"/>
              </a:rPr>
              <a:t>【</a:t>
            </a:r>
            <a:r>
              <a:rPr lang="ja-JP" altLang="en-US" sz="1000" dirty="0">
                <a:latin typeface="ＭＳ Ｐゴシック" panose="020B0600070205080204" pitchFamily="50" charset="-128"/>
              </a:rPr>
              <a:t>本リリースに関するお問合せ先</a:t>
            </a:r>
            <a:r>
              <a:rPr lang="en-US" altLang="ja-JP" sz="1000" dirty="0">
                <a:latin typeface="ＭＳ Ｐゴシック" panose="020B0600070205080204" pitchFamily="50" charset="-128"/>
              </a:rPr>
              <a:t>】</a:t>
            </a:r>
            <a:r>
              <a:rPr lang="ja-JP" altLang="en-US" sz="1000" dirty="0">
                <a:latin typeface="ＭＳ Ｐゴシック" panose="020B0600070205080204" pitchFamily="50" charset="-128"/>
              </a:rPr>
              <a:t>　株式会社</a:t>
            </a:r>
            <a:r>
              <a:rPr lang="en-US" altLang="ja-JP" sz="1000" dirty="0">
                <a:latin typeface="ＭＳ Ｐゴシック" panose="020B0600070205080204" pitchFamily="50" charset="-128"/>
              </a:rPr>
              <a:t>ESSPRIDE</a:t>
            </a:r>
            <a:r>
              <a:rPr lang="ja-JP" altLang="en-US" sz="1000" dirty="0">
                <a:latin typeface="ＭＳ Ｐゴシック" panose="020B0600070205080204" pitchFamily="50" charset="-128"/>
              </a:rPr>
              <a:t>　広報事務局：</a:t>
            </a:r>
            <a:r>
              <a:rPr lang="ja-JP" altLang="en-US" sz="1000" dirty="0" smtClean="0">
                <a:latin typeface="ＭＳ Ｐゴシック" panose="020B0600070205080204" pitchFamily="50" charset="-128"/>
              </a:rPr>
              <a:t>鈴木</a:t>
            </a:r>
            <a:endParaRPr lang="en-US" altLang="ja-JP" sz="1000" dirty="0" smtClean="0">
              <a:latin typeface="ＭＳ Ｐゴシック" panose="020B0600070205080204" pitchFamily="50" charset="-128"/>
            </a:endParaRPr>
          </a:p>
          <a:p>
            <a:pPr algn="ctr" eaLnBrk="1" hangingPunct="1">
              <a:spcBef>
                <a:spcPct val="0"/>
              </a:spcBef>
              <a:buFontTx/>
              <a:buNone/>
            </a:pPr>
            <a:r>
              <a:rPr lang="en-US" altLang="ja-JP" sz="1000" dirty="0" smtClean="0">
                <a:latin typeface="ＭＳ Ｐゴシック" panose="020B0600070205080204" pitchFamily="50" charset="-128"/>
              </a:rPr>
              <a:t>TEL</a:t>
            </a:r>
            <a:r>
              <a:rPr lang="ja-JP" altLang="en-US" sz="1000" dirty="0">
                <a:latin typeface="ＭＳ Ｐゴシック" panose="020B0600070205080204" pitchFamily="50" charset="-128"/>
              </a:rPr>
              <a:t>：</a:t>
            </a:r>
            <a:r>
              <a:rPr lang="en-US" altLang="ja-JP" sz="1000" dirty="0">
                <a:latin typeface="ＭＳ Ｐゴシック" panose="020B0600070205080204" pitchFamily="50" charset="-128"/>
              </a:rPr>
              <a:t>03-3479-3610</a:t>
            </a:r>
            <a:r>
              <a:rPr lang="ja-JP" altLang="en-US" sz="1000" dirty="0">
                <a:latin typeface="ＭＳ Ｐゴシック" panose="020B0600070205080204" pitchFamily="50" charset="-128"/>
              </a:rPr>
              <a:t> 　</a:t>
            </a:r>
            <a:r>
              <a:rPr lang="en-US" altLang="ja-JP" sz="1000" dirty="0">
                <a:latin typeface="ＭＳ Ｐゴシック" panose="020B0600070205080204" pitchFamily="50" charset="-128"/>
              </a:rPr>
              <a:t>FAX</a:t>
            </a:r>
            <a:r>
              <a:rPr lang="ja-JP" altLang="en-US" sz="1000" dirty="0">
                <a:latin typeface="ＭＳ Ｐゴシック" panose="020B0600070205080204" pitchFamily="50" charset="-128"/>
              </a:rPr>
              <a:t>：</a:t>
            </a:r>
            <a:r>
              <a:rPr lang="en-US" altLang="ja-JP" sz="1000" dirty="0">
                <a:latin typeface="ＭＳ Ｐゴシック" panose="020B0600070205080204" pitchFamily="50" charset="-128"/>
              </a:rPr>
              <a:t>03-3479-3620</a:t>
            </a:r>
            <a:r>
              <a:rPr lang="ja-JP" altLang="en-US" sz="1000" dirty="0">
                <a:latin typeface="ＭＳ Ｐゴシック" panose="020B0600070205080204" pitchFamily="50" charset="-128"/>
              </a:rPr>
              <a:t>　　</a:t>
            </a:r>
            <a:r>
              <a:rPr lang="en-US" altLang="ja-JP" sz="1000" dirty="0">
                <a:latin typeface="ＭＳ Ｐゴシック" panose="020B0600070205080204" pitchFamily="50" charset="-128"/>
              </a:rPr>
              <a:t>Mail</a:t>
            </a:r>
            <a:r>
              <a:rPr lang="ja-JP" altLang="en-US" sz="1000" dirty="0">
                <a:latin typeface="ＭＳ Ｐゴシック" panose="020B0600070205080204" pitchFamily="50" charset="-128"/>
              </a:rPr>
              <a:t>：</a:t>
            </a:r>
            <a:r>
              <a:rPr lang="en-US" altLang="ja-JP" sz="1000" u="sng" dirty="0" smtClean="0">
                <a:latin typeface="ＭＳ Ｐゴシック" panose="020B0600070205080204" pitchFamily="50" charset="-128"/>
              </a:rPr>
              <a:t>kouhou@esspride.com</a:t>
            </a:r>
            <a:endParaRPr lang="ja-JP" altLang="en-US" sz="1000" dirty="0">
              <a:latin typeface="ＭＳ Ｐゴシック" panose="020B0600070205080204" pitchFamily="50" charset="-128"/>
            </a:endParaRPr>
          </a:p>
        </p:txBody>
      </p:sp>
      <p:sp>
        <p:nvSpPr>
          <p:cNvPr id="16" name="角丸四角形 15"/>
          <p:cNvSpPr/>
          <p:nvPr/>
        </p:nvSpPr>
        <p:spPr>
          <a:xfrm>
            <a:off x="144016" y="952626"/>
            <a:ext cx="6571083" cy="868481"/>
          </a:xfrm>
          <a:prstGeom prst="roundRect">
            <a:avLst>
              <a:gd name="adj" fmla="val 6787"/>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7" name="テキスト ボックス 16"/>
          <p:cNvSpPr txBox="1"/>
          <p:nvPr/>
        </p:nvSpPr>
        <p:spPr>
          <a:xfrm>
            <a:off x="68679" y="969816"/>
            <a:ext cx="6704078" cy="784830"/>
          </a:xfrm>
          <a:prstGeom prst="rect">
            <a:avLst/>
          </a:prstGeom>
          <a:noFill/>
        </p:spPr>
        <p:txBody>
          <a:bodyPr wrap="none" rtlCol="0">
            <a:spAutoFit/>
          </a:bodyPr>
          <a:lstStyle/>
          <a:p>
            <a:pPr algn="ctr">
              <a:defRPr/>
            </a:pPr>
            <a:r>
              <a:rPr lang="en-US" altLang="ja-JP" sz="1700" b="1" dirty="0" smtClean="0">
                <a:solidFill>
                  <a:schemeClr val="bg1"/>
                </a:solidFill>
                <a:latin typeface="+mn-ea"/>
              </a:rPr>
              <a:t>MY</a:t>
            </a:r>
            <a:r>
              <a:rPr lang="ja-JP" altLang="en-US" sz="1700" b="1" dirty="0" smtClean="0">
                <a:solidFill>
                  <a:schemeClr val="bg1"/>
                </a:solidFill>
                <a:latin typeface="+mn-ea"/>
              </a:rPr>
              <a:t> </a:t>
            </a:r>
            <a:r>
              <a:rPr lang="en-US" altLang="ja-JP" sz="1700" b="1" dirty="0" smtClean="0">
                <a:solidFill>
                  <a:schemeClr val="bg1"/>
                </a:solidFill>
                <a:latin typeface="+mn-ea"/>
              </a:rPr>
              <a:t>LITTLE</a:t>
            </a:r>
            <a:r>
              <a:rPr lang="ja-JP" altLang="en-US" sz="1700" b="1" dirty="0" smtClean="0">
                <a:solidFill>
                  <a:schemeClr val="bg1"/>
                </a:solidFill>
                <a:latin typeface="+mn-ea"/>
              </a:rPr>
              <a:t> </a:t>
            </a:r>
            <a:r>
              <a:rPr lang="en-US" altLang="ja-JP" sz="1700" b="1" dirty="0" smtClean="0">
                <a:solidFill>
                  <a:schemeClr val="bg1"/>
                </a:solidFill>
                <a:latin typeface="+mn-ea"/>
              </a:rPr>
              <a:t>PONY</a:t>
            </a:r>
            <a:r>
              <a:rPr lang="ja-JP" altLang="en-US" sz="1700" b="1" dirty="0" smtClean="0">
                <a:solidFill>
                  <a:schemeClr val="bg1"/>
                </a:solidFill>
                <a:latin typeface="+mn-ea"/>
              </a:rPr>
              <a:t>（マイリトルポニー）日本初発売の</a:t>
            </a:r>
            <a:endParaRPr lang="en-US" altLang="ja-JP" sz="1700" b="1" dirty="0" smtClean="0">
              <a:solidFill>
                <a:schemeClr val="bg1"/>
              </a:solidFill>
              <a:latin typeface="+mn-ea"/>
            </a:endParaRPr>
          </a:p>
          <a:p>
            <a:pPr algn="ctr">
              <a:defRPr/>
            </a:pPr>
            <a:r>
              <a:rPr lang="ja-JP" altLang="en-US" sz="1700" b="1" dirty="0" smtClean="0">
                <a:solidFill>
                  <a:schemeClr val="bg1"/>
                </a:solidFill>
                <a:latin typeface="+mn-ea"/>
              </a:rPr>
              <a:t>オリジナルお菓子などを</a:t>
            </a:r>
            <a:r>
              <a:rPr lang="en-US" altLang="ja-JP" sz="1700" b="1" dirty="0" smtClean="0">
                <a:solidFill>
                  <a:schemeClr val="bg1"/>
                </a:solidFill>
                <a:latin typeface="+mn-ea"/>
              </a:rPr>
              <a:t>ESSPRIDE</a:t>
            </a:r>
            <a:r>
              <a:rPr lang="ja-JP" altLang="en-US" sz="1700" b="1" dirty="0" smtClean="0">
                <a:solidFill>
                  <a:schemeClr val="bg1"/>
                </a:solidFill>
                <a:latin typeface="+mn-ea"/>
              </a:rPr>
              <a:t>がプロデュース！</a:t>
            </a:r>
            <a:endParaRPr lang="en-US" altLang="ja-JP" sz="1700" b="1" dirty="0" smtClean="0">
              <a:solidFill>
                <a:schemeClr val="bg1"/>
              </a:solidFill>
              <a:latin typeface="+mn-ea"/>
            </a:endParaRPr>
          </a:p>
          <a:p>
            <a:pPr algn="ctr">
              <a:defRPr/>
            </a:pPr>
            <a:r>
              <a:rPr lang="ja-JP" altLang="en-US" sz="1100" b="1" dirty="0" smtClean="0">
                <a:solidFill>
                  <a:schemeClr val="bg1"/>
                </a:solidFill>
                <a:latin typeface="+mn-ea"/>
              </a:rPr>
              <a:t>伊勢丹新宿本館にて開催の期間限定ポップアップストア「キューティマーク　クリスマス　マジック」にて</a:t>
            </a:r>
            <a:r>
              <a:rPr lang="ja-JP" altLang="en-US" sz="1100" b="1" dirty="0">
                <a:solidFill>
                  <a:schemeClr val="bg1"/>
                </a:solidFill>
                <a:latin typeface="+mn-ea"/>
              </a:rPr>
              <a:t>先行</a:t>
            </a:r>
            <a:r>
              <a:rPr lang="ja-JP" altLang="en-US" sz="1100" b="1" dirty="0" smtClean="0">
                <a:solidFill>
                  <a:schemeClr val="bg1"/>
                </a:solidFill>
                <a:latin typeface="+mn-ea"/>
              </a:rPr>
              <a:t>販売</a:t>
            </a:r>
            <a:endParaRPr lang="en-US" altLang="ja-JP" sz="1100" b="1" dirty="0" smtClean="0">
              <a:solidFill>
                <a:schemeClr val="bg1"/>
              </a:solidFill>
              <a:latin typeface="+mn-ea"/>
            </a:endParaRPr>
          </a:p>
        </p:txBody>
      </p:sp>
      <p:sp>
        <p:nvSpPr>
          <p:cNvPr id="19" name="角丸四角形 18"/>
          <p:cNvSpPr/>
          <p:nvPr/>
        </p:nvSpPr>
        <p:spPr>
          <a:xfrm>
            <a:off x="172617" y="3661265"/>
            <a:ext cx="6571083" cy="4511184"/>
          </a:xfrm>
          <a:prstGeom prst="roundRect">
            <a:avLst>
              <a:gd name="adj" fmla="val 1492"/>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Text Box 15"/>
          <p:cNvSpPr txBox="1">
            <a:spLocks noChangeArrowheads="1"/>
          </p:cNvSpPr>
          <p:nvPr/>
        </p:nvSpPr>
        <p:spPr bwMode="auto">
          <a:xfrm>
            <a:off x="276223" y="3735313"/>
            <a:ext cx="6405491" cy="261610"/>
          </a:xfrm>
          <a:prstGeom prst="rect">
            <a:avLst/>
          </a:prstGeom>
          <a:solidFill>
            <a:srgbClr val="C00000"/>
          </a:solid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en-US" altLang="ja-JP" sz="1100" b="1" dirty="0">
                <a:solidFill>
                  <a:schemeClr val="bg1"/>
                </a:solidFill>
                <a:latin typeface="ＭＳ Ｐゴシック" panose="020B0600070205080204" pitchFamily="50" charset="-128"/>
              </a:rPr>
              <a:t>MY LITTLE </a:t>
            </a:r>
            <a:r>
              <a:rPr lang="en-US" altLang="ja-JP" sz="1100" b="1" dirty="0" smtClean="0">
                <a:solidFill>
                  <a:schemeClr val="bg1"/>
                </a:solidFill>
                <a:latin typeface="ＭＳ Ｐゴシック" panose="020B0600070205080204" pitchFamily="50" charset="-128"/>
              </a:rPr>
              <a:t>PONY</a:t>
            </a:r>
            <a:r>
              <a:rPr lang="ja-JP" altLang="en-US" sz="1100" b="1" dirty="0" smtClean="0">
                <a:solidFill>
                  <a:schemeClr val="bg1"/>
                </a:solidFill>
                <a:latin typeface="ＭＳ Ｐゴシック" panose="020B0600070205080204" pitchFamily="50" charset="-128"/>
              </a:rPr>
              <a:t>　</a:t>
            </a:r>
            <a:r>
              <a:rPr lang="en-US" altLang="ja-JP" sz="1100" b="1" dirty="0" smtClean="0">
                <a:solidFill>
                  <a:schemeClr val="bg1"/>
                </a:solidFill>
                <a:latin typeface="ＭＳ Ｐゴシック" panose="020B0600070205080204" pitchFamily="50" charset="-128"/>
              </a:rPr>
              <a:t>ESSPRIDE</a:t>
            </a:r>
            <a:r>
              <a:rPr lang="ja-JP" altLang="en-US" sz="1100" b="1" dirty="0" smtClean="0">
                <a:solidFill>
                  <a:schemeClr val="bg1"/>
                </a:solidFill>
                <a:latin typeface="ＭＳ Ｐゴシック" panose="020B0600070205080204" pitchFamily="50" charset="-128"/>
              </a:rPr>
              <a:t>プロデュース商品概要</a:t>
            </a:r>
            <a:endParaRPr lang="ja-JP" altLang="en-US" sz="1100" b="1" dirty="0">
              <a:solidFill>
                <a:schemeClr val="bg1"/>
              </a:solidFill>
              <a:latin typeface="ＭＳ Ｐゴシック" panose="020B0600070205080204" pitchFamily="50" charset="-128"/>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308" y="93900"/>
            <a:ext cx="786463" cy="786463"/>
          </a:xfrm>
          <a:prstGeom prst="rect">
            <a:avLst/>
          </a:prstGeom>
        </p:spPr>
      </p:pic>
      <p:sp>
        <p:nvSpPr>
          <p:cNvPr id="24" name="テキスト ボックス 23"/>
          <p:cNvSpPr txBox="1"/>
          <p:nvPr/>
        </p:nvSpPr>
        <p:spPr>
          <a:xfrm>
            <a:off x="4400548" y="7939811"/>
            <a:ext cx="2466977" cy="230832"/>
          </a:xfrm>
          <a:prstGeom prst="rect">
            <a:avLst/>
          </a:prstGeom>
          <a:noFill/>
        </p:spPr>
        <p:txBody>
          <a:bodyPr wrap="square" rtlCol="0">
            <a:spAutoFit/>
          </a:bodyPr>
          <a:lstStyle/>
          <a:p>
            <a:r>
              <a:rPr lang="ja-JP" altLang="en-US" sz="900" dirty="0" smtClean="0">
                <a:latin typeface="+mj-ea"/>
                <a:ea typeface="+mj-ea"/>
              </a:rPr>
              <a:t>お問い合わせ（</a:t>
            </a:r>
            <a:r>
              <a:rPr lang="ja-JP" altLang="en-US" sz="900" dirty="0">
                <a:latin typeface="+mj-ea"/>
                <a:ea typeface="+mj-ea"/>
              </a:rPr>
              <a:t>鈴木</a:t>
            </a:r>
            <a:r>
              <a:rPr lang="ja-JP" altLang="en-US" sz="900" dirty="0" smtClean="0">
                <a:latin typeface="+mj-ea"/>
                <a:ea typeface="+mj-ea"/>
              </a:rPr>
              <a:t>）：　電話　</a:t>
            </a:r>
            <a:r>
              <a:rPr lang="en-US" altLang="ja-JP" sz="900" dirty="0" smtClean="0">
                <a:latin typeface="+mj-ea"/>
                <a:ea typeface="+mj-ea"/>
              </a:rPr>
              <a:t>03-3479-3610</a:t>
            </a:r>
          </a:p>
        </p:txBody>
      </p:sp>
      <p:sp>
        <p:nvSpPr>
          <p:cNvPr id="20" name="Text Box 15"/>
          <p:cNvSpPr txBox="1">
            <a:spLocks noChangeArrowheads="1"/>
          </p:cNvSpPr>
          <p:nvPr/>
        </p:nvSpPr>
        <p:spPr bwMode="auto">
          <a:xfrm>
            <a:off x="111125" y="8259392"/>
            <a:ext cx="684688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smtClean="0">
                <a:latin typeface="ＭＳ Ｐゴシック" panose="020B0600070205080204" pitchFamily="50" charset="-128"/>
              </a:rPr>
              <a:t>【</a:t>
            </a:r>
            <a:r>
              <a:rPr lang="ja-JP" altLang="en-US" sz="900" dirty="0" smtClean="0">
                <a:latin typeface="ＭＳ Ｐゴシック" panose="020B0600070205080204" pitchFamily="50" charset="-128"/>
              </a:rPr>
              <a:t>会社概要</a:t>
            </a:r>
            <a:r>
              <a:rPr lang="en-US" altLang="ja-JP" sz="900" dirty="0" smtClean="0">
                <a:latin typeface="ＭＳ Ｐゴシック" panose="020B0600070205080204" pitchFamily="50" charset="-128"/>
              </a:rPr>
              <a:t>】</a:t>
            </a:r>
          </a:p>
          <a:p>
            <a:pPr eaLnBrk="1" hangingPunct="1">
              <a:spcBef>
                <a:spcPct val="0"/>
              </a:spcBef>
              <a:buFontTx/>
              <a:buNone/>
            </a:pPr>
            <a:r>
              <a:rPr lang="ja-JP" altLang="en-US" sz="900" dirty="0" smtClean="0">
                <a:latin typeface="ＭＳ Ｐゴシック" panose="020B0600070205080204" pitchFamily="50" charset="-128"/>
              </a:rPr>
              <a:t>株式会社</a:t>
            </a:r>
            <a:r>
              <a:rPr lang="en-US" altLang="ja-JP" sz="900" dirty="0" smtClean="0">
                <a:latin typeface="ＭＳ Ｐゴシック" panose="020B0600070205080204" pitchFamily="50" charset="-128"/>
              </a:rPr>
              <a:t>ESSPRIDE</a:t>
            </a:r>
          </a:p>
          <a:p>
            <a:pPr eaLnBrk="1" hangingPunct="1">
              <a:spcBef>
                <a:spcPct val="0"/>
              </a:spcBef>
              <a:buFontTx/>
              <a:buNone/>
            </a:pPr>
            <a:r>
              <a:rPr lang="ja-JP" altLang="en-US" sz="900" dirty="0" smtClean="0">
                <a:latin typeface="ＭＳ Ｐゴシック" panose="020B0600070205080204" pitchFamily="50" charset="-128"/>
              </a:rPr>
              <a:t>代表取締役グループ</a:t>
            </a:r>
            <a:r>
              <a:rPr lang="en-US" altLang="ja-JP" sz="900" dirty="0" smtClean="0">
                <a:latin typeface="ＭＳ Ｐゴシック" panose="020B0600070205080204" pitchFamily="50" charset="-128"/>
              </a:rPr>
              <a:t>CEO </a:t>
            </a:r>
            <a:r>
              <a:rPr lang="ja-JP" altLang="en-US" sz="900" dirty="0" smtClean="0">
                <a:latin typeface="ＭＳ Ｐゴシック" panose="020B0600070205080204" pitchFamily="50" charset="-128"/>
              </a:rPr>
              <a:t>：　西川世一　設立：平成</a:t>
            </a:r>
            <a:r>
              <a:rPr lang="en-US" altLang="ja-JP" sz="900" dirty="0" smtClean="0">
                <a:latin typeface="ＭＳ Ｐゴシック" panose="020B0600070205080204" pitchFamily="50" charset="-128"/>
              </a:rPr>
              <a:t>17</a:t>
            </a:r>
            <a:r>
              <a:rPr lang="ja-JP" altLang="en-US" sz="900" dirty="0" smtClean="0">
                <a:latin typeface="ＭＳ Ｐゴシック" panose="020B0600070205080204" pitchFamily="50" charset="-128"/>
              </a:rPr>
              <a:t>年</a:t>
            </a:r>
            <a:r>
              <a:rPr lang="en-US" altLang="ja-JP" sz="900" dirty="0" smtClean="0">
                <a:latin typeface="ＭＳ Ｐゴシック" panose="020B0600070205080204" pitchFamily="50" charset="-128"/>
              </a:rPr>
              <a:t>4</a:t>
            </a:r>
            <a:r>
              <a:rPr lang="ja-JP" altLang="en-US" sz="900" dirty="0" smtClean="0">
                <a:latin typeface="ＭＳ Ｐゴシック" panose="020B0600070205080204" pitchFamily="50" charset="-128"/>
              </a:rPr>
              <a:t>月</a:t>
            </a:r>
            <a:r>
              <a:rPr lang="en-US" altLang="ja-JP" sz="900" dirty="0" smtClean="0">
                <a:latin typeface="ＭＳ Ｐゴシック" panose="020B0600070205080204" pitchFamily="50" charset="-128"/>
              </a:rPr>
              <a:t>25</a:t>
            </a:r>
            <a:r>
              <a:rPr lang="ja-JP" altLang="en-US" sz="900" dirty="0" smtClean="0">
                <a:latin typeface="ＭＳ Ｐゴシック" panose="020B0600070205080204" pitchFamily="50" charset="-128"/>
              </a:rPr>
              <a:t>日　資本金：</a:t>
            </a:r>
            <a:r>
              <a:rPr lang="en-US" altLang="ja-JP" sz="900" dirty="0" smtClean="0">
                <a:latin typeface="ＭＳ Ｐゴシック" panose="020B0600070205080204" pitchFamily="50" charset="-128"/>
              </a:rPr>
              <a:t>7,300</a:t>
            </a:r>
            <a:r>
              <a:rPr lang="ja-JP" altLang="en-US" sz="900" dirty="0" smtClean="0">
                <a:latin typeface="ＭＳ Ｐゴシック" panose="020B0600070205080204" pitchFamily="50" charset="-128"/>
              </a:rPr>
              <a:t>万円</a:t>
            </a:r>
            <a:endParaRPr lang="en-US" altLang="ja-JP" sz="900" dirty="0" smtClean="0">
              <a:latin typeface="ＭＳ Ｐゴシック" panose="020B0600070205080204" pitchFamily="50" charset="-128"/>
            </a:endParaRPr>
          </a:p>
          <a:p>
            <a:pPr eaLnBrk="1" hangingPunct="1">
              <a:spcBef>
                <a:spcPct val="0"/>
              </a:spcBef>
              <a:buFontTx/>
              <a:buNone/>
            </a:pPr>
            <a:r>
              <a:rPr lang="ja-JP" altLang="en-US" sz="900" dirty="0" smtClean="0">
                <a:latin typeface="ＭＳ Ｐゴシック" panose="020B0600070205080204" pitchFamily="50" charset="-128"/>
              </a:rPr>
              <a:t>事業内容：　商品・店舗プロデュースなど総合クリエイティブ事業、中小企業のブランド構築、コンサルタント業、ライセンス事業など</a:t>
            </a:r>
            <a:endParaRPr lang="en-US" altLang="ja-JP" sz="900" dirty="0" smtClean="0">
              <a:latin typeface="ＭＳ Ｐゴシック" panose="020B0600070205080204" pitchFamily="50" charset="-128"/>
            </a:endParaRPr>
          </a:p>
          <a:p>
            <a:pPr eaLnBrk="1" hangingPunct="1">
              <a:spcBef>
                <a:spcPct val="0"/>
              </a:spcBef>
              <a:buFontTx/>
              <a:buNone/>
            </a:pPr>
            <a:r>
              <a:rPr lang="en-US" altLang="ja-JP" sz="900" dirty="0" smtClean="0">
                <a:latin typeface="ＭＳ Ｐゴシック" panose="020B0600070205080204" pitchFamily="50" charset="-128"/>
              </a:rPr>
              <a:t>URL</a:t>
            </a:r>
            <a:r>
              <a:rPr lang="ja-JP" altLang="en-US" sz="900" dirty="0" smtClean="0">
                <a:latin typeface="ＭＳ Ｐゴシック" panose="020B0600070205080204" pitchFamily="50" charset="-128"/>
              </a:rPr>
              <a:t>：　　　　</a:t>
            </a:r>
            <a:r>
              <a:rPr lang="en-US" altLang="ja-JP" sz="900" dirty="0" smtClean="0">
                <a:latin typeface="ＭＳ Ｐゴシック" panose="020B0600070205080204" pitchFamily="50" charset="-128"/>
                <a:hlinkClick r:id="rId3"/>
              </a:rPr>
              <a:t>http://www.esspride.com/ </a:t>
            </a:r>
            <a:r>
              <a:rPr lang="ja-JP" altLang="en-US" sz="900" dirty="0" smtClean="0">
                <a:latin typeface="ＭＳ Ｐゴシック" panose="020B0600070205080204" pitchFamily="50" charset="-128"/>
              </a:rPr>
              <a:t>　　　　　　　　　　　　　　　　　　　　　　　　　　　　　</a:t>
            </a:r>
            <a:endParaRPr lang="en-US" altLang="ja-JP" sz="900" dirty="0" smtClean="0">
              <a:latin typeface="ＭＳ Ｐゴシック" panose="020B0600070205080204" pitchFamily="50" charset="-128"/>
            </a:endParaRPr>
          </a:p>
          <a:p>
            <a:pPr eaLnBrk="1" hangingPunct="1">
              <a:spcBef>
                <a:spcPct val="0"/>
              </a:spcBef>
              <a:buFontTx/>
              <a:buNone/>
            </a:pPr>
            <a:r>
              <a:rPr lang="ja-JP" altLang="en-US" sz="900" dirty="0" smtClean="0">
                <a:latin typeface="ＭＳ Ｐゴシック" panose="020B0600070205080204" pitchFamily="50" charset="-128"/>
              </a:rPr>
              <a:t>本社　　　：　〒</a:t>
            </a:r>
            <a:r>
              <a:rPr lang="en-US" altLang="ja-JP" sz="900" dirty="0" smtClean="0">
                <a:latin typeface="ＭＳ Ｐゴシック" panose="020B0600070205080204" pitchFamily="50" charset="-128"/>
              </a:rPr>
              <a:t>151-0051</a:t>
            </a:r>
            <a:r>
              <a:rPr lang="ja-JP" altLang="en-US" sz="900" dirty="0" smtClean="0">
                <a:latin typeface="ＭＳ Ｐゴシック" panose="020B0600070205080204" pitchFamily="50" charset="-128"/>
              </a:rPr>
              <a:t>　東京都渋谷区千駄ヶ谷</a:t>
            </a:r>
            <a:r>
              <a:rPr lang="en-US" altLang="ja-JP" sz="900" dirty="0" smtClean="0">
                <a:latin typeface="ＭＳ Ｐゴシック" panose="020B0600070205080204" pitchFamily="50" charset="-128"/>
              </a:rPr>
              <a:t>3-17-11</a:t>
            </a:r>
            <a:r>
              <a:rPr lang="ja-JP" altLang="en-US" sz="900" dirty="0" smtClean="0">
                <a:latin typeface="ＭＳ Ｐゴシック" panose="020B0600070205080204" pitchFamily="50" charset="-128"/>
              </a:rPr>
              <a:t>　</a:t>
            </a:r>
            <a:r>
              <a:rPr lang="en-US" altLang="ja-JP" sz="900" dirty="0" smtClean="0">
                <a:latin typeface="ＭＳ Ｐゴシック" panose="020B0600070205080204" pitchFamily="50" charset="-128"/>
              </a:rPr>
              <a:t>TEL</a:t>
            </a:r>
            <a:r>
              <a:rPr lang="ja-JP" altLang="en-US" sz="900" dirty="0" smtClean="0">
                <a:latin typeface="ＭＳ Ｐゴシック" panose="020B0600070205080204" pitchFamily="50" charset="-128"/>
              </a:rPr>
              <a:t>：</a:t>
            </a:r>
            <a:r>
              <a:rPr lang="en-US" altLang="ja-JP" sz="900" dirty="0" smtClean="0">
                <a:latin typeface="ＭＳ Ｐゴシック" panose="020B0600070205080204" pitchFamily="50" charset="-128"/>
              </a:rPr>
              <a:t>03-3479-3610</a:t>
            </a:r>
          </a:p>
          <a:p>
            <a:pPr eaLnBrk="1" hangingPunct="1">
              <a:spcBef>
                <a:spcPct val="0"/>
              </a:spcBef>
              <a:buFontTx/>
              <a:buNone/>
            </a:pPr>
            <a:r>
              <a:rPr lang="ja-JP" altLang="en-US" sz="900" dirty="0" smtClean="0">
                <a:latin typeface="ＭＳ Ｐゴシック" panose="020B0600070205080204" pitchFamily="50" charset="-128"/>
              </a:rPr>
              <a:t>大阪支社：　</a:t>
            </a:r>
            <a:r>
              <a:rPr lang="en-US" altLang="ja-JP" sz="900" dirty="0" smtClean="0">
                <a:latin typeface="ＭＳ Ｐゴシック" panose="020B0600070205080204" pitchFamily="50" charset="-128"/>
              </a:rPr>
              <a:t>〒550-0014 </a:t>
            </a:r>
            <a:r>
              <a:rPr lang="ja-JP" altLang="en-US" sz="900" dirty="0" smtClean="0">
                <a:latin typeface="ＭＳ Ｐゴシック" panose="020B0600070205080204" pitchFamily="50" charset="-128"/>
              </a:rPr>
              <a:t>大阪府大阪市西区北堀江</a:t>
            </a:r>
            <a:r>
              <a:rPr lang="en-US" altLang="ja-JP" sz="900" dirty="0" smtClean="0">
                <a:latin typeface="ＭＳ Ｐゴシック" panose="020B0600070205080204" pitchFamily="50" charset="-128"/>
              </a:rPr>
              <a:t>1-5-2 </a:t>
            </a:r>
            <a:r>
              <a:rPr lang="ja-JP" altLang="en-US" sz="900" dirty="0" smtClean="0">
                <a:latin typeface="ＭＳ Ｐゴシック" panose="020B0600070205080204" pitchFamily="50" charset="-128"/>
              </a:rPr>
              <a:t>四ツ橋新興ビル</a:t>
            </a:r>
            <a:r>
              <a:rPr lang="en-US" altLang="ja-JP" sz="900" dirty="0" smtClean="0">
                <a:latin typeface="ＭＳ Ｐゴシック" panose="020B0600070205080204" pitchFamily="50" charset="-128"/>
              </a:rPr>
              <a:t>9</a:t>
            </a:r>
            <a:r>
              <a:rPr lang="ja-JP" altLang="en-US" sz="900" dirty="0" smtClean="0">
                <a:latin typeface="ＭＳ Ｐゴシック" panose="020B0600070205080204" pitchFamily="50" charset="-128"/>
              </a:rPr>
              <a:t>階　</a:t>
            </a:r>
            <a:r>
              <a:rPr lang="en-US" altLang="ja-JP" sz="900" dirty="0" smtClean="0">
                <a:latin typeface="ＭＳ Ｐゴシック" panose="020B0600070205080204" pitchFamily="50" charset="-128"/>
              </a:rPr>
              <a:t>TEL</a:t>
            </a:r>
            <a:r>
              <a:rPr lang="ja-JP" altLang="en-US" sz="900" dirty="0" smtClean="0">
                <a:latin typeface="ＭＳ Ｐゴシック" panose="020B0600070205080204" pitchFamily="50" charset="-128"/>
              </a:rPr>
              <a:t>：</a:t>
            </a:r>
            <a:r>
              <a:rPr lang="en-US" altLang="ja-JP" sz="900" dirty="0" smtClean="0">
                <a:latin typeface="ＭＳ Ｐゴシック" panose="020B0600070205080204" pitchFamily="50" charset="-128"/>
              </a:rPr>
              <a:t>06-6536-3660</a:t>
            </a:r>
            <a:r>
              <a:rPr lang="ja-JP" altLang="en-US" sz="900" dirty="0" smtClean="0">
                <a:latin typeface="ＭＳ Ｐゴシック" panose="020B0600070205080204" pitchFamily="50" charset="-128"/>
              </a:rPr>
              <a:t>　</a:t>
            </a:r>
            <a:endParaRPr lang="en-US" altLang="ja-JP" sz="900" dirty="0" smtClean="0">
              <a:latin typeface="ＭＳ Ｐゴシック" panose="020B0600070205080204" pitchFamily="50" charset="-128"/>
            </a:endParaRPr>
          </a:p>
          <a:p>
            <a:pPr eaLnBrk="1" hangingPunct="1">
              <a:spcBef>
                <a:spcPct val="0"/>
              </a:spcBef>
              <a:buFontTx/>
              <a:buNone/>
            </a:pPr>
            <a:r>
              <a:rPr lang="ja-JP" altLang="en-US" sz="900" dirty="0" smtClean="0">
                <a:latin typeface="ＭＳ Ｐゴシック" panose="020B0600070205080204" pitchFamily="50" charset="-128"/>
              </a:rPr>
              <a:t>福岡支社：　</a:t>
            </a:r>
            <a:r>
              <a:rPr lang="en-US" altLang="ja-JP" sz="900" dirty="0" smtClean="0">
                <a:latin typeface="ＭＳ Ｐゴシック" panose="020B0600070205080204" pitchFamily="50" charset="-128"/>
              </a:rPr>
              <a:t>〒810-8660 </a:t>
            </a:r>
            <a:r>
              <a:rPr lang="ja-JP" altLang="en-US" sz="900" dirty="0" smtClean="0">
                <a:latin typeface="ＭＳ Ｐゴシック" panose="020B0600070205080204" pitchFamily="50" charset="-128"/>
              </a:rPr>
              <a:t>福岡市中央区地行浜</a:t>
            </a:r>
            <a:r>
              <a:rPr lang="en-US" altLang="ja-JP" sz="900" dirty="0" smtClean="0">
                <a:latin typeface="ＭＳ Ｐゴシック" panose="020B0600070205080204" pitchFamily="50" charset="-128"/>
              </a:rPr>
              <a:t>2-2-2 </a:t>
            </a:r>
            <a:r>
              <a:rPr lang="ja-JP" altLang="en-US" sz="900" dirty="0" smtClean="0">
                <a:latin typeface="ＭＳ Ｐゴシック" panose="020B0600070205080204" pitchFamily="50" charset="-128"/>
              </a:rPr>
              <a:t>ヤフオクドーム内オフィス</a:t>
            </a:r>
            <a:r>
              <a:rPr lang="en-US" altLang="ja-JP" sz="900" dirty="0" smtClean="0">
                <a:latin typeface="ＭＳ Ｐゴシック" panose="020B0600070205080204" pitchFamily="50" charset="-128"/>
              </a:rPr>
              <a:t>5F</a:t>
            </a:r>
            <a:r>
              <a:rPr lang="ja-JP" altLang="en-US" sz="900" dirty="0" smtClean="0">
                <a:latin typeface="ＭＳ Ｐゴシック" panose="020B0600070205080204" pitchFamily="50" charset="-128"/>
              </a:rPr>
              <a:t>　</a:t>
            </a:r>
            <a:r>
              <a:rPr lang="en-US" altLang="ja-JP" sz="900" dirty="0" smtClean="0">
                <a:latin typeface="ＭＳ Ｐゴシック" panose="020B0600070205080204" pitchFamily="50" charset="-128"/>
              </a:rPr>
              <a:t>TEL</a:t>
            </a:r>
            <a:r>
              <a:rPr lang="ja-JP" altLang="en-US" sz="900" dirty="0" smtClean="0">
                <a:latin typeface="ＭＳ Ｐゴシック" panose="020B0600070205080204" pitchFamily="50" charset="-128"/>
              </a:rPr>
              <a:t>：</a:t>
            </a:r>
            <a:r>
              <a:rPr lang="en-US" altLang="ja-JP" sz="900" dirty="0" smtClean="0">
                <a:latin typeface="ＭＳ Ｐゴシック" panose="020B0600070205080204" pitchFamily="50" charset="-128"/>
              </a:rPr>
              <a:t>092-407-8980</a:t>
            </a:r>
            <a:endParaRPr lang="en-US" altLang="ja-JP" sz="900" b="1" dirty="0">
              <a:latin typeface="ＭＳ Ｐゴシック" panose="020B0600070205080204" pitchFamily="50" charset="-128"/>
            </a:endParaRPr>
          </a:p>
        </p:txBody>
      </p:sp>
      <p:sp>
        <p:nvSpPr>
          <p:cNvPr id="3" name="テキスト ボックス 2"/>
          <p:cNvSpPr txBox="1"/>
          <p:nvPr/>
        </p:nvSpPr>
        <p:spPr>
          <a:xfrm>
            <a:off x="276223" y="4180922"/>
            <a:ext cx="2779928" cy="3970318"/>
          </a:xfrm>
          <a:prstGeom prst="rect">
            <a:avLst/>
          </a:prstGeom>
          <a:noFill/>
        </p:spPr>
        <p:txBody>
          <a:bodyPr wrap="none" rtlCol="0">
            <a:spAutoFit/>
          </a:bodyPr>
          <a:lstStyle/>
          <a:p>
            <a:r>
              <a:rPr lang="ja-JP" altLang="en-US" sz="900" b="1" dirty="0" smtClean="0">
                <a:latin typeface="+mn-ea"/>
              </a:rPr>
              <a:t>商品名：</a:t>
            </a:r>
            <a:r>
              <a:rPr lang="en-US" altLang="ja-JP" sz="900" b="1" dirty="0" smtClean="0">
                <a:latin typeface="+mn-ea"/>
              </a:rPr>
              <a:t>MY LITTLE PONY </a:t>
            </a:r>
            <a:r>
              <a:rPr lang="ja-JP" altLang="en-US" sz="900" b="1" dirty="0" smtClean="0">
                <a:latin typeface="+mn-ea"/>
              </a:rPr>
              <a:t>プリントマシュマロ</a:t>
            </a:r>
            <a:r>
              <a:rPr lang="en-US" altLang="ja-JP" sz="900" b="1" dirty="0">
                <a:latin typeface="+mn-ea"/>
              </a:rPr>
              <a:t>3</a:t>
            </a:r>
            <a:r>
              <a:rPr lang="ja-JP" altLang="en-US" sz="900" b="1" dirty="0">
                <a:latin typeface="+mn-ea"/>
              </a:rPr>
              <a:t>個入り</a:t>
            </a:r>
          </a:p>
          <a:p>
            <a:r>
              <a:rPr lang="ja-JP" altLang="en-US" sz="900" dirty="0">
                <a:latin typeface="+mn-ea"/>
              </a:rPr>
              <a:t>販売価格：</a:t>
            </a:r>
            <a:r>
              <a:rPr lang="en-US" altLang="ja-JP" sz="900" dirty="0">
                <a:latin typeface="+mn-ea"/>
              </a:rPr>
              <a:t>500</a:t>
            </a:r>
            <a:r>
              <a:rPr lang="ja-JP" altLang="en-US" sz="900" dirty="0" smtClean="0">
                <a:latin typeface="+mn-ea"/>
              </a:rPr>
              <a:t>円（税抜）</a:t>
            </a:r>
            <a:endParaRPr lang="ja-JP" altLang="en-US" sz="900" dirty="0">
              <a:latin typeface="+mn-ea"/>
            </a:endParaRPr>
          </a:p>
          <a:p>
            <a:endParaRPr lang="en-US" altLang="ja-JP" sz="900" dirty="0">
              <a:latin typeface="+mn-ea"/>
            </a:endParaRPr>
          </a:p>
          <a:p>
            <a:r>
              <a:rPr lang="ja-JP" altLang="en-US" sz="900" b="1" dirty="0">
                <a:latin typeface="+mn-ea"/>
              </a:rPr>
              <a:t>商品名：</a:t>
            </a:r>
            <a:r>
              <a:rPr lang="en-US" altLang="ja-JP" sz="900" b="1" dirty="0">
                <a:latin typeface="+mn-ea"/>
              </a:rPr>
              <a:t>MY LITTLE </a:t>
            </a:r>
            <a:r>
              <a:rPr lang="en-US" altLang="ja-JP" sz="900" b="1" dirty="0" smtClean="0">
                <a:latin typeface="+mn-ea"/>
              </a:rPr>
              <a:t>PONY </a:t>
            </a:r>
            <a:r>
              <a:rPr lang="ja-JP" altLang="en-US" sz="900" b="1" dirty="0" smtClean="0">
                <a:latin typeface="+mn-ea"/>
              </a:rPr>
              <a:t>プリントアイシングクッキー</a:t>
            </a:r>
            <a:endParaRPr lang="ja-JP" altLang="en-US" sz="900" b="1" dirty="0">
              <a:latin typeface="+mn-ea"/>
            </a:endParaRPr>
          </a:p>
          <a:p>
            <a:r>
              <a:rPr lang="ja-JP" altLang="en-US" sz="900" dirty="0">
                <a:latin typeface="+mn-ea"/>
              </a:rPr>
              <a:t>販売価格：</a:t>
            </a:r>
            <a:r>
              <a:rPr lang="en-US" altLang="ja-JP" sz="900" dirty="0">
                <a:latin typeface="+mn-ea"/>
              </a:rPr>
              <a:t>500</a:t>
            </a:r>
            <a:r>
              <a:rPr lang="ja-JP" altLang="en-US" sz="900" dirty="0" smtClean="0">
                <a:latin typeface="+mn-ea"/>
              </a:rPr>
              <a:t>円</a:t>
            </a:r>
            <a:r>
              <a:rPr lang="ja-JP" altLang="en-US" sz="900" dirty="0">
                <a:latin typeface="+mn-ea"/>
              </a:rPr>
              <a:t>（税抜</a:t>
            </a:r>
            <a:r>
              <a:rPr lang="ja-JP" altLang="en-US" sz="900" dirty="0" smtClean="0">
                <a:latin typeface="+mn-ea"/>
              </a:rPr>
              <a:t>）</a:t>
            </a:r>
            <a:endParaRPr lang="ja-JP" altLang="en-US" sz="900" dirty="0">
              <a:latin typeface="+mn-ea"/>
            </a:endParaRPr>
          </a:p>
          <a:p>
            <a:endParaRPr lang="en-US" altLang="ja-JP" sz="900" dirty="0">
              <a:latin typeface="+mn-ea"/>
            </a:endParaRPr>
          </a:p>
          <a:p>
            <a:r>
              <a:rPr lang="ja-JP" altLang="en-US" sz="900" b="1" dirty="0">
                <a:latin typeface="+mn-ea"/>
              </a:rPr>
              <a:t>商品名：</a:t>
            </a:r>
            <a:r>
              <a:rPr lang="en-US" altLang="ja-JP" sz="900" b="1" dirty="0">
                <a:latin typeface="+mn-ea"/>
              </a:rPr>
              <a:t>MY LITTLE </a:t>
            </a:r>
            <a:r>
              <a:rPr lang="en-US" altLang="ja-JP" sz="900" b="1" dirty="0" smtClean="0">
                <a:latin typeface="+mn-ea"/>
              </a:rPr>
              <a:t>PONY </a:t>
            </a:r>
            <a:r>
              <a:rPr lang="ja-JP" altLang="en-US" sz="900" b="1" dirty="0" smtClean="0">
                <a:latin typeface="+mn-ea"/>
              </a:rPr>
              <a:t>プリントキャンディ</a:t>
            </a:r>
            <a:endParaRPr lang="ja-JP" altLang="en-US" sz="900" b="1" dirty="0">
              <a:latin typeface="+mn-ea"/>
            </a:endParaRPr>
          </a:p>
          <a:p>
            <a:r>
              <a:rPr lang="ja-JP" altLang="en-US" sz="900" dirty="0">
                <a:latin typeface="+mn-ea"/>
              </a:rPr>
              <a:t>販売価格：</a:t>
            </a:r>
            <a:r>
              <a:rPr lang="en-US" altLang="ja-JP" sz="900" dirty="0">
                <a:latin typeface="+mn-ea"/>
              </a:rPr>
              <a:t>500</a:t>
            </a:r>
            <a:r>
              <a:rPr lang="ja-JP" altLang="en-US" sz="900" dirty="0" smtClean="0">
                <a:latin typeface="+mn-ea"/>
              </a:rPr>
              <a:t>円</a:t>
            </a:r>
            <a:r>
              <a:rPr lang="ja-JP" altLang="en-US" sz="900" dirty="0">
                <a:latin typeface="+mn-ea"/>
              </a:rPr>
              <a:t>（税抜</a:t>
            </a:r>
            <a:r>
              <a:rPr lang="ja-JP" altLang="en-US" sz="900" dirty="0" smtClean="0">
                <a:latin typeface="+mn-ea"/>
              </a:rPr>
              <a:t>）</a:t>
            </a:r>
            <a:endParaRPr lang="ja-JP" altLang="en-US" sz="900" dirty="0">
              <a:latin typeface="+mn-ea"/>
            </a:endParaRPr>
          </a:p>
          <a:p>
            <a:endParaRPr lang="en-US" altLang="ja-JP" sz="900" dirty="0">
              <a:latin typeface="+mn-ea"/>
            </a:endParaRPr>
          </a:p>
          <a:p>
            <a:r>
              <a:rPr lang="ja-JP" altLang="en-US" sz="900" b="1" dirty="0">
                <a:latin typeface="+mn-ea"/>
              </a:rPr>
              <a:t>商品名：</a:t>
            </a:r>
            <a:r>
              <a:rPr lang="en-US" altLang="ja-JP" sz="900" b="1" dirty="0">
                <a:latin typeface="+mn-ea"/>
              </a:rPr>
              <a:t>MY LITTLE </a:t>
            </a:r>
            <a:r>
              <a:rPr lang="en-US" altLang="ja-JP" sz="900" b="1" dirty="0" smtClean="0">
                <a:latin typeface="+mn-ea"/>
              </a:rPr>
              <a:t>PONY </a:t>
            </a:r>
            <a:r>
              <a:rPr lang="ja-JP" altLang="en-US" sz="900" b="1" dirty="0" smtClean="0">
                <a:latin typeface="+mn-ea"/>
              </a:rPr>
              <a:t>プリントチョコレートセット</a:t>
            </a:r>
            <a:endParaRPr lang="en-US" altLang="ja-JP" sz="900" b="1" dirty="0" smtClean="0">
              <a:latin typeface="+mn-ea"/>
            </a:endParaRPr>
          </a:p>
          <a:p>
            <a:r>
              <a:rPr lang="ja-JP" altLang="en-US" sz="900" b="1" dirty="0" smtClean="0">
                <a:latin typeface="+mn-ea"/>
              </a:rPr>
              <a:t>　　　　　おまけシール付</a:t>
            </a:r>
          </a:p>
          <a:p>
            <a:r>
              <a:rPr lang="ja-JP" altLang="en-US" sz="900" dirty="0" smtClean="0">
                <a:latin typeface="+mn-ea"/>
              </a:rPr>
              <a:t>販売</a:t>
            </a:r>
            <a:r>
              <a:rPr lang="ja-JP" altLang="en-US" sz="900" dirty="0">
                <a:latin typeface="+mn-ea"/>
              </a:rPr>
              <a:t>価格：</a:t>
            </a:r>
            <a:r>
              <a:rPr lang="en-US" altLang="ja-JP" sz="900" dirty="0" smtClean="0">
                <a:latin typeface="+mn-ea"/>
              </a:rPr>
              <a:t>1,000</a:t>
            </a:r>
            <a:r>
              <a:rPr lang="ja-JP" altLang="en-US" sz="900" dirty="0" smtClean="0">
                <a:latin typeface="+mn-ea"/>
              </a:rPr>
              <a:t>円</a:t>
            </a:r>
            <a:r>
              <a:rPr lang="ja-JP" altLang="en-US" sz="900" dirty="0">
                <a:latin typeface="+mn-ea"/>
              </a:rPr>
              <a:t>（税抜</a:t>
            </a:r>
            <a:r>
              <a:rPr lang="ja-JP" altLang="en-US" sz="900" dirty="0" smtClean="0">
                <a:latin typeface="+mn-ea"/>
              </a:rPr>
              <a:t>）</a:t>
            </a:r>
            <a:endParaRPr lang="en-US" altLang="ja-JP" sz="900" dirty="0">
              <a:latin typeface="+mn-ea"/>
            </a:endParaRPr>
          </a:p>
          <a:p>
            <a:endParaRPr lang="en-US" altLang="ja-JP" sz="900" dirty="0">
              <a:latin typeface="+mn-ea"/>
            </a:endParaRPr>
          </a:p>
          <a:p>
            <a:r>
              <a:rPr lang="ja-JP" altLang="en-US" sz="900" b="1" dirty="0">
                <a:latin typeface="+mn-ea"/>
              </a:rPr>
              <a:t>商品名：</a:t>
            </a:r>
            <a:r>
              <a:rPr lang="en-US" altLang="ja-JP" sz="900" b="1" dirty="0">
                <a:latin typeface="+mn-ea"/>
              </a:rPr>
              <a:t>MY LITTLE </a:t>
            </a:r>
            <a:r>
              <a:rPr lang="en-US" altLang="ja-JP" sz="900" b="1" dirty="0" smtClean="0">
                <a:latin typeface="+mn-ea"/>
              </a:rPr>
              <a:t>PONY </a:t>
            </a:r>
            <a:r>
              <a:rPr lang="ja-JP" altLang="en-US" sz="900" b="1" dirty="0" smtClean="0">
                <a:latin typeface="+mn-ea"/>
              </a:rPr>
              <a:t>ポーチ</a:t>
            </a:r>
            <a:r>
              <a:rPr lang="ja-JP" altLang="en-US" sz="900" b="1" dirty="0">
                <a:latin typeface="+mn-ea"/>
              </a:rPr>
              <a:t>入り</a:t>
            </a:r>
            <a:r>
              <a:rPr lang="ja-JP" altLang="en-US" sz="900" b="1" dirty="0" smtClean="0">
                <a:latin typeface="+mn-ea"/>
              </a:rPr>
              <a:t>キャンディ</a:t>
            </a:r>
            <a:endParaRPr lang="en-US" altLang="ja-JP" sz="900" b="1" dirty="0" smtClean="0">
              <a:latin typeface="+mn-ea"/>
            </a:endParaRPr>
          </a:p>
          <a:p>
            <a:r>
              <a:rPr lang="ja-JP" altLang="en-US" sz="900" b="1" dirty="0">
                <a:latin typeface="+mn-ea"/>
              </a:rPr>
              <a:t>　</a:t>
            </a:r>
            <a:r>
              <a:rPr lang="ja-JP" altLang="en-US" sz="900" b="1" dirty="0" smtClean="0">
                <a:latin typeface="+mn-ea"/>
              </a:rPr>
              <a:t>　　　　おまけシール付</a:t>
            </a:r>
            <a:endParaRPr lang="en-US" altLang="ja-JP" sz="900" b="1" dirty="0" smtClean="0">
              <a:latin typeface="+mn-ea"/>
            </a:endParaRPr>
          </a:p>
          <a:p>
            <a:r>
              <a:rPr lang="ja-JP" altLang="en-US" sz="900" dirty="0">
                <a:latin typeface="+mn-ea"/>
              </a:rPr>
              <a:t>販売価格</a:t>
            </a:r>
            <a:r>
              <a:rPr lang="ja-JP" altLang="en-US" sz="900" dirty="0" smtClean="0">
                <a:latin typeface="+mn-ea"/>
              </a:rPr>
              <a:t>：</a:t>
            </a:r>
            <a:r>
              <a:rPr lang="en-US" altLang="ja-JP" sz="900" smtClean="0">
                <a:latin typeface="+mn-ea"/>
              </a:rPr>
              <a:t>1,500</a:t>
            </a:r>
            <a:r>
              <a:rPr lang="ja-JP" altLang="en-US" sz="900" dirty="0">
                <a:latin typeface="+mn-ea"/>
              </a:rPr>
              <a:t>円（税抜</a:t>
            </a:r>
            <a:r>
              <a:rPr lang="ja-JP" altLang="en-US" sz="900" dirty="0" smtClean="0">
                <a:latin typeface="+mn-ea"/>
              </a:rPr>
              <a:t>）</a:t>
            </a:r>
            <a:endParaRPr lang="en-US" altLang="ja-JP" sz="900" dirty="0" smtClean="0">
              <a:latin typeface="+mn-ea"/>
            </a:endParaRPr>
          </a:p>
          <a:p>
            <a:endParaRPr lang="en-US" altLang="ja-JP" sz="900" dirty="0">
              <a:latin typeface="+mn-ea"/>
            </a:endParaRPr>
          </a:p>
          <a:p>
            <a:r>
              <a:rPr lang="ja-JP" altLang="en-US" sz="900" b="1" dirty="0">
                <a:latin typeface="+mn-ea"/>
              </a:rPr>
              <a:t>商品名：</a:t>
            </a:r>
            <a:r>
              <a:rPr lang="en-US" altLang="ja-JP" sz="900" b="1" dirty="0">
                <a:latin typeface="+mn-ea"/>
              </a:rPr>
              <a:t>MY LITTLE PONY </a:t>
            </a:r>
            <a:r>
              <a:rPr lang="ja-JP" altLang="en-US" sz="900" b="1" dirty="0">
                <a:latin typeface="+mn-ea"/>
              </a:rPr>
              <a:t>クッション</a:t>
            </a:r>
          </a:p>
          <a:p>
            <a:r>
              <a:rPr lang="ja-JP" altLang="en-US" sz="900" dirty="0">
                <a:latin typeface="+mn-ea"/>
              </a:rPr>
              <a:t>販売価格：</a:t>
            </a:r>
            <a:r>
              <a:rPr lang="en-US" altLang="ja-JP" sz="900" dirty="0">
                <a:latin typeface="+mn-ea"/>
              </a:rPr>
              <a:t>6000</a:t>
            </a:r>
            <a:r>
              <a:rPr lang="ja-JP" altLang="en-US" sz="900" dirty="0">
                <a:latin typeface="+mn-ea"/>
              </a:rPr>
              <a:t>円（税抜</a:t>
            </a:r>
            <a:r>
              <a:rPr lang="ja-JP" altLang="en-US" sz="900" dirty="0" smtClean="0">
                <a:latin typeface="+mn-ea"/>
              </a:rPr>
              <a:t>）</a:t>
            </a:r>
            <a:endParaRPr lang="ja-JP" altLang="en-US" sz="900" dirty="0">
              <a:latin typeface="+mn-ea"/>
            </a:endParaRPr>
          </a:p>
          <a:p>
            <a:endParaRPr lang="ja-JP" altLang="en-US" sz="900" dirty="0">
              <a:latin typeface="+mn-ea"/>
            </a:endParaRPr>
          </a:p>
          <a:p>
            <a:r>
              <a:rPr lang="ja-JP" altLang="en-US" sz="900" b="1" dirty="0">
                <a:latin typeface="+mn-ea"/>
              </a:rPr>
              <a:t>商品名：</a:t>
            </a:r>
            <a:r>
              <a:rPr lang="en-US" altLang="ja-JP" sz="900" b="1" dirty="0">
                <a:latin typeface="+mn-ea"/>
              </a:rPr>
              <a:t>MY LITTLE PONY </a:t>
            </a:r>
            <a:r>
              <a:rPr lang="ja-JP" altLang="en-US" sz="900" b="1" dirty="0">
                <a:latin typeface="+mn-ea"/>
              </a:rPr>
              <a:t>トレーナー</a:t>
            </a:r>
          </a:p>
          <a:p>
            <a:r>
              <a:rPr lang="ja-JP" altLang="en-US" sz="900" dirty="0">
                <a:latin typeface="+mn-ea"/>
              </a:rPr>
              <a:t>販売価格：</a:t>
            </a:r>
            <a:r>
              <a:rPr lang="en-US" altLang="ja-JP" sz="900" dirty="0">
                <a:latin typeface="+mn-ea"/>
              </a:rPr>
              <a:t>6,000</a:t>
            </a:r>
            <a:r>
              <a:rPr lang="ja-JP" altLang="en-US" sz="900" dirty="0">
                <a:latin typeface="+mn-ea"/>
              </a:rPr>
              <a:t>円（税抜</a:t>
            </a:r>
            <a:r>
              <a:rPr lang="ja-JP" altLang="en-US" sz="900" dirty="0" smtClean="0">
                <a:latin typeface="+mn-ea"/>
              </a:rPr>
              <a:t>）</a:t>
            </a:r>
            <a:endParaRPr lang="ja-JP" altLang="en-US" sz="900" dirty="0">
              <a:latin typeface="+mn-ea"/>
            </a:endParaRPr>
          </a:p>
          <a:p>
            <a:endParaRPr lang="ja-JP" altLang="en-US" sz="900" dirty="0">
              <a:latin typeface="+mn-ea"/>
            </a:endParaRPr>
          </a:p>
          <a:p>
            <a:r>
              <a:rPr lang="ja-JP" altLang="en-US" sz="900" b="1" dirty="0">
                <a:latin typeface="+mn-ea"/>
              </a:rPr>
              <a:t>商品名：</a:t>
            </a:r>
            <a:r>
              <a:rPr lang="en-US" altLang="ja-JP" sz="900" b="1" dirty="0">
                <a:latin typeface="+mn-ea"/>
              </a:rPr>
              <a:t>MY LITTLE PONY </a:t>
            </a:r>
            <a:r>
              <a:rPr lang="ja-JP" altLang="en-US" sz="900" b="1" dirty="0">
                <a:latin typeface="+mn-ea"/>
              </a:rPr>
              <a:t>プレート</a:t>
            </a:r>
          </a:p>
          <a:p>
            <a:r>
              <a:rPr lang="ja-JP" altLang="en-US" sz="900" dirty="0">
                <a:latin typeface="+mn-ea"/>
              </a:rPr>
              <a:t>販売価格：</a:t>
            </a:r>
            <a:r>
              <a:rPr lang="en-US" altLang="ja-JP" sz="900" dirty="0">
                <a:latin typeface="+mn-ea"/>
              </a:rPr>
              <a:t>3,000</a:t>
            </a:r>
            <a:r>
              <a:rPr lang="ja-JP" altLang="en-US" sz="900" dirty="0">
                <a:latin typeface="+mn-ea"/>
              </a:rPr>
              <a:t>円（税抜</a:t>
            </a:r>
            <a:r>
              <a:rPr lang="ja-JP" altLang="en-US" sz="900" dirty="0" smtClean="0">
                <a:latin typeface="+mn-ea"/>
              </a:rPr>
              <a:t>）</a:t>
            </a:r>
            <a:endParaRPr lang="en-US" altLang="ja-JP" sz="900" dirty="0" smtClean="0">
              <a:latin typeface="+mn-ea"/>
            </a:endParaRPr>
          </a:p>
          <a:p>
            <a:endParaRPr lang="en-US" altLang="ja-JP" sz="900" dirty="0">
              <a:latin typeface="+mn-ea"/>
            </a:endParaRPr>
          </a:p>
          <a:p>
            <a:r>
              <a:rPr lang="en-US" altLang="ja-JP" sz="900" dirty="0" smtClean="0">
                <a:latin typeface="+mn-ea"/>
              </a:rPr>
              <a:t>…and more</a:t>
            </a:r>
            <a:endParaRPr lang="ja-JP" altLang="en-US" sz="900" dirty="0">
              <a:latin typeface="+mn-ea"/>
            </a:endParaRP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4256" y="4317350"/>
            <a:ext cx="1201539" cy="111226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7166" y="4259762"/>
            <a:ext cx="1237777" cy="1205454"/>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779" y="6537830"/>
            <a:ext cx="731611" cy="677226"/>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2178" y="6666641"/>
            <a:ext cx="793269" cy="1071349"/>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0048" y="6749505"/>
            <a:ext cx="1116341" cy="1225912"/>
          </a:xfrm>
          <a:prstGeom prst="rect">
            <a:avLst/>
          </a:prstGeom>
        </p:spPr>
      </p:pic>
      <p:pic>
        <p:nvPicPr>
          <p:cNvPr id="26" name="図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7254" y="5143502"/>
            <a:ext cx="63492" cy="38095"/>
          </a:xfrm>
          <a:prstGeom prst="rect">
            <a:avLst/>
          </a:prstGeom>
        </p:spPr>
      </p:pic>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1320" y="6737160"/>
            <a:ext cx="597332" cy="1251640"/>
          </a:xfrm>
          <a:prstGeom prst="rect">
            <a:avLst/>
          </a:prstGeom>
        </p:spPr>
      </p:pic>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5571" y="7286625"/>
            <a:ext cx="657121" cy="708722"/>
          </a:xfrm>
          <a:prstGeom prst="rect">
            <a:avLst/>
          </a:prstGeom>
        </p:spPr>
      </p:pic>
      <p:pic>
        <p:nvPicPr>
          <p:cNvPr id="14" name="図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3098" y="4318091"/>
            <a:ext cx="1190395" cy="1111159"/>
          </a:xfrm>
          <a:prstGeom prst="rect">
            <a:avLst/>
          </a:prstGeom>
        </p:spPr>
      </p:pic>
      <p:sp>
        <p:nvSpPr>
          <p:cNvPr id="30" name="テキスト ボックス 29"/>
          <p:cNvSpPr txBox="1"/>
          <p:nvPr/>
        </p:nvSpPr>
        <p:spPr>
          <a:xfrm>
            <a:off x="3115568" y="4099013"/>
            <a:ext cx="1192955" cy="215444"/>
          </a:xfrm>
          <a:prstGeom prst="rect">
            <a:avLst/>
          </a:prstGeom>
          <a:noFill/>
        </p:spPr>
        <p:txBody>
          <a:bodyPr wrap="none" rtlCol="0">
            <a:spAutoFit/>
          </a:bodyPr>
          <a:lstStyle/>
          <a:p>
            <a:r>
              <a:rPr kumimoji="1" lang="ja-JP" altLang="en-US" sz="800" dirty="0" smtClean="0"/>
              <a:t>▼トレーナー・クッション</a:t>
            </a:r>
            <a:endParaRPr kumimoji="1" lang="ja-JP" altLang="en-US" sz="800" dirty="0"/>
          </a:p>
        </p:txBody>
      </p:sp>
      <p:sp>
        <p:nvSpPr>
          <p:cNvPr id="31" name="テキスト ボックス 30"/>
          <p:cNvSpPr txBox="1"/>
          <p:nvPr/>
        </p:nvSpPr>
        <p:spPr>
          <a:xfrm>
            <a:off x="2400313" y="6558919"/>
            <a:ext cx="1055097" cy="215444"/>
          </a:xfrm>
          <a:prstGeom prst="rect">
            <a:avLst/>
          </a:prstGeom>
          <a:noFill/>
        </p:spPr>
        <p:txBody>
          <a:bodyPr wrap="none" rtlCol="0">
            <a:spAutoFit/>
          </a:bodyPr>
          <a:lstStyle/>
          <a:p>
            <a:r>
              <a:rPr kumimoji="1" lang="ja-JP" altLang="en-US" sz="800" dirty="0" smtClean="0"/>
              <a:t>▼オリジナルお菓子</a:t>
            </a:r>
            <a:endParaRPr kumimoji="1" lang="ja-JP" altLang="en-US" sz="800" dirty="0"/>
          </a:p>
        </p:txBody>
      </p:sp>
      <p:pic>
        <p:nvPicPr>
          <p:cNvPr id="2" name="図 1"/>
          <p:cNvPicPr>
            <a:picLocks noChangeAspect="1"/>
          </p:cNvPicPr>
          <p:nvPr/>
        </p:nvPicPr>
        <p:blipFill>
          <a:blip r:embed="rId13"/>
          <a:stretch>
            <a:fillRect/>
          </a:stretch>
        </p:blipFill>
        <p:spPr>
          <a:xfrm>
            <a:off x="3254956" y="5455173"/>
            <a:ext cx="3264492" cy="989372"/>
          </a:xfrm>
          <a:prstGeom prst="rect">
            <a:avLst/>
          </a:prstGeom>
        </p:spPr>
      </p:pic>
      <p:pic>
        <p:nvPicPr>
          <p:cNvPr id="13" name="図 12"/>
          <p:cNvPicPr>
            <a:picLocks noChangeAspect="1"/>
          </p:cNvPicPr>
          <p:nvPr/>
        </p:nvPicPr>
        <p:blipFill>
          <a:blip r:embed="rId14"/>
          <a:stretch>
            <a:fillRect/>
          </a:stretch>
        </p:blipFill>
        <p:spPr>
          <a:xfrm>
            <a:off x="4875980" y="7221987"/>
            <a:ext cx="845208" cy="646793"/>
          </a:xfrm>
          <a:prstGeom prst="rect">
            <a:avLst/>
          </a:prstGeom>
        </p:spPr>
      </p:pic>
    </p:spTree>
    <p:extLst>
      <p:ext uri="{BB962C8B-B14F-4D97-AF65-F5344CB8AC3E}">
        <p14:creationId xmlns:p14="http://schemas.microsoft.com/office/powerpoint/2010/main" val="3193421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3614112" y="3167578"/>
            <a:ext cx="1471413" cy="1612946"/>
          </a:xfrm>
          <a:prstGeom prst="rect">
            <a:avLst/>
          </a:prstGeom>
        </p:spPr>
      </p:pic>
      <p:sp>
        <p:nvSpPr>
          <p:cNvPr id="25" name="テキスト ボックス 24"/>
          <p:cNvSpPr txBox="1"/>
          <p:nvPr/>
        </p:nvSpPr>
        <p:spPr>
          <a:xfrm>
            <a:off x="300608" y="3157854"/>
            <a:ext cx="6256784" cy="5657959"/>
          </a:xfrm>
          <a:prstGeom prst="rect">
            <a:avLst/>
          </a:prstGeom>
          <a:noFill/>
        </p:spPr>
        <p:txBody>
          <a:bodyPr wrap="square" rtlCol="0">
            <a:spAutoFit/>
          </a:bodyPr>
          <a:lstStyle/>
          <a:p>
            <a:pPr>
              <a:lnSpc>
                <a:spcPts val="1400"/>
              </a:lnSpc>
            </a:pPr>
            <a:endParaRPr lang="en-US" altLang="ja-JP" sz="1100" dirty="0" smtClean="0">
              <a:latin typeface="+mn-ea"/>
            </a:endParaRPr>
          </a:p>
          <a:p>
            <a:pPr>
              <a:lnSpc>
                <a:spcPts val="1400"/>
              </a:lnSpc>
            </a:pPr>
            <a:r>
              <a:rPr lang="ja-JP" altLang="en-US" sz="1100" dirty="0" smtClean="0">
                <a:latin typeface="+mn-ea"/>
              </a:rPr>
              <a:t>開催期間：</a:t>
            </a:r>
            <a:r>
              <a:rPr lang="en-US" altLang="ja-JP" sz="1100" dirty="0">
                <a:latin typeface="+mn-ea"/>
              </a:rPr>
              <a:t> 2016</a:t>
            </a:r>
            <a:r>
              <a:rPr lang="ja-JP" altLang="en-US" sz="1100" dirty="0">
                <a:latin typeface="+mn-ea"/>
              </a:rPr>
              <a:t>年</a:t>
            </a:r>
            <a:r>
              <a:rPr lang="en-US" altLang="ja-JP" sz="1100" dirty="0">
                <a:latin typeface="+mn-ea"/>
              </a:rPr>
              <a:t>12</a:t>
            </a:r>
            <a:r>
              <a:rPr lang="ja-JP" altLang="en-US" sz="1100" dirty="0">
                <a:latin typeface="+mn-ea"/>
              </a:rPr>
              <a:t>月</a:t>
            </a:r>
            <a:r>
              <a:rPr lang="en-US" altLang="ja-JP" sz="1100" dirty="0">
                <a:latin typeface="+mn-ea"/>
              </a:rPr>
              <a:t>14</a:t>
            </a:r>
            <a:r>
              <a:rPr lang="ja-JP" altLang="en-US" sz="1100" dirty="0">
                <a:latin typeface="+mn-ea"/>
              </a:rPr>
              <a:t>日（水）</a:t>
            </a:r>
            <a:r>
              <a:rPr lang="ja-JP" altLang="en-US" sz="1100" dirty="0" smtClean="0">
                <a:latin typeface="+mn-ea"/>
              </a:rPr>
              <a:t>～</a:t>
            </a:r>
            <a:r>
              <a:rPr lang="en-US" altLang="ja-JP" sz="1100" dirty="0" smtClean="0">
                <a:latin typeface="+mn-ea"/>
              </a:rPr>
              <a:t>2017</a:t>
            </a:r>
            <a:r>
              <a:rPr lang="ja-JP" altLang="en-US" sz="1100" dirty="0" smtClean="0">
                <a:latin typeface="+mn-ea"/>
              </a:rPr>
              <a:t>年</a:t>
            </a:r>
            <a:r>
              <a:rPr lang="en-US" altLang="ja-JP" sz="1100" dirty="0" smtClean="0">
                <a:latin typeface="+mn-ea"/>
              </a:rPr>
              <a:t>1</a:t>
            </a:r>
            <a:r>
              <a:rPr lang="ja-JP" altLang="en-US" sz="1100" dirty="0" smtClean="0">
                <a:latin typeface="+mn-ea"/>
              </a:rPr>
              <a:t>月</a:t>
            </a:r>
            <a:r>
              <a:rPr lang="en-US" altLang="ja-JP" sz="1100" dirty="0" smtClean="0">
                <a:latin typeface="+mn-ea"/>
              </a:rPr>
              <a:t>10</a:t>
            </a:r>
            <a:r>
              <a:rPr lang="ja-JP" altLang="en-US" sz="1100" dirty="0" smtClean="0">
                <a:latin typeface="+mn-ea"/>
              </a:rPr>
              <a:t>日（火）</a:t>
            </a:r>
            <a:endParaRPr lang="en-US" altLang="ja-JP" sz="1100" dirty="0" smtClean="0">
              <a:latin typeface="+mn-ea"/>
            </a:endParaRPr>
          </a:p>
          <a:p>
            <a:pPr>
              <a:lnSpc>
                <a:spcPts val="1400"/>
              </a:lnSpc>
            </a:pPr>
            <a:endParaRPr lang="en-US" altLang="ja-JP" sz="1100" dirty="0" smtClean="0">
              <a:latin typeface="+mn-ea"/>
            </a:endParaRPr>
          </a:p>
          <a:p>
            <a:pPr>
              <a:lnSpc>
                <a:spcPts val="1400"/>
              </a:lnSpc>
            </a:pPr>
            <a:r>
              <a:rPr lang="ja-JP" altLang="en-US" sz="1100" dirty="0" smtClean="0">
                <a:latin typeface="+mn-ea"/>
              </a:rPr>
              <a:t>開催場所：</a:t>
            </a:r>
            <a:r>
              <a:rPr lang="ja-JP" altLang="en-US" sz="1100" dirty="0">
                <a:latin typeface="+mn-ea"/>
              </a:rPr>
              <a:t>伊勢丹新宿店本館</a:t>
            </a:r>
            <a:r>
              <a:rPr lang="en-US" altLang="ja-JP" sz="1100" dirty="0">
                <a:latin typeface="+mn-ea"/>
              </a:rPr>
              <a:t>2F</a:t>
            </a:r>
            <a:r>
              <a:rPr lang="ja-JP" altLang="en-US" sz="1100" dirty="0" smtClean="0">
                <a:latin typeface="+mn-ea"/>
              </a:rPr>
              <a:t>（イセタンガール）</a:t>
            </a:r>
            <a:endParaRPr lang="en-US" altLang="ja-JP" sz="1100" dirty="0" smtClean="0">
              <a:latin typeface="+mn-ea"/>
            </a:endParaRPr>
          </a:p>
          <a:p>
            <a:pPr>
              <a:lnSpc>
                <a:spcPts val="1400"/>
              </a:lnSpc>
            </a:pPr>
            <a:r>
              <a:rPr lang="ja-JP" altLang="en-US" sz="1100" dirty="0">
                <a:latin typeface="+mn-ea"/>
              </a:rPr>
              <a:t>　</a:t>
            </a:r>
            <a:r>
              <a:rPr lang="ja-JP" altLang="en-US" sz="1100" dirty="0" smtClean="0">
                <a:latin typeface="+mn-ea"/>
              </a:rPr>
              <a:t>　　　　　　東京都</a:t>
            </a:r>
            <a:r>
              <a:rPr lang="ja-JP" altLang="en-US" sz="1100" dirty="0">
                <a:latin typeface="+mn-ea"/>
              </a:rPr>
              <a:t>新宿区新宿</a:t>
            </a:r>
            <a:r>
              <a:rPr lang="en-US" altLang="ja-JP" sz="1100" dirty="0">
                <a:latin typeface="+mn-ea"/>
              </a:rPr>
              <a:t>3-14-1</a:t>
            </a:r>
            <a:r>
              <a:rPr lang="ja-JP" altLang="en-US" sz="1100" dirty="0" smtClean="0">
                <a:latin typeface="+mn-ea"/>
              </a:rPr>
              <a:t>　</a:t>
            </a:r>
            <a:endParaRPr lang="en-US" altLang="ja-JP" sz="1100" dirty="0" smtClean="0">
              <a:latin typeface="+mn-ea"/>
            </a:endParaRPr>
          </a:p>
          <a:p>
            <a:pPr>
              <a:lnSpc>
                <a:spcPts val="1400"/>
              </a:lnSpc>
            </a:pPr>
            <a:endParaRPr lang="en-US" altLang="ja-JP" sz="1100" dirty="0">
              <a:latin typeface="+mn-ea"/>
            </a:endParaRPr>
          </a:p>
          <a:p>
            <a:pPr>
              <a:lnSpc>
                <a:spcPts val="1400"/>
              </a:lnSpc>
            </a:pPr>
            <a:endParaRPr lang="en-US" altLang="ja-JP" sz="1000" dirty="0">
              <a:latin typeface="+mn-ea"/>
            </a:endParaRPr>
          </a:p>
          <a:p>
            <a:pPr>
              <a:lnSpc>
                <a:spcPts val="1400"/>
              </a:lnSpc>
            </a:pPr>
            <a:r>
              <a:rPr lang="ja-JP" altLang="en-US" sz="1000" dirty="0" smtClean="0">
                <a:latin typeface="+mn-ea"/>
              </a:rPr>
              <a:t>期間中下記のようなイベントが開催されます！</a:t>
            </a:r>
            <a:endParaRPr lang="en-US" altLang="ja-JP" sz="1000" dirty="0" smtClean="0">
              <a:latin typeface="+mn-ea"/>
            </a:endParaRPr>
          </a:p>
          <a:p>
            <a:pPr>
              <a:lnSpc>
                <a:spcPts val="1400"/>
              </a:lnSpc>
            </a:pPr>
            <a:endParaRPr lang="en-US" altLang="ja-JP" sz="1000" dirty="0">
              <a:latin typeface="+mn-ea"/>
            </a:endParaRPr>
          </a:p>
          <a:p>
            <a:pPr>
              <a:lnSpc>
                <a:spcPts val="1400"/>
              </a:lnSpc>
            </a:pPr>
            <a:r>
              <a:rPr lang="ja-JP" altLang="en-US" sz="1000" dirty="0" smtClean="0">
                <a:latin typeface="+mn-ea"/>
              </a:rPr>
              <a:t>　</a:t>
            </a:r>
            <a:endParaRPr lang="en-US" altLang="ja-JP" sz="1000" dirty="0" smtClean="0">
              <a:latin typeface="+mn-ea"/>
            </a:endParaRPr>
          </a:p>
          <a:p>
            <a:pPr>
              <a:lnSpc>
                <a:spcPts val="1400"/>
              </a:lnSpc>
            </a:pPr>
            <a:endParaRPr lang="en-US" altLang="ja-JP" sz="1000" dirty="0" smtClean="0">
              <a:latin typeface="+mn-ea"/>
            </a:endParaRPr>
          </a:p>
          <a:p>
            <a:pPr>
              <a:lnSpc>
                <a:spcPts val="1400"/>
              </a:lnSpc>
            </a:pPr>
            <a:r>
              <a:rPr lang="en-US" altLang="ja-JP" sz="1000" b="1" dirty="0" smtClean="0">
                <a:latin typeface="+mn-ea"/>
              </a:rPr>
              <a:t>【</a:t>
            </a:r>
            <a:r>
              <a:rPr lang="ja-JP" altLang="en-US" sz="1000" b="1" dirty="0" smtClean="0">
                <a:latin typeface="+mn-ea"/>
              </a:rPr>
              <a:t>スペシャルイベント　キャラクターとの撮影会</a:t>
            </a:r>
            <a:r>
              <a:rPr lang="en-US" altLang="ja-JP" sz="1000" b="1" dirty="0" smtClean="0">
                <a:latin typeface="+mn-ea"/>
              </a:rPr>
              <a:t>】</a:t>
            </a:r>
            <a:endParaRPr lang="en-US" altLang="ja-JP" sz="1000" dirty="0" smtClean="0">
              <a:latin typeface="+mn-ea"/>
            </a:endParaRPr>
          </a:p>
          <a:p>
            <a:pPr>
              <a:lnSpc>
                <a:spcPts val="1400"/>
              </a:lnSpc>
            </a:pPr>
            <a:r>
              <a:rPr lang="ja-JP" altLang="en-US" sz="1000" dirty="0">
                <a:latin typeface="+mn-ea"/>
              </a:rPr>
              <a:t>　</a:t>
            </a:r>
            <a:r>
              <a:rPr lang="en-US" altLang="ja-JP" sz="1000" dirty="0" smtClean="0">
                <a:latin typeface="+mn-ea"/>
              </a:rPr>
              <a:t>『MY LITTLE PONY</a:t>
            </a:r>
            <a:r>
              <a:rPr lang="ja-JP" altLang="en-US" sz="1000" dirty="0" smtClean="0">
                <a:latin typeface="+mn-ea"/>
              </a:rPr>
              <a:t>　トワイライトスパークル＆ピンキーパイが</a:t>
            </a:r>
            <a:endParaRPr lang="en-US" altLang="ja-JP" sz="1000" dirty="0" smtClean="0">
              <a:latin typeface="+mn-ea"/>
            </a:endParaRPr>
          </a:p>
          <a:p>
            <a:pPr>
              <a:lnSpc>
                <a:spcPts val="1400"/>
              </a:lnSpc>
            </a:pPr>
            <a:r>
              <a:rPr lang="ja-JP" altLang="en-US" sz="1000" dirty="0">
                <a:latin typeface="+mn-ea"/>
              </a:rPr>
              <a:t>　</a:t>
            </a:r>
            <a:r>
              <a:rPr lang="ja-JP" altLang="en-US" sz="1000" dirty="0" smtClean="0">
                <a:latin typeface="+mn-ea"/>
              </a:rPr>
              <a:t>同時登場！記念撮影会開催</a:t>
            </a:r>
            <a:r>
              <a:rPr lang="en-US" altLang="ja-JP" sz="1000" dirty="0" smtClean="0">
                <a:latin typeface="+mn-ea"/>
              </a:rPr>
              <a:t>』</a:t>
            </a:r>
          </a:p>
          <a:p>
            <a:pPr>
              <a:lnSpc>
                <a:spcPts val="1400"/>
              </a:lnSpc>
            </a:pPr>
            <a:r>
              <a:rPr lang="ja-JP" altLang="en-US" sz="1000" dirty="0">
                <a:latin typeface="+mn-ea"/>
              </a:rPr>
              <a:t>　</a:t>
            </a:r>
            <a:r>
              <a:rPr lang="ja-JP" altLang="en-US" sz="1000" dirty="0" smtClean="0">
                <a:latin typeface="+mn-ea"/>
              </a:rPr>
              <a:t>日程：　</a:t>
            </a:r>
            <a:r>
              <a:rPr lang="en-US" altLang="ja-JP" sz="1000" dirty="0" smtClean="0">
                <a:latin typeface="+mn-ea"/>
              </a:rPr>
              <a:t>2016</a:t>
            </a:r>
            <a:r>
              <a:rPr lang="ja-JP" altLang="en-US" sz="1000" dirty="0" smtClean="0">
                <a:latin typeface="+mn-ea"/>
              </a:rPr>
              <a:t>年</a:t>
            </a:r>
            <a:r>
              <a:rPr lang="en-US" altLang="ja-JP" sz="1000" dirty="0" smtClean="0">
                <a:latin typeface="+mn-ea"/>
              </a:rPr>
              <a:t>12</a:t>
            </a:r>
            <a:r>
              <a:rPr lang="ja-JP" altLang="en-US" sz="1000" dirty="0" smtClean="0">
                <a:latin typeface="+mn-ea"/>
              </a:rPr>
              <a:t>月</a:t>
            </a:r>
            <a:r>
              <a:rPr lang="en-US" altLang="ja-JP" sz="1000" dirty="0" smtClean="0">
                <a:latin typeface="+mn-ea"/>
              </a:rPr>
              <a:t>17</a:t>
            </a:r>
            <a:r>
              <a:rPr lang="ja-JP" altLang="en-US" sz="1000" dirty="0" smtClean="0">
                <a:latin typeface="+mn-ea"/>
              </a:rPr>
              <a:t>日（土）、</a:t>
            </a:r>
            <a:r>
              <a:rPr lang="en-US" altLang="ja-JP" sz="1000" dirty="0" smtClean="0">
                <a:latin typeface="+mn-ea"/>
              </a:rPr>
              <a:t>18</a:t>
            </a:r>
            <a:r>
              <a:rPr lang="ja-JP" altLang="en-US" sz="1000" dirty="0" smtClean="0">
                <a:latin typeface="+mn-ea"/>
              </a:rPr>
              <a:t>日（日）</a:t>
            </a:r>
            <a:endParaRPr lang="en-US" altLang="ja-JP" sz="1000" dirty="0" smtClean="0">
              <a:latin typeface="+mn-ea"/>
            </a:endParaRPr>
          </a:p>
          <a:p>
            <a:pPr>
              <a:lnSpc>
                <a:spcPts val="1400"/>
              </a:lnSpc>
            </a:pPr>
            <a:r>
              <a:rPr lang="ja-JP" altLang="en-US" sz="1000" dirty="0">
                <a:latin typeface="+mn-ea"/>
              </a:rPr>
              <a:t>　</a:t>
            </a:r>
            <a:r>
              <a:rPr lang="ja-JP" altLang="en-US" sz="1000" dirty="0" smtClean="0">
                <a:latin typeface="+mn-ea"/>
              </a:rPr>
              <a:t>時間：　</a:t>
            </a:r>
            <a:r>
              <a:rPr lang="en-US" altLang="ja-JP" sz="1000" dirty="0" smtClean="0">
                <a:latin typeface="+mn-ea"/>
              </a:rPr>
              <a:t>1</a:t>
            </a:r>
            <a:r>
              <a:rPr lang="ja-JP" altLang="en-US" sz="1000" dirty="0" smtClean="0">
                <a:latin typeface="+mn-ea"/>
              </a:rPr>
              <a:t>回目：</a:t>
            </a:r>
            <a:r>
              <a:rPr lang="en-US" altLang="ja-JP" sz="1000" dirty="0" smtClean="0">
                <a:latin typeface="+mn-ea"/>
              </a:rPr>
              <a:t>11:00</a:t>
            </a:r>
            <a:r>
              <a:rPr lang="ja-JP" altLang="en-US" sz="1000" dirty="0" smtClean="0">
                <a:latin typeface="+mn-ea"/>
              </a:rPr>
              <a:t>～　／　</a:t>
            </a:r>
            <a:r>
              <a:rPr lang="en-US" altLang="ja-JP" sz="1000" dirty="0" smtClean="0">
                <a:latin typeface="+mn-ea"/>
              </a:rPr>
              <a:t>2</a:t>
            </a:r>
            <a:r>
              <a:rPr lang="ja-JP" altLang="en-US" sz="1000" dirty="0" smtClean="0">
                <a:latin typeface="+mn-ea"/>
              </a:rPr>
              <a:t>回目：</a:t>
            </a:r>
            <a:r>
              <a:rPr lang="en-US" altLang="ja-JP" sz="1000" dirty="0" smtClean="0">
                <a:latin typeface="+mn-ea"/>
              </a:rPr>
              <a:t>14:00</a:t>
            </a:r>
            <a:r>
              <a:rPr lang="ja-JP" altLang="en-US" sz="1000" dirty="0" smtClean="0">
                <a:latin typeface="+mn-ea"/>
              </a:rPr>
              <a:t>～</a:t>
            </a:r>
            <a:r>
              <a:rPr lang="ja-JP" altLang="en-US" sz="1000" dirty="0">
                <a:latin typeface="+mn-ea"/>
              </a:rPr>
              <a:t>　／　</a:t>
            </a:r>
            <a:r>
              <a:rPr lang="en-US" altLang="ja-JP" sz="1000" dirty="0" smtClean="0">
                <a:latin typeface="+mn-ea"/>
              </a:rPr>
              <a:t>3</a:t>
            </a:r>
            <a:r>
              <a:rPr lang="ja-JP" altLang="en-US" sz="1000" dirty="0" smtClean="0">
                <a:latin typeface="+mn-ea"/>
              </a:rPr>
              <a:t>回目：</a:t>
            </a:r>
            <a:r>
              <a:rPr lang="en-US" altLang="ja-JP" sz="1000" dirty="0" smtClean="0">
                <a:latin typeface="+mn-ea"/>
              </a:rPr>
              <a:t>16:00</a:t>
            </a:r>
            <a:r>
              <a:rPr lang="ja-JP" altLang="en-US" sz="1000" dirty="0" smtClean="0">
                <a:latin typeface="+mn-ea"/>
              </a:rPr>
              <a:t>～</a:t>
            </a:r>
            <a:endParaRPr lang="en-US" altLang="ja-JP" sz="1000" dirty="0">
              <a:latin typeface="+mn-ea"/>
            </a:endParaRPr>
          </a:p>
          <a:p>
            <a:pPr>
              <a:lnSpc>
                <a:spcPts val="1400"/>
              </a:lnSpc>
            </a:pPr>
            <a:r>
              <a:rPr lang="ja-JP" altLang="en-US" sz="1000" dirty="0" smtClean="0">
                <a:latin typeface="+mn-ea"/>
              </a:rPr>
              <a:t>　場所：　</a:t>
            </a:r>
            <a:r>
              <a:rPr lang="ja-JP" altLang="en-US" sz="1000" dirty="0">
                <a:latin typeface="+mn-ea"/>
              </a:rPr>
              <a:t>伊勢丹新宿店本館</a:t>
            </a:r>
            <a:r>
              <a:rPr lang="en-US" altLang="ja-JP" sz="1000" dirty="0" smtClean="0">
                <a:latin typeface="+mn-ea"/>
              </a:rPr>
              <a:t>2F</a:t>
            </a:r>
            <a:r>
              <a:rPr lang="ja-JP" altLang="en-US" sz="1000" dirty="0" smtClean="0">
                <a:latin typeface="+mn-ea"/>
              </a:rPr>
              <a:t>　イセタンガール　</a:t>
            </a:r>
            <a:endParaRPr lang="en-US" altLang="ja-JP" sz="1000" dirty="0" smtClean="0">
              <a:latin typeface="+mn-ea"/>
            </a:endParaRPr>
          </a:p>
          <a:p>
            <a:pPr>
              <a:lnSpc>
                <a:spcPts val="1400"/>
              </a:lnSpc>
            </a:pPr>
            <a:endParaRPr lang="en-US" altLang="ja-JP" sz="1000" dirty="0" smtClean="0">
              <a:latin typeface="+mn-ea"/>
            </a:endParaRPr>
          </a:p>
          <a:p>
            <a:pPr>
              <a:lnSpc>
                <a:spcPts val="1400"/>
              </a:lnSpc>
            </a:pPr>
            <a:r>
              <a:rPr lang="en-US" altLang="ja-JP" sz="1000" b="1" dirty="0">
                <a:latin typeface="+mn-ea"/>
              </a:rPr>
              <a:t>【</a:t>
            </a:r>
            <a:r>
              <a:rPr lang="ja-JP" altLang="en-US" sz="1000" b="1" dirty="0">
                <a:latin typeface="+mn-ea"/>
              </a:rPr>
              <a:t>海外コラボアパレルから</a:t>
            </a:r>
            <a:r>
              <a:rPr lang="en-US" altLang="ja-JP" sz="1000" b="1" dirty="0">
                <a:latin typeface="+mn-ea"/>
              </a:rPr>
              <a:t>2</a:t>
            </a:r>
            <a:r>
              <a:rPr lang="ja-JP" altLang="en-US" sz="1000" b="1" dirty="0">
                <a:latin typeface="+mn-ea"/>
              </a:rPr>
              <a:t>コレクション</a:t>
            </a:r>
            <a:r>
              <a:rPr lang="ja-JP" altLang="en-US" sz="1000" b="1" dirty="0" smtClean="0">
                <a:latin typeface="+mn-ea"/>
              </a:rPr>
              <a:t>を特別展示</a:t>
            </a:r>
            <a:r>
              <a:rPr lang="en-US" altLang="ja-JP" sz="1000" b="1" dirty="0">
                <a:latin typeface="+mn-ea"/>
              </a:rPr>
              <a:t>】</a:t>
            </a:r>
          </a:p>
          <a:p>
            <a:pPr>
              <a:lnSpc>
                <a:spcPts val="1400"/>
              </a:lnSpc>
            </a:pPr>
            <a:r>
              <a:rPr lang="ja-JP" altLang="en-US" sz="1000" dirty="0">
                <a:latin typeface="+mn-ea"/>
              </a:rPr>
              <a:t>国際的に広く知られている</a:t>
            </a:r>
            <a:r>
              <a:rPr lang="en-US" altLang="ja-JP" sz="1000" dirty="0">
                <a:latin typeface="+mn-ea"/>
              </a:rPr>
              <a:t>MY LITTLE PONY</a:t>
            </a:r>
            <a:r>
              <a:rPr lang="ja-JP" altLang="en-US" sz="1000" dirty="0">
                <a:latin typeface="+mn-ea"/>
              </a:rPr>
              <a:t>の世界は、海外の有名ファッ</a:t>
            </a:r>
          </a:p>
          <a:p>
            <a:pPr>
              <a:lnSpc>
                <a:spcPts val="1400"/>
              </a:lnSpc>
            </a:pPr>
            <a:r>
              <a:rPr lang="ja-JP" altLang="en-US" sz="1000" dirty="0">
                <a:latin typeface="+mn-ea"/>
              </a:rPr>
              <a:t>ションデザイナーのコレクションにも、影響をおよぼしています。今回、</a:t>
            </a:r>
          </a:p>
          <a:p>
            <a:pPr>
              <a:lnSpc>
                <a:spcPts val="1400"/>
              </a:lnSpc>
            </a:pPr>
            <a:r>
              <a:rPr lang="ja-JP" altLang="en-US" sz="1000" dirty="0">
                <a:latin typeface="+mn-ea"/>
              </a:rPr>
              <a:t>海外セレブも愛用している</a:t>
            </a:r>
            <a:r>
              <a:rPr lang="en-US" altLang="ja-JP" sz="1000" dirty="0">
                <a:latin typeface="+mn-ea"/>
              </a:rPr>
              <a:t>『Manish Arora』</a:t>
            </a:r>
            <a:r>
              <a:rPr lang="ja-JP" altLang="en-US" sz="1000" dirty="0">
                <a:latin typeface="+mn-ea"/>
              </a:rPr>
              <a:t>と、今年マドリードのファッ</a:t>
            </a:r>
          </a:p>
          <a:p>
            <a:pPr>
              <a:lnSpc>
                <a:spcPts val="1400"/>
              </a:lnSpc>
            </a:pPr>
            <a:r>
              <a:rPr lang="ja-JP" altLang="en-US" sz="1000" dirty="0">
                <a:latin typeface="+mn-ea"/>
              </a:rPr>
              <a:t>ションウィークを沸かせたスペイン発の新しいレディーズファッションブラ</a:t>
            </a:r>
          </a:p>
          <a:p>
            <a:pPr>
              <a:lnSpc>
                <a:spcPts val="1400"/>
              </a:lnSpc>
            </a:pPr>
            <a:r>
              <a:rPr lang="ja-JP" altLang="en-US" sz="1000" dirty="0">
                <a:latin typeface="+mn-ea"/>
              </a:rPr>
              <a:t>ンド</a:t>
            </a:r>
            <a:r>
              <a:rPr lang="en-US" altLang="ja-JP" sz="1000" dirty="0">
                <a:latin typeface="+mn-ea"/>
              </a:rPr>
              <a:t>『MARIA ESCOTE』</a:t>
            </a:r>
            <a:r>
              <a:rPr lang="ja-JP" altLang="en-US" sz="1000" dirty="0">
                <a:latin typeface="+mn-ea"/>
              </a:rPr>
              <a:t>の</a:t>
            </a:r>
            <a:r>
              <a:rPr lang="en-US" altLang="ja-JP" sz="1000" dirty="0">
                <a:latin typeface="+mn-ea"/>
              </a:rPr>
              <a:t>MY LITTLE PONY</a:t>
            </a:r>
            <a:r>
              <a:rPr lang="ja-JP" altLang="en-US" sz="1000" dirty="0">
                <a:latin typeface="+mn-ea"/>
              </a:rPr>
              <a:t>とコラボレーションした最新</a:t>
            </a:r>
          </a:p>
          <a:p>
            <a:pPr>
              <a:lnSpc>
                <a:spcPts val="1400"/>
              </a:lnSpc>
            </a:pPr>
            <a:r>
              <a:rPr lang="ja-JP" altLang="en-US" sz="1000" dirty="0">
                <a:latin typeface="+mn-ea"/>
              </a:rPr>
              <a:t>コレクションの一部が、期間限定で日本で初めて特別展示します。</a:t>
            </a:r>
          </a:p>
          <a:p>
            <a:pPr>
              <a:lnSpc>
                <a:spcPts val="1400"/>
              </a:lnSpc>
            </a:pPr>
            <a:endParaRPr lang="ja-JP" altLang="en-US" sz="1000" dirty="0">
              <a:latin typeface="+mn-ea"/>
            </a:endParaRPr>
          </a:p>
          <a:p>
            <a:pPr>
              <a:lnSpc>
                <a:spcPts val="1400"/>
              </a:lnSpc>
            </a:pPr>
            <a:r>
              <a:rPr lang="en-US" altLang="ja-JP" sz="1000" dirty="0">
                <a:latin typeface="+mn-ea"/>
              </a:rPr>
              <a:t>※</a:t>
            </a:r>
            <a:r>
              <a:rPr lang="ja-JP" altLang="en-US" sz="1000" dirty="0">
                <a:latin typeface="+mn-ea"/>
              </a:rPr>
              <a:t>期間：</a:t>
            </a:r>
            <a:r>
              <a:rPr lang="en-US" altLang="ja-JP" sz="1000" dirty="0">
                <a:latin typeface="+mn-ea"/>
              </a:rPr>
              <a:t>2016</a:t>
            </a:r>
            <a:r>
              <a:rPr lang="ja-JP" altLang="en-US" sz="1000" dirty="0">
                <a:latin typeface="+mn-ea"/>
              </a:rPr>
              <a:t>年</a:t>
            </a:r>
            <a:r>
              <a:rPr lang="en-US" altLang="ja-JP" sz="1000" dirty="0">
                <a:latin typeface="+mn-ea"/>
              </a:rPr>
              <a:t>12</a:t>
            </a:r>
            <a:r>
              <a:rPr lang="ja-JP" altLang="en-US" sz="1000" dirty="0">
                <a:latin typeface="+mn-ea"/>
              </a:rPr>
              <a:t>月</a:t>
            </a:r>
            <a:r>
              <a:rPr lang="en-US" altLang="ja-JP" sz="1000" dirty="0">
                <a:latin typeface="+mn-ea"/>
              </a:rPr>
              <a:t>26</a:t>
            </a:r>
            <a:r>
              <a:rPr lang="ja-JP" altLang="en-US" sz="1000" dirty="0">
                <a:latin typeface="+mn-ea"/>
              </a:rPr>
              <a:t>日（月）～</a:t>
            </a:r>
          </a:p>
          <a:p>
            <a:pPr>
              <a:lnSpc>
                <a:spcPts val="1400"/>
              </a:lnSpc>
            </a:pPr>
            <a:r>
              <a:rPr lang="en-US" altLang="ja-JP" sz="1000" dirty="0">
                <a:latin typeface="+mn-ea"/>
              </a:rPr>
              <a:t>2017</a:t>
            </a:r>
            <a:r>
              <a:rPr lang="ja-JP" altLang="en-US" sz="1000" dirty="0">
                <a:latin typeface="+mn-ea"/>
              </a:rPr>
              <a:t>年</a:t>
            </a:r>
            <a:r>
              <a:rPr lang="en-US" altLang="ja-JP" sz="1000" dirty="0">
                <a:latin typeface="+mn-ea"/>
              </a:rPr>
              <a:t>1</a:t>
            </a:r>
            <a:r>
              <a:rPr lang="ja-JP" altLang="en-US" sz="1000" dirty="0">
                <a:latin typeface="+mn-ea"/>
              </a:rPr>
              <a:t>月</a:t>
            </a:r>
            <a:r>
              <a:rPr lang="en-US" altLang="ja-JP" sz="1000" dirty="0">
                <a:latin typeface="+mn-ea"/>
              </a:rPr>
              <a:t>10</a:t>
            </a:r>
            <a:r>
              <a:rPr lang="ja-JP" altLang="en-US" sz="1000" dirty="0">
                <a:latin typeface="+mn-ea"/>
              </a:rPr>
              <a:t>日（火）	</a:t>
            </a:r>
          </a:p>
          <a:p>
            <a:pPr>
              <a:lnSpc>
                <a:spcPts val="1400"/>
              </a:lnSpc>
            </a:pPr>
            <a:r>
              <a:rPr lang="en-US" altLang="ja-JP" sz="1000" dirty="0">
                <a:latin typeface="+mn-ea"/>
              </a:rPr>
              <a:t>※</a:t>
            </a:r>
            <a:r>
              <a:rPr lang="ja-JP" altLang="en-US" sz="1000" dirty="0">
                <a:latin typeface="+mn-ea"/>
              </a:rPr>
              <a:t>展示のみで購入不可</a:t>
            </a:r>
          </a:p>
          <a:p>
            <a:pPr>
              <a:lnSpc>
                <a:spcPts val="1400"/>
              </a:lnSpc>
            </a:pPr>
            <a:endParaRPr lang="en-US" altLang="ja-JP" sz="1000" dirty="0">
              <a:latin typeface="+mn-ea"/>
            </a:endParaRPr>
          </a:p>
        </p:txBody>
      </p:sp>
      <p:sp>
        <p:nvSpPr>
          <p:cNvPr id="4" name="正方形/長方形 16"/>
          <p:cNvSpPr>
            <a:spLocks noChangeArrowheads="1"/>
          </p:cNvSpPr>
          <p:nvPr/>
        </p:nvSpPr>
        <p:spPr bwMode="auto">
          <a:xfrm>
            <a:off x="5589784" y="185664"/>
            <a:ext cx="1125315" cy="233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90000"/>
              </a:lnSpc>
              <a:spcBef>
                <a:spcPct val="0"/>
              </a:spcBef>
              <a:buFontTx/>
              <a:buNone/>
            </a:pPr>
            <a:r>
              <a:rPr lang="en-US" altLang="ja-JP" sz="1000" dirty="0" smtClean="0">
                <a:latin typeface="ＭＳ Ｐゴシック" panose="020B0600070205080204" pitchFamily="50" charset="-128"/>
              </a:rPr>
              <a:t>2016</a:t>
            </a:r>
            <a:r>
              <a:rPr lang="ja-JP" altLang="en-US" sz="1000" dirty="0" smtClean="0">
                <a:latin typeface="ＭＳ Ｐゴシック" panose="020B0600070205080204" pitchFamily="50" charset="-128"/>
              </a:rPr>
              <a:t>年</a:t>
            </a:r>
            <a:r>
              <a:rPr lang="en-US" altLang="ja-JP" sz="1000" dirty="0" smtClean="0">
                <a:latin typeface="ＭＳ Ｐゴシック" panose="020B0600070205080204" pitchFamily="50" charset="-128"/>
              </a:rPr>
              <a:t>11</a:t>
            </a:r>
            <a:r>
              <a:rPr lang="ja-JP" altLang="en-US" sz="1000" dirty="0" smtClean="0">
                <a:latin typeface="ＭＳ Ｐゴシック" panose="020B0600070205080204" pitchFamily="50" charset="-128"/>
              </a:rPr>
              <a:t>月</a:t>
            </a:r>
            <a:r>
              <a:rPr lang="en-US" altLang="ja-JP" sz="1000" dirty="0">
                <a:latin typeface="ＭＳ Ｐゴシック" panose="020B0600070205080204" pitchFamily="50" charset="-128"/>
              </a:rPr>
              <a:t>29</a:t>
            </a:r>
            <a:r>
              <a:rPr lang="ja-JP" altLang="en-US" sz="1000" dirty="0" smtClean="0">
                <a:latin typeface="ＭＳ Ｐゴシック" panose="020B0600070205080204" pitchFamily="50" charset="-128"/>
              </a:rPr>
              <a:t>日</a:t>
            </a:r>
            <a:endParaRPr lang="en-US" altLang="ja-JP" sz="1000" dirty="0">
              <a:latin typeface="ＭＳ Ｐゴシック" panose="020B0600070205080204" pitchFamily="50" charset="-128"/>
            </a:endParaRPr>
          </a:p>
        </p:txBody>
      </p:sp>
      <p:sp>
        <p:nvSpPr>
          <p:cNvPr id="7" name="Line 13"/>
          <p:cNvSpPr>
            <a:spLocks noChangeShapeType="1"/>
          </p:cNvSpPr>
          <p:nvPr/>
        </p:nvSpPr>
        <p:spPr bwMode="auto">
          <a:xfrm>
            <a:off x="0" y="9466652"/>
            <a:ext cx="6858000" cy="0"/>
          </a:xfrm>
          <a:prstGeom prst="line">
            <a:avLst/>
          </a:prstGeom>
          <a:noFill/>
          <a:ln w="9525">
            <a:solidFill>
              <a:schemeClr val="tx1"/>
            </a:solidFill>
            <a:round/>
            <a:headEnd/>
            <a:tailEnd/>
          </a:ln>
          <a:extLst/>
        </p:spPr>
        <p:txBody>
          <a:bodyPr wrap="none" anchor="ctr"/>
          <a:lstStyle/>
          <a:p>
            <a:pPr eaLnBrk="1" hangingPunct="1">
              <a:defRPr/>
            </a:pPr>
            <a:endParaRPr lang="ja-JP" altLang="en-US" dirty="0">
              <a:latin typeface="+mj-ea"/>
              <a:ea typeface="+mj-ea"/>
            </a:endParaRPr>
          </a:p>
        </p:txBody>
      </p:sp>
      <p:sp>
        <p:nvSpPr>
          <p:cNvPr id="8" name="正方形/長方形 16"/>
          <p:cNvSpPr>
            <a:spLocks noChangeArrowheads="1"/>
          </p:cNvSpPr>
          <p:nvPr/>
        </p:nvSpPr>
        <p:spPr bwMode="auto">
          <a:xfrm>
            <a:off x="144016" y="374475"/>
            <a:ext cx="184482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1000" dirty="0">
                <a:latin typeface="ＭＳ Ｐゴシック" panose="020B0600070205080204" pitchFamily="50" charset="-128"/>
              </a:rPr>
              <a:t>報道関係　各位</a:t>
            </a:r>
            <a:endParaRPr lang="en-US" altLang="ja-JP" sz="1000" dirty="0">
              <a:latin typeface="ＭＳ Ｐゴシック" panose="020B0600070205080204" pitchFamily="50" charset="-128"/>
            </a:endParaRPr>
          </a:p>
        </p:txBody>
      </p:sp>
      <p:sp>
        <p:nvSpPr>
          <p:cNvPr id="9" name="正方形/長方形 28"/>
          <p:cNvSpPr>
            <a:spLocks noChangeArrowheads="1"/>
          </p:cNvSpPr>
          <p:nvPr/>
        </p:nvSpPr>
        <p:spPr bwMode="auto">
          <a:xfrm>
            <a:off x="5301208" y="344488"/>
            <a:ext cx="1380506"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100" dirty="0">
                <a:latin typeface="+mn-ea"/>
                <a:ea typeface="+mn-ea"/>
              </a:rPr>
              <a:t>株式会社</a:t>
            </a:r>
            <a:r>
              <a:rPr lang="en-US" altLang="ja-JP" sz="1100" dirty="0">
                <a:latin typeface="+mn-ea"/>
                <a:ea typeface="+mn-ea"/>
              </a:rPr>
              <a:t>ESSPRIDE</a:t>
            </a:r>
            <a:endParaRPr lang="ja-JP" altLang="en-US" sz="1100" dirty="0">
              <a:latin typeface="+mn-ea"/>
              <a:ea typeface="+mn-ea"/>
            </a:endParaRPr>
          </a:p>
        </p:txBody>
      </p:sp>
      <p:sp>
        <p:nvSpPr>
          <p:cNvPr id="10" name="正方形/長方形 17"/>
          <p:cNvSpPr>
            <a:spLocks noChangeArrowheads="1"/>
          </p:cNvSpPr>
          <p:nvPr/>
        </p:nvSpPr>
        <p:spPr bwMode="auto">
          <a:xfrm>
            <a:off x="1588" y="9475416"/>
            <a:ext cx="685641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dirty="0">
                <a:latin typeface="ＭＳ Ｐゴシック" panose="020B0600070205080204" pitchFamily="50" charset="-128"/>
              </a:rPr>
              <a:t>【</a:t>
            </a:r>
            <a:r>
              <a:rPr lang="ja-JP" altLang="en-US" sz="1000" dirty="0">
                <a:latin typeface="ＭＳ Ｐゴシック" panose="020B0600070205080204" pitchFamily="50" charset="-128"/>
              </a:rPr>
              <a:t>本リリースに関するお問合せ先</a:t>
            </a:r>
            <a:r>
              <a:rPr lang="en-US" altLang="ja-JP" sz="1000" dirty="0">
                <a:latin typeface="ＭＳ Ｐゴシック" panose="020B0600070205080204" pitchFamily="50" charset="-128"/>
              </a:rPr>
              <a:t>】</a:t>
            </a:r>
            <a:r>
              <a:rPr lang="ja-JP" altLang="en-US" sz="1000" dirty="0">
                <a:latin typeface="ＭＳ Ｐゴシック" panose="020B0600070205080204" pitchFamily="50" charset="-128"/>
              </a:rPr>
              <a:t>　株式会社</a:t>
            </a:r>
            <a:r>
              <a:rPr lang="en-US" altLang="ja-JP" sz="1000" dirty="0">
                <a:latin typeface="ＭＳ Ｐゴシック" panose="020B0600070205080204" pitchFamily="50" charset="-128"/>
              </a:rPr>
              <a:t>ESSPRIDE</a:t>
            </a:r>
            <a:r>
              <a:rPr lang="ja-JP" altLang="en-US" sz="1000" dirty="0">
                <a:latin typeface="ＭＳ Ｐゴシック" panose="020B0600070205080204" pitchFamily="50" charset="-128"/>
              </a:rPr>
              <a:t>　広報事務局：</a:t>
            </a:r>
            <a:r>
              <a:rPr lang="ja-JP" altLang="en-US" sz="1000" dirty="0" smtClean="0">
                <a:latin typeface="ＭＳ Ｐゴシック" panose="020B0600070205080204" pitchFamily="50" charset="-128"/>
              </a:rPr>
              <a:t>鈴木</a:t>
            </a:r>
            <a:endParaRPr lang="en-US" altLang="ja-JP" sz="1000" dirty="0" smtClean="0">
              <a:latin typeface="ＭＳ Ｐゴシック" panose="020B0600070205080204" pitchFamily="50" charset="-128"/>
            </a:endParaRPr>
          </a:p>
          <a:p>
            <a:pPr algn="ctr" eaLnBrk="1" hangingPunct="1">
              <a:spcBef>
                <a:spcPct val="0"/>
              </a:spcBef>
              <a:buFontTx/>
              <a:buNone/>
            </a:pPr>
            <a:r>
              <a:rPr lang="en-US" altLang="ja-JP" sz="1000" dirty="0" smtClean="0">
                <a:latin typeface="ＭＳ Ｐゴシック" panose="020B0600070205080204" pitchFamily="50" charset="-128"/>
              </a:rPr>
              <a:t>TEL</a:t>
            </a:r>
            <a:r>
              <a:rPr lang="ja-JP" altLang="en-US" sz="1000" dirty="0">
                <a:latin typeface="ＭＳ Ｐゴシック" panose="020B0600070205080204" pitchFamily="50" charset="-128"/>
              </a:rPr>
              <a:t>：</a:t>
            </a:r>
            <a:r>
              <a:rPr lang="en-US" altLang="ja-JP" sz="1000" dirty="0">
                <a:latin typeface="ＭＳ Ｐゴシック" panose="020B0600070205080204" pitchFamily="50" charset="-128"/>
              </a:rPr>
              <a:t>03-3479-3610</a:t>
            </a:r>
            <a:r>
              <a:rPr lang="ja-JP" altLang="en-US" sz="1000" dirty="0">
                <a:latin typeface="ＭＳ Ｐゴシック" panose="020B0600070205080204" pitchFamily="50" charset="-128"/>
              </a:rPr>
              <a:t> 　</a:t>
            </a:r>
            <a:r>
              <a:rPr lang="en-US" altLang="ja-JP" sz="1000" dirty="0">
                <a:latin typeface="ＭＳ Ｐゴシック" panose="020B0600070205080204" pitchFamily="50" charset="-128"/>
              </a:rPr>
              <a:t>FAX</a:t>
            </a:r>
            <a:r>
              <a:rPr lang="ja-JP" altLang="en-US" sz="1000" dirty="0">
                <a:latin typeface="ＭＳ Ｐゴシック" panose="020B0600070205080204" pitchFamily="50" charset="-128"/>
              </a:rPr>
              <a:t>：</a:t>
            </a:r>
            <a:r>
              <a:rPr lang="en-US" altLang="ja-JP" sz="1000" dirty="0">
                <a:latin typeface="ＭＳ Ｐゴシック" panose="020B0600070205080204" pitchFamily="50" charset="-128"/>
              </a:rPr>
              <a:t>03-3479-3620</a:t>
            </a:r>
            <a:r>
              <a:rPr lang="ja-JP" altLang="en-US" sz="1000" dirty="0">
                <a:latin typeface="ＭＳ Ｐゴシック" panose="020B0600070205080204" pitchFamily="50" charset="-128"/>
              </a:rPr>
              <a:t>　　</a:t>
            </a:r>
            <a:r>
              <a:rPr lang="en-US" altLang="ja-JP" sz="1000" dirty="0">
                <a:latin typeface="ＭＳ Ｐゴシック" panose="020B0600070205080204" pitchFamily="50" charset="-128"/>
              </a:rPr>
              <a:t>Mail</a:t>
            </a:r>
            <a:r>
              <a:rPr lang="ja-JP" altLang="en-US" sz="1000" dirty="0">
                <a:latin typeface="ＭＳ Ｐゴシック" panose="020B0600070205080204" pitchFamily="50" charset="-128"/>
              </a:rPr>
              <a:t>：</a:t>
            </a:r>
            <a:r>
              <a:rPr lang="en-US" altLang="ja-JP" sz="1000" u="sng" dirty="0" smtClean="0">
                <a:latin typeface="ＭＳ Ｐゴシック" panose="020B0600070205080204" pitchFamily="50" charset="-128"/>
              </a:rPr>
              <a:t>kouhou@esspride.com</a:t>
            </a:r>
            <a:endParaRPr lang="ja-JP" altLang="en-US" sz="1000" dirty="0">
              <a:latin typeface="ＭＳ Ｐゴシック" panose="020B0600070205080204" pitchFamily="50" charset="-128"/>
            </a:endParaRPr>
          </a:p>
        </p:txBody>
      </p:sp>
      <p:sp>
        <p:nvSpPr>
          <p:cNvPr id="19" name="角丸四角形 18"/>
          <p:cNvSpPr/>
          <p:nvPr/>
        </p:nvSpPr>
        <p:spPr>
          <a:xfrm>
            <a:off x="144016" y="925025"/>
            <a:ext cx="6571083" cy="8310213"/>
          </a:xfrm>
          <a:prstGeom prst="roundRect">
            <a:avLst>
              <a:gd name="adj" fmla="val 1492"/>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10691" y="1017983"/>
            <a:ext cx="6237734" cy="461665"/>
          </a:xfrm>
          <a:prstGeom prst="rect">
            <a:avLst/>
          </a:prstGeom>
          <a:noFill/>
        </p:spPr>
        <p:txBody>
          <a:bodyPr wrap="square" rtlCol="0">
            <a:spAutoFit/>
          </a:bodyPr>
          <a:lstStyle/>
          <a:p>
            <a:r>
              <a:rPr lang="ja-JP" altLang="en-US" sz="1200" b="1" dirty="0" smtClean="0">
                <a:latin typeface="+mn-ea"/>
              </a:rPr>
              <a:t>期間限定店舗</a:t>
            </a:r>
            <a:r>
              <a:rPr lang="en-US" altLang="ja-JP" sz="1200" b="1" dirty="0" smtClean="0">
                <a:latin typeface="+mn-ea"/>
              </a:rPr>
              <a:t>MY </a:t>
            </a:r>
            <a:r>
              <a:rPr lang="en-US" altLang="ja-JP" sz="1200" b="1" dirty="0">
                <a:latin typeface="+mn-ea"/>
              </a:rPr>
              <a:t>LITTLE PONY</a:t>
            </a:r>
            <a:r>
              <a:rPr lang="ja-JP" altLang="en-US" sz="1200" b="1" dirty="0">
                <a:latin typeface="+mn-ea"/>
              </a:rPr>
              <a:t>（マイリトルポニー</a:t>
            </a:r>
            <a:r>
              <a:rPr lang="ja-JP" altLang="en-US" sz="1200" b="1" dirty="0" smtClean="0">
                <a:latin typeface="+mn-ea"/>
              </a:rPr>
              <a:t>）ポップアップストア「</a:t>
            </a:r>
            <a:r>
              <a:rPr lang="en-US" altLang="ja-JP" sz="1200" b="1" dirty="0">
                <a:latin typeface="ＭＳ Ｐゴシック" panose="020B0600070205080204" pitchFamily="50" charset="-128"/>
              </a:rPr>
              <a:t> CUTIE MARK CHRISTMAS </a:t>
            </a:r>
            <a:r>
              <a:rPr lang="en-US" altLang="ja-JP" sz="1200" b="1" dirty="0" smtClean="0">
                <a:latin typeface="ＭＳ Ｐゴシック" panose="020B0600070205080204" pitchFamily="50" charset="-128"/>
              </a:rPr>
              <a:t>MAGIC</a:t>
            </a:r>
            <a:r>
              <a:rPr lang="ja-JP" altLang="en-US" sz="1200" b="1" dirty="0" smtClean="0">
                <a:latin typeface="ＭＳ Ｐゴシック" panose="020B0600070205080204" pitchFamily="50" charset="-128"/>
              </a:rPr>
              <a:t>（キューティマーク　クリスマス　マジック）」</a:t>
            </a:r>
            <a:r>
              <a:rPr lang="ja-JP" altLang="en-US" sz="1200" b="1" dirty="0" smtClean="0">
                <a:latin typeface="+mn-ea"/>
              </a:rPr>
              <a:t>開催概要</a:t>
            </a:r>
            <a:endParaRPr lang="en-US" altLang="ja-JP" sz="1200" b="1" dirty="0" smtClean="0">
              <a:latin typeface="+mn-ea"/>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308" y="93900"/>
            <a:ext cx="786463" cy="786463"/>
          </a:xfrm>
          <a:prstGeom prst="rect">
            <a:avLst/>
          </a:prstGeom>
        </p:spPr>
      </p:pic>
      <p:sp>
        <p:nvSpPr>
          <p:cNvPr id="21" name="テキスト ボックス 14"/>
          <p:cNvSpPr txBox="1">
            <a:spLocks noChangeArrowheads="1"/>
          </p:cNvSpPr>
          <p:nvPr/>
        </p:nvSpPr>
        <p:spPr bwMode="auto">
          <a:xfrm>
            <a:off x="72008" y="128464"/>
            <a:ext cx="23282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smtClean="0">
                <a:latin typeface="ＭＳ Ｐゴシック" panose="020B0600070205080204" pitchFamily="50" charset="-128"/>
              </a:rPr>
              <a:t>ニュースリリース　（全</a:t>
            </a:r>
            <a:r>
              <a:rPr lang="en-US" altLang="ja-JP" sz="1000" dirty="0" smtClean="0">
                <a:latin typeface="ＭＳ Ｐゴシック" panose="020B0600070205080204" pitchFamily="50" charset="-128"/>
              </a:rPr>
              <a:t>3</a:t>
            </a:r>
            <a:r>
              <a:rPr lang="ja-JP" altLang="en-US" sz="1000" dirty="0" smtClean="0">
                <a:latin typeface="ＭＳ Ｐゴシック" panose="020B0600070205080204" pitchFamily="50" charset="-128"/>
              </a:rPr>
              <a:t>ページ／</a:t>
            </a:r>
            <a:r>
              <a:rPr lang="en-US" altLang="ja-JP" sz="1000" dirty="0" smtClean="0">
                <a:latin typeface="ＭＳ Ｐゴシック" panose="020B0600070205080204" pitchFamily="50" charset="-128"/>
              </a:rPr>
              <a:t>2</a:t>
            </a:r>
            <a:r>
              <a:rPr lang="ja-JP" altLang="en-US" sz="1000" dirty="0" smtClean="0">
                <a:latin typeface="ＭＳ Ｐゴシック" panose="020B0600070205080204" pitchFamily="50" charset="-128"/>
              </a:rPr>
              <a:t>）</a:t>
            </a:r>
            <a:endParaRPr lang="ja-JP" altLang="en-US" sz="1000" dirty="0">
              <a:latin typeface="ＭＳ Ｐゴシック" panose="020B0600070205080204" pitchFamily="50" charset="-128"/>
            </a:endParaRPr>
          </a:p>
        </p:txBody>
      </p:sp>
      <p:cxnSp>
        <p:nvCxnSpPr>
          <p:cNvPr id="13" name="直線コネクタ 12"/>
          <p:cNvCxnSpPr/>
          <p:nvPr/>
        </p:nvCxnSpPr>
        <p:spPr>
          <a:xfrm>
            <a:off x="220216" y="1479648"/>
            <a:ext cx="636931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20216" y="1557734"/>
            <a:ext cx="6378844" cy="1349087"/>
          </a:xfrm>
          <a:prstGeom prst="rect">
            <a:avLst/>
          </a:prstGeom>
          <a:noFill/>
        </p:spPr>
        <p:txBody>
          <a:bodyPr wrap="square" rtlCol="0">
            <a:spAutoFit/>
          </a:bodyPr>
          <a:lstStyle/>
          <a:p>
            <a:pPr>
              <a:lnSpc>
                <a:spcPts val="1400"/>
              </a:lnSpc>
            </a:pPr>
            <a:r>
              <a:rPr lang="en-US" altLang="ja-JP" sz="1050" dirty="0">
                <a:latin typeface="+mn-ea"/>
              </a:rPr>
              <a:t>2016</a:t>
            </a:r>
            <a:r>
              <a:rPr lang="ja-JP" altLang="en-US" sz="1050" dirty="0">
                <a:latin typeface="+mn-ea"/>
              </a:rPr>
              <a:t>年</a:t>
            </a:r>
            <a:r>
              <a:rPr lang="en-US" altLang="ja-JP" sz="1050" dirty="0">
                <a:latin typeface="+mn-ea"/>
              </a:rPr>
              <a:t>12</a:t>
            </a:r>
            <a:r>
              <a:rPr lang="ja-JP" altLang="en-US" sz="1050" dirty="0">
                <a:latin typeface="+mn-ea"/>
              </a:rPr>
              <a:t>月</a:t>
            </a:r>
            <a:r>
              <a:rPr lang="en-US" altLang="ja-JP" sz="1050" dirty="0">
                <a:latin typeface="+mn-ea"/>
              </a:rPr>
              <a:t>14</a:t>
            </a:r>
            <a:r>
              <a:rPr lang="ja-JP" altLang="en-US" sz="1050" dirty="0">
                <a:latin typeface="+mn-ea"/>
              </a:rPr>
              <a:t>日（水）</a:t>
            </a:r>
            <a:r>
              <a:rPr lang="ja-JP" altLang="en-US" sz="1050" dirty="0" smtClean="0">
                <a:latin typeface="+mn-ea"/>
              </a:rPr>
              <a:t>～</a:t>
            </a:r>
            <a:r>
              <a:rPr lang="en-US" altLang="ja-JP" sz="1050" dirty="0" smtClean="0">
                <a:latin typeface="+mn-ea"/>
              </a:rPr>
              <a:t>2017</a:t>
            </a:r>
            <a:r>
              <a:rPr lang="ja-JP" altLang="en-US" sz="1050" dirty="0" smtClean="0">
                <a:latin typeface="+mn-ea"/>
              </a:rPr>
              <a:t>年</a:t>
            </a:r>
            <a:r>
              <a:rPr lang="en-US" altLang="ja-JP" sz="1050" dirty="0" smtClean="0">
                <a:latin typeface="+mn-ea"/>
              </a:rPr>
              <a:t>1</a:t>
            </a:r>
            <a:r>
              <a:rPr lang="ja-JP" altLang="en-US" sz="1050" dirty="0" smtClean="0">
                <a:latin typeface="+mn-ea"/>
              </a:rPr>
              <a:t>月</a:t>
            </a:r>
            <a:r>
              <a:rPr lang="en-US" altLang="ja-JP" sz="1050" dirty="0" smtClean="0">
                <a:latin typeface="+mn-ea"/>
              </a:rPr>
              <a:t>10</a:t>
            </a:r>
            <a:r>
              <a:rPr lang="ja-JP" altLang="en-US" sz="1050" dirty="0" smtClean="0">
                <a:latin typeface="+mn-ea"/>
              </a:rPr>
              <a:t>日（火）の間、伊勢丹</a:t>
            </a:r>
            <a:r>
              <a:rPr lang="ja-JP" altLang="en-US" sz="1050" dirty="0">
                <a:latin typeface="+mn-ea"/>
              </a:rPr>
              <a:t>新宿店本館</a:t>
            </a:r>
            <a:r>
              <a:rPr lang="en-US" altLang="ja-JP" sz="1050" dirty="0">
                <a:latin typeface="+mn-ea"/>
              </a:rPr>
              <a:t>2F</a:t>
            </a:r>
            <a:r>
              <a:rPr lang="ja-JP" altLang="en-US" sz="1050" dirty="0" smtClean="0">
                <a:latin typeface="+mn-ea"/>
              </a:rPr>
              <a:t>（イセタンガール）に</a:t>
            </a:r>
            <a:r>
              <a:rPr lang="en-US" altLang="ja-JP" sz="1050" dirty="0" smtClean="0">
                <a:latin typeface="+mn-ea"/>
              </a:rPr>
              <a:t>MY LITTLE PONY</a:t>
            </a:r>
            <a:r>
              <a:rPr lang="ja-JP" altLang="en-US" sz="1050" dirty="0" smtClean="0">
                <a:latin typeface="+mn-ea"/>
              </a:rPr>
              <a:t>（マイリトルポニー）グッズが大集合！期間限定</a:t>
            </a:r>
            <a:r>
              <a:rPr lang="ja-JP" altLang="en-US" sz="1050" dirty="0">
                <a:latin typeface="+mn-ea"/>
              </a:rPr>
              <a:t>ストア</a:t>
            </a:r>
            <a:r>
              <a:rPr lang="ja-JP" altLang="en-US" sz="1050" dirty="0" smtClean="0">
                <a:latin typeface="+mn-ea"/>
              </a:rPr>
              <a:t>でしか買えないオリジナル商品も多数販売！</a:t>
            </a:r>
            <a:r>
              <a:rPr lang="ja-JP" altLang="en-US" sz="1050" dirty="0" smtClean="0">
                <a:latin typeface="ＭＳ Ｐゴシック" panose="020B0600070205080204" pitchFamily="50" charset="-128"/>
              </a:rPr>
              <a:t>更に、</a:t>
            </a:r>
            <a:r>
              <a:rPr lang="en-US" altLang="ja-JP" sz="1050" dirty="0" smtClean="0">
                <a:latin typeface="ＭＳ Ｐゴシック" panose="020B0600070205080204" pitchFamily="50" charset="-128"/>
              </a:rPr>
              <a:t>MY </a:t>
            </a:r>
            <a:r>
              <a:rPr lang="en-US" altLang="ja-JP" sz="1050" dirty="0">
                <a:latin typeface="ＭＳ Ｐゴシック" panose="020B0600070205080204" pitchFamily="50" charset="-128"/>
              </a:rPr>
              <a:t>LITTLE PONY </a:t>
            </a:r>
            <a:r>
              <a:rPr lang="ja-JP" altLang="en-US" sz="1050" dirty="0">
                <a:latin typeface="ＭＳ Ｐゴシック" panose="020B0600070205080204" pitchFamily="50" charset="-128"/>
              </a:rPr>
              <a:t>がコラボレーションした“</a:t>
            </a:r>
            <a:r>
              <a:rPr lang="en-US" altLang="ja-JP" sz="1050" dirty="0">
                <a:latin typeface="ＭＳ Ｐゴシック" panose="020B0600070205080204" pitchFamily="50" charset="-128"/>
              </a:rPr>
              <a:t>Manish Arora</a:t>
            </a:r>
            <a:r>
              <a:rPr lang="ja-JP" altLang="en-US" sz="1050" dirty="0">
                <a:latin typeface="ＭＳ Ｐゴシック" panose="020B0600070205080204" pitchFamily="50" charset="-128"/>
              </a:rPr>
              <a:t>（マニッシュ・アローラ）</a:t>
            </a:r>
            <a:r>
              <a:rPr lang="ja-JP" altLang="en-US" sz="1050" dirty="0" smtClean="0">
                <a:latin typeface="ＭＳ Ｐゴシック" panose="020B0600070205080204" pitchFamily="50" charset="-128"/>
              </a:rPr>
              <a:t>”と </a:t>
            </a:r>
            <a:r>
              <a:rPr lang="ja-JP" altLang="en-US" sz="1050" dirty="0">
                <a:latin typeface="ＭＳ Ｐゴシック" panose="020B0600070205080204" pitchFamily="50" charset="-128"/>
              </a:rPr>
              <a:t>“</a:t>
            </a:r>
            <a:r>
              <a:rPr lang="en-US" altLang="ja-JP" sz="1050" dirty="0">
                <a:latin typeface="ＭＳ Ｐゴシック" panose="020B0600070205080204" pitchFamily="50" charset="-128"/>
              </a:rPr>
              <a:t>MARIA ESCOTE</a:t>
            </a:r>
            <a:r>
              <a:rPr lang="ja-JP" altLang="en-US" sz="1050" dirty="0">
                <a:latin typeface="ＭＳ Ｐゴシック" panose="020B0600070205080204" pitchFamily="50" charset="-128"/>
              </a:rPr>
              <a:t>（マリア・エスコート）”</a:t>
            </a:r>
            <a:r>
              <a:rPr lang="ja-JP" altLang="en-US" sz="1050" dirty="0" smtClean="0">
                <a:latin typeface="ＭＳ Ｐゴシック" panose="020B0600070205080204" pitchFamily="50" charset="-128"/>
              </a:rPr>
              <a:t>の日本初のアパレル</a:t>
            </a:r>
            <a:r>
              <a:rPr lang="ja-JP" altLang="en-US" sz="1050" dirty="0">
                <a:latin typeface="ＭＳ Ｐゴシック" panose="020B0600070205080204" pitchFamily="50" charset="-128"/>
              </a:rPr>
              <a:t>展示、</a:t>
            </a:r>
            <a:r>
              <a:rPr lang="en-US" altLang="ja-JP" sz="1050" dirty="0">
                <a:latin typeface="ＭＳ Ｐゴシック" panose="020B0600070205080204" pitchFamily="50" charset="-128"/>
              </a:rPr>
              <a:t> MY LITTLE PONY</a:t>
            </a:r>
            <a:r>
              <a:rPr lang="ja-JP" altLang="en-US" sz="1050" dirty="0">
                <a:latin typeface="ＭＳ Ｐゴシック" panose="020B0600070205080204" pitchFamily="50" charset="-128"/>
              </a:rPr>
              <a:t>の</a:t>
            </a:r>
            <a:r>
              <a:rPr lang="ja-JP" altLang="en-US" sz="1050" dirty="0" smtClean="0">
                <a:latin typeface="ＭＳ Ｐゴシック" panose="020B0600070205080204" pitchFamily="50" charset="-128"/>
              </a:rPr>
              <a:t>レトロフィギュアの展示も開催、そのほかにも大人気！</a:t>
            </a:r>
            <a:r>
              <a:rPr lang="en-US" altLang="ja-JP" sz="1050" dirty="0" smtClean="0">
                <a:latin typeface="ＭＳ Ｐゴシック" panose="020B0600070205080204" pitchFamily="50" charset="-128"/>
              </a:rPr>
              <a:t>MY LITTLE PONY</a:t>
            </a:r>
            <a:r>
              <a:rPr lang="ja-JP" altLang="en-US" sz="1050" dirty="0" smtClean="0">
                <a:latin typeface="ＭＳ Ｐゴシック" panose="020B0600070205080204" pitchFamily="50" charset="-128"/>
              </a:rPr>
              <a:t>のキャラクター</a:t>
            </a:r>
            <a:r>
              <a:rPr lang="ja-JP" altLang="en-US" sz="1050" dirty="0">
                <a:latin typeface="+mn-ea"/>
              </a:rPr>
              <a:t>“</a:t>
            </a:r>
            <a:r>
              <a:rPr lang="ja-JP" altLang="en-US" sz="1050" dirty="0" smtClean="0">
                <a:latin typeface="+mn-ea"/>
              </a:rPr>
              <a:t>トワイライトスパークル”＆ </a:t>
            </a:r>
            <a:r>
              <a:rPr lang="ja-JP" altLang="en-US" sz="1050" dirty="0" smtClean="0">
                <a:latin typeface="ＭＳ Ｐゴシック" panose="020B0600070205080204" pitchFamily="50" charset="-128"/>
              </a:rPr>
              <a:t>“</a:t>
            </a:r>
            <a:r>
              <a:rPr lang="ja-JP" altLang="en-US" sz="1050" dirty="0" smtClean="0">
                <a:latin typeface="+mn-ea"/>
              </a:rPr>
              <a:t>ピンキーパイ”と一緒に撮影できる記念撮影会など盛りだくさんな内容となっています</a:t>
            </a:r>
            <a:r>
              <a:rPr lang="ja-JP" altLang="en-US" sz="1050" dirty="0">
                <a:latin typeface="+mn-ea"/>
              </a:rPr>
              <a:t>！期間中、</a:t>
            </a:r>
            <a:r>
              <a:rPr lang="en-US" altLang="ja-JP" sz="1050" dirty="0">
                <a:latin typeface="+mn-ea"/>
              </a:rPr>
              <a:t>MY LITTLE PONY</a:t>
            </a:r>
            <a:r>
              <a:rPr lang="ja-JP" altLang="en-US" sz="1050" dirty="0">
                <a:latin typeface="+mn-ea"/>
              </a:rPr>
              <a:t>商品を</a:t>
            </a:r>
            <a:r>
              <a:rPr lang="en-US" altLang="ja-JP" sz="1050" dirty="0">
                <a:latin typeface="+mn-ea"/>
              </a:rPr>
              <a:t>1,500</a:t>
            </a:r>
            <a:r>
              <a:rPr lang="ja-JP" altLang="en-US" sz="1050" dirty="0">
                <a:latin typeface="+mn-ea"/>
              </a:rPr>
              <a:t>円以上ご購入いただいたお客様に、人気デザイナー“ホラグチカヨ”デザインのポストカードを</a:t>
            </a:r>
            <a:r>
              <a:rPr lang="ja-JP" altLang="en-US" sz="1050" dirty="0" smtClean="0">
                <a:latin typeface="+mn-ea"/>
              </a:rPr>
              <a:t>プレゼントします</a:t>
            </a:r>
            <a:r>
              <a:rPr lang="ja-JP" altLang="en-US" sz="1050" dirty="0">
                <a:latin typeface="+mn-ea"/>
              </a:rPr>
              <a:t>。　　　　</a:t>
            </a:r>
            <a:r>
              <a:rPr lang="en-US" altLang="ja-JP" sz="900" dirty="0">
                <a:latin typeface="+mn-ea"/>
              </a:rPr>
              <a:t>※</a:t>
            </a:r>
            <a:r>
              <a:rPr lang="ja-JP" altLang="en-US" sz="900" dirty="0">
                <a:latin typeface="+mn-ea"/>
              </a:rPr>
              <a:t>なくなり次第、終了</a:t>
            </a:r>
            <a:endParaRPr lang="en-US" altLang="ja-JP" sz="900" dirty="0">
              <a:latin typeface="+mn-ea"/>
            </a:endParaRPr>
          </a:p>
        </p:txBody>
      </p:sp>
      <p:sp>
        <p:nvSpPr>
          <p:cNvPr id="3" name="正方形/長方形 2"/>
          <p:cNvSpPr/>
          <p:nvPr/>
        </p:nvSpPr>
        <p:spPr>
          <a:xfrm>
            <a:off x="270093" y="3058109"/>
            <a:ext cx="6317814" cy="18799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513899" y="6216295"/>
            <a:ext cx="2089455" cy="215444"/>
          </a:xfrm>
          <a:prstGeom prst="rect">
            <a:avLst/>
          </a:prstGeom>
          <a:noFill/>
        </p:spPr>
        <p:txBody>
          <a:bodyPr wrap="square" rtlCol="0">
            <a:spAutoFit/>
          </a:bodyPr>
          <a:lstStyle/>
          <a:p>
            <a:r>
              <a:rPr kumimoji="1" lang="ja-JP" altLang="en-US" sz="800" dirty="0" smtClean="0"/>
              <a:t>▲</a:t>
            </a:r>
            <a:r>
              <a:rPr lang="ja-JP" altLang="en-US" sz="800" dirty="0" smtClean="0">
                <a:latin typeface="+mn-ea"/>
              </a:rPr>
              <a:t>トワイライトスパークル＆ピンキーパイ</a:t>
            </a:r>
            <a:endParaRPr kumimoji="1" lang="ja-JP" altLang="en-US" sz="800" dirty="0"/>
          </a:p>
        </p:txBody>
      </p:sp>
      <p:sp>
        <p:nvSpPr>
          <p:cNvPr id="35" name="テキスト ボックス 34"/>
          <p:cNvSpPr txBox="1"/>
          <p:nvPr/>
        </p:nvSpPr>
        <p:spPr>
          <a:xfrm>
            <a:off x="5393473" y="8087465"/>
            <a:ext cx="854721" cy="215444"/>
          </a:xfrm>
          <a:prstGeom prst="rect">
            <a:avLst/>
          </a:prstGeom>
          <a:noFill/>
        </p:spPr>
        <p:txBody>
          <a:bodyPr wrap="none" rtlCol="0">
            <a:spAutoFit/>
          </a:bodyPr>
          <a:lstStyle/>
          <a:p>
            <a:r>
              <a:rPr kumimoji="1" lang="ja-JP" altLang="en-US" sz="800" dirty="0" smtClean="0">
                <a:latin typeface="+mn-ea"/>
              </a:rPr>
              <a:t>▲</a:t>
            </a:r>
            <a:r>
              <a:rPr kumimoji="1" lang="en-US" altLang="ja-JP" sz="800" dirty="0" smtClean="0">
                <a:latin typeface="+mn-ea"/>
              </a:rPr>
              <a:t>Manish</a:t>
            </a:r>
            <a:r>
              <a:rPr kumimoji="1" lang="ja-JP" altLang="en-US" sz="800" dirty="0" smtClean="0">
                <a:latin typeface="+mn-ea"/>
              </a:rPr>
              <a:t> </a:t>
            </a:r>
            <a:r>
              <a:rPr kumimoji="1" lang="en-US" altLang="ja-JP" sz="800" dirty="0" smtClean="0">
                <a:latin typeface="+mn-ea"/>
              </a:rPr>
              <a:t>Arora</a:t>
            </a:r>
            <a:endParaRPr kumimoji="1" lang="ja-JP" altLang="en-US" sz="800" dirty="0">
              <a:latin typeface="+mn-ea"/>
            </a:endParaRPr>
          </a:p>
        </p:txBody>
      </p:sp>
      <p:pic>
        <p:nvPicPr>
          <p:cNvPr id="15" name="図 14"/>
          <p:cNvPicPr>
            <a:picLocks noChangeAspect="1"/>
          </p:cNvPicPr>
          <p:nvPr/>
        </p:nvPicPr>
        <p:blipFill>
          <a:blip r:embed="rId4"/>
          <a:stretch>
            <a:fillRect/>
          </a:stretch>
        </p:blipFill>
        <p:spPr>
          <a:xfrm>
            <a:off x="5046718" y="3096612"/>
            <a:ext cx="1442980" cy="1674344"/>
          </a:xfrm>
          <a:prstGeom prst="rect">
            <a:avLst/>
          </a:prstGeom>
        </p:spPr>
      </p:pic>
      <p:sp>
        <p:nvSpPr>
          <p:cNvPr id="37" name="テキスト ボックス 19"/>
          <p:cNvSpPr txBox="1">
            <a:spLocks/>
          </p:cNvSpPr>
          <p:nvPr/>
        </p:nvSpPr>
        <p:spPr>
          <a:xfrm>
            <a:off x="5418498" y="4763105"/>
            <a:ext cx="1205865" cy="236855"/>
          </a:xfrm>
          <a:prstGeom prst="rect">
            <a:avLst/>
          </a:prstGeom>
          <a:noFill/>
        </p:spPr>
        <p:txBody>
          <a:bodyPr wrap="square" rtlCol="0">
            <a:noAutofit/>
          </a:bodyPr>
          <a:lstStyle/>
          <a:p>
            <a:pPr>
              <a:spcAft>
                <a:spcPts val="0"/>
              </a:spcAft>
            </a:pPr>
            <a:r>
              <a:rPr lang="en-US" sz="50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©2016 Hasbro. All Rights Reserved.</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38" name="図 37"/>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8690" y="5135952"/>
            <a:ext cx="1049020" cy="974090"/>
          </a:xfrm>
          <a:prstGeom prst="rect">
            <a:avLst/>
          </a:prstGeom>
          <a:noFill/>
          <a:ln>
            <a:noFill/>
          </a:ln>
        </p:spPr>
      </p:pic>
      <p:pic>
        <p:nvPicPr>
          <p:cNvPr id="39" name="図 38"/>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8367" y="5129320"/>
            <a:ext cx="962841" cy="1031921"/>
          </a:xfrm>
          <a:prstGeom prst="rect">
            <a:avLst/>
          </a:prstGeom>
          <a:noFill/>
          <a:ln>
            <a:noFill/>
          </a:ln>
        </p:spPr>
      </p:pic>
      <p:sp>
        <p:nvSpPr>
          <p:cNvPr id="40" name="テキスト ボックス 39"/>
          <p:cNvSpPr txBox="1">
            <a:spLocks noChangeArrowheads="1"/>
          </p:cNvSpPr>
          <p:nvPr/>
        </p:nvSpPr>
        <p:spPr bwMode="auto">
          <a:xfrm>
            <a:off x="4901581" y="6076602"/>
            <a:ext cx="11384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©2016 Hasbro. All Rights Reserved.</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41" name="図 4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6167" y="6616006"/>
            <a:ext cx="1172893" cy="1455489"/>
          </a:xfrm>
          <a:prstGeom prst="rect">
            <a:avLst/>
          </a:prstGeom>
          <a:noFill/>
          <a:ln>
            <a:noFill/>
          </a:ln>
        </p:spPr>
      </p:pic>
      <p:pic>
        <p:nvPicPr>
          <p:cNvPr id="42" name="図 4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2839" y="7275918"/>
            <a:ext cx="1270635" cy="844550"/>
          </a:xfrm>
          <a:prstGeom prst="rect">
            <a:avLst/>
          </a:prstGeom>
          <a:noFill/>
          <a:ln>
            <a:noFill/>
          </a:ln>
        </p:spPr>
      </p:pic>
    </p:spTree>
    <p:extLst>
      <p:ext uri="{BB962C8B-B14F-4D97-AF65-F5344CB8AC3E}">
        <p14:creationId xmlns:p14="http://schemas.microsoft.com/office/powerpoint/2010/main" val="73838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7960" y="1562364"/>
            <a:ext cx="1083310" cy="969010"/>
          </a:xfrm>
          <a:prstGeom prst="rect">
            <a:avLst/>
          </a:prstGeom>
          <a:noFill/>
          <a:ln>
            <a:noFill/>
          </a:ln>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308" y="93900"/>
            <a:ext cx="786463" cy="786463"/>
          </a:xfrm>
          <a:prstGeom prst="rect">
            <a:avLst/>
          </a:prstGeom>
        </p:spPr>
      </p:pic>
      <p:sp>
        <p:nvSpPr>
          <p:cNvPr id="4" name="正方形/長方形 16"/>
          <p:cNvSpPr>
            <a:spLocks noChangeArrowheads="1"/>
          </p:cNvSpPr>
          <p:nvPr/>
        </p:nvSpPr>
        <p:spPr bwMode="auto">
          <a:xfrm>
            <a:off x="5589784" y="185664"/>
            <a:ext cx="112531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90000"/>
              </a:lnSpc>
              <a:spcBef>
                <a:spcPct val="0"/>
              </a:spcBef>
              <a:buFontTx/>
              <a:buNone/>
            </a:pPr>
            <a:r>
              <a:rPr lang="en-US" altLang="ja-JP" sz="1000" dirty="0" smtClean="0">
                <a:latin typeface="ＭＳ Ｐゴシック" panose="020B0600070205080204" pitchFamily="50" charset="-128"/>
              </a:rPr>
              <a:t>2016</a:t>
            </a:r>
            <a:r>
              <a:rPr lang="ja-JP" altLang="en-US" sz="1000" dirty="0" smtClean="0">
                <a:latin typeface="ＭＳ Ｐゴシック" panose="020B0600070205080204" pitchFamily="50" charset="-128"/>
              </a:rPr>
              <a:t>年</a:t>
            </a:r>
            <a:r>
              <a:rPr lang="en-US" altLang="ja-JP" sz="1000" dirty="0" smtClean="0">
                <a:latin typeface="ＭＳ Ｐゴシック" panose="020B0600070205080204" pitchFamily="50" charset="-128"/>
              </a:rPr>
              <a:t>11</a:t>
            </a:r>
            <a:r>
              <a:rPr lang="ja-JP" altLang="en-US" sz="1000" dirty="0" smtClean="0">
                <a:latin typeface="ＭＳ Ｐゴシック" panose="020B0600070205080204" pitchFamily="50" charset="-128"/>
              </a:rPr>
              <a:t>月</a:t>
            </a:r>
            <a:r>
              <a:rPr lang="en-US" altLang="ja-JP" sz="1000" dirty="0" smtClean="0">
                <a:latin typeface="ＭＳ Ｐゴシック" panose="020B0600070205080204" pitchFamily="50" charset="-128"/>
              </a:rPr>
              <a:t>29</a:t>
            </a:r>
            <a:r>
              <a:rPr lang="ja-JP" altLang="en-US" sz="1000" dirty="0" smtClean="0">
                <a:latin typeface="ＭＳ Ｐゴシック" panose="020B0600070205080204" pitchFamily="50" charset="-128"/>
              </a:rPr>
              <a:t>日</a:t>
            </a:r>
            <a:endParaRPr lang="en-US" altLang="ja-JP" sz="1000" dirty="0">
              <a:latin typeface="ＭＳ Ｐゴシック" panose="020B0600070205080204" pitchFamily="50" charset="-128"/>
            </a:endParaRPr>
          </a:p>
        </p:txBody>
      </p:sp>
      <p:sp>
        <p:nvSpPr>
          <p:cNvPr id="7" name="Line 13"/>
          <p:cNvSpPr>
            <a:spLocks noChangeShapeType="1"/>
          </p:cNvSpPr>
          <p:nvPr/>
        </p:nvSpPr>
        <p:spPr bwMode="auto">
          <a:xfrm>
            <a:off x="0" y="9466652"/>
            <a:ext cx="6858000" cy="0"/>
          </a:xfrm>
          <a:prstGeom prst="line">
            <a:avLst/>
          </a:prstGeom>
          <a:noFill/>
          <a:ln w="9525">
            <a:solidFill>
              <a:schemeClr val="tx1"/>
            </a:solidFill>
            <a:round/>
            <a:headEnd/>
            <a:tailEnd/>
          </a:ln>
          <a:extLst/>
        </p:spPr>
        <p:txBody>
          <a:bodyPr wrap="none" anchor="ctr"/>
          <a:lstStyle/>
          <a:p>
            <a:pPr eaLnBrk="1" hangingPunct="1">
              <a:defRPr/>
            </a:pPr>
            <a:endParaRPr lang="ja-JP" altLang="en-US" dirty="0">
              <a:latin typeface="+mj-ea"/>
              <a:ea typeface="+mj-ea"/>
            </a:endParaRPr>
          </a:p>
        </p:txBody>
      </p:sp>
      <p:sp>
        <p:nvSpPr>
          <p:cNvPr id="8" name="正方形/長方形 16"/>
          <p:cNvSpPr>
            <a:spLocks noChangeArrowheads="1"/>
          </p:cNvSpPr>
          <p:nvPr/>
        </p:nvSpPr>
        <p:spPr bwMode="auto">
          <a:xfrm>
            <a:off x="144016" y="374475"/>
            <a:ext cx="184482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1000" dirty="0">
                <a:latin typeface="ＭＳ Ｐゴシック" panose="020B0600070205080204" pitchFamily="50" charset="-128"/>
              </a:rPr>
              <a:t>報道関係　各位</a:t>
            </a:r>
            <a:endParaRPr lang="en-US" altLang="ja-JP" sz="1000" dirty="0">
              <a:latin typeface="ＭＳ Ｐゴシック" panose="020B0600070205080204" pitchFamily="50" charset="-128"/>
            </a:endParaRPr>
          </a:p>
        </p:txBody>
      </p:sp>
      <p:sp>
        <p:nvSpPr>
          <p:cNvPr id="9" name="正方形/長方形 28"/>
          <p:cNvSpPr>
            <a:spLocks noChangeArrowheads="1"/>
          </p:cNvSpPr>
          <p:nvPr/>
        </p:nvSpPr>
        <p:spPr bwMode="auto">
          <a:xfrm>
            <a:off x="5301208" y="344488"/>
            <a:ext cx="1380506"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100" dirty="0">
                <a:latin typeface="+mn-ea"/>
                <a:ea typeface="+mn-ea"/>
              </a:rPr>
              <a:t>株式会社</a:t>
            </a:r>
            <a:r>
              <a:rPr lang="en-US" altLang="ja-JP" sz="1100" dirty="0">
                <a:latin typeface="+mn-ea"/>
                <a:ea typeface="+mn-ea"/>
              </a:rPr>
              <a:t>ESSPRIDE</a:t>
            </a:r>
            <a:endParaRPr lang="ja-JP" altLang="en-US" sz="1100" dirty="0">
              <a:latin typeface="+mn-ea"/>
              <a:ea typeface="+mn-ea"/>
            </a:endParaRPr>
          </a:p>
        </p:txBody>
      </p:sp>
      <p:sp>
        <p:nvSpPr>
          <p:cNvPr id="10" name="正方形/長方形 17"/>
          <p:cNvSpPr>
            <a:spLocks noChangeArrowheads="1"/>
          </p:cNvSpPr>
          <p:nvPr/>
        </p:nvSpPr>
        <p:spPr bwMode="auto">
          <a:xfrm>
            <a:off x="1588" y="9475416"/>
            <a:ext cx="685641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dirty="0">
                <a:latin typeface="ＭＳ Ｐゴシック" panose="020B0600070205080204" pitchFamily="50" charset="-128"/>
              </a:rPr>
              <a:t>【</a:t>
            </a:r>
            <a:r>
              <a:rPr lang="ja-JP" altLang="en-US" sz="1000" dirty="0">
                <a:latin typeface="ＭＳ Ｐゴシック" panose="020B0600070205080204" pitchFamily="50" charset="-128"/>
              </a:rPr>
              <a:t>本リリースに関するお問合せ先</a:t>
            </a:r>
            <a:r>
              <a:rPr lang="en-US" altLang="ja-JP" sz="1000" dirty="0">
                <a:latin typeface="ＭＳ Ｐゴシック" panose="020B0600070205080204" pitchFamily="50" charset="-128"/>
              </a:rPr>
              <a:t>】</a:t>
            </a:r>
            <a:r>
              <a:rPr lang="ja-JP" altLang="en-US" sz="1000" dirty="0">
                <a:latin typeface="ＭＳ Ｐゴシック" panose="020B0600070205080204" pitchFamily="50" charset="-128"/>
              </a:rPr>
              <a:t>　株式会社</a:t>
            </a:r>
            <a:r>
              <a:rPr lang="en-US" altLang="ja-JP" sz="1000" dirty="0">
                <a:latin typeface="ＭＳ Ｐゴシック" panose="020B0600070205080204" pitchFamily="50" charset="-128"/>
              </a:rPr>
              <a:t>ESSPRIDE</a:t>
            </a:r>
            <a:r>
              <a:rPr lang="ja-JP" altLang="en-US" sz="1000" dirty="0">
                <a:latin typeface="ＭＳ Ｐゴシック" panose="020B0600070205080204" pitchFamily="50" charset="-128"/>
              </a:rPr>
              <a:t>　広報事務局：</a:t>
            </a:r>
            <a:r>
              <a:rPr lang="ja-JP" altLang="en-US" sz="1000" dirty="0" smtClean="0">
                <a:latin typeface="ＭＳ Ｐゴシック" panose="020B0600070205080204" pitchFamily="50" charset="-128"/>
              </a:rPr>
              <a:t>鈴木</a:t>
            </a:r>
            <a:endParaRPr lang="en-US" altLang="ja-JP" sz="1000" dirty="0" smtClean="0">
              <a:latin typeface="ＭＳ Ｐゴシック" panose="020B0600070205080204" pitchFamily="50" charset="-128"/>
            </a:endParaRPr>
          </a:p>
          <a:p>
            <a:pPr algn="ctr" eaLnBrk="1" hangingPunct="1">
              <a:spcBef>
                <a:spcPct val="0"/>
              </a:spcBef>
              <a:buFontTx/>
              <a:buNone/>
            </a:pPr>
            <a:r>
              <a:rPr lang="en-US" altLang="ja-JP" sz="1000" dirty="0" smtClean="0">
                <a:latin typeface="ＭＳ Ｐゴシック" panose="020B0600070205080204" pitchFamily="50" charset="-128"/>
              </a:rPr>
              <a:t>TEL</a:t>
            </a:r>
            <a:r>
              <a:rPr lang="ja-JP" altLang="en-US" sz="1000" dirty="0">
                <a:latin typeface="ＭＳ Ｐゴシック" panose="020B0600070205080204" pitchFamily="50" charset="-128"/>
              </a:rPr>
              <a:t>：</a:t>
            </a:r>
            <a:r>
              <a:rPr lang="en-US" altLang="ja-JP" sz="1000" dirty="0">
                <a:latin typeface="ＭＳ Ｐゴシック" panose="020B0600070205080204" pitchFamily="50" charset="-128"/>
              </a:rPr>
              <a:t>03-3479-3610</a:t>
            </a:r>
            <a:r>
              <a:rPr lang="ja-JP" altLang="en-US" sz="1000" dirty="0">
                <a:latin typeface="ＭＳ Ｐゴシック" panose="020B0600070205080204" pitchFamily="50" charset="-128"/>
              </a:rPr>
              <a:t> 　</a:t>
            </a:r>
            <a:r>
              <a:rPr lang="en-US" altLang="ja-JP" sz="1000" dirty="0">
                <a:latin typeface="ＭＳ Ｐゴシック" panose="020B0600070205080204" pitchFamily="50" charset="-128"/>
              </a:rPr>
              <a:t>FAX</a:t>
            </a:r>
            <a:r>
              <a:rPr lang="ja-JP" altLang="en-US" sz="1000" dirty="0">
                <a:latin typeface="ＭＳ Ｐゴシック" panose="020B0600070205080204" pitchFamily="50" charset="-128"/>
              </a:rPr>
              <a:t>：</a:t>
            </a:r>
            <a:r>
              <a:rPr lang="en-US" altLang="ja-JP" sz="1000" dirty="0">
                <a:latin typeface="ＭＳ Ｐゴシック" panose="020B0600070205080204" pitchFamily="50" charset="-128"/>
              </a:rPr>
              <a:t>03-3479-3620</a:t>
            </a:r>
            <a:r>
              <a:rPr lang="ja-JP" altLang="en-US" sz="1000" dirty="0">
                <a:latin typeface="ＭＳ Ｐゴシック" panose="020B0600070205080204" pitchFamily="50" charset="-128"/>
              </a:rPr>
              <a:t>　　</a:t>
            </a:r>
            <a:r>
              <a:rPr lang="en-US" altLang="ja-JP" sz="1000" dirty="0">
                <a:latin typeface="ＭＳ Ｐゴシック" panose="020B0600070205080204" pitchFamily="50" charset="-128"/>
              </a:rPr>
              <a:t>Mail</a:t>
            </a:r>
            <a:r>
              <a:rPr lang="ja-JP" altLang="en-US" sz="1000" dirty="0">
                <a:latin typeface="ＭＳ Ｐゴシック" panose="020B0600070205080204" pitchFamily="50" charset="-128"/>
              </a:rPr>
              <a:t>：</a:t>
            </a:r>
            <a:r>
              <a:rPr lang="en-US" altLang="ja-JP" sz="1000" u="sng" dirty="0" smtClean="0">
                <a:latin typeface="ＭＳ Ｐゴシック" panose="020B0600070205080204" pitchFamily="50" charset="-128"/>
              </a:rPr>
              <a:t>kouhou@esspride.com</a:t>
            </a:r>
            <a:endParaRPr lang="ja-JP" altLang="en-US" sz="1000" dirty="0">
              <a:latin typeface="ＭＳ Ｐゴシック" panose="020B0600070205080204" pitchFamily="50" charset="-128"/>
            </a:endParaRPr>
          </a:p>
        </p:txBody>
      </p:sp>
      <p:sp>
        <p:nvSpPr>
          <p:cNvPr id="19" name="角丸四角形 18"/>
          <p:cNvSpPr/>
          <p:nvPr/>
        </p:nvSpPr>
        <p:spPr>
          <a:xfrm>
            <a:off x="129799" y="937923"/>
            <a:ext cx="6571083" cy="7260273"/>
          </a:xfrm>
          <a:prstGeom prst="roundRect">
            <a:avLst>
              <a:gd name="adj" fmla="val 1492"/>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14"/>
          <p:cNvSpPr txBox="1">
            <a:spLocks noChangeArrowheads="1"/>
          </p:cNvSpPr>
          <p:nvPr/>
        </p:nvSpPr>
        <p:spPr bwMode="auto">
          <a:xfrm>
            <a:off x="72008" y="128464"/>
            <a:ext cx="23282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smtClean="0">
                <a:latin typeface="ＭＳ Ｐゴシック" panose="020B0600070205080204" pitchFamily="50" charset="-128"/>
              </a:rPr>
              <a:t>ニュースリリース　（全</a:t>
            </a:r>
            <a:r>
              <a:rPr lang="en-US" altLang="ja-JP" sz="1000" dirty="0" smtClean="0">
                <a:latin typeface="ＭＳ Ｐゴシック" panose="020B0600070205080204" pitchFamily="50" charset="-128"/>
              </a:rPr>
              <a:t>3</a:t>
            </a:r>
            <a:r>
              <a:rPr lang="ja-JP" altLang="en-US" sz="1000" dirty="0" smtClean="0">
                <a:latin typeface="ＭＳ Ｐゴシック" panose="020B0600070205080204" pitchFamily="50" charset="-128"/>
              </a:rPr>
              <a:t>ページ／</a:t>
            </a:r>
            <a:r>
              <a:rPr lang="en-US" altLang="ja-JP" sz="1000" dirty="0" smtClean="0">
                <a:latin typeface="ＭＳ Ｐゴシック" panose="020B0600070205080204" pitchFamily="50" charset="-128"/>
              </a:rPr>
              <a:t>3</a:t>
            </a:r>
            <a:r>
              <a:rPr lang="ja-JP" altLang="en-US" sz="1000" dirty="0" smtClean="0">
                <a:latin typeface="ＭＳ Ｐゴシック" panose="020B0600070205080204" pitchFamily="50" charset="-128"/>
              </a:rPr>
              <a:t>）</a:t>
            </a:r>
            <a:endParaRPr lang="ja-JP" altLang="en-US" sz="1000" dirty="0">
              <a:latin typeface="ＭＳ Ｐゴシック" panose="020B0600070205080204" pitchFamily="50" charset="-128"/>
            </a:endParaRPr>
          </a:p>
        </p:txBody>
      </p:sp>
      <p:sp>
        <p:nvSpPr>
          <p:cNvPr id="26" name="テキスト ボックス 25"/>
          <p:cNvSpPr txBox="1"/>
          <p:nvPr/>
        </p:nvSpPr>
        <p:spPr>
          <a:xfrm>
            <a:off x="230576" y="4749147"/>
            <a:ext cx="6403725" cy="2092881"/>
          </a:xfrm>
          <a:prstGeom prst="rect">
            <a:avLst/>
          </a:prstGeom>
          <a:noFill/>
        </p:spPr>
        <p:txBody>
          <a:bodyPr wrap="square" rtlCol="0">
            <a:spAutoFit/>
          </a:bodyPr>
          <a:lstStyle/>
          <a:p>
            <a:r>
              <a:rPr lang="en-US" altLang="ja-JP" sz="1000" b="1" dirty="0" smtClean="0">
                <a:latin typeface="+mj-ea"/>
                <a:ea typeface="+mj-ea"/>
              </a:rPr>
              <a:t>【</a:t>
            </a:r>
            <a:r>
              <a:rPr lang="en-US" altLang="ja-JP" sz="1000" b="1" dirty="0">
                <a:latin typeface="+mj-ea"/>
                <a:ea typeface="+mj-ea"/>
              </a:rPr>
              <a:t>MY LITTLE PONY</a:t>
            </a:r>
            <a:r>
              <a:rPr lang="ja-JP" altLang="en-US" sz="1000" b="1" dirty="0">
                <a:latin typeface="+mj-ea"/>
                <a:ea typeface="+mj-ea"/>
              </a:rPr>
              <a:t>とは</a:t>
            </a:r>
            <a:r>
              <a:rPr lang="en-US" altLang="ja-JP" sz="1000" b="1" dirty="0">
                <a:latin typeface="+mj-ea"/>
                <a:ea typeface="+mj-ea"/>
              </a:rPr>
              <a:t>】</a:t>
            </a:r>
          </a:p>
          <a:p>
            <a:r>
              <a:rPr lang="en-US" altLang="ja-JP" sz="1000" b="1" dirty="0">
                <a:latin typeface="+mj-ea"/>
                <a:ea typeface="+mj-ea"/>
              </a:rPr>
              <a:t>■</a:t>
            </a:r>
            <a:r>
              <a:rPr lang="ja-JP" altLang="en-US" sz="1000" b="1" dirty="0">
                <a:latin typeface="+mj-ea"/>
                <a:ea typeface="+mj-ea"/>
              </a:rPr>
              <a:t>世界での</a:t>
            </a:r>
            <a:r>
              <a:rPr lang="en-US" altLang="ja-JP" sz="1000" b="1" dirty="0">
                <a:latin typeface="+mj-ea"/>
                <a:ea typeface="+mj-ea"/>
              </a:rPr>
              <a:t>MY LITTLE PONY</a:t>
            </a:r>
            <a:r>
              <a:rPr lang="ja-JP" altLang="en-US" sz="1000" b="1" dirty="0">
                <a:latin typeface="+mj-ea"/>
                <a:ea typeface="+mj-ea"/>
              </a:rPr>
              <a:t>の実績</a:t>
            </a:r>
          </a:p>
          <a:p>
            <a:r>
              <a:rPr lang="ja-JP" altLang="en-US" sz="1000" dirty="0">
                <a:latin typeface="+mj-ea"/>
                <a:ea typeface="+mj-ea"/>
              </a:rPr>
              <a:t>「</a:t>
            </a:r>
            <a:r>
              <a:rPr lang="en-US" altLang="ja-JP" sz="1000" dirty="0">
                <a:latin typeface="+mj-ea"/>
                <a:ea typeface="+mj-ea"/>
              </a:rPr>
              <a:t>MY LITTLE PONY</a:t>
            </a:r>
            <a:r>
              <a:rPr lang="ja-JP" altLang="en-US" sz="1000" dirty="0">
                <a:latin typeface="+mj-ea"/>
                <a:ea typeface="+mj-ea"/>
              </a:rPr>
              <a:t>」は、 </a:t>
            </a:r>
            <a:r>
              <a:rPr lang="en-US" altLang="ja-JP" sz="1000" dirty="0">
                <a:latin typeface="+mj-ea"/>
                <a:ea typeface="+mj-ea"/>
              </a:rPr>
              <a:t>1983</a:t>
            </a:r>
            <a:r>
              <a:rPr lang="ja-JP" altLang="en-US" sz="1000" dirty="0">
                <a:latin typeface="+mj-ea"/>
                <a:ea typeface="+mj-ea"/>
              </a:rPr>
              <a:t>年にポニーをかたどった玩具としてアメリカ　ハズブロ社より発売され、全世界で大人気の女児玩具のキャラクターとなり、アニメシリーズも世界中で放映されています。年齢や世代を超えたグローバルキャラクターとして、近年はファッショナブルなポップアイコンとしての地位を築き、世界中のセレブやアーティストから熱烈な支持を受けている注目のキャラクターです。</a:t>
            </a:r>
          </a:p>
          <a:p>
            <a:endParaRPr lang="ja-JP" altLang="en-US" sz="1000" b="1" dirty="0">
              <a:latin typeface="+mj-ea"/>
              <a:ea typeface="+mj-ea"/>
            </a:endParaRPr>
          </a:p>
          <a:p>
            <a:r>
              <a:rPr lang="ja-JP" altLang="en-US" sz="1000" b="1" dirty="0">
                <a:latin typeface="+mj-ea"/>
                <a:ea typeface="+mj-ea"/>
              </a:rPr>
              <a:t>■</a:t>
            </a:r>
            <a:r>
              <a:rPr lang="en-US" altLang="ja-JP" sz="1000" b="1" dirty="0">
                <a:latin typeface="+mj-ea"/>
                <a:ea typeface="+mj-ea"/>
              </a:rPr>
              <a:t>MY LITTLE PONY</a:t>
            </a:r>
            <a:r>
              <a:rPr lang="ja-JP" altLang="en-US" sz="1000" b="1" dirty="0">
                <a:latin typeface="+mj-ea"/>
                <a:ea typeface="+mj-ea"/>
              </a:rPr>
              <a:t>のキャラクター紹介</a:t>
            </a:r>
          </a:p>
          <a:p>
            <a:r>
              <a:rPr lang="en-US" altLang="ja-JP" sz="1000" dirty="0">
                <a:latin typeface="+mj-ea"/>
                <a:ea typeface="+mj-ea"/>
              </a:rPr>
              <a:t>MY LITTLE PONY</a:t>
            </a:r>
            <a:r>
              <a:rPr lang="ja-JP" altLang="en-US" sz="1000" dirty="0">
                <a:latin typeface="+mj-ea"/>
                <a:ea typeface="+mj-ea"/>
              </a:rPr>
              <a:t>に登場するキャラクター達には、ポニータイプ、ユニコーンタイプ、ペガサスタイプがいます。おしりにそれぞれ異なる「キューティーマーク」というマークがあり、それぞれ忠実、笑顔、信頼などさまざまな個性を表しています</a:t>
            </a:r>
            <a:r>
              <a:rPr lang="ja-JP" altLang="en-US" sz="1000" dirty="0" smtClean="0">
                <a:latin typeface="+mj-ea"/>
                <a:ea typeface="+mj-ea"/>
              </a:rPr>
              <a:t>。長い</a:t>
            </a:r>
            <a:r>
              <a:rPr lang="ja-JP" altLang="en-US" sz="1000" dirty="0">
                <a:latin typeface="+mj-ea"/>
                <a:ea typeface="+mj-ea"/>
              </a:rPr>
              <a:t>歴史のある</a:t>
            </a:r>
            <a:r>
              <a:rPr lang="en-US" altLang="ja-JP" sz="1000" dirty="0">
                <a:latin typeface="+mj-ea"/>
                <a:ea typeface="+mj-ea"/>
              </a:rPr>
              <a:t>MY LITTLE PONY</a:t>
            </a:r>
            <a:r>
              <a:rPr lang="ja-JP" altLang="en-US" sz="1000" dirty="0">
                <a:latin typeface="+mj-ea"/>
                <a:ea typeface="+mj-ea"/>
              </a:rPr>
              <a:t>には、クラシックでパステルカラーのレトロ版とアニメに登場するビビットカラーのアニメ版のキャラクターデザインがあり、</a:t>
            </a:r>
            <a:r>
              <a:rPr lang="en-US" altLang="ja-JP" sz="1000" dirty="0">
                <a:latin typeface="+mj-ea"/>
                <a:ea typeface="+mj-ea"/>
              </a:rPr>
              <a:t>2</a:t>
            </a:r>
            <a:r>
              <a:rPr lang="ja-JP" altLang="en-US" sz="1000" dirty="0">
                <a:latin typeface="+mj-ea"/>
                <a:ea typeface="+mj-ea"/>
              </a:rPr>
              <a:t>種類のデザインがあることがより幅広い年齢層から支持される要因の１つでもあります</a:t>
            </a:r>
            <a:r>
              <a:rPr lang="ja-JP" altLang="en-US" sz="1000" dirty="0" smtClean="0">
                <a:latin typeface="+mj-ea"/>
                <a:ea typeface="+mj-ea"/>
              </a:rPr>
              <a:t>。</a:t>
            </a:r>
            <a:endParaRPr lang="ja-JP" altLang="en-US" sz="1000" dirty="0">
              <a:latin typeface="+mj-ea"/>
              <a:ea typeface="+mj-ea"/>
            </a:endParaRPr>
          </a:p>
        </p:txBody>
      </p:sp>
      <p:sp>
        <p:nvSpPr>
          <p:cNvPr id="28" name="Text Box 15"/>
          <p:cNvSpPr txBox="1">
            <a:spLocks noChangeArrowheads="1"/>
          </p:cNvSpPr>
          <p:nvPr/>
        </p:nvSpPr>
        <p:spPr bwMode="auto">
          <a:xfrm>
            <a:off x="111125" y="8259392"/>
            <a:ext cx="684688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smtClean="0">
                <a:latin typeface="ＭＳ Ｐゴシック" panose="020B0600070205080204" pitchFamily="50" charset="-128"/>
              </a:rPr>
              <a:t>【</a:t>
            </a:r>
            <a:r>
              <a:rPr lang="ja-JP" altLang="en-US" sz="900" dirty="0" smtClean="0">
                <a:latin typeface="ＭＳ Ｐゴシック" panose="020B0600070205080204" pitchFamily="50" charset="-128"/>
              </a:rPr>
              <a:t>会社概要</a:t>
            </a:r>
            <a:r>
              <a:rPr lang="en-US" altLang="ja-JP" sz="900" dirty="0" smtClean="0">
                <a:latin typeface="ＭＳ Ｐゴシック" panose="020B0600070205080204" pitchFamily="50" charset="-128"/>
              </a:rPr>
              <a:t>】</a:t>
            </a:r>
          </a:p>
          <a:p>
            <a:pPr eaLnBrk="1" hangingPunct="1">
              <a:spcBef>
                <a:spcPct val="0"/>
              </a:spcBef>
              <a:buFontTx/>
              <a:buNone/>
            </a:pPr>
            <a:r>
              <a:rPr lang="ja-JP" altLang="en-US" sz="900" dirty="0" smtClean="0">
                <a:latin typeface="ＭＳ Ｐゴシック" panose="020B0600070205080204" pitchFamily="50" charset="-128"/>
              </a:rPr>
              <a:t>株式会社</a:t>
            </a:r>
            <a:r>
              <a:rPr lang="en-US" altLang="ja-JP" sz="900" dirty="0" smtClean="0">
                <a:latin typeface="ＭＳ Ｐゴシック" panose="020B0600070205080204" pitchFamily="50" charset="-128"/>
              </a:rPr>
              <a:t>ESSPRIDE</a:t>
            </a:r>
          </a:p>
          <a:p>
            <a:pPr eaLnBrk="1" hangingPunct="1">
              <a:spcBef>
                <a:spcPct val="0"/>
              </a:spcBef>
              <a:buFontTx/>
              <a:buNone/>
            </a:pPr>
            <a:r>
              <a:rPr lang="ja-JP" altLang="en-US" sz="900" dirty="0" smtClean="0">
                <a:latin typeface="ＭＳ Ｐゴシック" panose="020B0600070205080204" pitchFamily="50" charset="-128"/>
              </a:rPr>
              <a:t>代表取締役グループ</a:t>
            </a:r>
            <a:r>
              <a:rPr lang="en-US" altLang="ja-JP" sz="900" dirty="0" smtClean="0">
                <a:latin typeface="ＭＳ Ｐゴシック" panose="020B0600070205080204" pitchFamily="50" charset="-128"/>
              </a:rPr>
              <a:t>CEO </a:t>
            </a:r>
            <a:r>
              <a:rPr lang="ja-JP" altLang="en-US" sz="900" dirty="0" smtClean="0">
                <a:latin typeface="ＭＳ Ｐゴシック" panose="020B0600070205080204" pitchFamily="50" charset="-128"/>
              </a:rPr>
              <a:t>：　西川世一　設立：平成</a:t>
            </a:r>
            <a:r>
              <a:rPr lang="en-US" altLang="ja-JP" sz="900" dirty="0" smtClean="0">
                <a:latin typeface="ＭＳ Ｐゴシック" panose="020B0600070205080204" pitchFamily="50" charset="-128"/>
              </a:rPr>
              <a:t>17</a:t>
            </a:r>
            <a:r>
              <a:rPr lang="ja-JP" altLang="en-US" sz="900" dirty="0" smtClean="0">
                <a:latin typeface="ＭＳ Ｐゴシック" panose="020B0600070205080204" pitchFamily="50" charset="-128"/>
              </a:rPr>
              <a:t>年</a:t>
            </a:r>
            <a:r>
              <a:rPr lang="en-US" altLang="ja-JP" sz="900" dirty="0" smtClean="0">
                <a:latin typeface="ＭＳ Ｐゴシック" panose="020B0600070205080204" pitchFamily="50" charset="-128"/>
              </a:rPr>
              <a:t>4</a:t>
            </a:r>
            <a:r>
              <a:rPr lang="ja-JP" altLang="en-US" sz="900" dirty="0" smtClean="0">
                <a:latin typeface="ＭＳ Ｐゴシック" panose="020B0600070205080204" pitchFamily="50" charset="-128"/>
              </a:rPr>
              <a:t>月</a:t>
            </a:r>
            <a:r>
              <a:rPr lang="en-US" altLang="ja-JP" sz="900" dirty="0" smtClean="0">
                <a:latin typeface="ＭＳ Ｐゴシック" panose="020B0600070205080204" pitchFamily="50" charset="-128"/>
              </a:rPr>
              <a:t>25</a:t>
            </a:r>
            <a:r>
              <a:rPr lang="ja-JP" altLang="en-US" sz="900" dirty="0" smtClean="0">
                <a:latin typeface="ＭＳ Ｐゴシック" panose="020B0600070205080204" pitchFamily="50" charset="-128"/>
              </a:rPr>
              <a:t>日　資本金：</a:t>
            </a:r>
            <a:r>
              <a:rPr lang="en-US" altLang="ja-JP" sz="900" dirty="0" smtClean="0">
                <a:latin typeface="ＭＳ Ｐゴシック" panose="020B0600070205080204" pitchFamily="50" charset="-128"/>
              </a:rPr>
              <a:t>7,300</a:t>
            </a:r>
            <a:r>
              <a:rPr lang="ja-JP" altLang="en-US" sz="900" dirty="0" smtClean="0">
                <a:latin typeface="ＭＳ Ｐゴシック" panose="020B0600070205080204" pitchFamily="50" charset="-128"/>
              </a:rPr>
              <a:t>万円</a:t>
            </a:r>
            <a:endParaRPr lang="en-US" altLang="ja-JP" sz="900" dirty="0" smtClean="0">
              <a:latin typeface="ＭＳ Ｐゴシック" panose="020B0600070205080204" pitchFamily="50" charset="-128"/>
            </a:endParaRPr>
          </a:p>
          <a:p>
            <a:pPr eaLnBrk="1" hangingPunct="1">
              <a:spcBef>
                <a:spcPct val="0"/>
              </a:spcBef>
              <a:buFontTx/>
              <a:buNone/>
            </a:pPr>
            <a:r>
              <a:rPr lang="ja-JP" altLang="en-US" sz="900" dirty="0" smtClean="0">
                <a:latin typeface="ＭＳ Ｐゴシック" panose="020B0600070205080204" pitchFamily="50" charset="-128"/>
              </a:rPr>
              <a:t>事業内容：　商品・店舗プロデュースなど総合クリエイティブ事業、中小企業のブランド構築、コンサルタント業、ライセンス事業など</a:t>
            </a:r>
            <a:endParaRPr lang="en-US" altLang="ja-JP" sz="900" dirty="0" smtClean="0">
              <a:latin typeface="ＭＳ Ｐゴシック" panose="020B0600070205080204" pitchFamily="50" charset="-128"/>
            </a:endParaRPr>
          </a:p>
          <a:p>
            <a:pPr eaLnBrk="1" hangingPunct="1">
              <a:spcBef>
                <a:spcPct val="0"/>
              </a:spcBef>
              <a:buFontTx/>
              <a:buNone/>
            </a:pPr>
            <a:r>
              <a:rPr lang="en-US" altLang="ja-JP" sz="900" dirty="0" smtClean="0">
                <a:latin typeface="ＭＳ Ｐゴシック" panose="020B0600070205080204" pitchFamily="50" charset="-128"/>
              </a:rPr>
              <a:t>URL</a:t>
            </a:r>
            <a:r>
              <a:rPr lang="ja-JP" altLang="en-US" sz="900" dirty="0" smtClean="0">
                <a:latin typeface="ＭＳ Ｐゴシック" panose="020B0600070205080204" pitchFamily="50" charset="-128"/>
              </a:rPr>
              <a:t>：　　　　</a:t>
            </a:r>
            <a:r>
              <a:rPr lang="en-US" altLang="ja-JP" sz="900" dirty="0" smtClean="0">
                <a:latin typeface="ＭＳ Ｐゴシック" panose="020B0600070205080204" pitchFamily="50" charset="-128"/>
                <a:hlinkClick r:id="rId4"/>
              </a:rPr>
              <a:t>http://www.esspride.com/ </a:t>
            </a:r>
            <a:r>
              <a:rPr lang="ja-JP" altLang="en-US" sz="900" dirty="0" smtClean="0">
                <a:latin typeface="ＭＳ Ｐゴシック" panose="020B0600070205080204" pitchFamily="50" charset="-128"/>
              </a:rPr>
              <a:t>　　　　　　　　　　　　　　　　　　　　　　　　　　　　　</a:t>
            </a:r>
            <a:endParaRPr lang="en-US" altLang="ja-JP" sz="900" dirty="0" smtClean="0">
              <a:latin typeface="ＭＳ Ｐゴシック" panose="020B0600070205080204" pitchFamily="50" charset="-128"/>
            </a:endParaRPr>
          </a:p>
          <a:p>
            <a:pPr eaLnBrk="1" hangingPunct="1">
              <a:spcBef>
                <a:spcPct val="0"/>
              </a:spcBef>
              <a:buFontTx/>
              <a:buNone/>
            </a:pPr>
            <a:r>
              <a:rPr lang="ja-JP" altLang="en-US" sz="900" dirty="0" smtClean="0">
                <a:latin typeface="ＭＳ Ｐゴシック" panose="020B0600070205080204" pitchFamily="50" charset="-128"/>
              </a:rPr>
              <a:t>本社　　　：　〒</a:t>
            </a:r>
            <a:r>
              <a:rPr lang="en-US" altLang="ja-JP" sz="900" dirty="0" smtClean="0">
                <a:latin typeface="ＭＳ Ｐゴシック" panose="020B0600070205080204" pitchFamily="50" charset="-128"/>
              </a:rPr>
              <a:t>151-0051</a:t>
            </a:r>
            <a:r>
              <a:rPr lang="ja-JP" altLang="en-US" sz="900" dirty="0" smtClean="0">
                <a:latin typeface="ＭＳ Ｐゴシック" panose="020B0600070205080204" pitchFamily="50" charset="-128"/>
              </a:rPr>
              <a:t>　東京都渋谷区千駄ヶ谷</a:t>
            </a:r>
            <a:r>
              <a:rPr lang="en-US" altLang="ja-JP" sz="900" dirty="0" smtClean="0">
                <a:latin typeface="ＭＳ Ｐゴシック" panose="020B0600070205080204" pitchFamily="50" charset="-128"/>
              </a:rPr>
              <a:t>3-17-11</a:t>
            </a:r>
            <a:r>
              <a:rPr lang="ja-JP" altLang="en-US" sz="900" dirty="0" smtClean="0">
                <a:latin typeface="ＭＳ Ｐゴシック" panose="020B0600070205080204" pitchFamily="50" charset="-128"/>
              </a:rPr>
              <a:t>　</a:t>
            </a:r>
            <a:r>
              <a:rPr lang="en-US" altLang="ja-JP" sz="900" dirty="0" smtClean="0">
                <a:latin typeface="ＭＳ Ｐゴシック" panose="020B0600070205080204" pitchFamily="50" charset="-128"/>
              </a:rPr>
              <a:t>TEL</a:t>
            </a:r>
            <a:r>
              <a:rPr lang="ja-JP" altLang="en-US" sz="900" dirty="0" smtClean="0">
                <a:latin typeface="ＭＳ Ｐゴシック" panose="020B0600070205080204" pitchFamily="50" charset="-128"/>
              </a:rPr>
              <a:t>：</a:t>
            </a:r>
            <a:r>
              <a:rPr lang="en-US" altLang="ja-JP" sz="900" dirty="0" smtClean="0">
                <a:latin typeface="ＭＳ Ｐゴシック" panose="020B0600070205080204" pitchFamily="50" charset="-128"/>
              </a:rPr>
              <a:t>03-3479-3610</a:t>
            </a:r>
          </a:p>
          <a:p>
            <a:pPr eaLnBrk="1" hangingPunct="1">
              <a:spcBef>
                <a:spcPct val="0"/>
              </a:spcBef>
              <a:buFontTx/>
              <a:buNone/>
            </a:pPr>
            <a:r>
              <a:rPr lang="ja-JP" altLang="en-US" sz="900" dirty="0" smtClean="0">
                <a:latin typeface="ＭＳ Ｐゴシック" panose="020B0600070205080204" pitchFamily="50" charset="-128"/>
              </a:rPr>
              <a:t>大阪支社：　</a:t>
            </a:r>
            <a:r>
              <a:rPr lang="en-US" altLang="ja-JP" sz="900" dirty="0" smtClean="0">
                <a:latin typeface="ＭＳ Ｐゴシック" panose="020B0600070205080204" pitchFamily="50" charset="-128"/>
              </a:rPr>
              <a:t>〒550-0014 </a:t>
            </a:r>
            <a:r>
              <a:rPr lang="ja-JP" altLang="en-US" sz="900" dirty="0" smtClean="0">
                <a:latin typeface="ＭＳ Ｐゴシック" panose="020B0600070205080204" pitchFamily="50" charset="-128"/>
              </a:rPr>
              <a:t>大阪府大阪市西区北堀江</a:t>
            </a:r>
            <a:r>
              <a:rPr lang="en-US" altLang="ja-JP" sz="900" dirty="0" smtClean="0">
                <a:latin typeface="ＭＳ Ｐゴシック" panose="020B0600070205080204" pitchFamily="50" charset="-128"/>
              </a:rPr>
              <a:t>1-5-2 </a:t>
            </a:r>
            <a:r>
              <a:rPr lang="ja-JP" altLang="en-US" sz="900" dirty="0" smtClean="0">
                <a:latin typeface="ＭＳ Ｐゴシック" panose="020B0600070205080204" pitchFamily="50" charset="-128"/>
              </a:rPr>
              <a:t>四ツ橋新興ビル</a:t>
            </a:r>
            <a:r>
              <a:rPr lang="en-US" altLang="ja-JP" sz="900" dirty="0" smtClean="0">
                <a:latin typeface="ＭＳ Ｐゴシック" panose="020B0600070205080204" pitchFamily="50" charset="-128"/>
              </a:rPr>
              <a:t>9</a:t>
            </a:r>
            <a:r>
              <a:rPr lang="ja-JP" altLang="en-US" sz="900" dirty="0" smtClean="0">
                <a:latin typeface="ＭＳ Ｐゴシック" panose="020B0600070205080204" pitchFamily="50" charset="-128"/>
              </a:rPr>
              <a:t>階　</a:t>
            </a:r>
            <a:r>
              <a:rPr lang="en-US" altLang="ja-JP" sz="900" dirty="0" smtClean="0">
                <a:latin typeface="ＭＳ Ｐゴシック" panose="020B0600070205080204" pitchFamily="50" charset="-128"/>
              </a:rPr>
              <a:t>TEL</a:t>
            </a:r>
            <a:r>
              <a:rPr lang="ja-JP" altLang="en-US" sz="900" dirty="0" smtClean="0">
                <a:latin typeface="ＭＳ Ｐゴシック" panose="020B0600070205080204" pitchFamily="50" charset="-128"/>
              </a:rPr>
              <a:t>：</a:t>
            </a:r>
            <a:r>
              <a:rPr lang="en-US" altLang="ja-JP" sz="900" dirty="0" smtClean="0">
                <a:latin typeface="ＭＳ Ｐゴシック" panose="020B0600070205080204" pitchFamily="50" charset="-128"/>
              </a:rPr>
              <a:t>06-6536-3660</a:t>
            </a:r>
            <a:r>
              <a:rPr lang="ja-JP" altLang="en-US" sz="900" dirty="0" smtClean="0">
                <a:latin typeface="ＭＳ Ｐゴシック" panose="020B0600070205080204" pitchFamily="50" charset="-128"/>
              </a:rPr>
              <a:t>　</a:t>
            </a:r>
            <a:endParaRPr lang="en-US" altLang="ja-JP" sz="900" dirty="0" smtClean="0">
              <a:latin typeface="ＭＳ Ｐゴシック" panose="020B0600070205080204" pitchFamily="50" charset="-128"/>
            </a:endParaRPr>
          </a:p>
          <a:p>
            <a:pPr eaLnBrk="1" hangingPunct="1">
              <a:spcBef>
                <a:spcPct val="0"/>
              </a:spcBef>
              <a:buFontTx/>
              <a:buNone/>
            </a:pPr>
            <a:r>
              <a:rPr lang="ja-JP" altLang="en-US" sz="900" dirty="0" smtClean="0">
                <a:latin typeface="ＭＳ Ｐゴシック" panose="020B0600070205080204" pitchFamily="50" charset="-128"/>
              </a:rPr>
              <a:t>福岡支社：　</a:t>
            </a:r>
            <a:r>
              <a:rPr lang="en-US" altLang="ja-JP" sz="900" dirty="0" smtClean="0">
                <a:latin typeface="ＭＳ Ｐゴシック" panose="020B0600070205080204" pitchFamily="50" charset="-128"/>
              </a:rPr>
              <a:t>〒810-8660 </a:t>
            </a:r>
            <a:r>
              <a:rPr lang="ja-JP" altLang="en-US" sz="900" dirty="0" smtClean="0">
                <a:latin typeface="ＭＳ Ｐゴシック" panose="020B0600070205080204" pitchFamily="50" charset="-128"/>
              </a:rPr>
              <a:t>福岡市中央区地行浜</a:t>
            </a:r>
            <a:r>
              <a:rPr lang="en-US" altLang="ja-JP" sz="900" dirty="0" smtClean="0">
                <a:latin typeface="ＭＳ Ｐゴシック" panose="020B0600070205080204" pitchFamily="50" charset="-128"/>
              </a:rPr>
              <a:t>2-2-2 </a:t>
            </a:r>
            <a:r>
              <a:rPr lang="ja-JP" altLang="en-US" sz="900" dirty="0" smtClean="0">
                <a:latin typeface="ＭＳ Ｐゴシック" panose="020B0600070205080204" pitchFamily="50" charset="-128"/>
              </a:rPr>
              <a:t>ヤフオクドーム内オフィス</a:t>
            </a:r>
            <a:r>
              <a:rPr lang="en-US" altLang="ja-JP" sz="900" dirty="0" smtClean="0">
                <a:latin typeface="ＭＳ Ｐゴシック" panose="020B0600070205080204" pitchFamily="50" charset="-128"/>
              </a:rPr>
              <a:t>5F</a:t>
            </a:r>
            <a:r>
              <a:rPr lang="ja-JP" altLang="en-US" sz="900" dirty="0" smtClean="0">
                <a:latin typeface="ＭＳ Ｐゴシック" panose="020B0600070205080204" pitchFamily="50" charset="-128"/>
              </a:rPr>
              <a:t>　</a:t>
            </a:r>
            <a:r>
              <a:rPr lang="en-US" altLang="ja-JP" sz="900" dirty="0" smtClean="0">
                <a:latin typeface="ＭＳ Ｐゴシック" panose="020B0600070205080204" pitchFamily="50" charset="-128"/>
              </a:rPr>
              <a:t>TEL</a:t>
            </a:r>
            <a:r>
              <a:rPr lang="ja-JP" altLang="en-US" sz="900" dirty="0" smtClean="0">
                <a:latin typeface="ＭＳ Ｐゴシック" panose="020B0600070205080204" pitchFamily="50" charset="-128"/>
              </a:rPr>
              <a:t>：</a:t>
            </a:r>
            <a:r>
              <a:rPr lang="en-US" altLang="ja-JP" sz="900" dirty="0" smtClean="0">
                <a:latin typeface="ＭＳ Ｐゴシック" panose="020B0600070205080204" pitchFamily="50" charset="-128"/>
              </a:rPr>
              <a:t>092-407-8980</a:t>
            </a:r>
            <a:endParaRPr lang="en-US" altLang="ja-JP" sz="900" b="1" dirty="0">
              <a:latin typeface="ＭＳ Ｐゴシック" panose="020B0600070205080204" pitchFamily="50" charset="-128"/>
            </a:endParaRPr>
          </a:p>
        </p:txBody>
      </p:sp>
      <p:cxnSp>
        <p:nvCxnSpPr>
          <p:cNvPr id="13" name="直線コネクタ 12"/>
          <p:cNvCxnSpPr/>
          <p:nvPr/>
        </p:nvCxnSpPr>
        <p:spPr>
          <a:xfrm>
            <a:off x="227092" y="1466798"/>
            <a:ext cx="636931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10691" y="1542998"/>
            <a:ext cx="4378844" cy="2605842"/>
          </a:xfrm>
          <a:prstGeom prst="rect">
            <a:avLst/>
          </a:prstGeom>
          <a:noFill/>
        </p:spPr>
        <p:txBody>
          <a:bodyPr wrap="square" rtlCol="0">
            <a:spAutoFit/>
          </a:bodyPr>
          <a:lstStyle/>
          <a:p>
            <a:pPr>
              <a:lnSpc>
                <a:spcPts val="1400"/>
              </a:lnSpc>
            </a:pPr>
            <a:r>
              <a:rPr lang="en-US" altLang="ja-JP" sz="1000" b="1" dirty="0">
                <a:latin typeface="+mn-ea"/>
              </a:rPr>
              <a:t>【 MY LITTLE PONY</a:t>
            </a:r>
            <a:r>
              <a:rPr lang="ja-JP" altLang="en-US" sz="1000" b="1" dirty="0">
                <a:latin typeface="+mn-ea"/>
              </a:rPr>
              <a:t>の</a:t>
            </a:r>
            <a:r>
              <a:rPr lang="ja-JP" altLang="en-US" sz="1000" b="1" dirty="0" smtClean="0">
                <a:latin typeface="+mn-ea"/>
              </a:rPr>
              <a:t>レトロフィギュア特別展示</a:t>
            </a:r>
            <a:r>
              <a:rPr lang="en-US" altLang="ja-JP" sz="1000" b="1" dirty="0">
                <a:latin typeface="+mn-ea"/>
              </a:rPr>
              <a:t>】</a:t>
            </a:r>
          </a:p>
          <a:p>
            <a:pPr>
              <a:lnSpc>
                <a:spcPts val="1400"/>
              </a:lnSpc>
            </a:pPr>
            <a:r>
              <a:rPr lang="ja-JP" altLang="en-US" sz="1000" dirty="0" smtClean="0">
                <a:latin typeface="+mn-ea"/>
              </a:rPr>
              <a:t>昔</a:t>
            </a:r>
            <a:r>
              <a:rPr lang="ja-JP" altLang="en-US" sz="1000" dirty="0">
                <a:latin typeface="+mn-ea"/>
              </a:rPr>
              <a:t>懐かしい過去のフィギュアから現在までのフィギアが並び、</a:t>
            </a:r>
            <a:r>
              <a:rPr lang="en-US" altLang="ja-JP" sz="1000" dirty="0">
                <a:latin typeface="+mn-ea"/>
              </a:rPr>
              <a:t>MY LITTLE PONY</a:t>
            </a:r>
            <a:r>
              <a:rPr lang="ja-JP" altLang="en-US" sz="1000" dirty="0">
                <a:latin typeface="+mn-ea"/>
              </a:rPr>
              <a:t>の歴史を辿ることができます。歴代フィギュアを同時に見ることができる貴重な展示です。</a:t>
            </a:r>
            <a:endParaRPr lang="en-US" altLang="ja-JP" sz="1000" dirty="0" smtClean="0">
              <a:latin typeface="+mn-ea"/>
            </a:endParaRPr>
          </a:p>
          <a:p>
            <a:pPr>
              <a:lnSpc>
                <a:spcPts val="1400"/>
              </a:lnSpc>
            </a:pPr>
            <a:endParaRPr lang="en-US" altLang="ja-JP" sz="1000" dirty="0" smtClean="0">
              <a:latin typeface="+mn-ea"/>
            </a:endParaRPr>
          </a:p>
          <a:p>
            <a:pPr>
              <a:lnSpc>
                <a:spcPts val="1400"/>
              </a:lnSpc>
            </a:pPr>
            <a:r>
              <a:rPr lang="en-US" altLang="ja-JP" sz="1000" dirty="0">
                <a:latin typeface="+mn-ea"/>
              </a:rPr>
              <a:t>※</a:t>
            </a:r>
            <a:r>
              <a:rPr lang="ja-JP" altLang="en-US" sz="1000" dirty="0">
                <a:latin typeface="+mn-ea"/>
              </a:rPr>
              <a:t>期間：</a:t>
            </a:r>
            <a:r>
              <a:rPr lang="en-US" altLang="ja-JP" sz="1000" dirty="0">
                <a:latin typeface="+mn-ea"/>
              </a:rPr>
              <a:t>2016</a:t>
            </a:r>
            <a:r>
              <a:rPr lang="ja-JP" altLang="en-US" sz="1000" dirty="0">
                <a:latin typeface="+mn-ea"/>
              </a:rPr>
              <a:t>年</a:t>
            </a:r>
            <a:r>
              <a:rPr lang="en-US" altLang="ja-JP" sz="1000" dirty="0">
                <a:latin typeface="+mn-ea"/>
              </a:rPr>
              <a:t>12</a:t>
            </a:r>
            <a:r>
              <a:rPr lang="ja-JP" altLang="en-US" sz="1000" dirty="0">
                <a:latin typeface="+mn-ea"/>
              </a:rPr>
              <a:t>月</a:t>
            </a:r>
            <a:r>
              <a:rPr lang="en-US" altLang="ja-JP" sz="1000" dirty="0">
                <a:latin typeface="+mn-ea"/>
              </a:rPr>
              <a:t>14</a:t>
            </a:r>
            <a:r>
              <a:rPr lang="ja-JP" altLang="en-US" sz="1000" dirty="0">
                <a:latin typeface="+mn-ea"/>
              </a:rPr>
              <a:t>日（水）～</a:t>
            </a:r>
            <a:r>
              <a:rPr lang="en-US" altLang="ja-JP" sz="1000" dirty="0">
                <a:latin typeface="+mn-ea"/>
              </a:rPr>
              <a:t>2016</a:t>
            </a:r>
            <a:r>
              <a:rPr lang="ja-JP" altLang="en-US" sz="1000" dirty="0">
                <a:latin typeface="+mn-ea"/>
              </a:rPr>
              <a:t>年</a:t>
            </a:r>
            <a:r>
              <a:rPr lang="en-US" altLang="ja-JP" sz="1000" dirty="0">
                <a:latin typeface="+mn-ea"/>
              </a:rPr>
              <a:t>12</a:t>
            </a:r>
            <a:r>
              <a:rPr lang="ja-JP" altLang="en-US" sz="1000" dirty="0">
                <a:latin typeface="+mn-ea"/>
              </a:rPr>
              <a:t>月</a:t>
            </a:r>
            <a:r>
              <a:rPr lang="en-US" altLang="ja-JP" sz="1000" dirty="0">
                <a:latin typeface="+mn-ea"/>
              </a:rPr>
              <a:t>25</a:t>
            </a:r>
            <a:r>
              <a:rPr lang="ja-JP" altLang="en-US" sz="1000" dirty="0">
                <a:latin typeface="+mn-ea"/>
              </a:rPr>
              <a:t>日（日）</a:t>
            </a:r>
          </a:p>
          <a:p>
            <a:pPr>
              <a:lnSpc>
                <a:spcPts val="1400"/>
              </a:lnSpc>
            </a:pPr>
            <a:r>
              <a:rPr lang="en-US" altLang="ja-JP" sz="1000" dirty="0">
                <a:latin typeface="+mn-ea"/>
              </a:rPr>
              <a:t>※</a:t>
            </a:r>
            <a:r>
              <a:rPr lang="ja-JP" altLang="en-US" sz="1000" dirty="0">
                <a:latin typeface="+mn-ea"/>
              </a:rPr>
              <a:t>展示のみで購入</a:t>
            </a:r>
            <a:r>
              <a:rPr lang="ja-JP" altLang="en-US" sz="1000" dirty="0" smtClean="0">
                <a:latin typeface="+mn-ea"/>
              </a:rPr>
              <a:t>不可</a:t>
            </a:r>
            <a:endParaRPr lang="en-US" altLang="ja-JP" sz="1000" dirty="0" smtClean="0">
              <a:latin typeface="+mn-ea"/>
            </a:endParaRPr>
          </a:p>
          <a:p>
            <a:pPr>
              <a:lnSpc>
                <a:spcPts val="1400"/>
              </a:lnSpc>
            </a:pPr>
            <a:endParaRPr lang="en-US" altLang="ja-JP" sz="900" b="1" dirty="0" smtClean="0">
              <a:latin typeface="+mj-ea"/>
            </a:endParaRPr>
          </a:p>
          <a:p>
            <a:pPr>
              <a:lnSpc>
                <a:spcPts val="1400"/>
              </a:lnSpc>
            </a:pPr>
            <a:r>
              <a:rPr lang="en-US" altLang="ja-JP" sz="900" b="1" dirty="0" smtClean="0">
                <a:latin typeface="+mj-ea"/>
              </a:rPr>
              <a:t>【MLP</a:t>
            </a:r>
            <a:r>
              <a:rPr lang="ja-JP" altLang="en-US" sz="900" b="1" dirty="0">
                <a:latin typeface="+mj-ea"/>
              </a:rPr>
              <a:t>ポップアップショップ</a:t>
            </a:r>
            <a:r>
              <a:rPr lang="en-US" altLang="ja-JP" sz="900" b="1" dirty="0" smtClean="0">
                <a:latin typeface="+mj-ea"/>
              </a:rPr>
              <a:t>×</a:t>
            </a:r>
            <a:r>
              <a:rPr lang="ja-JP" altLang="en-US" sz="900" b="1" dirty="0" smtClean="0">
                <a:latin typeface="+mj-ea"/>
              </a:rPr>
              <a:t>キッズファッション雑誌「</a:t>
            </a:r>
            <a:r>
              <a:rPr lang="en-US" altLang="ja-JP" sz="900" b="1" dirty="0" smtClean="0">
                <a:latin typeface="+mj-ea"/>
              </a:rPr>
              <a:t>OYATSU</a:t>
            </a:r>
            <a:r>
              <a:rPr lang="ja-JP" altLang="en-US" sz="900" b="1" dirty="0" smtClean="0">
                <a:latin typeface="+mj-ea"/>
              </a:rPr>
              <a:t>」キッズ グランプリ開催</a:t>
            </a:r>
            <a:r>
              <a:rPr lang="en-US" altLang="ja-JP" sz="900" b="1" dirty="0" smtClean="0">
                <a:latin typeface="+mj-ea"/>
              </a:rPr>
              <a:t>】</a:t>
            </a:r>
            <a:endParaRPr lang="ja-JP" altLang="en-US" sz="900" b="1" dirty="0">
              <a:latin typeface="+mj-ea"/>
            </a:endParaRPr>
          </a:p>
          <a:p>
            <a:pPr>
              <a:lnSpc>
                <a:spcPts val="1400"/>
              </a:lnSpc>
            </a:pPr>
            <a:r>
              <a:rPr lang="ja-JP" altLang="en-US" sz="900" dirty="0" smtClean="0">
                <a:latin typeface="+mj-ea"/>
              </a:rPr>
              <a:t>期間中、指定</a:t>
            </a:r>
            <a:r>
              <a:rPr lang="ja-JP" altLang="en-US" sz="900" dirty="0">
                <a:latin typeface="+mj-ea"/>
              </a:rPr>
              <a:t>のお菓子（キャンディ・アイシングクッキー・マシュマロ）を購入</a:t>
            </a:r>
            <a:r>
              <a:rPr lang="ja-JP" altLang="en-US" sz="900" dirty="0" smtClean="0">
                <a:latin typeface="+mj-ea"/>
              </a:rPr>
              <a:t>しインスタグラム</a:t>
            </a:r>
            <a:r>
              <a:rPr lang="ja-JP" altLang="en-US" sz="900" dirty="0">
                <a:latin typeface="+mj-ea"/>
              </a:rPr>
              <a:t>で＃</a:t>
            </a:r>
            <a:r>
              <a:rPr lang="ja-JP" altLang="en-US" sz="900" dirty="0" smtClean="0">
                <a:latin typeface="+mj-ea"/>
              </a:rPr>
              <a:t>ハッシュタグ</a:t>
            </a:r>
            <a:r>
              <a:rPr lang="en-US" altLang="ja-JP" sz="900" dirty="0" smtClean="0">
                <a:latin typeface="+mj-ea"/>
              </a:rPr>
              <a:t>『mlp082mag』</a:t>
            </a:r>
            <a:r>
              <a:rPr lang="ja-JP" altLang="en-US" sz="900" dirty="0" smtClean="0">
                <a:latin typeface="+mj-ea"/>
              </a:rPr>
              <a:t>をつけて投稿</a:t>
            </a:r>
            <a:r>
              <a:rPr lang="ja-JP" altLang="en-US" sz="900" dirty="0">
                <a:latin typeface="+mj-ea"/>
              </a:rPr>
              <a:t>した方の中</a:t>
            </a:r>
            <a:r>
              <a:rPr lang="ja-JP" altLang="en-US" sz="900" dirty="0" smtClean="0">
                <a:latin typeface="+mj-ea"/>
              </a:rPr>
              <a:t>から、</a:t>
            </a:r>
            <a:r>
              <a:rPr lang="en-US" altLang="ja-JP" sz="900" dirty="0" smtClean="0">
                <a:latin typeface="+mj-ea"/>
              </a:rPr>
              <a:t>2016</a:t>
            </a:r>
            <a:r>
              <a:rPr lang="ja-JP" altLang="en-US" sz="900" dirty="0" smtClean="0">
                <a:latin typeface="+mj-ea"/>
              </a:rPr>
              <a:t>年</a:t>
            </a:r>
            <a:r>
              <a:rPr lang="en-US" altLang="ja-JP" sz="900" dirty="0" smtClean="0">
                <a:latin typeface="+mj-ea"/>
              </a:rPr>
              <a:t>12</a:t>
            </a:r>
            <a:r>
              <a:rPr lang="ja-JP" altLang="en-US" sz="900" dirty="0">
                <a:latin typeface="+mj-ea"/>
              </a:rPr>
              <a:t>月創刊のキッズファッション</a:t>
            </a:r>
            <a:r>
              <a:rPr lang="ja-JP" altLang="en-US" sz="900" dirty="0" smtClean="0">
                <a:latin typeface="+mj-ea"/>
              </a:rPr>
              <a:t>雑誌「</a:t>
            </a:r>
            <a:r>
              <a:rPr lang="en-US" altLang="ja-JP" sz="900" dirty="0">
                <a:latin typeface="+mj-ea"/>
              </a:rPr>
              <a:t>OYATSU -Bloody cheeky- </a:t>
            </a:r>
            <a:r>
              <a:rPr lang="en-US" altLang="ja-JP" sz="900" dirty="0" smtClean="0">
                <a:latin typeface="+mj-ea"/>
              </a:rPr>
              <a:t>vol. summer082</a:t>
            </a:r>
            <a:r>
              <a:rPr lang="ja-JP" altLang="en-US" sz="900" dirty="0" smtClean="0">
                <a:latin typeface="+mj-ea"/>
              </a:rPr>
              <a:t>」（</a:t>
            </a:r>
            <a:r>
              <a:rPr lang="en-US" altLang="ja-JP" sz="900" dirty="0">
                <a:latin typeface="+mj-ea"/>
              </a:rPr>
              <a:t>2017</a:t>
            </a:r>
            <a:r>
              <a:rPr lang="ja-JP" altLang="en-US" sz="900" dirty="0">
                <a:latin typeface="+mj-ea"/>
              </a:rPr>
              <a:t>年</a:t>
            </a:r>
            <a:r>
              <a:rPr lang="en-US" altLang="ja-JP" sz="900" dirty="0">
                <a:latin typeface="+mj-ea"/>
              </a:rPr>
              <a:t>8</a:t>
            </a:r>
            <a:r>
              <a:rPr lang="ja-JP" altLang="en-US" sz="900" dirty="0">
                <a:latin typeface="+mj-ea"/>
              </a:rPr>
              <a:t>月発刊予定）</a:t>
            </a:r>
            <a:r>
              <a:rPr lang="ja-JP" altLang="en-US" sz="900" dirty="0" smtClean="0">
                <a:latin typeface="+mj-ea"/>
              </a:rPr>
              <a:t>にキッズモデル</a:t>
            </a:r>
            <a:r>
              <a:rPr lang="ja-JP" altLang="en-US" sz="900" dirty="0">
                <a:latin typeface="+mj-ea"/>
              </a:rPr>
              <a:t>として登場</a:t>
            </a:r>
            <a:r>
              <a:rPr lang="ja-JP" altLang="en-US" sz="900" dirty="0" smtClean="0">
                <a:latin typeface="+mj-ea"/>
              </a:rPr>
              <a:t>できます。</a:t>
            </a:r>
            <a:endParaRPr lang="ja-JP" altLang="en-US" sz="900" dirty="0">
              <a:latin typeface="+mj-ea"/>
            </a:endParaRPr>
          </a:p>
          <a:p>
            <a:pPr>
              <a:lnSpc>
                <a:spcPts val="1400"/>
              </a:lnSpc>
            </a:pPr>
            <a:r>
              <a:rPr lang="en-US" altLang="ja-JP" sz="900" dirty="0">
                <a:latin typeface="+mj-ea"/>
              </a:rPr>
              <a:t>※</a:t>
            </a:r>
            <a:r>
              <a:rPr lang="ja-JP" altLang="en-US" sz="900" dirty="0">
                <a:latin typeface="+mj-ea"/>
              </a:rPr>
              <a:t>対象年齢：</a:t>
            </a:r>
            <a:r>
              <a:rPr lang="en-US" altLang="ja-JP" sz="900" dirty="0">
                <a:latin typeface="+mj-ea"/>
              </a:rPr>
              <a:t>0</a:t>
            </a:r>
            <a:r>
              <a:rPr lang="ja-JP" altLang="en-US" sz="900" dirty="0">
                <a:latin typeface="+mj-ea"/>
              </a:rPr>
              <a:t>歳～</a:t>
            </a:r>
            <a:r>
              <a:rPr lang="en-US" altLang="ja-JP" sz="900" dirty="0">
                <a:latin typeface="+mj-ea"/>
              </a:rPr>
              <a:t>15</a:t>
            </a:r>
            <a:r>
              <a:rPr lang="ja-JP" altLang="en-US" sz="900" dirty="0">
                <a:latin typeface="+mj-ea"/>
              </a:rPr>
              <a:t>歳　（</a:t>
            </a:r>
            <a:r>
              <a:rPr lang="en-US" altLang="ja-JP" sz="900" dirty="0">
                <a:latin typeface="+mj-ea"/>
              </a:rPr>
              <a:t>※</a:t>
            </a:r>
            <a:r>
              <a:rPr lang="ja-JP" altLang="en-US" sz="900" dirty="0">
                <a:latin typeface="+mj-ea"/>
              </a:rPr>
              <a:t>中学生まで）　</a:t>
            </a:r>
            <a:r>
              <a:rPr lang="en-US" altLang="ja-JP" sz="900" dirty="0">
                <a:latin typeface="+mj-ea"/>
              </a:rPr>
              <a:t>※</a:t>
            </a:r>
            <a:r>
              <a:rPr lang="ja-JP" altLang="en-US" sz="900" dirty="0">
                <a:latin typeface="+mj-ea"/>
              </a:rPr>
              <a:t>男女</a:t>
            </a:r>
            <a:r>
              <a:rPr lang="ja-JP" altLang="en-US" sz="900" dirty="0" smtClean="0">
                <a:latin typeface="+mj-ea"/>
              </a:rPr>
              <a:t>とも</a:t>
            </a:r>
            <a:endParaRPr lang="ja-JP" altLang="en-US" sz="900" dirty="0">
              <a:latin typeface="+mj-ea"/>
            </a:endParaRPr>
          </a:p>
        </p:txBody>
      </p:sp>
      <p:sp>
        <p:nvSpPr>
          <p:cNvPr id="20" name="テキスト ボックス 19"/>
          <p:cNvSpPr txBox="1"/>
          <p:nvPr/>
        </p:nvSpPr>
        <p:spPr>
          <a:xfrm>
            <a:off x="5195128" y="2617730"/>
            <a:ext cx="957313" cy="215444"/>
          </a:xfrm>
          <a:prstGeom prst="rect">
            <a:avLst/>
          </a:prstGeom>
          <a:noFill/>
        </p:spPr>
        <p:txBody>
          <a:bodyPr wrap="none" rtlCol="0">
            <a:spAutoFit/>
          </a:bodyPr>
          <a:lstStyle/>
          <a:p>
            <a:r>
              <a:rPr kumimoji="1" lang="ja-JP" altLang="en-US" sz="800" dirty="0" smtClean="0"/>
              <a:t>▲</a:t>
            </a:r>
            <a:r>
              <a:rPr lang="ja-JP" altLang="en-US" sz="800" dirty="0" smtClean="0">
                <a:latin typeface="+mn-ea"/>
              </a:rPr>
              <a:t>レトロフィギュア</a:t>
            </a:r>
            <a:endParaRPr kumimoji="1" lang="ja-JP" altLang="en-US" sz="800" dirty="0"/>
          </a:p>
        </p:txBody>
      </p:sp>
      <p:sp>
        <p:nvSpPr>
          <p:cNvPr id="3" name="テキスト ボックス 2"/>
          <p:cNvSpPr txBox="1"/>
          <p:nvPr/>
        </p:nvSpPr>
        <p:spPr>
          <a:xfrm>
            <a:off x="245717" y="4185909"/>
            <a:ext cx="2720617" cy="507831"/>
          </a:xfrm>
          <a:prstGeom prst="rect">
            <a:avLst/>
          </a:prstGeom>
          <a:noFill/>
        </p:spPr>
        <p:txBody>
          <a:bodyPr wrap="none" rtlCol="0">
            <a:spAutoFit/>
          </a:bodyPr>
          <a:lstStyle/>
          <a:p>
            <a:r>
              <a:rPr lang="en-US" altLang="ja-JP" sz="900" dirty="0">
                <a:latin typeface="+mn-ea"/>
              </a:rPr>
              <a:t>OYATSU -Bloody </a:t>
            </a:r>
            <a:r>
              <a:rPr lang="en-US" altLang="ja-JP" sz="900" dirty="0" smtClean="0">
                <a:latin typeface="+mn-ea"/>
              </a:rPr>
              <a:t>cheeky- 082</a:t>
            </a:r>
          </a:p>
          <a:p>
            <a:r>
              <a:rPr lang="ja-JP" altLang="en-US" sz="900" dirty="0" smtClean="0">
                <a:latin typeface="+mn-ea"/>
              </a:rPr>
              <a:t>公式</a:t>
            </a:r>
            <a:r>
              <a:rPr lang="en-US" altLang="ja-JP" sz="900" dirty="0">
                <a:latin typeface="+mn-ea"/>
              </a:rPr>
              <a:t>Facebook</a:t>
            </a:r>
            <a:r>
              <a:rPr lang="ja-JP" altLang="en-US" sz="900" dirty="0">
                <a:latin typeface="+mn-ea"/>
              </a:rPr>
              <a:t>：</a:t>
            </a:r>
            <a:r>
              <a:rPr lang="en-US" altLang="ja-JP" sz="900" dirty="0">
                <a:latin typeface="+mn-ea"/>
                <a:hlinkClick r:id="rId5"/>
              </a:rPr>
              <a:t>https://www.facebook.com/082mag</a:t>
            </a:r>
            <a:r>
              <a:rPr lang="en-US" altLang="ja-JP" sz="900" dirty="0" smtClean="0">
                <a:latin typeface="+mn-ea"/>
                <a:hlinkClick r:id="rId5"/>
              </a:rPr>
              <a:t>/</a:t>
            </a:r>
            <a:endParaRPr lang="en-US" altLang="ja-JP" sz="900" dirty="0" smtClean="0">
              <a:latin typeface="+mn-ea"/>
            </a:endParaRPr>
          </a:p>
          <a:p>
            <a:r>
              <a:rPr lang="ja-JP" altLang="en-US" sz="900" dirty="0" smtClean="0">
                <a:latin typeface="+mn-ea"/>
              </a:rPr>
              <a:t>インスタグラム：＠</a:t>
            </a:r>
            <a:r>
              <a:rPr lang="en-US" altLang="ja-JP" sz="900" dirty="0" smtClean="0">
                <a:latin typeface="+mn-ea"/>
              </a:rPr>
              <a:t>082mag</a:t>
            </a:r>
          </a:p>
        </p:txBody>
      </p:sp>
      <p:sp>
        <p:nvSpPr>
          <p:cNvPr id="29" name="テキスト ボックス 28"/>
          <p:cNvSpPr txBox="1"/>
          <p:nvPr/>
        </p:nvSpPr>
        <p:spPr>
          <a:xfrm>
            <a:off x="5051905" y="4885754"/>
            <a:ext cx="1231427" cy="215444"/>
          </a:xfrm>
          <a:prstGeom prst="rect">
            <a:avLst/>
          </a:prstGeom>
          <a:noFill/>
        </p:spPr>
        <p:txBody>
          <a:bodyPr wrap="none" rtlCol="0">
            <a:spAutoFit/>
          </a:bodyPr>
          <a:lstStyle/>
          <a:p>
            <a:r>
              <a:rPr kumimoji="1" lang="ja-JP" altLang="en-US" sz="800" dirty="0" smtClean="0"/>
              <a:t>▲</a:t>
            </a:r>
            <a:r>
              <a:rPr lang="en-US" altLang="ja-JP" sz="800" dirty="0" smtClean="0">
                <a:latin typeface="+mn-ea"/>
              </a:rPr>
              <a:t>OYATSU</a:t>
            </a:r>
            <a:r>
              <a:rPr lang="ja-JP" altLang="en-US" sz="800" dirty="0" smtClean="0">
                <a:latin typeface="+mn-ea"/>
              </a:rPr>
              <a:t>雑誌イメージ</a:t>
            </a:r>
            <a:endParaRPr kumimoji="1" lang="ja-JP" altLang="en-US" sz="800" dirty="0"/>
          </a:p>
        </p:txBody>
      </p:sp>
      <p:sp>
        <p:nvSpPr>
          <p:cNvPr id="12" name="角丸四角形 16"/>
          <p:cNvSpPr>
            <a:spLocks noChangeArrowheads="1"/>
          </p:cNvSpPr>
          <p:nvPr/>
        </p:nvSpPr>
        <p:spPr bwMode="auto">
          <a:xfrm>
            <a:off x="306030" y="7046151"/>
            <a:ext cx="809204" cy="181427"/>
          </a:xfrm>
          <a:prstGeom prst="roundRect">
            <a:avLst>
              <a:gd name="adj" fmla="val 16667"/>
            </a:avLst>
          </a:prstGeom>
          <a:solidFill>
            <a:srgbClr val="FF66C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6000"/>
              </a:lnSpc>
              <a:spcBef>
                <a:spcPct val="0"/>
              </a:spcBef>
              <a:spcAft>
                <a:spcPct val="0"/>
              </a:spcAft>
              <a:buClrTx/>
              <a:buSzTx/>
              <a:buFontTx/>
              <a:buNone/>
              <a:tabLst/>
            </a:pPr>
            <a:r>
              <a:rPr kumimoji="0" lang="ja-JP" altLang="en-US" sz="1100" b="1" i="0" u="none" strike="noStrike" cap="none" normalizeH="0" baseline="0" dirty="0" smtClean="0">
                <a:ln>
                  <a:noFill/>
                </a:ln>
                <a:solidFill>
                  <a:srgbClr val="FFFFFF"/>
                </a:solidFill>
                <a:effectLst/>
                <a:latin typeface="メイリオ" panose="020B0604030504040204" pitchFamily="50" charset="-128"/>
                <a:ea typeface="メイリオ" panose="020B0604030504040204" pitchFamily="50" charset="-128"/>
              </a:rPr>
              <a:t>レトロ版</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49" y="7317411"/>
            <a:ext cx="628242" cy="31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3484" y="6906473"/>
            <a:ext cx="772378" cy="81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8510" y="6914247"/>
            <a:ext cx="867874" cy="7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1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5260" y="6896117"/>
            <a:ext cx="862682" cy="8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16"/>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5924" y="6825650"/>
            <a:ext cx="725186" cy="86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7412" y="7136865"/>
            <a:ext cx="615253" cy="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6"/>
          <p:cNvSpPr>
            <a:spLocks noChangeArrowheads="1"/>
          </p:cNvSpPr>
          <p:nvPr/>
        </p:nvSpPr>
        <p:spPr bwMode="auto">
          <a:xfrm>
            <a:off x="5765013" y="6954176"/>
            <a:ext cx="809204" cy="182689"/>
          </a:xfrm>
          <a:prstGeom prst="roundRect">
            <a:avLst>
              <a:gd name="adj" fmla="val 16667"/>
            </a:avLst>
          </a:prstGeom>
          <a:solidFill>
            <a:srgbClr val="FF66C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6000"/>
              </a:lnSpc>
              <a:spcBef>
                <a:spcPct val="0"/>
              </a:spcBef>
              <a:spcAft>
                <a:spcPct val="0"/>
              </a:spcAft>
              <a:buClrTx/>
              <a:buSzTx/>
              <a:buFontTx/>
              <a:buNone/>
              <a:tabLst/>
            </a:pPr>
            <a:r>
              <a:rPr kumimoji="0" lang="ja-JP" altLang="en-US" sz="1100" b="1" i="0" u="none" strike="noStrike" cap="none" normalizeH="0" baseline="0" dirty="0" smtClean="0">
                <a:ln>
                  <a:noFill/>
                </a:ln>
                <a:solidFill>
                  <a:srgbClr val="FFFFFF"/>
                </a:solidFill>
                <a:effectLst/>
                <a:latin typeface="メイリオ" panose="020B0604030504040204" pitchFamily="50" charset="-128"/>
                <a:ea typeface="メイリオ" panose="020B0604030504040204" pitchFamily="50" charset="-128"/>
              </a:rPr>
              <a:t>アニメ版</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5" name="テキスト ボックス 40"/>
          <p:cNvSpPr txBox="1">
            <a:spLocks noChangeArrowheads="1"/>
          </p:cNvSpPr>
          <p:nvPr/>
        </p:nvSpPr>
        <p:spPr bwMode="auto">
          <a:xfrm>
            <a:off x="1289622" y="7645939"/>
            <a:ext cx="7350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rPr>
              <a:t>MILKYWAY</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4" name="テキスト ボックス 39"/>
          <p:cNvSpPr txBox="1">
            <a:spLocks noChangeArrowheads="1"/>
          </p:cNvSpPr>
          <p:nvPr/>
        </p:nvSpPr>
        <p:spPr bwMode="auto">
          <a:xfrm>
            <a:off x="2212514" y="7653355"/>
            <a:ext cx="4778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smtClean="0">
                <a:ln>
                  <a:noFill/>
                </a:ln>
                <a:solidFill>
                  <a:srgbClr val="000000"/>
                </a:solidFill>
                <a:effectLst/>
                <a:latin typeface="メイリオ" panose="020B0604030504040204" pitchFamily="50" charset="-128"/>
                <a:ea typeface="メイリオ" panose="020B0604030504040204" pitchFamily="50" charset="-128"/>
              </a:rPr>
              <a:t>FIZZY</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5" name="テキスト ボックス 39"/>
          <p:cNvSpPr txBox="1">
            <a:spLocks noChangeArrowheads="1"/>
          </p:cNvSpPr>
          <p:nvPr/>
        </p:nvSpPr>
        <p:spPr bwMode="auto">
          <a:xfrm>
            <a:off x="3734412" y="7635963"/>
            <a:ext cx="7747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ピンキーパイ</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0" name="テキスト ボックス 39"/>
          <p:cNvSpPr txBox="1">
            <a:spLocks noChangeArrowheads="1"/>
          </p:cNvSpPr>
          <p:nvPr/>
        </p:nvSpPr>
        <p:spPr bwMode="auto">
          <a:xfrm>
            <a:off x="4524246" y="7634579"/>
            <a:ext cx="1163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トワイライトスパークル</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1" name="テキスト ボックス 39"/>
          <p:cNvSpPr txBox="1">
            <a:spLocks noChangeArrowheads="1"/>
          </p:cNvSpPr>
          <p:nvPr/>
        </p:nvSpPr>
        <p:spPr bwMode="auto">
          <a:xfrm>
            <a:off x="208042" y="7652164"/>
            <a:ext cx="11384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©2016 Hasbro. All Rights Reserved.</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9" name="テキスト ボックス 39"/>
          <p:cNvSpPr txBox="1">
            <a:spLocks noChangeArrowheads="1"/>
          </p:cNvSpPr>
          <p:nvPr/>
        </p:nvSpPr>
        <p:spPr bwMode="auto">
          <a:xfrm>
            <a:off x="5648570" y="7642780"/>
            <a:ext cx="11384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©2016 Hasbro. All Rights Reserved.</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2" name="AutoShape 17"/>
          <p:cNvSpPr>
            <a:spLocks noChangeArrowheads="1"/>
          </p:cNvSpPr>
          <p:nvPr/>
        </p:nvSpPr>
        <p:spPr bwMode="auto">
          <a:xfrm rot="20881068" flipV="1">
            <a:off x="3522424" y="7482502"/>
            <a:ext cx="665163" cy="46038"/>
          </a:xfrm>
          <a:prstGeom prst="rightArrow">
            <a:avLst>
              <a:gd name="adj1" fmla="val 50000"/>
              <a:gd name="adj2" fmla="val 361203"/>
            </a:avLst>
          </a:prstGeom>
          <a:solidFill>
            <a:srgbClr val="FF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AutoShape 17"/>
          <p:cNvSpPr>
            <a:spLocks noChangeArrowheads="1"/>
          </p:cNvSpPr>
          <p:nvPr/>
        </p:nvSpPr>
        <p:spPr bwMode="auto">
          <a:xfrm rot="12185555" flipV="1">
            <a:off x="2532050" y="7425580"/>
            <a:ext cx="665163" cy="46038"/>
          </a:xfrm>
          <a:prstGeom prst="rightArrow">
            <a:avLst>
              <a:gd name="adj1" fmla="val 50000"/>
              <a:gd name="adj2" fmla="val 361203"/>
            </a:avLst>
          </a:prstGeom>
          <a:solidFill>
            <a:srgbClr val="FF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Oval 19"/>
          <p:cNvSpPr>
            <a:spLocks noChangeArrowheads="1"/>
          </p:cNvSpPr>
          <p:nvPr/>
        </p:nvSpPr>
        <p:spPr bwMode="auto">
          <a:xfrm>
            <a:off x="2923576" y="7353684"/>
            <a:ext cx="830997" cy="394109"/>
          </a:xfrm>
          <a:prstGeom prst="ellipse">
            <a:avLst/>
          </a:prstGeom>
          <a:solidFill>
            <a:srgbClr val="FF0066"/>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テキスト ボックス 39"/>
          <p:cNvSpPr txBox="1">
            <a:spLocks noChangeArrowheads="1"/>
          </p:cNvSpPr>
          <p:nvPr/>
        </p:nvSpPr>
        <p:spPr bwMode="auto">
          <a:xfrm>
            <a:off x="2881179" y="7441379"/>
            <a:ext cx="957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ja-JP" altLang="en-US" sz="800" b="1" i="0" u="none" strike="noStrike" cap="none" normalizeH="0" baseline="0" smtClean="0">
                <a:ln>
                  <a:noFill/>
                </a:ln>
                <a:solidFill>
                  <a:srgbClr val="FFFFFF"/>
                </a:solidFill>
                <a:effectLst/>
                <a:latin typeface="メイリオ" panose="020B0604030504040204" pitchFamily="50" charset="-128"/>
                <a:ea typeface="メイリオ" panose="020B0604030504040204" pitchFamily="50" charset="-128"/>
              </a:rPr>
              <a:t>キューティー</a:t>
            </a:r>
          </a:p>
          <a:p>
            <a:pPr marL="0" marR="0" lvl="0" indent="0" algn="ctr" defTabSz="914400" rtl="0" eaLnBrk="0" fontAlgn="base" latinLnBrk="0" hangingPunct="0">
              <a:lnSpc>
                <a:spcPct val="80000"/>
              </a:lnSpc>
              <a:spcBef>
                <a:spcPct val="0"/>
              </a:spcBef>
              <a:spcAft>
                <a:spcPct val="0"/>
              </a:spcAft>
              <a:buClrTx/>
              <a:buSzTx/>
              <a:buFontTx/>
              <a:buNone/>
              <a:tabLst/>
            </a:pPr>
            <a:r>
              <a:rPr kumimoji="0" lang="ja-JP" altLang="en-US" sz="800" b="1" i="0" u="none" strike="noStrike" cap="none" normalizeH="0" baseline="0" smtClean="0">
                <a:ln>
                  <a:noFill/>
                </a:ln>
                <a:solidFill>
                  <a:srgbClr val="FFFFFF"/>
                </a:solidFill>
                <a:effectLst/>
                <a:latin typeface="メイリオ" panose="020B0604030504040204" pitchFamily="50" charset="-128"/>
                <a:ea typeface="メイリオ" panose="020B0604030504040204" pitchFamily="50" charset="-128"/>
              </a:rPr>
              <a:t>マーク</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1" name="テキスト ボックス 40"/>
          <p:cNvSpPr txBox="1"/>
          <p:nvPr/>
        </p:nvSpPr>
        <p:spPr>
          <a:xfrm>
            <a:off x="245717" y="7907822"/>
            <a:ext cx="3097323" cy="369332"/>
          </a:xfrm>
          <a:prstGeom prst="rect">
            <a:avLst/>
          </a:prstGeom>
          <a:noFill/>
        </p:spPr>
        <p:txBody>
          <a:bodyPr wrap="none" rtlCol="0">
            <a:spAutoFit/>
          </a:bodyPr>
          <a:lstStyle/>
          <a:p>
            <a:r>
              <a:rPr lang="ja-JP" altLang="en-US" sz="900" dirty="0" smtClean="0">
                <a:latin typeface="+mn-ea"/>
              </a:rPr>
              <a:t>・</a:t>
            </a:r>
            <a:r>
              <a:rPr lang="en-US" altLang="ja-JP" sz="900" dirty="0">
                <a:latin typeface="+mn-ea"/>
              </a:rPr>
              <a:t>MY LITTLE PONY Web</a:t>
            </a:r>
            <a:r>
              <a:rPr lang="ja-JP" altLang="en-US" sz="900" dirty="0">
                <a:latin typeface="+mn-ea"/>
              </a:rPr>
              <a:t>サイト：　</a:t>
            </a:r>
            <a:r>
              <a:rPr lang="en-US" altLang="ja-JP" sz="900" dirty="0">
                <a:latin typeface="+mn-ea"/>
                <a:hlinkClick r:id="rId12"/>
              </a:rPr>
              <a:t>http://www.mylittlepony.jp</a:t>
            </a:r>
            <a:r>
              <a:rPr lang="en-US" altLang="ja-JP" sz="900" dirty="0" smtClean="0">
                <a:latin typeface="+mn-ea"/>
                <a:hlinkClick r:id="rId12"/>
              </a:rPr>
              <a:t>/</a:t>
            </a:r>
            <a:endParaRPr lang="en-US" altLang="ja-JP" sz="900" dirty="0" smtClean="0">
              <a:latin typeface="+mn-ea"/>
            </a:endParaRPr>
          </a:p>
          <a:p>
            <a:endParaRPr lang="en-US" altLang="ja-JP" sz="900" dirty="0" smtClean="0">
              <a:latin typeface="+mn-ea"/>
            </a:endParaRPr>
          </a:p>
        </p:txBody>
      </p:sp>
      <p:pic>
        <p:nvPicPr>
          <p:cNvPr id="6" name="図 5"/>
          <p:cNvPicPr>
            <a:picLocks noChangeAspect="1"/>
          </p:cNvPicPr>
          <p:nvPr/>
        </p:nvPicPr>
        <p:blipFill>
          <a:blip r:embed="rId13"/>
          <a:stretch>
            <a:fillRect/>
          </a:stretch>
        </p:blipFill>
        <p:spPr>
          <a:xfrm>
            <a:off x="5109421" y="3303332"/>
            <a:ext cx="1101214" cy="1561777"/>
          </a:xfrm>
          <a:prstGeom prst="rect">
            <a:avLst/>
          </a:prstGeom>
        </p:spPr>
      </p:pic>
      <p:sp>
        <p:nvSpPr>
          <p:cNvPr id="40" name="テキスト ボックス 39"/>
          <p:cNvSpPr txBox="1"/>
          <p:nvPr/>
        </p:nvSpPr>
        <p:spPr>
          <a:xfrm>
            <a:off x="292884" y="989574"/>
            <a:ext cx="6189781" cy="461665"/>
          </a:xfrm>
          <a:prstGeom prst="rect">
            <a:avLst/>
          </a:prstGeom>
          <a:noFill/>
        </p:spPr>
        <p:txBody>
          <a:bodyPr wrap="square" rtlCol="0">
            <a:spAutoFit/>
          </a:bodyPr>
          <a:lstStyle/>
          <a:p>
            <a:r>
              <a:rPr lang="ja-JP" altLang="en-US" sz="1200" b="1" dirty="0" smtClean="0">
                <a:latin typeface="+mn-ea"/>
              </a:rPr>
              <a:t>期間限定店舗</a:t>
            </a:r>
            <a:r>
              <a:rPr lang="en-US" altLang="ja-JP" sz="1200" b="1" dirty="0" smtClean="0">
                <a:latin typeface="+mn-ea"/>
              </a:rPr>
              <a:t>MY </a:t>
            </a:r>
            <a:r>
              <a:rPr lang="en-US" altLang="ja-JP" sz="1200" b="1" dirty="0">
                <a:latin typeface="+mn-ea"/>
              </a:rPr>
              <a:t>LITTLE PONY</a:t>
            </a:r>
            <a:r>
              <a:rPr lang="ja-JP" altLang="en-US" sz="1200" b="1" dirty="0">
                <a:latin typeface="+mn-ea"/>
              </a:rPr>
              <a:t>（マイリトルポニー</a:t>
            </a:r>
            <a:r>
              <a:rPr lang="ja-JP" altLang="en-US" sz="1200" b="1" dirty="0" smtClean="0">
                <a:latin typeface="+mn-ea"/>
              </a:rPr>
              <a:t>）ポップアップストア「</a:t>
            </a:r>
            <a:r>
              <a:rPr lang="en-US" altLang="ja-JP" sz="1200" b="1" dirty="0">
                <a:latin typeface="ＭＳ Ｐゴシック" panose="020B0600070205080204" pitchFamily="50" charset="-128"/>
              </a:rPr>
              <a:t> CUTIE MARK CHRISTMAS </a:t>
            </a:r>
            <a:r>
              <a:rPr lang="en-US" altLang="ja-JP" sz="1200" b="1" dirty="0" smtClean="0">
                <a:latin typeface="ＭＳ Ｐゴシック" panose="020B0600070205080204" pitchFamily="50" charset="-128"/>
              </a:rPr>
              <a:t>MAGIC</a:t>
            </a:r>
            <a:r>
              <a:rPr lang="ja-JP" altLang="en-US" sz="1200" b="1" dirty="0" smtClean="0">
                <a:latin typeface="ＭＳ Ｐゴシック" panose="020B0600070205080204" pitchFamily="50" charset="-128"/>
              </a:rPr>
              <a:t>（キューティマーク　クリスマス　マジック）」</a:t>
            </a:r>
            <a:r>
              <a:rPr lang="ja-JP" altLang="en-US" sz="1200" b="1" dirty="0" smtClean="0">
                <a:latin typeface="+mn-ea"/>
              </a:rPr>
              <a:t>開催概要</a:t>
            </a:r>
            <a:endParaRPr lang="en-US" altLang="ja-JP" sz="1200" b="1" dirty="0" smtClean="0">
              <a:latin typeface="+mn-ea"/>
            </a:endParaRPr>
          </a:p>
        </p:txBody>
      </p:sp>
      <p:pic>
        <p:nvPicPr>
          <p:cNvPr id="43" name="図 42"/>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91851" y="1475097"/>
            <a:ext cx="971550" cy="1045210"/>
          </a:xfrm>
          <a:prstGeom prst="rect">
            <a:avLst/>
          </a:prstGeom>
          <a:noFill/>
          <a:ln>
            <a:noFill/>
          </a:ln>
        </p:spPr>
      </p:pic>
      <p:sp>
        <p:nvSpPr>
          <p:cNvPr id="45" name="テキスト ボックス 74"/>
          <p:cNvSpPr txBox="1">
            <a:spLocks/>
          </p:cNvSpPr>
          <p:nvPr/>
        </p:nvSpPr>
        <p:spPr>
          <a:xfrm>
            <a:off x="4920683" y="2769603"/>
            <a:ext cx="3123964" cy="185042"/>
          </a:xfrm>
          <a:prstGeom prst="rect">
            <a:avLst/>
          </a:prstGeom>
          <a:noFill/>
        </p:spPr>
        <p:txBody>
          <a:bodyPr wrap="square" rtlCol="0">
            <a:noAutofit/>
          </a:bodyPr>
          <a:lstStyle/>
          <a:p>
            <a:pPr>
              <a:spcAft>
                <a:spcPts val="0"/>
              </a:spcAft>
            </a:pPr>
            <a:r>
              <a:rPr lang="ja-JP" sz="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※画像はイメージです</a:t>
            </a:r>
            <a:r>
              <a:rPr lang="ja-JP" sz="80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en-US" altLang="ja-JP" sz="8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ja-JP" sz="80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実際</a:t>
            </a:r>
            <a:r>
              <a:rPr lang="ja-JP" sz="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の展示</a:t>
            </a:r>
            <a:r>
              <a:rPr lang="ja-JP" sz="80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と異なる</a:t>
            </a:r>
            <a:r>
              <a:rPr lang="ja-JP" sz="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場合がございます。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648348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1117</TotalTime>
  <Words>682</Words>
  <Application>Microsoft Office PowerPoint</Application>
  <PresentationFormat>A4 210 x 297 mm</PresentationFormat>
  <Paragraphs>141</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ＭＳ Ｐゴシック</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m.suzuki</dc:creator>
  <cp:lastModifiedBy>m.suzuki</cp:lastModifiedBy>
  <cp:revision>203</cp:revision>
  <cp:lastPrinted>2016-11-25T05:29:24Z</cp:lastPrinted>
  <dcterms:created xsi:type="dcterms:W3CDTF">2016-01-12T02:21:26Z</dcterms:created>
  <dcterms:modified xsi:type="dcterms:W3CDTF">2016-11-29T01:52:40Z</dcterms:modified>
</cp:coreProperties>
</file>