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handoutMasterIdLst>
    <p:handoutMasterId r:id="rId5"/>
  </p:handoutMasterIdLst>
  <p:sldIdLst>
    <p:sldId id="256" r:id="rId2"/>
    <p:sldId id="257" r:id="rId3"/>
  </p:sldIdLst>
  <p:sldSz cx="6858000" cy="12192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28" autoAdjust="0"/>
    <p:restoredTop sz="93103" autoAdjust="0"/>
  </p:normalViewPr>
  <p:slideViewPr>
    <p:cSldViewPr snapToGrid="0">
      <p:cViewPr varScale="1">
        <p:scale>
          <a:sx n="34" d="100"/>
          <a:sy n="34" d="100"/>
        </p:scale>
        <p:origin x="2328"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C271E4-1A75-456C-802C-B9E8D41E6D8B}" type="datetimeFigureOut">
              <a:rPr kumimoji="1" lang="ja-JP" altLang="en-US" smtClean="0"/>
              <a:t>2017/2/27</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BF47C4-B7A6-42CE-8F74-8DDB098B07AE}" type="slidenum">
              <a:rPr kumimoji="1" lang="ja-JP" altLang="en-US" smtClean="0"/>
              <a:t>‹#›</a:t>
            </a:fld>
            <a:endParaRPr kumimoji="1" lang="ja-JP" altLang="en-US"/>
          </a:p>
        </p:txBody>
      </p:sp>
    </p:spTree>
    <p:extLst>
      <p:ext uri="{BB962C8B-B14F-4D97-AF65-F5344CB8AC3E}">
        <p14:creationId xmlns:p14="http://schemas.microsoft.com/office/powerpoint/2010/main" val="1755657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BEA846-212A-40FF-BAB5-EC826260C152}" type="datetimeFigureOut">
              <a:rPr kumimoji="1" lang="ja-JP" altLang="en-US" smtClean="0"/>
              <a:t>2017/2/27</a:t>
            </a:fld>
            <a:endParaRPr kumimoji="1" lang="ja-JP" altLang="en-US"/>
          </a:p>
        </p:txBody>
      </p:sp>
      <p:sp>
        <p:nvSpPr>
          <p:cNvPr id="4" name="スライド イメージ プレースホルダー 3"/>
          <p:cNvSpPr>
            <a:spLocks noGrp="1" noRot="1" noChangeAspect="1"/>
          </p:cNvSpPr>
          <p:nvPr>
            <p:ph type="sldImg" idx="2"/>
          </p:nvPr>
        </p:nvSpPr>
        <p:spPr>
          <a:xfrm>
            <a:off x="2560638" y="1143000"/>
            <a:ext cx="17367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2B4241-0143-4039-8946-5CFFFA7E04E3}" type="slidenum">
              <a:rPr kumimoji="1" lang="ja-JP" altLang="en-US" smtClean="0"/>
              <a:t>‹#›</a:t>
            </a:fld>
            <a:endParaRPr kumimoji="1" lang="ja-JP" altLang="en-US"/>
          </a:p>
        </p:txBody>
      </p:sp>
    </p:spTree>
    <p:extLst>
      <p:ext uri="{BB962C8B-B14F-4D97-AF65-F5344CB8AC3E}">
        <p14:creationId xmlns:p14="http://schemas.microsoft.com/office/powerpoint/2010/main" val="21759010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C7F972D-5BDB-4F7A-AC18-32584356DB45}" type="datetime1">
              <a:rPr kumimoji="1" lang="ja-JP" altLang="en-US" smtClean="0"/>
              <a:t>2017/2/27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B1FB115-BC12-4B54-96AC-3390706092C0}" type="slidenum">
              <a:rPr kumimoji="1" lang="ja-JP" altLang="en-US" smtClean="0"/>
              <a:t>‹#›</a:t>
            </a:fld>
            <a:endParaRPr kumimoji="1" lang="ja-JP" altLang="en-US"/>
          </a:p>
        </p:txBody>
      </p:sp>
    </p:spTree>
    <p:extLst>
      <p:ext uri="{BB962C8B-B14F-4D97-AF65-F5344CB8AC3E}">
        <p14:creationId xmlns:p14="http://schemas.microsoft.com/office/powerpoint/2010/main" val="1825967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45B1D11-AF02-4AF0-AF09-0BDEF128A1FA}" type="datetime1">
              <a:rPr kumimoji="1" lang="ja-JP" altLang="en-US" smtClean="0"/>
              <a:t>2017/2/27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B1FB115-BC12-4B54-96AC-3390706092C0}" type="slidenum">
              <a:rPr kumimoji="1" lang="ja-JP" altLang="en-US" smtClean="0"/>
              <a:t>‹#›</a:t>
            </a:fld>
            <a:endParaRPr kumimoji="1" lang="ja-JP" altLang="en-US"/>
          </a:p>
        </p:txBody>
      </p:sp>
    </p:spTree>
    <p:extLst>
      <p:ext uri="{BB962C8B-B14F-4D97-AF65-F5344CB8AC3E}">
        <p14:creationId xmlns:p14="http://schemas.microsoft.com/office/powerpoint/2010/main" val="4174802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CAE4D41-4D26-4132-AB31-995701C1785D}" type="datetime1">
              <a:rPr kumimoji="1" lang="ja-JP" altLang="en-US" smtClean="0"/>
              <a:t>2017/2/27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B1FB115-BC12-4B54-96AC-3390706092C0}" type="slidenum">
              <a:rPr kumimoji="1" lang="ja-JP" altLang="en-US" smtClean="0"/>
              <a:t>‹#›</a:t>
            </a:fld>
            <a:endParaRPr kumimoji="1" lang="ja-JP" altLang="en-US"/>
          </a:p>
        </p:txBody>
      </p:sp>
    </p:spTree>
    <p:extLst>
      <p:ext uri="{BB962C8B-B14F-4D97-AF65-F5344CB8AC3E}">
        <p14:creationId xmlns:p14="http://schemas.microsoft.com/office/powerpoint/2010/main" val="180009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A3ACFBA-1973-46F3-A846-2A67402552BF}" type="datetime1">
              <a:rPr kumimoji="1" lang="ja-JP" altLang="en-US" smtClean="0"/>
              <a:t>2017/2/27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B1FB115-BC12-4B54-96AC-3390706092C0}" type="slidenum">
              <a:rPr kumimoji="1" lang="ja-JP" altLang="en-US" smtClean="0"/>
              <a:t>‹#›</a:t>
            </a:fld>
            <a:endParaRPr kumimoji="1" lang="ja-JP" altLang="en-US"/>
          </a:p>
        </p:txBody>
      </p:sp>
    </p:spTree>
    <p:extLst>
      <p:ext uri="{BB962C8B-B14F-4D97-AF65-F5344CB8AC3E}">
        <p14:creationId xmlns:p14="http://schemas.microsoft.com/office/powerpoint/2010/main" val="4203575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FBACB9F-5192-457E-A010-01304ABC6D2B}" type="datetime1">
              <a:rPr kumimoji="1" lang="ja-JP" altLang="en-US" smtClean="0"/>
              <a:t>2017/2/27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B1FB115-BC12-4B54-96AC-3390706092C0}" type="slidenum">
              <a:rPr kumimoji="1" lang="ja-JP" altLang="en-US" smtClean="0"/>
              <a:t>‹#›</a:t>
            </a:fld>
            <a:endParaRPr kumimoji="1" lang="ja-JP" altLang="en-US"/>
          </a:p>
        </p:txBody>
      </p:sp>
    </p:spTree>
    <p:extLst>
      <p:ext uri="{BB962C8B-B14F-4D97-AF65-F5344CB8AC3E}">
        <p14:creationId xmlns:p14="http://schemas.microsoft.com/office/powerpoint/2010/main" val="3565706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DE37D21-02AD-4BF5-8ADA-B6D42BF8F036}" type="datetime1">
              <a:rPr kumimoji="1" lang="ja-JP" altLang="en-US" smtClean="0"/>
              <a:t>2017/2/27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B1FB115-BC12-4B54-96AC-3390706092C0}" type="slidenum">
              <a:rPr kumimoji="1" lang="ja-JP" altLang="en-US" smtClean="0"/>
              <a:t>‹#›</a:t>
            </a:fld>
            <a:endParaRPr kumimoji="1" lang="ja-JP" altLang="en-US"/>
          </a:p>
        </p:txBody>
      </p:sp>
    </p:spTree>
    <p:extLst>
      <p:ext uri="{BB962C8B-B14F-4D97-AF65-F5344CB8AC3E}">
        <p14:creationId xmlns:p14="http://schemas.microsoft.com/office/powerpoint/2010/main" val="2695707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4453467"/>
            <a:ext cx="2901255" cy="655037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4453467"/>
            <a:ext cx="2915543" cy="655037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6CFA2CD-0C0B-4B79-816A-4BE56106849A}" type="datetime1">
              <a:rPr kumimoji="1" lang="ja-JP" altLang="en-US" smtClean="0"/>
              <a:t>2017/2/27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B1FB115-BC12-4B54-96AC-3390706092C0}" type="slidenum">
              <a:rPr kumimoji="1" lang="ja-JP" altLang="en-US" smtClean="0"/>
              <a:t>‹#›</a:t>
            </a:fld>
            <a:endParaRPr kumimoji="1" lang="ja-JP" altLang="en-US"/>
          </a:p>
        </p:txBody>
      </p:sp>
    </p:spTree>
    <p:extLst>
      <p:ext uri="{BB962C8B-B14F-4D97-AF65-F5344CB8AC3E}">
        <p14:creationId xmlns:p14="http://schemas.microsoft.com/office/powerpoint/2010/main" val="3556173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56374918-3DD1-4E03-BC2C-595213B282AC}" type="datetime1">
              <a:rPr kumimoji="1" lang="ja-JP" altLang="en-US" smtClean="0"/>
              <a:t>2017/2/27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B1FB115-BC12-4B54-96AC-3390706092C0}" type="slidenum">
              <a:rPr kumimoji="1" lang="ja-JP" altLang="en-US" smtClean="0"/>
              <a:t>‹#›</a:t>
            </a:fld>
            <a:endParaRPr kumimoji="1" lang="ja-JP" altLang="en-US"/>
          </a:p>
        </p:txBody>
      </p:sp>
    </p:spTree>
    <p:extLst>
      <p:ext uri="{BB962C8B-B14F-4D97-AF65-F5344CB8AC3E}">
        <p14:creationId xmlns:p14="http://schemas.microsoft.com/office/powerpoint/2010/main" val="2719009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63B462-5169-443C-8891-4093B6BE666D}" type="datetime1">
              <a:rPr kumimoji="1" lang="ja-JP" altLang="en-US" smtClean="0"/>
              <a:t>2017/2/27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B1FB115-BC12-4B54-96AC-3390706092C0}" type="slidenum">
              <a:rPr kumimoji="1" lang="ja-JP" altLang="en-US" smtClean="0"/>
              <a:t>‹#›</a:t>
            </a:fld>
            <a:endParaRPr kumimoji="1" lang="ja-JP" altLang="en-US"/>
          </a:p>
        </p:txBody>
      </p:sp>
    </p:spTree>
    <p:extLst>
      <p:ext uri="{BB962C8B-B14F-4D97-AF65-F5344CB8AC3E}">
        <p14:creationId xmlns:p14="http://schemas.microsoft.com/office/powerpoint/2010/main" val="2603819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17904CB-2B7A-4DEC-8E14-40A449D1C1F0}" type="datetime1">
              <a:rPr kumimoji="1" lang="ja-JP" altLang="en-US" smtClean="0"/>
              <a:t>2017/2/27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B1FB115-BC12-4B54-96AC-3390706092C0}" type="slidenum">
              <a:rPr kumimoji="1" lang="ja-JP" altLang="en-US" smtClean="0"/>
              <a:t>‹#›</a:t>
            </a:fld>
            <a:endParaRPr kumimoji="1" lang="ja-JP" altLang="en-US"/>
          </a:p>
        </p:txBody>
      </p:sp>
    </p:spTree>
    <p:extLst>
      <p:ext uri="{BB962C8B-B14F-4D97-AF65-F5344CB8AC3E}">
        <p14:creationId xmlns:p14="http://schemas.microsoft.com/office/powerpoint/2010/main" val="786053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C152375-231C-48FF-95F4-292E277038D3}" type="datetime1">
              <a:rPr kumimoji="1" lang="ja-JP" altLang="en-US" smtClean="0"/>
              <a:t>2017/2/27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B1FB115-BC12-4B54-96AC-3390706092C0}" type="slidenum">
              <a:rPr kumimoji="1" lang="ja-JP" altLang="en-US" smtClean="0"/>
              <a:t>‹#›</a:t>
            </a:fld>
            <a:endParaRPr kumimoji="1" lang="ja-JP" altLang="en-US"/>
          </a:p>
        </p:txBody>
      </p:sp>
    </p:spTree>
    <p:extLst>
      <p:ext uri="{BB962C8B-B14F-4D97-AF65-F5344CB8AC3E}">
        <p14:creationId xmlns:p14="http://schemas.microsoft.com/office/powerpoint/2010/main" val="4179874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216363D6-40DA-4D7F-A052-F9FACECBC9A6}" type="datetime1">
              <a:rPr kumimoji="1" lang="ja-JP" altLang="en-US" smtClean="0"/>
              <a:t>2017/2/27</a:t>
            </a:fld>
            <a:endParaRPr kumimoji="1" lang="ja-JP" alt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EB1FB115-BC12-4B54-96AC-3390706092C0}" type="slidenum">
              <a:rPr kumimoji="1" lang="ja-JP" altLang="en-US" smtClean="0"/>
              <a:t>‹#›</a:t>
            </a:fld>
            <a:endParaRPr kumimoji="1" lang="ja-JP" altLang="en-US"/>
          </a:p>
        </p:txBody>
      </p:sp>
    </p:spTree>
    <p:extLst>
      <p:ext uri="{BB962C8B-B14F-4D97-AF65-F5344CB8AC3E}">
        <p14:creationId xmlns:p14="http://schemas.microsoft.com/office/powerpoint/2010/main" val="20791679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homepro.jp/al/toto/cp/2016/"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http://www.dreamnews.jp/?action_Image=1&amp;p=0000126043&amp;id=head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0315" y="0"/>
            <a:ext cx="1797685" cy="619760"/>
          </a:xfrm>
          <a:prstGeom prst="rect">
            <a:avLst/>
          </a:prstGeom>
          <a:noFill/>
          <a:ln>
            <a:noFill/>
          </a:ln>
        </p:spPr>
      </p:pic>
      <p:cxnSp>
        <p:nvCxnSpPr>
          <p:cNvPr id="6" name="直線コネクタ 5"/>
          <p:cNvCxnSpPr/>
          <p:nvPr/>
        </p:nvCxnSpPr>
        <p:spPr>
          <a:xfrm>
            <a:off x="7948" y="519105"/>
            <a:ext cx="6858000" cy="13063"/>
          </a:xfrm>
          <a:prstGeom prst="line">
            <a:avLst/>
          </a:prstGeom>
          <a:ln w="28575" cmpd="thinThick">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Rectangle 2"/>
          <p:cNvSpPr>
            <a:spLocks noChangeArrowheads="1"/>
          </p:cNvSpPr>
          <p:nvPr/>
        </p:nvSpPr>
        <p:spPr bwMode="auto">
          <a:xfrm>
            <a:off x="-1" y="270729"/>
            <a:ext cx="168536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Press Release</a:t>
            </a:r>
            <a:endParaRPr kumimoji="0" lang="en-US" altLang="ja-JP"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270000" y="994499"/>
            <a:ext cx="6318000" cy="830997"/>
          </a:xfrm>
          <a:prstGeom prst="rect">
            <a:avLst/>
          </a:prstGeom>
          <a:noFill/>
          <a:ln w="19050" cmpd="dbl">
            <a:solidFill>
              <a:schemeClr val="tx1"/>
            </a:solidFill>
          </a:ln>
        </p:spPr>
        <p:txBody>
          <a:bodyPr wrap="square" rtlCol="0">
            <a:spAutoFit/>
          </a:bodyPr>
          <a:lstStyle/>
          <a:p>
            <a:pPr algn="ctr">
              <a:lnSpc>
                <a:spcPct val="150000"/>
              </a:lnSpc>
            </a:pPr>
            <a:r>
              <a:rPr lang="ja-JP" altLang="en-US" sz="1400" b="1" dirty="0" smtClean="0">
                <a:latin typeface="メイリオ" panose="020B0604030504040204" pitchFamily="50" charset="-128"/>
                <a:ea typeface="メイリオ" panose="020B0604030504040204" pitchFamily="50" charset="-128"/>
                <a:cs typeface="Segoe UI Semilight" panose="020B0402040204020203" pitchFamily="34" charset="0"/>
              </a:rPr>
              <a:t>ホームプロ</a:t>
            </a:r>
            <a:r>
              <a:rPr lang="en-US" altLang="ja-JP" sz="1400" b="1" dirty="0" smtClean="0">
                <a:latin typeface="メイリオ" panose="020B0604030504040204" pitchFamily="50" charset="-128"/>
                <a:ea typeface="メイリオ" panose="020B0604030504040204" pitchFamily="50" charset="-128"/>
                <a:cs typeface="Segoe UI Semilight" panose="020B0402040204020203" pitchFamily="34" charset="0"/>
              </a:rPr>
              <a:t>×TOTO</a:t>
            </a:r>
          </a:p>
          <a:p>
            <a:pPr algn="ctr">
              <a:lnSpc>
                <a:spcPct val="150000"/>
              </a:lnSpc>
            </a:pPr>
            <a:r>
              <a:rPr kumimoji="1" lang="ja-JP" altLang="en-US" b="1" dirty="0" smtClean="0">
                <a:latin typeface="メイリオ" panose="020B0604030504040204" pitchFamily="50" charset="-128"/>
                <a:ea typeface="メイリオ" panose="020B0604030504040204" pitchFamily="50" charset="-128"/>
                <a:cs typeface="Segoe UI Semilight" panose="020B0402040204020203" pitchFamily="34" charset="0"/>
              </a:rPr>
              <a:t>“</a:t>
            </a:r>
            <a:r>
              <a:rPr kumimoji="1" lang="en-US" altLang="ja-JP" b="1" dirty="0" smtClean="0">
                <a:latin typeface="メイリオ" panose="020B0604030504040204" pitchFamily="50" charset="-128"/>
                <a:ea typeface="メイリオ" panose="020B0604030504040204" pitchFamily="50" charset="-128"/>
                <a:cs typeface="Segoe UI Semilight" panose="020B0402040204020203" pitchFamily="34" charset="0"/>
              </a:rPr>
              <a:t>100</a:t>
            </a:r>
            <a:r>
              <a:rPr kumimoji="1" lang="ja-JP" altLang="en-US" b="1" dirty="0" smtClean="0">
                <a:latin typeface="メイリオ" panose="020B0604030504040204" pitchFamily="50" charset="-128"/>
                <a:ea typeface="メイリオ" panose="020B0604030504040204" pitchFamily="50" charset="-128"/>
                <a:cs typeface="Segoe UI Semilight" panose="020B0402040204020203" pitchFamily="34" charset="0"/>
              </a:rPr>
              <a:t>万円分 キャッシュバックキャンペーン”を実施</a:t>
            </a:r>
            <a:endParaRPr kumimoji="1" lang="ja-JP" altLang="en-US" sz="2000" b="1" dirty="0">
              <a:latin typeface="メイリオ" panose="020B0604030504040204" pitchFamily="50" charset="-128"/>
              <a:ea typeface="メイリオ" panose="020B0604030504040204" pitchFamily="50" charset="-128"/>
              <a:cs typeface="Segoe UI Semilight" panose="020B0402040204020203" pitchFamily="34" charset="0"/>
            </a:endParaRPr>
          </a:p>
        </p:txBody>
      </p:sp>
      <p:sp>
        <p:nvSpPr>
          <p:cNvPr id="12" name="テキスト ボックス 11"/>
          <p:cNvSpPr txBox="1"/>
          <p:nvPr/>
        </p:nvSpPr>
        <p:spPr>
          <a:xfrm>
            <a:off x="310102" y="11038321"/>
            <a:ext cx="6265628" cy="954107"/>
          </a:xfrm>
          <a:prstGeom prst="rect">
            <a:avLst/>
          </a:prstGeom>
          <a:noFill/>
          <a:ln w="12700" cmpd="dbl">
            <a:solidFill>
              <a:schemeClr val="tx1"/>
            </a:solidFill>
          </a:ln>
        </p:spPr>
        <p:txBody>
          <a:bodyPr wrap="square" rtlCol="0">
            <a:spAutoFit/>
          </a:bodyPr>
          <a:lstStyle/>
          <a:p>
            <a:pPr algn="ctr"/>
            <a:r>
              <a:rPr lang="ja-JP" altLang="ja-JP" sz="1400" dirty="0">
                <a:latin typeface="メイリオ" panose="020B0604030504040204" pitchFamily="50" charset="-128"/>
                <a:ea typeface="メイリオ" panose="020B0604030504040204" pitchFamily="50" charset="-128"/>
              </a:rPr>
              <a:t>【本件に関するお問い合わせ】</a:t>
            </a:r>
          </a:p>
          <a:p>
            <a:pPr algn="ctr"/>
            <a:r>
              <a:rPr lang="ja-JP" altLang="ja-JP" sz="1400" dirty="0">
                <a:latin typeface="メイリオ" panose="020B0604030504040204" pitchFamily="50" charset="-128"/>
                <a:ea typeface="メイリオ" panose="020B0604030504040204" pitchFamily="50" charset="-128"/>
              </a:rPr>
              <a:t>株式会社ホームプロ </a:t>
            </a:r>
            <a:endParaRPr lang="en-US" altLang="ja-JP" sz="1400" dirty="0" smtClean="0">
              <a:latin typeface="メイリオ" panose="020B0604030504040204" pitchFamily="50" charset="-128"/>
              <a:ea typeface="メイリオ" panose="020B0604030504040204" pitchFamily="50" charset="-128"/>
            </a:endParaRPr>
          </a:p>
          <a:p>
            <a:pPr algn="ctr"/>
            <a:r>
              <a:rPr lang="ja-JP" altLang="ja-JP" sz="1400" dirty="0" smtClean="0">
                <a:latin typeface="メイリオ" panose="020B0604030504040204" pitchFamily="50" charset="-128"/>
                <a:ea typeface="メイリオ" panose="020B0604030504040204" pitchFamily="50" charset="-128"/>
              </a:rPr>
              <a:t>マーケティング部</a:t>
            </a:r>
            <a:r>
              <a:rPr lang="ja-JP" altLang="ja-JP" sz="1400" dirty="0">
                <a:latin typeface="メイリオ" panose="020B0604030504040204" pitchFamily="50" charset="-128"/>
                <a:ea typeface="メイリオ" panose="020B0604030504040204" pitchFamily="50" charset="-128"/>
              </a:rPr>
              <a:t>　</a:t>
            </a:r>
            <a:r>
              <a:rPr lang="ja-JP" altLang="ja-JP" sz="1400" dirty="0" smtClean="0">
                <a:latin typeface="メイリオ" panose="020B0604030504040204" pitchFamily="50" charset="-128"/>
                <a:ea typeface="メイリオ" panose="020B0604030504040204" pitchFamily="50" charset="-128"/>
              </a:rPr>
              <a:t>広報</a:t>
            </a:r>
            <a:r>
              <a:rPr lang="ja-JP" altLang="ja-JP" sz="1400" dirty="0">
                <a:latin typeface="メイリオ" panose="020B0604030504040204" pitchFamily="50" charset="-128"/>
                <a:ea typeface="メイリオ" panose="020B0604030504040204" pitchFamily="50" charset="-128"/>
              </a:rPr>
              <a:t>担当：岡田茉美（おかだまみ）</a:t>
            </a:r>
          </a:p>
          <a:p>
            <a:pPr algn="ctr"/>
            <a:r>
              <a:rPr lang="en-US" altLang="ja-JP" sz="1400" dirty="0" err="1">
                <a:latin typeface="メイリオ" panose="020B0604030504040204" pitchFamily="50" charset="-128"/>
                <a:ea typeface="メイリオ" panose="020B0604030504040204" pitchFamily="50" charset="-128"/>
              </a:rPr>
              <a:t>tel</a:t>
            </a:r>
            <a:r>
              <a:rPr lang="en-US" altLang="ja-JP" sz="1400" dirty="0">
                <a:latin typeface="メイリオ" panose="020B0604030504040204" pitchFamily="50" charset="-128"/>
                <a:ea typeface="メイリオ" panose="020B0604030504040204" pitchFamily="50" charset="-128"/>
              </a:rPr>
              <a:t> :03-3575-8771</a:t>
            </a:r>
            <a:r>
              <a:rPr lang="ja-JP" altLang="ja-JP"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fax :03-3575-8782</a:t>
            </a:r>
            <a:r>
              <a:rPr lang="ja-JP" altLang="ja-JP"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mail : </a:t>
            </a:r>
            <a:r>
              <a:rPr lang="en-US" altLang="ja-JP" sz="1400" dirty="0" smtClean="0">
                <a:latin typeface="メイリオ" panose="020B0604030504040204" pitchFamily="50" charset="-128"/>
                <a:ea typeface="メイリオ" panose="020B0604030504040204" pitchFamily="50" charset="-128"/>
              </a:rPr>
              <a:t>staff@homepro.co.jp</a:t>
            </a:r>
            <a:endParaRPr lang="ja-JP" altLang="ja-JP" sz="1400"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5160399" y="547557"/>
            <a:ext cx="1693628" cy="461665"/>
          </a:xfrm>
          <a:prstGeom prst="rect">
            <a:avLst/>
          </a:prstGeom>
          <a:noFill/>
        </p:spPr>
        <p:txBody>
          <a:bodyPr wrap="square" rtlCol="0">
            <a:spAutoFit/>
          </a:bodyPr>
          <a:lstStyle/>
          <a:p>
            <a:pPr algn="r"/>
            <a:r>
              <a:rPr kumimoji="1" lang="en-US" altLang="ja-JP" sz="1200" dirty="0" smtClean="0">
                <a:latin typeface="メイリオ" panose="020B0604030504040204" pitchFamily="50" charset="-128"/>
                <a:ea typeface="メイリオ" panose="020B0604030504040204" pitchFamily="50" charset="-128"/>
              </a:rPr>
              <a:t>2016</a:t>
            </a:r>
            <a:r>
              <a:rPr kumimoji="1" lang="ja-JP" altLang="en-US" sz="1200" dirty="0" smtClean="0">
                <a:latin typeface="メイリオ" panose="020B0604030504040204" pitchFamily="50" charset="-128"/>
                <a:ea typeface="メイリオ" panose="020B0604030504040204" pitchFamily="50" charset="-128"/>
              </a:rPr>
              <a:t>年</a:t>
            </a:r>
            <a:r>
              <a:rPr kumimoji="1" lang="en-US" altLang="ja-JP" sz="1200" dirty="0" smtClean="0">
                <a:latin typeface="メイリオ" panose="020B0604030504040204" pitchFamily="50" charset="-128"/>
                <a:ea typeface="メイリオ" panose="020B0604030504040204" pitchFamily="50" charset="-128"/>
              </a:rPr>
              <a:t>2</a:t>
            </a:r>
            <a:r>
              <a:rPr kumimoji="1" lang="ja-JP" altLang="en-US" sz="1200" dirty="0" smtClean="0">
                <a:latin typeface="メイリオ" panose="020B0604030504040204" pitchFamily="50" charset="-128"/>
                <a:ea typeface="メイリオ" panose="020B0604030504040204" pitchFamily="50" charset="-128"/>
              </a:rPr>
              <a:t>月</a:t>
            </a:r>
            <a:r>
              <a:rPr kumimoji="1" lang="en-US" altLang="ja-JP" sz="1200" dirty="0" smtClean="0">
                <a:latin typeface="メイリオ" panose="020B0604030504040204" pitchFamily="50" charset="-128"/>
                <a:ea typeface="メイリオ" panose="020B0604030504040204" pitchFamily="50" charset="-128"/>
              </a:rPr>
              <a:t>28</a:t>
            </a:r>
            <a:r>
              <a:rPr kumimoji="1" lang="ja-JP" altLang="en-US" sz="1200" dirty="0" smtClean="0">
                <a:latin typeface="メイリオ" panose="020B0604030504040204" pitchFamily="50" charset="-128"/>
                <a:ea typeface="メイリオ" panose="020B0604030504040204" pitchFamily="50" charset="-128"/>
              </a:rPr>
              <a:t>日</a:t>
            </a:r>
            <a:endParaRPr kumimoji="1" lang="en-US" altLang="ja-JP" sz="1200" dirty="0" smtClean="0">
              <a:latin typeface="メイリオ" panose="020B0604030504040204" pitchFamily="50" charset="-128"/>
              <a:ea typeface="メイリオ" panose="020B0604030504040204" pitchFamily="50" charset="-128"/>
            </a:endParaRPr>
          </a:p>
          <a:p>
            <a:pPr algn="r"/>
            <a:r>
              <a:rPr kumimoji="1" lang="ja-JP" altLang="en-US" sz="1200" dirty="0" smtClean="0">
                <a:latin typeface="メイリオ" panose="020B0604030504040204" pitchFamily="50" charset="-128"/>
                <a:ea typeface="メイリオ" panose="020B0604030504040204" pitchFamily="50" charset="-128"/>
              </a:rPr>
              <a:t>株式会社ホームプロ</a:t>
            </a:r>
            <a:endParaRPr kumimoji="1" lang="en-US" altLang="ja-JP" sz="1200" dirty="0" smtClean="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270000" y="1886990"/>
            <a:ext cx="6318000" cy="1015663"/>
          </a:xfrm>
          <a:prstGeom prst="rect">
            <a:avLst/>
          </a:prstGeom>
          <a:noFill/>
        </p:spPr>
        <p:txBody>
          <a:bodyPr wrap="square" rtlCol="0">
            <a:spAutoFit/>
          </a:bodyPr>
          <a:lstStyle/>
          <a:p>
            <a:r>
              <a:rPr lang="ja-JP" altLang="ja-JP" sz="1200" dirty="0">
                <a:latin typeface="メイリオ" panose="020B0604030504040204" pitchFamily="50" charset="-128"/>
                <a:ea typeface="メイリオ" panose="020B0604030504040204" pitchFamily="50" charset="-128"/>
              </a:rPr>
              <a:t>リフォーム会社紹介サイト「ホームプロ」を運営する株式会社ホームプロ</a:t>
            </a:r>
            <a:r>
              <a:rPr lang="ja-JP" altLang="en-US"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本社：東京都中央区、代表取締役社長：篠﨑 新悟、以下　ホームプロ</a:t>
            </a:r>
            <a:r>
              <a:rPr lang="ja-JP" altLang="en-US"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は、</a:t>
            </a:r>
            <a:r>
              <a:rPr lang="en-US" altLang="ja-JP" sz="1200" dirty="0" smtClean="0">
                <a:latin typeface="メイリオ" panose="020B0604030504040204" pitchFamily="50" charset="-128"/>
                <a:ea typeface="メイリオ" panose="020B0604030504040204" pitchFamily="50" charset="-128"/>
              </a:rPr>
              <a:t>2017</a:t>
            </a:r>
            <a:r>
              <a:rPr lang="ja-JP" altLang="ja-JP" sz="1200" dirty="0" smtClean="0">
                <a:latin typeface="メイリオ" panose="020B0604030504040204" pitchFamily="50" charset="-128"/>
                <a:ea typeface="メイリオ" panose="020B0604030504040204" pitchFamily="50" charset="-128"/>
              </a:rPr>
              <a:t>年</a:t>
            </a:r>
            <a:r>
              <a:rPr lang="en-US" altLang="ja-JP" sz="1200" dirty="0" smtClean="0">
                <a:latin typeface="メイリオ" panose="020B0604030504040204" pitchFamily="50" charset="-128"/>
                <a:ea typeface="メイリオ" panose="020B0604030504040204" pitchFamily="50" charset="-128"/>
              </a:rPr>
              <a:t>1</a:t>
            </a:r>
            <a:r>
              <a:rPr lang="ja-JP" altLang="ja-JP" sz="1200" dirty="0" smtClean="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1</a:t>
            </a:r>
            <a:r>
              <a:rPr lang="ja-JP" altLang="ja-JP" sz="1200" dirty="0">
                <a:latin typeface="メイリオ" panose="020B0604030504040204" pitchFamily="50" charset="-128"/>
                <a:ea typeface="メイリオ" panose="020B0604030504040204" pitchFamily="50" charset="-128"/>
              </a:rPr>
              <a:t>日から</a:t>
            </a:r>
            <a:r>
              <a:rPr lang="en-US" altLang="ja-JP" sz="1200" dirty="0" smtClean="0">
                <a:latin typeface="メイリオ" panose="020B0604030504040204" pitchFamily="50" charset="-128"/>
                <a:ea typeface="メイリオ" panose="020B0604030504040204" pitchFamily="50" charset="-128"/>
              </a:rPr>
              <a:t>2017</a:t>
            </a:r>
            <a:r>
              <a:rPr lang="ja-JP" altLang="en-US" sz="1200" dirty="0" smtClean="0">
                <a:latin typeface="メイリオ" panose="020B0604030504040204" pitchFamily="50" charset="-128"/>
                <a:ea typeface="メイリオ" panose="020B0604030504040204" pitchFamily="50" charset="-128"/>
              </a:rPr>
              <a:t>年</a:t>
            </a:r>
            <a:r>
              <a:rPr lang="en-US" altLang="ja-JP" sz="1200" dirty="0" smtClean="0">
                <a:latin typeface="メイリオ" panose="020B0604030504040204" pitchFamily="50" charset="-128"/>
                <a:ea typeface="メイリオ" panose="020B0604030504040204" pitchFamily="50" charset="-128"/>
              </a:rPr>
              <a:t>5</a:t>
            </a:r>
            <a:r>
              <a:rPr lang="ja-JP" altLang="ja-JP" sz="1200" dirty="0" smtClean="0">
                <a:latin typeface="メイリオ" panose="020B0604030504040204" pitchFamily="50" charset="-128"/>
                <a:ea typeface="メイリオ" panose="020B0604030504040204" pitchFamily="50" charset="-128"/>
              </a:rPr>
              <a:t>月</a:t>
            </a:r>
            <a:r>
              <a:rPr lang="en-US" altLang="ja-JP" sz="1200" dirty="0" smtClean="0">
                <a:latin typeface="メイリオ" panose="020B0604030504040204" pitchFamily="50" charset="-128"/>
                <a:ea typeface="メイリオ" panose="020B0604030504040204" pitchFamily="50" charset="-128"/>
              </a:rPr>
              <a:t>31</a:t>
            </a:r>
            <a:r>
              <a:rPr lang="ja-JP" altLang="ja-JP" sz="1200" dirty="0">
                <a:latin typeface="メイリオ" panose="020B0604030504040204" pitchFamily="50" charset="-128"/>
                <a:ea typeface="メイリオ" panose="020B0604030504040204" pitchFamily="50" charset="-128"/>
              </a:rPr>
              <a:t>日</a:t>
            </a:r>
            <a:r>
              <a:rPr lang="ja-JP" altLang="ja-JP" sz="1200" dirty="0" smtClean="0">
                <a:latin typeface="メイリオ" panose="020B0604030504040204" pitchFamily="50" charset="-128"/>
                <a:ea typeface="メイリオ" panose="020B0604030504040204" pitchFamily="50" charset="-128"/>
              </a:rPr>
              <a:t>まで</a:t>
            </a:r>
            <a:r>
              <a:rPr lang="ja-JP" altLang="en-US" sz="1200" dirty="0" smtClean="0">
                <a:latin typeface="メイリオ" panose="020B0604030504040204" pitchFamily="50" charset="-128"/>
                <a:ea typeface="メイリオ" panose="020B0604030504040204" pitchFamily="50" charset="-128"/>
              </a:rPr>
              <a:t>の期間に対象商品の新規設置工事を完了されたお客さまに対して</a:t>
            </a:r>
            <a:r>
              <a:rPr lang="ja-JP" altLang="ja-JP"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100</a:t>
            </a:r>
            <a:r>
              <a:rPr lang="ja-JP" altLang="en-US" sz="1200" dirty="0" smtClean="0">
                <a:latin typeface="メイリオ" panose="020B0604030504040204" pitchFamily="50" charset="-128"/>
                <a:ea typeface="メイリオ" panose="020B0604030504040204" pitchFamily="50" charset="-128"/>
              </a:rPr>
              <a:t>万円分 キャッシュバックキャンペーン</a:t>
            </a:r>
            <a:r>
              <a:rPr lang="ja-JP" altLang="ja-JP" sz="1200" dirty="0" smtClean="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を実施します。</a:t>
            </a:r>
            <a:r>
              <a:rPr lang="ja-JP" altLang="en-US" sz="1200" dirty="0">
                <a:latin typeface="メイリオ" panose="020B0604030504040204" pitchFamily="50" charset="-128"/>
                <a:ea typeface="メイリオ" panose="020B0604030504040204" pitchFamily="50" charset="-128"/>
              </a:rPr>
              <a:t>なお、</a:t>
            </a:r>
            <a:r>
              <a:rPr lang="ja-JP" altLang="ja-JP" sz="1200" dirty="0">
                <a:latin typeface="メイリオ" panose="020B0604030504040204" pitchFamily="50" charset="-128"/>
                <a:ea typeface="メイリオ" panose="020B0604030504040204" pitchFamily="50" charset="-128"/>
              </a:rPr>
              <a:t>本キャンペーンは</a:t>
            </a:r>
            <a:r>
              <a:rPr lang="ja-JP" altLang="ja-JP" sz="1200" dirty="0" smtClean="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TOTO</a:t>
            </a:r>
            <a:r>
              <a:rPr lang="ja-JP" altLang="ja-JP" sz="1200" dirty="0" smtClean="0">
                <a:latin typeface="メイリオ" panose="020B0604030504040204" pitchFamily="50" charset="-128"/>
                <a:ea typeface="メイリオ" panose="020B0604030504040204" pitchFamily="50" charset="-128"/>
              </a:rPr>
              <a:t>株式会社と</a:t>
            </a:r>
            <a:r>
              <a:rPr lang="ja-JP" altLang="ja-JP" sz="1200" dirty="0">
                <a:latin typeface="メイリオ" panose="020B0604030504040204" pitchFamily="50" charset="-128"/>
                <a:ea typeface="メイリオ" panose="020B0604030504040204" pitchFamily="50" charset="-128"/>
              </a:rPr>
              <a:t>の提携キャンペーン</a:t>
            </a:r>
            <a:r>
              <a:rPr lang="ja-JP" altLang="en-US" sz="1200" dirty="0">
                <a:latin typeface="メイリオ" panose="020B0604030504040204" pitchFamily="50" charset="-128"/>
                <a:ea typeface="メイリオ" panose="020B0604030504040204" pitchFamily="50" charset="-128"/>
              </a:rPr>
              <a:t>となっております</a:t>
            </a:r>
            <a:r>
              <a:rPr lang="ja-JP" altLang="ja-JP" sz="1200" dirty="0" smtClean="0">
                <a:latin typeface="メイリオ" panose="020B0604030504040204" pitchFamily="50" charset="-128"/>
                <a:ea typeface="メイリオ" panose="020B0604030504040204" pitchFamily="50" charset="-128"/>
              </a:rPr>
              <a:t>。</a:t>
            </a:r>
            <a:endParaRPr lang="ja-JP" altLang="ja-JP" sz="1200" dirty="0">
              <a:latin typeface="メイリオ" panose="020B0604030504040204" pitchFamily="50" charset="-128"/>
              <a:ea typeface="メイリオ" panose="020B0604030504040204" pitchFamily="50" charset="-128"/>
            </a:endParaRPr>
          </a:p>
        </p:txBody>
      </p:sp>
      <p:grpSp>
        <p:nvGrpSpPr>
          <p:cNvPr id="7" name="グループ化 6"/>
          <p:cNvGrpSpPr/>
          <p:nvPr/>
        </p:nvGrpSpPr>
        <p:grpSpPr>
          <a:xfrm>
            <a:off x="269999" y="2855902"/>
            <a:ext cx="6318001" cy="8108064"/>
            <a:chOff x="257730" y="3054032"/>
            <a:chExt cx="6369264" cy="7960418"/>
          </a:xfrm>
        </p:grpSpPr>
        <p:sp>
          <p:nvSpPr>
            <p:cNvPr id="5" name="正方形/長方形 4"/>
            <p:cNvSpPr/>
            <p:nvPr/>
          </p:nvSpPr>
          <p:spPr>
            <a:xfrm>
              <a:off x="270000" y="3301999"/>
              <a:ext cx="6336000" cy="7712451"/>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257730" y="3054032"/>
              <a:ext cx="6369264" cy="34657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smtClean="0">
                  <a:latin typeface="メイリオ" panose="020B0604030504040204" pitchFamily="50" charset="-128"/>
                  <a:ea typeface="メイリオ" panose="020B0604030504040204" pitchFamily="50" charset="-128"/>
                </a:rPr>
                <a:t>100</a:t>
              </a:r>
              <a:r>
                <a:rPr kumimoji="1" lang="ja-JP" altLang="en-US" sz="1400" b="1" dirty="0" smtClean="0">
                  <a:latin typeface="メイリオ" panose="020B0604030504040204" pitchFamily="50" charset="-128"/>
                  <a:ea typeface="メイリオ" panose="020B0604030504040204" pitchFamily="50" charset="-128"/>
                </a:rPr>
                <a:t>万円分 キャッシュバックキャンペーンについて</a:t>
              </a:r>
              <a:endParaRPr kumimoji="1" lang="ja-JP" altLang="en-US" sz="1400" b="1" dirty="0">
                <a:latin typeface="メイリオ" panose="020B0604030504040204" pitchFamily="50" charset="-128"/>
                <a:ea typeface="メイリオ" panose="020B0604030504040204" pitchFamily="50" charset="-128"/>
              </a:endParaRPr>
            </a:p>
          </p:txBody>
        </p:sp>
      </p:grpSp>
      <p:sp>
        <p:nvSpPr>
          <p:cNvPr id="9" name="テキスト ボックス 8"/>
          <p:cNvSpPr txBox="1"/>
          <p:nvPr/>
        </p:nvSpPr>
        <p:spPr>
          <a:xfrm>
            <a:off x="282169" y="3214176"/>
            <a:ext cx="6250355" cy="5909310"/>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■キャンペーン内容</a:t>
            </a:r>
            <a:endParaRPr kumimoji="1" lang="en-US" altLang="ja-JP" sz="1200" dirty="0" smtClean="0">
              <a:latin typeface="メイリオ" panose="020B0604030504040204" pitchFamily="50" charset="-128"/>
              <a:ea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rPr>
              <a:t>ホームプロがご紹介した</a:t>
            </a:r>
            <a:r>
              <a:rPr kumimoji="1" lang="en-US" altLang="ja-JP" sz="1200" dirty="0" smtClean="0">
                <a:latin typeface="メイリオ" panose="020B0604030504040204" pitchFamily="50" charset="-128"/>
                <a:ea typeface="メイリオ" panose="020B0604030504040204" pitchFamily="50" charset="-128"/>
              </a:rPr>
              <a:t>TOTO</a:t>
            </a:r>
            <a:r>
              <a:rPr kumimoji="1" lang="ja-JP" altLang="en-US" sz="1200" dirty="0" smtClean="0">
                <a:latin typeface="メイリオ" panose="020B0604030504040204" pitchFamily="50" charset="-128"/>
                <a:ea typeface="メイリオ" panose="020B0604030504040204" pitchFamily="50" charset="-128"/>
              </a:rPr>
              <a:t>リモデルクラブ加盟のリフォーム会社、期間中に対象商品の新規設置工事を完了されたお客さまの中から、</a:t>
            </a:r>
            <a:r>
              <a:rPr kumimoji="1" lang="ja-JP" altLang="en-US" sz="1200" b="1" dirty="0" smtClean="0">
                <a:latin typeface="メイリオ" panose="020B0604030504040204" pitchFamily="50" charset="-128"/>
                <a:ea typeface="メイリオ" panose="020B0604030504040204" pitchFamily="50" charset="-128"/>
              </a:rPr>
              <a:t>抽選で</a:t>
            </a:r>
            <a:r>
              <a:rPr kumimoji="1" lang="en-US" altLang="ja-JP" sz="1200" b="1" dirty="0" smtClean="0">
                <a:latin typeface="メイリオ" panose="020B0604030504040204" pitchFamily="50" charset="-128"/>
                <a:ea typeface="メイリオ" panose="020B0604030504040204" pitchFamily="50" charset="-128"/>
              </a:rPr>
              <a:t>50</a:t>
            </a:r>
            <a:r>
              <a:rPr kumimoji="1" lang="ja-JP" altLang="en-US" sz="1200" b="1" dirty="0" smtClean="0">
                <a:latin typeface="メイリオ" panose="020B0604030504040204" pitchFamily="50" charset="-128"/>
                <a:ea typeface="メイリオ" panose="020B0604030504040204" pitchFamily="50" charset="-128"/>
              </a:rPr>
              <a:t>名さまに</a:t>
            </a:r>
            <a:r>
              <a:rPr kumimoji="1" lang="en-US" altLang="ja-JP" sz="1200" b="1" dirty="0" smtClean="0">
                <a:latin typeface="メイリオ" panose="020B0604030504040204" pitchFamily="50" charset="-128"/>
                <a:ea typeface="メイリオ" panose="020B0604030504040204" pitchFamily="50" charset="-128"/>
              </a:rPr>
              <a:t>20,000</a:t>
            </a:r>
            <a:r>
              <a:rPr kumimoji="1" lang="ja-JP" altLang="en-US" sz="1200" b="1" dirty="0" smtClean="0">
                <a:latin typeface="メイリオ" panose="020B0604030504040204" pitchFamily="50" charset="-128"/>
                <a:ea typeface="メイリオ" panose="020B0604030504040204" pitchFamily="50" charset="-128"/>
              </a:rPr>
              <a:t>円（総額</a:t>
            </a:r>
            <a:r>
              <a:rPr kumimoji="1" lang="en-US" altLang="ja-JP" sz="1200" b="1" dirty="0" smtClean="0">
                <a:latin typeface="メイリオ" panose="020B0604030504040204" pitchFamily="50" charset="-128"/>
                <a:ea typeface="メイリオ" panose="020B0604030504040204" pitchFamily="50" charset="-128"/>
              </a:rPr>
              <a:t>100</a:t>
            </a:r>
            <a:r>
              <a:rPr kumimoji="1" lang="ja-JP" altLang="en-US" sz="1200" b="1" dirty="0" smtClean="0">
                <a:latin typeface="メイリオ" panose="020B0604030504040204" pitchFamily="50" charset="-128"/>
                <a:ea typeface="メイリオ" panose="020B0604030504040204" pitchFamily="50" charset="-128"/>
              </a:rPr>
              <a:t>万</a:t>
            </a:r>
            <a:r>
              <a:rPr lang="ja-JP" altLang="en-US" sz="1200" b="1" dirty="0">
                <a:latin typeface="メイリオ" panose="020B0604030504040204" pitchFamily="50" charset="-128"/>
                <a:ea typeface="メイリオ" panose="020B0604030504040204" pitchFamily="50" charset="-128"/>
              </a:rPr>
              <a:t>円分）</a:t>
            </a:r>
            <a:r>
              <a:rPr kumimoji="1" lang="ja-JP" altLang="en-US" sz="1200" b="1" dirty="0" smtClean="0">
                <a:latin typeface="メイリオ" panose="020B0604030504040204" pitchFamily="50" charset="-128"/>
                <a:ea typeface="メイリオ" panose="020B0604030504040204" pitchFamily="50" charset="-128"/>
              </a:rPr>
              <a:t>のギフトカードをプレゼント</a:t>
            </a:r>
            <a:r>
              <a:rPr kumimoji="1" lang="ja-JP" altLang="en-US" sz="1200" dirty="0" smtClean="0">
                <a:latin typeface="メイリオ" panose="020B0604030504040204" pitchFamily="50" charset="-128"/>
                <a:ea typeface="メイリオ" panose="020B0604030504040204" pitchFamily="50" charset="-128"/>
              </a:rPr>
              <a:t>いたします。　</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　　　　　　　　　　　　　　</a:t>
            </a:r>
            <a:endParaRPr lang="en-US" altLang="ja-JP" sz="1200" dirty="0" smtClean="0">
              <a:latin typeface="メイリオ" panose="020B0604030504040204" pitchFamily="50" charset="-128"/>
              <a:ea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rPr>
              <a:t>■対象条件　　　　　　　　　　　　　　　　　</a:t>
            </a:r>
            <a:r>
              <a:rPr lang="ja-JP" altLang="en-US" sz="1200" dirty="0">
                <a:latin typeface="メイリオ" panose="020B0604030504040204" pitchFamily="50" charset="-128"/>
                <a:ea typeface="メイリオ" panose="020B0604030504040204" pitchFamily="50" charset="-128"/>
              </a:rPr>
              <a:t> </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①</a:t>
            </a:r>
            <a:r>
              <a:rPr lang="ja-JP" altLang="en-US" sz="1200" dirty="0">
                <a:latin typeface="メイリオ" panose="020B0604030504040204" pitchFamily="50" charset="-128"/>
                <a:ea typeface="メイリオ" panose="020B0604030504040204" pitchFamily="50" charset="-128"/>
              </a:rPr>
              <a:t>ホームプロがご紹介</a:t>
            </a:r>
            <a:r>
              <a:rPr lang="ja-JP" altLang="en-US" sz="1200" dirty="0" smtClean="0">
                <a:latin typeface="メイリオ" panose="020B0604030504040204" pitchFamily="50" charset="-128"/>
                <a:ea typeface="メイリオ" panose="020B0604030504040204" pitchFamily="50" charset="-128"/>
              </a:rPr>
              <a:t>した</a:t>
            </a:r>
            <a:r>
              <a:rPr lang="en-US" altLang="ja-JP" sz="1200" dirty="0" smtClean="0">
                <a:latin typeface="メイリオ" panose="020B0604030504040204" pitchFamily="50" charset="-128"/>
                <a:ea typeface="メイリオ" panose="020B0604030504040204" pitchFamily="50" charset="-128"/>
              </a:rPr>
              <a:t>TOTO</a:t>
            </a:r>
            <a:r>
              <a:rPr lang="ja-JP" altLang="en-US" sz="1200" dirty="0" smtClean="0">
                <a:latin typeface="メイリオ" panose="020B0604030504040204" pitchFamily="50" charset="-128"/>
                <a:ea typeface="メイリオ" panose="020B0604030504040204" pitchFamily="50" charset="-128"/>
              </a:rPr>
              <a:t>リモデルクラブ店での</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リフォーム</a:t>
            </a:r>
            <a:r>
              <a:rPr lang="ja-JP" altLang="en-US" sz="1200" dirty="0">
                <a:latin typeface="メイリオ" panose="020B0604030504040204" pitchFamily="50" charset="-128"/>
                <a:ea typeface="メイリオ" panose="020B0604030504040204" pitchFamily="50" charset="-128"/>
              </a:rPr>
              <a:t>工事である</a:t>
            </a:r>
            <a:r>
              <a:rPr lang="ja-JP" altLang="en-US" sz="1200" dirty="0" smtClean="0">
                <a:latin typeface="メイリオ" panose="020B0604030504040204" pitchFamily="50" charset="-128"/>
                <a:ea typeface="メイリオ" panose="020B0604030504040204" pitchFamily="50" charset="-128"/>
              </a:rPr>
              <a:t>こと。</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②期間中</a:t>
            </a:r>
            <a:r>
              <a:rPr lang="ja-JP" altLang="en-US" sz="1200" dirty="0" smtClean="0">
                <a:latin typeface="メイリオ" panose="020B0604030504040204" pitchFamily="50" charset="-128"/>
                <a:ea typeface="メイリオ" panose="020B0604030504040204" pitchFamily="50" charset="-128"/>
              </a:rPr>
              <a:t>に下記対象商品の新規設置工事を完了すること。</a:t>
            </a:r>
            <a:endParaRPr lang="en-US" altLang="ja-JP" sz="1200" dirty="0" smtClean="0">
              <a:latin typeface="メイリオ" panose="020B0604030504040204" pitchFamily="50" charset="-128"/>
              <a:ea typeface="メイリオ" panose="020B0604030504040204" pitchFamily="50" charset="-128"/>
            </a:endParaRPr>
          </a:p>
          <a:p>
            <a:r>
              <a:rPr lang="en-US" altLang="ja-JP" sz="800" dirty="0" smtClean="0">
                <a:latin typeface="メイリオ" panose="020B0604030504040204" pitchFamily="50" charset="-128"/>
                <a:ea typeface="メイリオ" panose="020B0604030504040204" pitchFamily="50" charset="-128"/>
              </a:rPr>
              <a:t>※TOT</a:t>
            </a:r>
            <a:r>
              <a:rPr lang="en-US" altLang="ja-JP" sz="800" dirty="0">
                <a:latin typeface="メイリオ" panose="020B0604030504040204" pitchFamily="50" charset="-128"/>
                <a:ea typeface="メイリオ" panose="020B0604030504040204" pitchFamily="50" charset="-128"/>
              </a:rPr>
              <a:t>O</a:t>
            </a:r>
            <a:r>
              <a:rPr lang="ja-JP" altLang="en-US" sz="800" dirty="0" smtClean="0">
                <a:latin typeface="メイリオ" panose="020B0604030504040204" pitchFamily="50" charset="-128"/>
                <a:ea typeface="メイリオ" panose="020B0604030504040204" pitchFamily="50" charset="-128"/>
              </a:rPr>
              <a:t>リモデルクラブ店と</a:t>
            </a:r>
            <a:r>
              <a:rPr lang="ja-JP" altLang="en-US" sz="800" dirty="0">
                <a:latin typeface="メイリオ" panose="020B0604030504040204" pitchFamily="50" charset="-128"/>
                <a:ea typeface="メイリオ" panose="020B0604030504040204" pitchFamily="50" charset="-128"/>
              </a:rPr>
              <a:t>は</a:t>
            </a:r>
          </a:p>
          <a:p>
            <a:r>
              <a:rPr lang="en-US" altLang="ja-JP" sz="800" dirty="0">
                <a:latin typeface="メイリオ" panose="020B0604030504040204" pitchFamily="50" charset="-128"/>
                <a:ea typeface="メイリオ" panose="020B0604030504040204" pitchFamily="50" charset="-128"/>
              </a:rPr>
              <a:t>TOTO</a:t>
            </a:r>
            <a:r>
              <a:rPr lang="ja-JP" altLang="en-US" sz="800" dirty="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DAIKEN</a:t>
            </a:r>
            <a:r>
              <a:rPr lang="ja-JP" altLang="en-US" sz="800" dirty="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YKK AP</a:t>
            </a:r>
            <a:r>
              <a:rPr lang="ja-JP" altLang="en-US" sz="800" dirty="0">
                <a:latin typeface="メイリオ" panose="020B0604030504040204" pitchFamily="50" charset="-128"/>
                <a:ea typeface="メイリオ" panose="020B0604030504040204" pitchFamily="50" charset="-128"/>
              </a:rPr>
              <a:t>が支援するリフォームプランの提案</a:t>
            </a:r>
            <a:r>
              <a:rPr lang="ja-JP" altLang="en-US" sz="800" dirty="0" smtClean="0">
                <a:latin typeface="メイリオ" panose="020B0604030504040204" pitchFamily="50" charset="-128"/>
                <a:ea typeface="メイリオ" panose="020B0604030504040204" pitchFamily="50" charset="-128"/>
              </a:rPr>
              <a:t>や施工からアフター</a:t>
            </a:r>
            <a:endParaRPr lang="en-US" altLang="ja-JP" sz="800" dirty="0" smtClean="0">
              <a:latin typeface="メイリオ" panose="020B0604030504040204" pitchFamily="50" charset="-128"/>
              <a:ea typeface="メイリオ" panose="020B0604030504040204" pitchFamily="50" charset="-128"/>
            </a:endParaRPr>
          </a:p>
          <a:p>
            <a:r>
              <a:rPr lang="ja-JP" altLang="en-US" sz="800" dirty="0" smtClean="0">
                <a:latin typeface="メイリオ" panose="020B0604030504040204" pitchFamily="50" charset="-128"/>
                <a:ea typeface="メイリオ" panose="020B0604030504040204" pitchFamily="50" charset="-128"/>
              </a:rPr>
              <a:t>サービスまで総合的</a:t>
            </a:r>
            <a:r>
              <a:rPr lang="ja-JP" altLang="en-US" sz="800" dirty="0">
                <a:latin typeface="メイリオ" panose="020B0604030504040204" pitchFamily="50" charset="-128"/>
                <a:ea typeface="メイリオ" panose="020B0604030504040204" pitchFamily="50" charset="-128"/>
              </a:rPr>
              <a:t>にお手伝い</a:t>
            </a:r>
            <a:r>
              <a:rPr lang="ja-JP" altLang="en-US" sz="800" dirty="0" smtClean="0">
                <a:latin typeface="メイリオ" panose="020B0604030504040204" pitchFamily="50" charset="-128"/>
                <a:ea typeface="メイリオ" panose="020B0604030504040204" pitchFamily="50" charset="-128"/>
              </a:rPr>
              <a:t>する日本</a:t>
            </a:r>
            <a:r>
              <a:rPr lang="ja-JP" altLang="en-US" sz="800" dirty="0">
                <a:latin typeface="メイリオ" panose="020B0604030504040204" pitchFamily="50" charset="-128"/>
                <a:ea typeface="メイリオ" panose="020B0604030504040204" pitchFamily="50" charset="-128"/>
              </a:rPr>
              <a:t>最大級の増改築工事会社ネットワークです。</a:t>
            </a:r>
            <a:endParaRPr lang="en-US" altLang="ja-JP" sz="800" dirty="0" smtClean="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■対象商品</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システムキッチン</a:t>
            </a:r>
            <a:r>
              <a:rPr lang="en-US" altLang="ja-JP" sz="1200" dirty="0" smtClean="0">
                <a:latin typeface="メイリオ" panose="020B0604030504040204" pitchFamily="50" charset="-128"/>
                <a:ea typeface="メイリオ" panose="020B0604030504040204" pitchFamily="50" charset="-128"/>
              </a:rPr>
              <a:t>〕	</a:t>
            </a:r>
            <a:r>
              <a:rPr lang="ja-JP" altLang="en-US" sz="1400" b="1" dirty="0" smtClean="0">
                <a:latin typeface="メイリオ" panose="020B0604030504040204" pitchFamily="50" charset="-128"/>
                <a:ea typeface="メイリオ" panose="020B0604030504040204" pitchFamily="50" charset="-128"/>
              </a:rPr>
              <a:t>ザ</a:t>
            </a:r>
            <a:r>
              <a:rPr lang="ja-JP" altLang="en-US" sz="1400" b="1" dirty="0">
                <a:latin typeface="メイリオ" panose="020B0604030504040204" pitchFamily="50" charset="-128"/>
                <a:ea typeface="メイリオ" panose="020B0604030504040204" pitchFamily="50" charset="-128"/>
              </a:rPr>
              <a:t>・クラッソ</a:t>
            </a:r>
            <a:endParaRPr lang="en-US" altLang="ja-JP" sz="1400" b="1"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システムバスルーム</a:t>
            </a:r>
            <a:r>
              <a:rPr lang="en-US" altLang="ja-JP" sz="1200" dirty="0" smtClean="0">
                <a:latin typeface="メイリオ" panose="020B0604030504040204" pitchFamily="50" charset="-128"/>
                <a:ea typeface="メイリオ" panose="020B0604030504040204" pitchFamily="50" charset="-128"/>
              </a:rPr>
              <a:t>〕	</a:t>
            </a:r>
            <a:r>
              <a:rPr lang="ja-JP" altLang="en-US" sz="1400" b="1" dirty="0" smtClean="0">
                <a:latin typeface="メイリオ" panose="020B0604030504040204" pitchFamily="50" charset="-128"/>
                <a:ea typeface="メイリオ" panose="020B0604030504040204" pitchFamily="50" charset="-128"/>
              </a:rPr>
              <a:t>サザナ </a:t>
            </a:r>
            <a:r>
              <a:rPr lang="en-US" altLang="ja-JP" sz="1400" b="1" dirty="0">
                <a:latin typeface="メイリオ" panose="020B0604030504040204" pitchFamily="50" charset="-128"/>
                <a:ea typeface="メイリオ" panose="020B0604030504040204" pitchFamily="50" charset="-128"/>
              </a:rPr>
              <a:t>HG</a:t>
            </a:r>
            <a:r>
              <a:rPr lang="ja-JP" altLang="en-US" sz="1400" b="1" dirty="0" smtClean="0">
                <a:latin typeface="メイリオ" panose="020B0604030504040204" pitchFamily="50" charset="-128"/>
                <a:ea typeface="メイリオ" panose="020B0604030504040204" pitchFamily="50" charset="-128"/>
              </a:rPr>
              <a:t>シリーズ・</a:t>
            </a:r>
            <a:r>
              <a:rPr lang="en-US" altLang="ja-JP" sz="1400" b="1" dirty="0" smtClean="0">
                <a:latin typeface="メイリオ" panose="020B0604030504040204" pitchFamily="50" charset="-128"/>
                <a:ea typeface="メイリオ" panose="020B0604030504040204" pitchFamily="50" charset="-128"/>
              </a:rPr>
              <a:t>HS</a:t>
            </a:r>
            <a:r>
              <a:rPr lang="ja-JP" altLang="en-US" sz="1400" b="1" dirty="0">
                <a:latin typeface="メイリオ" panose="020B0604030504040204" pitchFamily="50" charset="-128"/>
                <a:ea typeface="メイリオ" panose="020B0604030504040204" pitchFamily="50" charset="-128"/>
              </a:rPr>
              <a:t>シリーズ</a:t>
            </a:r>
            <a:endParaRPr lang="en-US" altLang="ja-JP" sz="1400" b="1"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マンションリモデルバスルーム</a:t>
            </a:r>
            <a:r>
              <a:rPr lang="en-US" altLang="ja-JP" sz="1200" dirty="0" smtClean="0">
                <a:latin typeface="メイリオ" panose="020B0604030504040204" pitchFamily="50" charset="-128"/>
                <a:ea typeface="メイリオ" panose="020B0604030504040204" pitchFamily="50" charset="-128"/>
              </a:rPr>
              <a:t>〕</a:t>
            </a:r>
            <a:r>
              <a:rPr lang="en-US" altLang="ja-JP" sz="1400" b="1" dirty="0" smtClean="0">
                <a:latin typeface="メイリオ" panose="020B0604030504040204" pitchFamily="50" charset="-128"/>
                <a:ea typeface="メイリオ" panose="020B0604030504040204" pitchFamily="50" charset="-128"/>
              </a:rPr>
              <a:t>WG</a:t>
            </a:r>
            <a:r>
              <a:rPr lang="ja-JP" altLang="en-US" sz="1400" b="1" dirty="0" smtClean="0">
                <a:latin typeface="メイリオ" panose="020B0604030504040204" pitchFamily="50" charset="-128"/>
                <a:ea typeface="メイリオ" panose="020B0604030504040204" pitchFamily="50" charset="-128"/>
              </a:rPr>
              <a:t>シリーズ</a:t>
            </a:r>
            <a:endParaRPr lang="en-US" altLang="ja-JP" sz="1400" b="1" dirty="0" smtClean="0">
              <a:latin typeface="メイリオ" panose="020B0604030504040204" pitchFamily="50" charset="-128"/>
              <a:ea typeface="メイリオ" panose="020B0604030504040204" pitchFamily="50" charset="-128"/>
            </a:endParaRPr>
          </a:p>
          <a:p>
            <a:endParaRPr kumimoji="1" lang="en-US" altLang="ja-JP" sz="1200" dirty="0" smtClean="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endParaRPr kumimoji="1" lang="en-US" altLang="ja-JP" sz="1200" dirty="0" smtClean="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endParaRPr kumimoji="1" lang="en-US" altLang="ja-JP" sz="1200" dirty="0" smtClean="0">
              <a:latin typeface="メイリオ" panose="020B0604030504040204" pitchFamily="50" charset="-128"/>
              <a:ea typeface="メイリオ" panose="020B0604030504040204" pitchFamily="50" charset="-128"/>
            </a:endParaRPr>
          </a:p>
          <a:p>
            <a:endParaRPr kumimoji="1" lang="en-US" altLang="ja-JP" sz="1200" dirty="0" smtClean="0">
              <a:latin typeface="メイリオ" panose="020B0604030504040204" pitchFamily="50" charset="-128"/>
              <a:ea typeface="メイリオ" panose="020B0604030504040204" pitchFamily="50" charset="-128"/>
            </a:endParaRPr>
          </a:p>
          <a:p>
            <a:endParaRPr kumimoji="1" lang="en-US" altLang="ja-JP" sz="1200" dirty="0" smtClean="0">
              <a:latin typeface="メイリオ" panose="020B0604030504040204" pitchFamily="50" charset="-128"/>
              <a:ea typeface="メイリオ" panose="020B0604030504040204" pitchFamily="50" charset="-128"/>
            </a:endParaRPr>
          </a:p>
          <a:p>
            <a:endParaRPr kumimoji="1" lang="en-US" altLang="ja-JP" sz="1200" dirty="0" smtClean="0">
              <a:latin typeface="メイリオ" panose="020B0604030504040204" pitchFamily="50" charset="-128"/>
              <a:ea typeface="メイリオ" panose="020B0604030504040204" pitchFamily="50" charset="-128"/>
            </a:endParaRPr>
          </a:p>
          <a:p>
            <a:endParaRPr kumimoji="1" lang="en-US" altLang="ja-JP" sz="1200" dirty="0" smtClean="0">
              <a:latin typeface="メイリオ" panose="020B0604030504040204" pitchFamily="50" charset="-128"/>
              <a:ea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対象</a:t>
            </a:r>
            <a:r>
              <a:rPr kumimoji="1" lang="ja-JP" altLang="en-US" sz="1200" dirty="0" smtClean="0">
                <a:latin typeface="メイリオ" panose="020B0604030504040204" pitchFamily="50" charset="-128"/>
                <a:ea typeface="メイリオ" panose="020B0604030504040204" pitchFamily="50" charset="-128"/>
              </a:rPr>
              <a:t>期間（工事完了期間）</a:t>
            </a:r>
            <a:endParaRPr kumimoji="1"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　</a:t>
            </a:r>
            <a:r>
              <a:rPr lang="en-US" altLang="ja-JP" sz="1200" b="1" dirty="0" smtClean="0">
                <a:latin typeface="メイリオ" panose="020B0604030504040204" pitchFamily="50" charset="-128"/>
                <a:ea typeface="メイリオ" panose="020B0604030504040204" pitchFamily="50" charset="-128"/>
              </a:rPr>
              <a:t>2017</a:t>
            </a:r>
            <a:r>
              <a:rPr lang="ja-JP" altLang="en-US" sz="1200" b="1" dirty="0">
                <a:latin typeface="メイリオ" panose="020B0604030504040204" pitchFamily="50" charset="-128"/>
                <a:ea typeface="メイリオ" panose="020B0604030504040204" pitchFamily="50" charset="-128"/>
              </a:rPr>
              <a:t>年</a:t>
            </a:r>
            <a:r>
              <a:rPr lang="en-US" altLang="ja-JP" sz="1200" b="1" dirty="0">
                <a:latin typeface="メイリオ" panose="020B0604030504040204" pitchFamily="50" charset="-128"/>
                <a:ea typeface="メイリオ" panose="020B0604030504040204" pitchFamily="50" charset="-128"/>
              </a:rPr>
              <a:t>1</a:t>
            </a:r>
            <a:r>
              <a:rPr lang="ja-JP" altLang="en-US" sz="1200" b="1" dirty="0">
                <a:latin typeface="メイリオ" panose="020B0604030504040204" pitchFamily="50" charset="-128"/>
                <a:ea typeface="メイリオ" panose="020B0604030504040204" pitchFamily="50" charset="-128"/>
              </a:rPr>
              <a:t>月</a:t>
            </a:r>
            <a:r>
              <a:rPr lang="en-US" altLang="ja-JP" sz="1200" b="1" dirty="0">
                <a:latin typeface="メイリオ" panose="020B0604030504040204" pitchFamily="50" charset="-128"/>
                <a:ea typeface="メイリオ" panose="020B0604030504040204" pitchFamily="50" charset="-128"/>
              </a:rPr>
              <a:t>1</a:t>
            </a:r>
            <a:r>
              <a:rPr lang="ja-JP" altLang="en-US" sz="1200" b="1" dirty="0">
                <a:latin typeface="メイリオ" panose="020B0604030504040204" pitchFamily="50" charset="-128"/>
                <a:ea typeface="メイリオ" panose="020B0604030504040204" pitchFamily="50" charset="-128"/>
              </a:rPr>
              <a:t>日</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日</a:t>
            </a:r>
            <a:r>
              <a:rPr lang="en-US" altLang="ja-JP" sz="1200" b="1" dirty="0" smtClean="0">
                <a:latin typeface="メイリオ" panose="020B0604030504040204" pitchFamily="50" charset="-128"/>
                <a:ea typeface="メイリオ" panose="020B0604030504040204" pitchFamily="50" charset="-128"/>
              </a:rPr>
              <a:t>)</a:t>
            </a:r>
            <a:r>
              <a:rPr lang="ja-JP" altLang="en-US" sz="1200" b="1" dirty="0" smtClean="0">
                <a:latin typeface="メイリオ" panose="020B0604030504040204" pitchFamily="50" charset="-128"/>
                <a:ea typeface="メイリオ" panose="020B0604030504040204" pitchFamily="50" charset="-128"/>
              </a:rPr>
              <a:t>～</a:t>
            </a:r>
            <a:r>
              <a:rPr lang="en-US" altLang="ja-JP" sz="1200" b="1" dirty="0">
                <a:latin typeface="メイリオ" panose="020B0604030504040204" pitchFamily="50" charset="-128"/>
                <a:ea typeface="メイリオ" panose="020B0604030504040204" pitchFamily="50" charset="-128"/>
              </a:rPr>
              <a:t>2017</a:t>
            </a:r>
            <a:r>
              <a:rPr lang="ja-JP" altLang="en-US" sz="1200" b="1" dirty="0" smtClean="0">
                <a:latin typeface="メイリオ" panose="020B0604030504040204" pitchFamily="50" charset="-128"/>
                <a:ea typeface="メイリオ" panose="020B0604030504040204" pitchFamily="50" charset="-128"/>
              </a:rPr>
              <a:t>年</a:t>
            </a:r>
            <a:r>
              <a:rPr lang="en-US" altLang="ja-JP" sz="1200" b="1" dirty="0">
                <a:latin typeface="メイリオ" panose="020B0604030504040204" pitchFamily="50" charset="-128"/>
                <a:ea typeface="メイリオ" panose="020B0604030504040204" pitchFamily="50" charset="-128"/>
              </a:rPr>
              <a:t>5</a:t>
            </a:r>
            <a:r>
              <a:rPr lang="ja-JP" altLang="en-US" sz="1200" b="1" dirty="0">
                <a:latin typeface="メイリオ" panose="020B0604030504040204" pitchFamily="50" charset="-128"/>
                <a:ea typeface="メイリオ" panose="020B0604030504040204" pitchFamily="50" charset="-128"/>
              </a:rPr>
              <a:t>月</a:t>
            </a:r>
            <a:r>
              <a:rPr lang="en-US" altLang="ja-JP" sz="1200" b="1" dirty="0">
                <a:latin typeface="メイリオ" panose="020B0604030504040204" pitchFamily="50" charset="-128"/>
                <a:ea typeface="メイリオ" panose="020B0604030504040204" pitchFamily="50" charset="-128"/>
              </a:rPr>
              <a:t>31</a:t>
            </a:r>
            <a:r>
              <a:rPr lang="ja-JP" altLang="en-US" sz="1200" b="1" dirty="0">
                <a:latin typeface="メイリオ" panose="020B0604030504040204" pitchFamily="50" charset="-128"/>
                <a:ea typeface="メイリオ" panose="020B0604030504040204" pitchFamily="50" charset="-128"/>
              </a:rPr>
              <a:t>日</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水</a:t>
            </a:r>
            <a:r>
              <a:rPr lang="en-US" altLang="ja-JP" sz="1200" b="1" dirty="0" smtClean="0">
                <a:latin typeface="メイリオ" panose="020B0604030504040204" pitchFamily="50" charset="-128"/>
                <a:ea typeface="メイリオ" panose="020B0604030504040204" pitchFamily="50" charset="-128"/>
              </a:rPr>
              <a:t>)</a:t>
            </a:r>
          </a:p>
          <a:p>
            <a:endParaRPr kumimoji="1"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■キャンペーン画面</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hlinkClick r:id="rId3"/>
              </a:rPr>
              <a:t>https</a:t>
            </a:r>
            <a:r>
              <a:rPr lang="en-US" altLang="ja-JP" sz="1200" dirty="0">
                <a:latin typeface="メイリオ" panose="020B0604030504040204" pitchFamily="50" charset="-128"/>
                <a:ea typeface="メイリオ" panose="020B0604030504040204" pitchFamily="50" charset="-128"/>
                <a:hlinkClick r:id="rId3"/>
              </a:rPr>
              <a:t>://www.homepro.jp/al/toto/cp/2016</a:t>
            </a:r>
            <a:r>
              <a:rPr lang="en-US" altLang="ja-JP" sz="1200" dirty="0" smtClean="0">
                <a:latin typeface="メイリオ" panose="020B0604030504040204" pitchFamily="50" charset="-128"/>
                <a:ea typeface="メイリオ" panose="020B0604030504040204" pitchFamily="50" charset="-128"/>
                <a:hlinkClick r:id="rId3"/>
              </a:rPr>
              <a:t>/</a:t>
            </a:r>
            <a:endParaRPr lang="en-US" altLang="ja-JP" sz="1200" dirty="0">
              <a:latin typeface="メイリオ" panose="020B0604030504040204" pitchFamily="50" charset="-128"/>
              <a:ea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endParaRPr>
          </a:p>
        </p:txBody>
      </p:sp>
      <p:sp>
        <p:nvSpPr>
          <p:cNvPr id="26" name="正方形/長方形 25"/>
          <p:cNvSpPr/>
          <p:nvPr/>
        </p:nvSpPr>
        <p:spPr>
          <a:xfrm>
            <a:off x="408605" y="8974396"/>
            <a:ext cx="6032133" cy="1831487"/>
          </a:xfrm>
          <a:prstGeom prst="rect">
            <a:avLst/>
          </a:prstGeom>
          <a:solidFill>
            <a:srgbClr val="FFFFC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ja-JP" sz="900" dirty="0" smtClean="0">
                <a:solidFill>
                  <a:schemeClr val="tx1"/>
                </a:solidFill>
                <a:latin typeface="メイリオ" panose="020B0604030504040204" pitchFamily="50" charset="-128"/>
                <a:ea typeface="メイリオ" panose="020B0604030504040204" pitchFamily="50" charset="-128"/>
              </a:rPr>
              <a:t>※</a:t>
            </a:r>
            <a:r>
              <a:rPr lang="ja-JP" altLang="en-US" sz="900" dirty="0" smtClean="0">
                <a:solidFill>
                  <a:schemeClr val="tx1"/>
                </a:solidFill>
                <a:latin typeface="メイリオ" panose="020B0604030504040204" pitchFamily="50" charset="-128"/>
                <a:ea typeface="メイリオ" panose="020B0604030504040204" pitchFamily="50" charset="-128"/>
              </a:rPr>
              <a:t>注意事項</a:t>
            </a:r>
            <a:endParaRPr lang="en-US" altLang="ja-JP" sz="900" dirty="0" smtClean="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800" dirty="0" smtClean="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ホームプロにリフォーム会社紹介をお申込みされ、紹介を</a:t>
            </a:r>
            <a:r>
              <a:rPr lang="ja-JP" altLang="en-US" sz="800" dirty="0" smtClean="0">
                <a:solidFill>
                  <a:schemeClr val="tx1"/>
                </a:solidFill>
                <a:latin typeface="メイリオ" panose="020B0604030504040204" pitchFamily="50" charset="-128"/>
                <a:ea typeface="メイリオ" panose="020B0604030504040204" pitchFamily="50" charset="-128"/>
              </a:rPr>
              <a:t>受けた</a:t>
            </a:r>
            <a:r>
              <a:rPr lang="en-US" altLang="ja-JP" sz="800" dirty="0" smtClean="0">
                <a:solidFill>
                  <a:schemeClr val="tx1"/>
                </a:solidFill>
                <a:latin typeface="メイリオ" panose="020B0604030504040204" pitchFamily="50" charset="-128"/>
                <a:ea typeface="メイリオ" panose="020B0604030504040204" pitchFamily="50" charset="-128"/>
              </a:rPr>
              <a:t>TOTO</a:t>
            </a:r>
            <a:r>
              <a:rPr lang="ja-JP" altLang="en-US" sz="800" dirty="0" smtClean="0">
                <a:solidFill>
                  <a:schemeClr val="tx1"/>
                </a:solidFill>
                <a:latin typeface="メイリオ" panose="020B0604030504040204" pitchFamily="50" charset="-128"/>
                <a:ea typeface="メイリオ" panose="020B0604030504040204" pitchFamily="50" charset="-128"/>
              </a:rPr>
              <a:t>リモデルクラブ店の</a:t>
            </a:r>
            <a:r>
              <a:rPr lang="ja-JP" altLang="en-US" sz="800" dirty="0">
                <a:solidFill>
                  <a:schemeClr val="tx1"/>
                </a:solidFill>
                <a:latin typeface="メイリオ" panose="020B0604030504040204" pitchFamily="50" charset="-128"/>
                <a:ea typeface="メイリオ" panose="020B0604030504040204" pitchFamily="50" charset="-128"/>
              </a:rPr>
              <a:t>ホームプロ加盟リフォーム</a:t>
            </a:r>
            <a:r>
              <a:rPr lang="ja-JP" altLang="en-US" sz="800" dirty="0" smtClean="0">
                <a:solidFill>
                  <a:schemeClr val="tx1"/>
                </a:solidFill>
                <a:latin typeface="メイリオ" panose="020B0604030504040204" pitchFamily="50" charset="-128"/>
                <a:ea typeface="メイリオ" panose="020B0604030504040204" pitchFamily="50" charset="-128"/>
              </a:rPr>
              <a:t>会社と、</a:t>
            </a:r>
            <a:endParaRPr lang="en-US" altLang="ja-JP" sz="800" dirty="0" smtClean="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800" dirty="0">
                <a:solidFill>
                  <a:schemeClr val="tx1"/>
                </a:solidFill>
                <a:latin typeface="メイリオ" panose="020B0604030504040204" pitchFamily="50" charset="-128"/>
                <a:ea typeface="メイリオ" panose="020B0604030504040204" pitchFamily="50" charset="-128"/>
              </a:rPr>
              <a:t>　</a:t>
            </a:r>
            <a:r>
              <a:rPr lang="ja-JP" altLang="en-US" sz="800" dirty="0" smtClean="0">
                <a:solidFill>
                  <a:schemeClr val="tx1"/>
                </a:solidFill>
                <a:latin typeface="メイリオ" panose="020B0604030504040204" pitchFamily="50" charset="-128"/>
                <a:ea typeface="メイリオ" panose="020B0604030504040204" pitchFamily="50" charset="-128"/>
              </a:rPr>
              <a:t>契約書</a:t>
            </a:r>
            <a:r>
              <a:rPr lang="ja-JP" altLang="en-US" sz="800" dirty="0">
                <a:solidFill>
                  <a:schemeClr val="tx1"/>
                </a:solidFill>
                <a:latin typeface="メイリオ" panose="020B0604030504040204" pitchFamily="50" charset="-128"/>
                <a:ea typeface="メイリオ" panose="020B0604030504040204" pitchFamily="50" charset="-128"/>
              </a:rPr>
              <a:t>などの書面で契約を交わされ、対象商品の工事を対象期間中に完了されたお客さまのみが対象となります。</a:t>
            </a:r>
          </a:p>
          <a:p>
            <a:pPr>
              <a:lnSpc>
                <a:spcPct val="150000"/>
              </a:lnSpc>
            </a:pPr>
            <a:r>
              <a:rPr lang="ja-JP" altLang="en-US" sz="800" dirty="0" smtClean="0">
                <a:solidFill>
                  <a:schemeClr val="tx1"/>
                </a:solidFill>
                <a:latin typeface="メイリオ" panose="020B0604030504040204" pitchFamily="50" charset="-128"/>
                <a:ea typeface="メイリオ" panose="020B0604030504040204" pitchFamily="50" charset="-128"/>
              </a:rPr>
              <a:t>●</a:t>
            </a:r>
            <a:r>
              <a:rPr lang="en-US" altLang="ja-JP" sz="800" dirty="0" smtClean="0">
                <a:solidFill>
                  <a:schemeClr val="tx1"/>
                </a:solidFill>
                <a:latin typeface="メイリオ" panose="020B0604030504040204" pitchFamily="50" charset="-128"/>
                <a:ea typeface="メイリオ" panose="020B0604030504040204" pitchFamily="50" charset="-128"/>
              </a:rPr>
              <a:t>TOTO</a:t>
            </a:r>
            <a:r>
              <a:rPr lang="ja-JP" altLang="en-US" sz="800" dirty="0" smtClean="0">
                <a:solidFill>
                  <a:schemeClr val="tx1"/>
                </a:solidFill>
                <a:latin typeface="メイリオ" panose="020B0604030504040204" pitchFamily="50" charset="-128"/>
                <a:ea typeface="メイリオ" panose="020B0604030504040204" pitchFamily="50" charset="-128"/>
              </a:rPr>
              <a:t>リモデルクラブ加盟の</a:t>
            </a:r>
            <a:r>
              <a:rPr lang="ja-JP" altLang="en-US" sz="800" dirty="0">
                <a:solidFill>
                  <a:schemeClr val="tx1"/>
                </a:solidFill>
                <a:latin typeface="メイリオ" panose="020B0604030504040204" pitchFamily="50" charset="-128"/>
                <a:ea typeface="メイリオ" panose="020B0604030504040204" pitchFamily="50" charset="-128"/>
              </a:rPr>
              <a:t>リフォーム会社であるか</a:t>
            </a:r>
            <a:r>
              <a:rPr lang="ja-JP" altLang="en-US" sz="800" dirty="0" smtClean="0">
                <a:solidFill>
                  <a:schemeClr val="tx1"/>
                </a:solidFill>
                <a:latin typeface="メイリオ" panose="020B0604030504040204" pitchFamily="50" charset="-128"/>
                <a:ea typeface="メイリオ" panose="020B0604030504040204" pitchFamily="50" charset="-128"/>
              </a:rPr>
              <a:t>どうかは</a:t>
            </a:r>
            <a:r>
              <a:rPr lang="ja-JP" altLang="en-US" sz="800" dirty="0">
                <a:solidFill>
                  <a:schemeClr val="tx1"/>
                </a:solidFill>
                <a:latin typeface="メイリオ" panose="020B0604030504040204" pitchFamily="50" charset="-128"/>
                <a:ea typeface="メイリオ" panose="020B0604030504040204" pitchFamily="50" charset="-128"/>
              </a:rPr>
              <a:t>、リフォーム会社へ直接お問い合わせください。</a:t>
            </a:r>
            <a:r>
              <a:rPr lang="ja-JP" altLang="en-US" sz="800" dirty="0" smtClean="0">
                <a:solidFill>
                  <a:schemeClr val="tx1"/>
                </a:solidFill>
                <a:latin typeface="メイリオ" panose="020B0604030504040204" pitchFamily="50" charset="-128"/>
                <a:ea typeface="メイリオ" panose="020B0604030504040204" pitchFamily="50" charset="-128"/>
              </a:rPr>
              <a:t>また、地域や</a:t>
            </a:r>
            <a:endParaRPr lang="en-US" altLang="ja-JP" sz="800" dirty="0" smtClean="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800" dirty="0">
                <a:solidFill>
                  <a:schemeClr val="tx1"/>
                </a:solidFill>
                <a:latin typeface="メイリオ" panose="020B0604030504040204" pitchFamily="50" charset="-128"/>
                <a:ea typeface="メイリオ" panose="020B0604030504040204" pitchFamily="50" charset="-128"/>
              </a:rPr>
              <a:t>　</a:t>
            </a:r>
            <a:r>
              <a:rPr lang="ja-JP" altLang="en-US" sz="800" dirty="0" smtClean="0">
                <a:solidFill>
                  <a:schemeClr val="tx1"/>
                </a:solidFill>
                <a:latin typeface="メイリオ" panose="020B0604030504040204" pitchFamily="50" charset="-128"/>
                <a:ea typeface="メイリオ" panose="020B0604030504040204" pitchFamily="50" charset="-128"/>
              </a:rPr>
              <a:t>繁忙</a:t>
            </a:r>
            <a:r>
              <a:rPr lang="ja-JP" altLang="en-US" sz="800" dirty="0">
                <a:solidFill>
                  <a:schemeClr val="tx1"/>
                </a:solidFill>
                <a:latin typeface="メイリオ" panose="020B0604030504040204" pitchFamily="50" charset="-128"/>
                <a:ea typeface="メイリオ" panose="020B0604030504040204" pitchFamily="50" charset="-128"/>
              </a:rPr>
              <a:t>状況に</a:t>
            </a:r>
            <a:r>
              <a:rPr lang="ja-JP" altLang="en-US" sz="800" dirty="0" smtClean="0">
                <a:solidFill>
                  <a:schemeClr val="tx1"/>
                </a:solidFill>
                <a:latin typeface="メイリオ" panose="020B0604030504040204" pitchFamily="50" charset="-128"/>
                <a:ea typeface="メイリオ" panose="020B0604030504040204" pitchFamily="50" charset="-128"/>
              </a:rPr>
              <a:t>よって、</a:t>
            </a:r>
            <a:r>
              <a:rPr lang="en-US" altLang="ja-JP" sz="800" dirty="0" smtClean="0">
                <a:solidFill>
                  <a:schemeClr val="tx1"/>
                </a:solidFill>
                <a:latin typeface="メイリオ" panose="020B0604030504040204" pitchFamily="50" charset="-128"/>
                <a:ea typeface="メイリオ" panose="020B0604030504040204" pitchFamily="50" charset="-128"/>
              </a:rPr>
              <a:t>TOTO</a:t>
            </a:r>
            <a:r>
              <a:rPr lang="ja-JP" altLang="en-US" sz="800" dirty="0" smtClean="0">
                <a:solidFill>
                  <a:schemeClr val="tx1"/>
                </a:solidFill>
                <a:latin typeface="メイリオ" panose="020B0604030504040204" pitchFamily="50" charset="-128"/>
                <a:ea typeface="メイリオ" panose="020B0604030504040204" pitchFamily="50" charset="-128"/>
              </a:rPr>
              <a:t>リモデルクラブ加盟の</a:t>
            </a:r>
            <a:r>
              <a:rPr lang="ja-JP" altLang="en-US" sz="800" dirty="0">
                <a:solidFill>
                  <a:schemeClr val="tx1"/>
                </a:solidFill>
                <a:latin typeface="メイリオ" panose="020B0604030504040204" pitchFamily="50" charset="-128"/>
                <a:ea typeface="メイリオ" panose="020B0604030504040204" pitchFamily="50" charset="-128"/>
              </a:rPr>
              <a:t>リフォーム会社をご紹介できない場合がありますのでご了承ください。</a:t>
            </a:r>
          </a:p>
          <a:p>
            <a:pPr>
              <a:lnSpc>
                <a:spcPct val="150000"/>
              </a:lnSpc>
            </a:pPr>
            <a:r>
              <a:rPr lang="ja-JP" altLang="en-US" sz="800" dirty="0">
                <a:solidFill>
                  <a:schemeClr val="tx1"/>
                </a:solidFill>
                <a:latin typeface="メイリオ" panose="020B0604030504040204" pitchFamily="50" charset="-128"/>
                <a:ea typeface="メイリオ" panose="020B0604030504040204" pitchFamily="50" charset="-128"/>
              </a:rPr>
              <a:t>●対象期間中にリフォーム会社からホームプロに完了報告のあった工事が対象となります。</a:t>
            </a:r>
          </a:p>
          <a:p>
            <a:pPr>
              <a:lnSpc>
                <a:spcPct val="150000"/>
              </a:lnSpc>
            </a:pPr>
            <a:r>
              <a:rPr lang="ja-JP" altLang="en-US" sz="800" dirty="0">
                <a:solidFill>
                  <a:schemeClr val="tx1"/>
                </a:solidFill>
                <a:latin typeface="メイリオ" panose="020B0604030504040204" pitchFamily="50" charset="-128"/>
                <a:ea typeface="メイリオ" panose="020B0604030504040204" pitchFamily="50" charset="-128"/>
              </a:rPr>
              <a:t>●ご応募いただく必要はありません。対象に該当するお客さまの中から、ホームプロにて厳正な抽選を行います。</a:t>
            </a:r>
          </a:p>
          <a:p>
            <a:pPr>
              <a:lnSpc>
                <a:spcPct val="150000"/>
              </a:lnSpc>
            </a:pPr>
            <a:r>
              <a:rPr lang="ja-JP" altLang="en-US" sz="800" dirty="0">
                <a:solidFill>
                  <a:schemeClr val="tx1"/>
                </a:solidFill>
                <a:latin typeface="メイリオ" panose="020B0604030504040204" pitchFamily="50" charset="-128"/>
                <a:ea typeface="メイリオ" panose="020B0604030504040204" pitchFamily="50" charset="-128"/>
              </a:rPr>
              <a:t>●当選者につきましては、当選者にのみ締切から</a:t>
            </a:r>
            <a:r>
              <a:rPr lang="en-US" altLang="ja-JP" sz="800" dirty="0">
                <a:solidFill>
                  <a:schemeClr val="tx1"/>
                </a:solidFill>
                <a:latin typeface="メイリオ" panose="020B0604030504040204" pitchFamily="50" charset="-128"/>
                <a:ea typeface="メイリオ" panose="020B0604030504040204" pitchFamily="50" charset="-128"/>
              </a:rPr>
              <a:t>1</a:t>
            </a:r>
            <a:r>
              <a:rPr lang="ja-JP" altLang="en-US" sz="800" dirty="0">
                <a:solidFill>
                  <a:schemeClr val="tx1"/>
                </a:solidFill>
                <a:latin typeface="メイリオ" panose="020B0604030504040204" pitchFamily="50" charset="-128"/>
                <a:ea typeface="メイリオ" panose="020B0604030504040204" pitchFamily="50" charset="-128"/>
              </a:rPr>
              <a:t>カ月半以内にホームプロよりメールでご連絡します。その際、</a:t>
            </a:r>
            <a:r>
              <a:rPr lang="ja-JP" altLang="en-US" sz="800" dirty="0" smtClean="0">
                <a:solidFill>
                  <a:schemeClr val="tx1"/>
                </a:solidFill>
                <a:latin typeface="メイリオ" panose="020B0604030504040204" pitchFamily="50" charset="-128"/>
                <a:ea typeface="メイリオ" panose="020B0604030504040204" pitchFamily="50" charset="-128"/>
              </a:rPr>
              <a:t>プレゼント</a:t>
            </a:r>
            <a:endParaRPr lang="en-US" altLang="ja-JP" sz="800" dirty="0" smtClean="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800" dirty="0">
                <a:solidFill>
                  <a:schemeClr val="tx1"/>
                </a:solidFill>
                <a:latin typeface="メイリオ" panose="020B0604030504040204" pitchFamily="50" charset="-128"/>
                <a:ea typeface="メイリオ" panose="020B0604030504040204" pitchFamily="50" charset="-128"/>
              </a:rPr>
              <a:t>　</a:t>
            </a:r>
            <a:r>
              <a:rPr lang="ja-JP" altLang="en-US" sz="800" dirty="0" smtClean="0">
                <a:solidFill>
                  <a:schemeClr val="tx1"/>
                </a:solidFill>
                <a:latin typeface="メイリオ" panose="020B0604030504040204" pitchFamily="50" charset="-128"/>
                <a:ea typeface="メイリオ" panose="020B0604030504040204" pitchFamily="50" charset="-128"/>
              </a:rPr>
              <a:t>発送に必要</a:t>
            </a:r>
            <a:r>
              <a:rPr lang="ja-JP" altLang="en-US" sz="800" dirty="0">
                <a:solidFill>
                  <a:schemeClr val="tx1"/>
                </a:solidFill>
                <a:latin typeface="メイリオ" panose="020B0604030504040204" pitchFamily="50" charset="-128"/>
                <a:ea typeface="メイリオ" panose="020B0604030504040204" pitchFamily="50" charset="-128"/>
              </a:rPr>
              <a:t>な情報（氏名・住所・電話番号等）をご返信いただきます。</a:t>
            </a:r>
          </a:p>
          <a:p>
            <a:pPr>
              <a:lnSpc>
                <a:spcPct val="150000"/>
              </a:lnSpc>
            </a:pPr>
            <a:r>
              <a:rPr lang="ja-JP" altLang="en-US" sz="800" dirty="0">
                <a:solidFill>
                  <a:schemeClr val="tx1"/>
                </a:solidFill>
                <a:latin typeface="メイリオ" panose="020B0604030504040204" pitchFamily="50" charset="-128"/>
                <a:ea typeface="メイリオ" panose="020B0604030504040204" pitchFamily="50" charset="-128"/>
              </a:rPr>
              <a:t>●</a:t>
            </a:r>
            <a:r>
              <a:rPr lang="ja-JP" altLang="en-US" sz="800" dirty="0" smtClean="0">
                <a:solidFill>
                  <a:schemeClr val="tx1"/>
                </a:solidFill>
                <a:latin typeface="メイリオ" panose="020B0604030504040204" pitchFamily="50" charset="-128"/>
                <a:ea typeface="メイリオ" panose="020B0604030504040204" pitchFamily="50" charset="-128"/>
              </a:rPr>
              <a:t>プレゼントの送付先は日本国内に限り、</a:t>
            </a:r>
            <a:r>
              <a:rPr lang="ja-JP" altLang="en-US" sz="800" dirty="0">
                <a:solidFill>
                  <a:schemeClr val="tx1"/>
                </a:solidFill>
                <a:latin typeface="メイリオ" panose="020B0604030504040204" pitchFamily="50" charset="-128"/>
                <a:ea typeface="メイリオ" panose="020B0604030504040204" pitchFamily="50" charset="-128"/>
              </a:rPr>
              <a:t>締切日から</a:t>
            </a:r>
            <a:r>
              <a:rPr lang="en-US" altLang="ja-JP" sz="800" dirty="0">
                <a:solidFill>
                  <a:schemeClr val="tx1"/>
                </a:solidFill>
                <a:latin typeface="メイリオ" panose="020B0604030504040204" pitchFamily="50" charset="-128"/>
                <a:ea typeface="メイリオ" panose="020B0604030504040204" pitchFamily="50" charset="-128"/>
              </a:rPr>
              <a:t>2</a:t>
            </a:r>
            <a:r>
              <a:rPr lang="ja-JP" altLang="en-US" sz="800" dirty="0">
                <a:solidFill>
                  <a:schemeClr val="tx1"/>
                </a:solidFill>
                <a:latin typeface="メイリオ" panose="020B0604030504040204" pitchFamily="50" charset="-128"/>
                <a:ea typeface="メイリオ" panose="020B0604030504040204" pitchFamily="50" charset="-128"/>
              </a:rPr>
              <a:t>ヵ月以内に</a:t>
            </a:r>
            <a:r>
              <a:rPr lang="ja-JP" altLang="en-US" sz="800" dirty="0" smtClean="0">
                <a:solidFill>
                  <a:schemeClr val="tx1"/>
                </a:solidFill>
                <a:latin typeface="メイリオ" panose="020B0604030504040204" pitchFamily="50" charset="-128"/>
                <a:ea typeface="メイリオ" panose="020B0604030504040204" pitchFamily="50" charset="-128"/>
              </a:rPr>
              <a:t>発送いた</a:t>
            </a:r>
            <a:r>
              <a:rPr lang="ja-JP" altLang="en-US" sz="800" dirty="0">
                <a:solidFill>
                  <a:schemeClr val="tx1"/>
                </a:solidFill>
                <a:latin typeface="メイリオ" panose="020B0604030504040204" pitchFamily="50" charset="-128"/>
                <a:ea typeface="メイリオ" panose="020B0604030504040204" pitchFamily="50" charset="-128"/>
              </a:rPr>
              <a:t>し</a:t>
            </a:r>
            <a:r>
              <a:rPr lang="ja-JP" altLang="en-US" sz="800" dirty="0" smtClean="0">
                <a:solidFill>
                  <a:schemeClr val="tx1"/>
                </a:solidFill>
                <a:latin typeface="メイリオ" panose="020B0604030504040204" pitchFamily="50" charset="-128"/>
                <a:ea typeface="メイリオ" panose="020B0604030504040204" pitchFamily="50" charset="-128"/>
              </a:rPr>
              <a:t>ます。</a:t>
            </a:r>
            <a:endParaRPr lang="ja-JP" altLang="en-US" sz="800" dirty="0">
              <a:solidFill>
                <a:schemeClr val="tx1"/>
              </a:solidFill>
              <a:latin typeface="メイリオ" panose="020B0604030504040204" pitchFamily="50" charset="-128"/>
              <a:ea typeface="メイリオ" panose="020B0604030504040204" pitchFamily="50" charset="-128"/>
            </a:endParaRPr>
          </a:p>
        </p:txBody>
      </p:sp>
      <p:grpSp>
        <p:nvGrpSpPr>
          <p:cNvPr id="14" name="グループ化 13"/>
          <p:cNvGrpSpPr/>
          <p:nvPr/>
        </p:nvGrpSpPr>
        <p:grpSpPr>
          <a:xfrm>
            <a:off x="900202" y="6336329"/>
            <a:ext cx="4874506" cy="1500212"/>
            <a:chOff x="1070737" y="6110783"/>
            <a:chExt cx="5417945" cy="1645100"/>
          </a:xfrm>
        </p:grpSpPr>
        <p:pic>
          <p:nvPicPr>
            <p:cNvPr id="24" name="図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737" y="6110783"/>
              <a:ext cx="5340467" cy="1595706"/>
            </a:xfrm>
            <a:prstGeom prst="rect">
              <a:avLst/>
            </a:prstGeom>
          </p:spPr>
        </p:pic>
        <p:sp>
          <p:nvSpPr>
            <p:cNvPr id="11" name="テキスト ボックス 10"/>
            <p:cNvSpPr txBox="1"/>
            <p:nvPr/>
          </p:nvSpPr>
          <p:spPr>
            <a:xfrm>
              <a:off x="1357465" y="7452132"/>
              <a:ext cx="5131217" cy="303751"/>
            </a:xfrm>
            <a:prstGeom prst="rect">
              <a:avLst/>
            </a:prstGeom>
            <a:solidFill>
              <a:schemeClr val="bg1"/>
            </a:solidFill>
          </p:spPr>
          <p:txBody>
            <a:bodyPr wrap="square" rtlCol="0">
              <a:spAutoFit/>
            </a:bodyPr>
            <a:lstStyle/>
            <a:p>
              <a:r>
                <a:rPr lang="en-US" altLang="ja-JP"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システムキッチン</a:t>
              </a:r>
              <a:r>
                <a:rPr lang="en-US" altLang="ja-JP" sz="600" dirty="0">
                  <a:latin typeface="メイリオ" panose="020B0604030504040204" pitchFamily="50" charset="-128"/>
                  <a:ea typeface="メイリオ" panose="020B0604030504040204" pitchFamily="50" charset="-128"/>
                </a:rPr>
                <a:t>〕	</a:t>
              </a:r>
              <a:r>
                <a:rPr lang="ja-JP" altLang="en-US" sz="600" dirty="0" smtClean="0">
                  <a:latin typeface="メイリオ" panose="020B0604030504040204" pitchFamily="50" charset="-128"/>
                  <a:ea typeface="メイリオ" panose="020B0604030504040204" pitchFamily="50" charset="-128"/>
                </a:rPr>
                <a:t>　　　　　　　　</a:t>
              </a:r>
              <a:r>
                <a:rPr lang="en-US" altLang="ja-JP" sz="600" dirty="0" smtClean="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システムバスルーム</a:t>
              </a:r>
              <a:r>
                <a:rPr lang="en-US" altLang="ja-JP" sz="600" dirty="0" smtClean="0">
                  <a:latin typeface="メイリオ" panose="020B0604030504040204" pitchFamily="50" charset="-128"/>
                  <a:ea typeface="メイリオ" panose="020B0604030504040204" pitchFamily="50" charset="-128"/>
                </a:rPr>
                <a:t>〕</a:t>
              </a:r>
              <a:r>
                <a:rPr lang="ja-JP" altLang="en-US" sz="600" dirty="0" smtClean="0">
                  <a:latin typeface="メイリオ" panose="020B0604030504040204" pitchFamily="50" charset="-128"/>
                  <a:ea typeface="メイリオ" panose="020B0604030504040204" pitchFamily="50" charset="-128"/>
                </a:rPr>
                <a:t>　　　　　　　　　　</a:t>
              </a:r>
              <a:r>
                <a:rPr lang="en-US" altLang="ja-JP" sz="600" dirty="0" smtClean="0">
                  <a:latin typeface="メイリオ" panose="020B0604030504040204" pitchFamily="50" charset="-128"/>
                  <a:ea typeface="メイリオ" panose="020B0604030504040204" pitchFamily="50" charset="-128"/>
                </a:rPr>
                <a:t>〔</a:t>
              </a:r>
              <a:r>
                <a:rPr lang="ja-JP" altLang="en-US" sz="600" dirty="0" smtClean="0">
                  <a:latin typeface="メイリオ" panose="020B0604030504040204" pitchFamily="50" charset="-128"/>
                  <a:ea typeface="メイリオ" panose="020B0604030504040204" pitchFamily="50" charset="-128"/>
                </a:rPr>
                <a:t>マンションリモデルバスルーム</a:t>
              </a:r>
              <a:r>
                <a:rPr lang="en-US" altLang="ja-JP" sz="600" dirty="0" smtClean="0">
                  <a:latin typeface="メイリオ" panose="020B0604030504040204" pitchFamily="50" charset="-128"/>
                  <a:ea typeface="メイリオ" panose="020B0604030504040204" pitchFamily="50" charset="-128"/>
                </a:rPr>
                <a:t>〕</a:t>
              </a:r>
            </a:p>
            <a:p>
              <a:r>
                <a:rPr lang="ja-JP" altLang="en-US" sz="600" b="1" dirty="0">
                  <a:latin typeface="メイリオ" panose="020B0604030504040204" pitchFamily="50" charset="-128"/>
                  <a:ea typeface="メイリオ" panose="020B0604030504040204" pitchFamily="50" charset="-128"/>
                </a:rPr>
                <a:t>　</a:t>
              </a:r>
              <a:r>
                <a:rPr lang="ja-JP" altLang="en-US" sz="600" b="1" dirty="0" smtClean="0">
                  <a:latin typeface="メイリオ" panose="020B0604030504040204" pitchFamily="50" charset="-128"/>
                  <a:ea typeface="メイリオ" panose="020B0604030504040204" pitchFamily="50" charset="-128"/>
                </a:rPr>
                <a:t>　ザ</a:t>
              </a:r>
              <a:r>
                <a:rPr lang="ja-JP" altLang="en-US" sz="600" b="1" dirty="0">
                  <a:latin typeface="メイリオ" panose="020B0604030504040204" pitchFamily="50" charset="-128"/>
                  <a:ea typeface="メイリオ" panose="020B0604030504040204" pitchFamily="50" charset="-128"/>
                </a:rPr>
                <a:t>・</a:t>
              </a:r>
              <a:r>
                <a:rPr lang="ja-JP" altLang="en-US" sz="600" b="1" dirty="0" smtClean="0">
                  <a:latin typeface="メイリオ" panose="020B0604030504040204" pitchFamily="50" charset="-128"/>
                  <a:ea typeface="メイリオ" panose="020B0604030504040204" pitchFamily="50" charset="-128"/>
                </a:rPr>
                <a:t>クラッソ　　　　　　　　　　　サザナ </a:t>
              </a:r>
              <a:r>
                <a:rPr lang="en-US" altLang="ja-JP" sz="600" b="1" dirty="0">
                  <a:latin typeface="メイリオ" panose="020B0604030504040204" pitchFamily="50" charset="-128"/>
                  <a:ea typeface="メイリオ" panose="020B0604030504040204" pitchFamily="50" charset="-128"/>
                </a:rPr>
                <a:t>HG</a:t>
              </a:r>
              <a:r>
                <a:rPr lang="ja-JP" altLang="en-US" sz="600" b="1" dirty="0">
                  <a:latin typeface="メイリオ" panose="020B0604030504040204" pitchFamily="50" charset="-128"/>
                  <a:ea typeface="メイリオ" panose="020B0604030504040204" pitchFamily="50" charset="-128"/>
                </a:rPr>
                <a:t>シリーズ・</a:t>
              </a:r>
              <a:r>
                <a:rPr lang="en-US" altLang="ja-JP" sz="600" b="1" dirty="0">
                  <a:latin typeface="メイリオ" panose="020B0604030504040204" pitchFamily="50" charset="-128"/>
                  <a:ea typeface="メイリオ" panose="020B0604030504040204" pitchFamily="50" charset="-128"/>
                </a:rPr>
                <a:t>HS</a:t>
              </a:r>
              <a:r>
                <a:rPr lang="ja-JP" altLang="en-US" sz="600" b="1" dirty="0" smtClean="0">
                  <a:latin typeface="メイリオ" panose="020B0604030504040204" pitchFamily="50" charset="-128"/>
                  <a:ea typeface="メイリオ" panose="020B0604030504040204" pitchFamily="50" charset="-128"/>
                </a:rPr>
                <a:t>シリーズ　　　　　　　　　　　</a:t>
              </a:r>
              <a:r>
                <a:rPr lang="en-US" altLang="ja-JP" sz="600" b="1" dirty="0" smtClean="0">
                  <a:latin typeface="メイリオ" panose="020B0604030504040204" pitchFamily="50" charset="-128"/>
                  <a:ea typeface="メイリオ" panose="020B0604030504040204" pitchFamily="50" charset="-128"/>
                </a:rPr>
                <a:t>WG</a:t>
              </a:r>
              <a:r>
                <a:rPr lang="ja-JP" altLang="en-US" sz="600" b="1" dirty="0" smtClean="0">
                  <a:latin typeface="メイリオ" panose="020B0604030504040204" pitchFamily="50" charset="-128"/>
                  <a:ea typeface="メイリオ" panose="020B0604030504040204" pitchFamily="50" charset="-128"/>
                </a:rPr>
                <a:t>シリーズ　</a:t>
              </a:r>
              <a:endParaRPr lang="en-US" altLang="ja-JP" sz="600" b="1" dirty="0">
                <a:latin typeface="メイリオ" panose="020B0604030504040204" pitchFamily="50" charset="-128"/>
                <a:ea typeface="メイリオ" panose="020B0604030504040204" pitchFamily="50" charset="-128"/>
              </a:endParaRPr>
            </a:p>
          </p:txBody>
        </p:sp>
      </p:grpSp>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0451" y="4016326"/>
            <a:ext cx="2020349" cy="1450377"/>
          </a:xfrm>
          <a:prstGeom prst="rect">
            <a:avLst/>
          </a:prstGeom>
        </p:spPr>
      </p:pic>
    </p:spTree>
    <p:extLst>
      <p:ext uri="{BB962C8B-B14F-4D97-AF65-F5344CB8AC3E}">
        <p14:creationId xmlns:p14="http://schemas.microsoft.com/office/powerpoint/2010/main" val="970578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http://www.dreamnews.jp/?action_Image=1&amp;p=0000126043&amp;id=head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0315" y="0"/>
            <a:ext cx="1797685" cy="619760"/>
          </a:xfrm>
          <a:prstGeom prst="rect">
            <a:avLst/>
          </a:prstGeom>
          <a:noFill/>
          <a:ln>
            <a:noFill/>
          </a:ln>
        </p:spPr>
      </p:pic>
      <p:cxnSp>
        <p:nvCxnSpPr>
          <p:cNvPr id="6" name="直線コネクタ 5"/>
          <p:cNvCxnSpPr/>
          <p:nvPr/>
        </p:nvCxnSpPr>
        <p:spPr>
          <a:xfrm>
            <a:off x="7948" y="519105"/>
            <a:ext cx="6858000" cy="13063"/>
          </a:xfrm>
          <a:prstGeom prst="line">
            <a:avLst/>
          </a:prstGeom>
          <a:ln w="28575" cmpd="thinThick">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Rectangle 2"/>
          <p:cNvSpPr>
            <a:spLocks noChangeArrowheads="1"/>
          </p:cNvSpPr>
          <p:nvPr/>
        </p:nvSpPr>
        <p:spPr bwMode="auto">
          <a:xfrm>
            <a:off x="0" y="239780"/>
            <a:ext cx="172821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Press Release</a:t>
            </a:r>
            <a:endParaRPr kumimoji="0" lang="en-US" altLang="ja-JP"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310102" y="11013114"/>
            <a:ext cx="6265628" cy="954107"/>
          </a:xfrm>
          <a:prstGeom prst="rect">
            <a:avLst/>
          </a:prstGeom>
          <a:noFill/>
          <a:ln w="12700" cmpd="dbl">
            <a:solidFill>
              <a:schemeClr val="tx1"/>
            </a:solidFill>
          </a:ln>
        </p:spPr>
        <p:txBody>
          <a:bodyPr wrap="square" rtlCol="0">
            <a:spAutoFit/>
          </a:bodyPr>
          <a:lstStyle/>
          <a:p>
            <a:pPr algn="ctr"/>
            <a:r>
              <a:rPr lang="ja-JP" altLang="ja-JP" sz="1400" dirty="0">
                <a:latin typeface="メイリオ" panose="020B0604030504040204" pitchFamily="50" charset="-128"/>
                <a:ea typeface="メイリオ" panose="020B0604030504040204" pitchFamily="50" charset="-128"/>
              </a:rPr>
              <a:t>【本件に関するお問い合わせ】</a:t>
            </a:r>
          </a:p>
          <a:p>
            <a:pPr algn="ctr"/>
            <a:r>
              <a:rPr lang="ja-JP" altLang="ja-JP" sz="1400" dirty="0">
                <a:latin typeface="メイリオ" panose="020B0604030504040204" pitchFamily="50" charset="-128"/>
                <a:ea typeface="メイリオ" panose="020B0604030504040204" pitchFamily="50" charset="-128"/>
              </a:rPr>
              <a:t>株式会社ホームプロ </a:t>
            </a:r>
            <a:endParaRPr lang="en-US" altLang="ja-JP" sz="1400" dirty="0" smtClean="0">
              <a:latin typeface="メイリオ" panose="020B0604030504040204" pitchFamily="50" charset="-128"/>
              <a:ea typeface="メイリオ" panose="020B0604030504040204" pitchFamily="50" charset="-128"/>
            </a:endParaRPr>
          </a:p>
          <a:p>
            <a:pPr algn="ctr"/>
            <a:r>
              <a:rPr lang="ja-JP" altLang="ja-JP" sz="1400" dirty="0" smtClean="0">
                <a:latin typeface="メイリオ" panose="020B0604030504040204" pitchFamily="50" charset="-128"/>
                <a:ea typeface="メイリオ" panose="020B0604030504040204" pitchFamily="50" charset="-128"/>
              </a:rPr>
              <a:t>マーケティング部</a:t>
            </a:r>
            <a:r>
              <a:rPr lang="ja-JP" altLang="ja-JP" sz="1400" dirty="0">
                <a:latin typeface="メイリオ" panose="020B0604030504040204" pitchFamily="50" charset="-128"/>
                <a:ea typeface="メイリオ" panose="020B0604030504040204" pitchFamily="50" charset="-128"/>
              </a:rPr>
              <a:t>　</a:t>
            </a:r>
            <a:r>
              <a:rPr lang="ja-JP" altLang="ja-JP" sz="1400" dirty="0" smtClean="0">
                <a:latin typeface="メイリオ" panose="020B0604030504040204" pitchFamily="50" charset="-128"/>
                <a:ea typeface="メイリオ" panose="020B0604030504040204" pitchFamily="50" charset="-128"/>
              </a:rPr>
              <a:t>広報</a:t>
            </a:r>
            <a:r>
              <a:rPr lang="ja-JP" altLang="ja-JP" sz="1400" dirty="0">
                <a:latin typeface="メイリオ" panose="020B0604030504040204" pitchFamily="50" charset="-128"/>
                <a:ea typeface="メイリオ" panose="020B0604030504040204" pitchFamily="50" charset="-128"/>
              </a:rPr>
              <a:t>担当：岡田茉美（おかだまみ）</a:t>
            </a:r>
          </a:p>
          <a:p>
            <a:pPr algn="ctr"/>
            <a:r>
              <a:rPr lang="en-US" altLang="ja-JP" sz="1400" dirty="0" err="1">
                <a:latin typeface="メイリオ" panose="020B0604030504040204" pitchFamily="50" charset="-128"/>
                <a:ea typeface="メイリオ" panose="020B0604030504040204" pitchFamily="50" charset="-128"/>
              </a:rPr>
              <a:t>tel</a:t>
            </a:r>
            <a:r>
              <a:rPr lang="en-US" altLang="ja-JP" sz="1400" dirty="0">
                <a:latin typeface="メイリオ" panose="020B0604030504040204" pitchFamily="50" charset="-128"/>
                <a:ea typeface="メイリオ" panose="020B0604030504040204" pitchFamily="50" charset="-128"/>
              </a:rPr>
              <a:t> :03-3575-8771</a:t>
            </a:r>
            <a:r>
              <a:rPr lang="ja-JP" altLang="ja-JP"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fax :03-3575-8782</a:t>
            </a:r>
            <a:r>
              <a:rPr lang="ja-JP" altLang="ja-JP"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mail : </a:t>
            </a:r>
            <a:r>
              <a:rPr lang="en-US" altLang="ja-JP" sz="1400" dirty="0" smtClean="0">
                <a:latin typeface="メイリオ" panose="020B0604030504040204" pitchFamily="50" charset="-128"/>
                <a:ea typeface="メイリオ" panose="020B0604030504040204" pitchFamily="50" charset="-128"/>
              </a:rPr>
              <a:t>staff@homepro.co.jp</a:t>
            </a:r>
            <a:endParaRPr lang="ja-JP" altLang="ja-JP" sz="1400" dirty="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259200" y="632539"/>
            <a:ext cx="6316530" cy="4478149"/>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株式会社</a:t>
            </a:r>
            <a:r>
              <a:rPr lang="ja-JP" altLang="en-US" sz="1200" b="1" dirty="0" smtClean="0">
                <a:latin typeface="メイリオ" panose="020B0604030504040204" pitchFamily="50" charset="-128"/>
                <a:ea typeface="メイリオ" panose="020B0604030504040204" pitchFamily="50" charset="-128"/>
              </a:rPr>
              <a:t>ホームプロについて</a:t>
            </a:r>
            <a:endParaRPr lang="en-US" altLang="ja-JP" sz="1200" b="1"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リクルートホールディングス、オージーキャピタル（大阪ガス</a:t>
            </a:r>
            <a:r>
              <a:rPr lang="en-US" altLang="ja-JP" sz="1200" dirty="0">
                <a:latin typeface="メイリオ" panose="020B0604030504040204" pitchFamily="50" charset="-128"/>
                <a:ea typeface="メイリオ" panose="020B0604030504040204" pitchFamily="50" charset="-128"/>
              </a:rPr>
              <a:t>100</a:t>
            </a:r>
            <a:r>
              <a:rPr lang="ja-JP" altLang="en-US" sz="1200" dirty="0">
                <a:latin typeface="メイリオ" panose="020B0604030504040204" pitchFamily="50" charset="-128"/>
                <a:ea typeface="メイリオ" panose="020B0604030504040204" pitchFamily="50" charset="-128"/>
              </a:rPr>
              <a:t>％出資）、</a:t>
            </a:r>
            <a:r>
              <a:rPr lang="en-US" altLang="ja-JP" sz="1200" dirty="0">
                <a:latin typeface="メイリオ" panose="020B0604030504040204" pitchFamily="50" charset="-128"/>
                <a:ea typeface="メイリオ" panose="020B0604030504040204" pitchFamily="50" charset="-128"/>
              </a:rPr>
              <a:t>NTT</a:t>
            </a:r>
            <a:r>
              <a:rPr lang="ja-JP" altLang="en-US" sz="1200" dirty="0">
                <a:latin typeface="メイリオ" panose="020B0604030504040204" pitchFamily="50" charset="-128"/>
                <a:ea typeface="メイリオ" panose="020B0604030504040204" pitchFamily="50" charset="-128"/>
              </a:rPr>
              <a:t>西日本、</a:t>
            </a:r>
            <a:r>
              <a:rPr lang="en-US" altLang="ja-JP" sz="1200" dirty="0">
                <a:latin typeface="メイリオ" panose="020B0604030504040204" pitchFamily="50" charset="-128"/>
                <a:ea typeface="メイリオ" panose="020B0604030504040204" pitchFamily="50" charset="-128"/>
              </a:rPr>
              <a:t>NTT</a:t>
            </a:r>
            <a:r>
              <a:rPr lang="ja-JP" altLang="en-US" sz="1200" dirty="0">
                <a:latin typeface="メイリオ" panose="020B0604030504040204" pitchFamily="50" charset="-128"/>
                <a:ea typeface="メイリオ" panose="020B0604030504040204" pitchFamily="50" charset="-128"/>
              </a:rPr>
              <a:t>東日本</a:t>
            </a:r>
            <a:r>
              <a:rPr lang="ja-JP" altLang="en-US" sz="1200" dirty="0" smtClean="0">
                <a:latin typeface="メイリオ" panose="020B0604030504040204" pitchFamily="50" charset="-128"/>
                <a:ea typeface="メイリオ" panose="020B0604030504040204" pitchFamily="50" charset="-128"/>
              </a:rPr>
              <a:t>の</a:t>
            </a:r>
            <a:r>
              <a:rPr lang="en-US" altLang="ja-JP" sz="1200" dirty="0" smtClean="0">
                <a:latin typeface="メイリオ" panose="020B0604030504040204" pitchFamily="50" charset="-128"/>
                <a:ea typeface="メイリオ" panose="020B0604030504040204" pitchFamily="50" charset="-128"/>
              </a:rPr>
              <a:t>4</a:t>
            </a:r>
            <a:r>
              <a:rPr lang="ja-JP" altLang="en-US" sz="1200" dirty="0" smtClean="0">
                <a:latin typeface="メイリオ" panose="020B0604030504040204" pitchFamily="50" charset="-128"/>
                <a:ea typeface="メイリオ" panose="020B0604030504040204" pitchFamily="50" charset="-128"/>
              </a:rPr>
              <a:t>社</a:t>
            </a:r>
            <a:r>
              <a:rPr lang="ja-JP" altLang="en-US" sz="1200" dirty="0">
                <a:latin typeface="メイリオ" panose="020B0604030504040204" pitchFamily="50" charset="-128"/>
                <a:ea typeface="メイリオ" panose="020B0604030504040204" pitchFamily="50" charset="-128"/>
              </a:rPr>
              <a:t>が出資</a:t>
            </a:r>
            <a:r>
              <a:rPr lang="ja-JP" altLang="en-US" sz="1200" dirty="0" smtClean="0">
                <a:latin typeface="メイリオ" panose="020B0604030504040204" pitchFamily="50" charset="-128"/>
                <a:ea typeface="メイリオ" panose="020B0604030504040204" pitchFamily="50" charset="-128"/>
              </a:rPr>
              <a:t>する株式</a:t>
            </a:r>
            <a:r>
              <a:rPr lang="ja-JP" altLang="en-US" sz="1200" dirty="0">
                <a:latin typeface="メイリオ" panose="020B0604030504040204" pitchFamily="50" charset="-128"/>
                <a:ea typeface="メイリオ" panose="020B0604030504040204" pitchFamily="50" charset="-128"/>
              </a:rPr>
              <a:t>会社</a:t>
            </a:r>
            <a:r>
              <a:rPr lang="ja-JP" altLang="en-US" sz="1200" dirty="0" smtClean="0">
                <a:latin typeface="メイリオ" panose="020B0604030504040204" pitchFamily="50" charset="-128"/>
                <a:ea typeface="メイリオ" panose="020B0604030504040204" pitchFamily="50" charset="-128"/>
              </a:rPr>
              <a:t>ホームプロが「ホームプロ」を</a:t>
            </a:r>
            <a:r>
              <a:rPr lang="ja-JP" altLang="en-US" sz="1200" dirty="0">
                <a:latin typeface="メイリオ" panose="020B0604030504040204" pitchFamily="50" charset="-128"/>
                <a:ea typeface="メイリオ" panose="020B0604030504040204" pitchFamily="50" charset="-128"/>
              </a:rPr>
              <a:t>運営しています</a:t>
            </a:r>
            <a:r>
              <a:rPr lang="ja-JP" altLang="en-US" sz="1200" dirty="0" smtClean="0">
                <a:latin typeface="メイリオ" panose="020B0604030504040204" pitchFamily="50" charset="-128"/>
                <a:ea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「一人でも多くの人に安心安全でより満足なリフォームをお届けする」ことを目指し、ホームプロを運営しております。</a:t>
            </a:r>
            <a:endParaRPr lang="en-US" altLang="ja-JP" sz="1200" dirty="0" smtClean="0">
              <a:latin typeface="メイリオ" panose="020B0604030504040204" pitchFamily="50" charset="-128"/>
              <a:ea typeface="メイリオ" panose="020B0604030504040204" pitchFamily="50" charset="-128"/>
            </a:endParaRPr>
          </a:p>
          <a:p>
            <a:endParaRPr lang="en-US" altLang="ja-JP" sz="700" dirty="0" smtClean="0">
              <a:latin typeface="メイリオ" panose="020B0604030504040204" pitchFamily="50" charset="-128"/>
              <a:ea typeface="メイリオ" panose="020B0604030504040204" pitchFamily="50" charset="-128"/>
            </a:endParaRPr>
          </a:p>
          <a:p>
            <a:r>
              <a:rPr lang="ja-JP" altLang="ja-JP" sz="1100" dirty="0" smtClean="0">
                <a:latin typeface="メイリオ" panose="020B0604030504040204" pitchFamily="50" charset="-128"/>
                <a:ea typeface="メイリオ" panose="020B0604030504040204" pitchFamily="50" charset="-128"/>
              </a:rPr>
              <a:t>【</a:t>
            </a:r>
            <a:r>
              <a:rPr lang="ja-JP" altLang="ja-JP" sz="1100" dirty="0">
                <a:latin typeface="メイリオ" panose="020B0604030504040204" pitchFamily="50" charset="-128"/>
                <a:ea typeface="メイリオ" panose="020B0604030504040204" pitchFamily="50" charset="-128"/>
              </a:rPr>
              <a:t>会社概要】</a:t>
            </a:r>
          </a:p>
          <a:p>
            <a:r>
              <a:rPr lang="ja-JP" altLang="ja-JP" sz="1100" dirty="0">
                <a:latin typeface="メイリオ" panose="020B0604030504040204" pitchFamily="50" charset="-128"/>
                <a:ea typeface="メイリオ" panose="020B0604030504040204" pitchFamily="50" charset="-128"/>
              </a:rPr>
              <a:t>正式社名　　　：株式会社ホームプロ</a:t>
            </a:r>
          </a:p>
          <a:p>
            <a:pPr lvl="0"/>
            <a:r>
              <a:rPr lang="ja-JP" altLang="ja-JP" sz="1100" dirty="0">
                <a:latin typeface="メイリオ" panose="020B0604030504040204" pitchFamily="50" charset="-128"/>
                <a:ea typeface="メイリオ" panose="020B0604030504040204" pitchFamily="50" charset="-128"/>
              </a:rPr>
              <a:t>本社所在地　　：東京都中央区銀座</a:t>
            </a:r>
            <a:r>
              <a:rPr lang="en-US" altLang="ja-JP" sz="1200" dirty="0" smtClean="0">
                <a:latin typeface="メイリオ" panose="020B0604030504040204" pitchFamily="50" charset="-128"/>
                <a:ea typeface="メイリオ" panose="020B0604030504040204" pitchFamily="50" charset="-128"/>
              </a:rPr>
              <a:t>7-2-6</a:t>
            </a:r>
            <a:r>
              <a:rPr lang="ja-JP" altLang="en-US" sz="1100" dirty="0" smtClean="0">
                <a:latin typeface="メイリオ" panose="020B0604030504040204" pitchFamily="50" charset="-128"/>
                <a:ea typeface="メイリオ" panose="020B0604030504040204" pitchFamily="50" charset="-128"/>
              </a:rPr>
              <a:t>　</a:t>
            </a:r>
            <a:r>
              <a:rPr kumimoji="0" lang="ja-JP" altLang="ja-JP" sz="1050" dirty="0">
                <a:latin typeface="メイリオ" panose="020B0604030504040204" pitchFamily="50" charset="-128"/>
                <a:ea typeface="メイリオ" panose="020B0604030504040204" pitchFamily="50" charset="-128"/>
              </a:rPr>
              <a:t>ヒューリック銀座7丁目第2ビル </a:t>
            </a:r>
            <a:endParaRPr lang="ja-JP" altLang="ja-JP" sz="1100" dirty="0">
              <a:latin typeface="メイリオ" panose="020B0604030504040204" pitchFamily="50" charset="-128"/>
              <a:ea typeface="メイリオ" panose="020B0604030504040204" pitchFamily="50" charset="-128"/>
            </a:endParaRPr>
          </a:p>
          <a:p>
            <a:r>
              <a:rPr lang="ja-JP" altLang="ja-JP" sz="1100" dirty="0">
                <a:latin typeface="メイリオ" panose="020B0604030504040204" pitchFamily="50" charset="-128"/>
                <a:ea typeface="メイリオ" panose="020B0604030504040204" pitchFamily="50" charset="-128"/>
              </a:rPr>
              <a:t>代表者　　　　：代表取締役社長　篠﨑 新悟</a:t>
            </a:r>
          </a:p>
          <a:p>
            <a:r>
              <a:rPr lang="ja-JP" altLang="ja-JP" sz="1100" dirty="0">
                <a:latin typeface="メイリオ" panose="020B0604030504040204" pitchFamily="50" charset="-128"/>
                <a:ea typeface="メイリオ" panose="020B0604030504040204" pitchFamily="50" charset="-128"/>
              </a:rPr>
              <a:t>設立　　　　　：</a:t>
            </a:r>
            <a:r>
              <a:rPr lang="en-US" altLang="ja-JP" sz="1100" dirty="0">
                <a:latin typeface="メイリオ" panose="020B0604030504040204" pitchFamily="50" charset="-128"/>
                <a:ea typeface="メイリオ" panose="020B0604030504040204" pitchFamily="50" charset="-128"/>
              </a:rPr>
              <a:t>2001</a:t>
            </a:r>
            <a:r>
              <a:rPr lang="ja-JP" altLang="ja-JP" sz="1100" dirty="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11</a:t>
            </a:r>
            <a:r>
              <a:rPr lang="ja-JP" altLang="ja-JP" sz="1100" dirty="0">
                <a:latin typeface="メイリオ" panose="020B0604030504040204" pitchFamily="50" charset="-128"/>
                <a:ea typeface="メイリオ" panose="020B0604030504040204" pitchFamily="50" charset="-128"/>
              </a:rPr>
              <a:t>月</a:t>
            </a:r>
            <a:r>
              <a:rPr lang="en-US" altLang="ja-JP" sz="1100" dirty="0">
                <a:latin typeface="メイリオ" panose="020B0604030504040204" pitchFamily="50" charset="-128"/>
                <a:ea typeface="メイリオ" panose="020B0604030504040204" pitchFamily="50" charset="-128"/>
              </a:rPr>
              <a:t>1</a:t>
            </a:r>
            <a:r>
              <a:rPr lang="ja-JP" altLang="ja-JP" sz="1100" dirty="0">
                <a:latin typeface="メイリオ" panose="020B0604030504040204" pitchFamily="50" charset="-128"/>
                <a:ea typeface="メイリオ" panose="020B0604030504040204" pitchFamily="50" charset="-128"/>
              </a:rPr>
              <a:t>日</a:t>
            </a:r>
          </a:p>
          <a:p>
            <a:r>
              <a:rPr lang="ja-JP" altLang="ja-JP" sz="1100" dirty="0">
                <a:latin typeface="メイリオ" panose="020B0604030504040204" pitchFamily="50" charset="-128"/>
                <a:ea typeface="メイリオ" panose="020B0604030504040204" pitchFamily="50" charset="-128"/>
              </a:rPr>
              <a:t>資本金　　　　：</a:t>
            </a:r>
            <a:r>
              <a:rPr lang="en-US" altLang="ja-JP" sz="1100" dirty="0">
                <a:latin typeface="メイリオ" panose="020B0604030504040204" pitchFamily="50" charset="-128"/>
                <a:ea typeface="メイリオ" panose="020B0604030504040204" pitchFamily="50" charset="-128"/>
              </a:rPr>
              <a:t>3</a:t>
            </a:r>
            <a:r>
              <a:rPr lang="ja-JP" altLang="ja-JP" sz="1100" dirty="0">
                <a:latin typeface="メイリオ" panose="020B0604030504040204" pitchFamily="50" charset="-128"/>
                <a:ea typeface="メイリオ" panose="020B0604030504040204" pitchFamily="50" charset="-128"/>
              </a:rPr>
              <a:t>億円</a:t>
            </a:r>
          </a:p>
          <a:p>
            <a:r>
              <a:rPr lang="ja-JP" altLang="ja-JP" sz="1100" dirty="0">
                <a:latin typeface="メイリオ" panose="020B0604030504040204" pitchFamily="50" charset="-128"/>
                <a:ea typeface="メイリオ" panose="020B0604030504040204" pitchFamily="50" charset="-128"/>
              </a:rPr>
              <a:t>事業内容　　　：インターネットを活用したリフォーム等の住まい関連サービスの仲介</a:t>
            </a:r>
          </a:p>
          <a:p>
            <a:r>
              <a:rPr lang="ja-JP" altLang="ja-JP" sz="1100" dirty="0">
                <a:latin typeface="メイリオ" panose="020B0604030504040204" pitchFamily="50" charset="-128"/>
                <a:ea typeface="メイリオ" panose="020B0604030504040204" pitchFamily="50" charset="-128"/>
              </a:rPr>
              <a:t>株主　　　　　：株式会社リクルートホールディングス</a:t>
            </a:r>
          </a:p>
          <a:p>
            <a:r>
              <a:rPr lang="ja-JP" altLang="ja-JP" sz="1100" dirty="0">
                <a:latin typeface="メイリオ" panose="020B0604030504040204" pitchFamily="50" charset="-128"/>
                <a:ea typeface="メイリオ" panose="020B0604030504040204" pitchFamily="50" charset="-128"/>
              </a:rPr>
              <a:t>　　　　　　　　株式会社オージーキャピタル</a:t>
            </a:r>
            <a:r>
              <a:rPr lang="en-US" altLang="ja-JP" sz="1100" dirty="0">
                <a:latin typeface="メイリオ" panose="020B0604030504040204" pitchFamily="50" charset="-128"/>
                <a:ea typeface="メイリオ" panose="020B0604030504040204" pitchFamily="50" charset="-128"/>
              </a:rPr>
              <a:t>(</a:t>
            </a:r>
            <a:r>
              <a:rPr lang="ja-JP" altLang="ja-JP" sz="1100" dirty="0">
                <a:latin typeface="メイリオ" panose="020B0604030504040204" pitchFamily="50" charset="-128"/>
                <a:ea typeface="メイリオ" panose="020B0604030504040204" pitchFamily="50" charset="-128"/>
              </a:rPr>
              <a:t>大阪ガス</a:t>
            </a:r>
            <a:r>
              <a:rPr lang="en-US" altLang="ja-JP" sz="1100" dirty="0">
                <a:latin typeface="メイリオ" panose="020B0604030504040204" pitchFamily="50" charset="-128"/>
                <a:ea typeface="メイリオ" panose="020B0604030504040204" pitchFamily="50" charset="-128"/>
              </a:rPr>
              <a:t>100</a:t>
            </a:r>
            <a:r>
              <a:rPr lang="ja-JP" altLang="ja-JP" sz="1100" dirty="0">
                <a:latin typeface="メイリオ" panose="020B0604030504040204" pitchFamily="50" charset="-128"/>
                <a:ea typeface="メイリオ" panose="020B0604030504040204" pitchFamily="50" charset="-128"/>
              </a:rPr>
              <a:t>％出資</a:t>
            </a:r>
            <a:r>
              <a:rPr lang="en-US" altLang="ja-JP" sz="1100" dirty="0">
                <a:latin typeface="メイリオ" panose="020B0604030504040204" pitchFamily="50" charset="-128"/>
                <a:ea typeface="メイリオ" panose="020B0604030504040204" pitchFamily="50" charset="-128"/>
              </a:rPr>
              <a:t>)</a:t>
            </a:r>
            <a:endParaRPr lang="ja-JP" altLang="ja-JP" sz="1100" dirty="0">
              <a:latin typeface="メイリオ" panose="020B0604030504040204" pitchFamily="50" charset="-128"/>
              <a:ea typeface="メイリオ" panose="020B0604030504040204" pitchFamily="50" charset="-128"/>
            </a:endParaRPr>
          </a:p>
          <a:p>
            <a:r>
              <a:rPr lang="ja-JP" altLang="ja-JP" sz="1100" dirty="0">
                <a:latin typeface="メイリオ" panose="020B0604030504040204" pitchFamily="50" charset="-128"/>
                <a:ea typeface="メイリオ" panose="020B0604030504040204" pitchFamily="50" charset="-128"/>
              </a:rPr>
              <a:t>　　　　　　　　西日本電信電話株式会社</a:t>
            </a:r>
            <a:r>
              <a:rPr lang="en-US" altLang="ja-JP" sz="1100" dirty="0">
                <a:latin typeface="メイリオ" panose="020B0604030504040204" pitchFamily="50" charset="-128"/>
                <a:ea typeface="メイリオ" panose="020B0604030504040204" pitchFamily="50" charset="-128"/>
              </a:rPr>
              <a:t>(NTT</a:t>
            </a:r>
            <a:r>
              <a:rPr lang="ja-JP" altLang="ja-JP" sz="1100" dirty="0">
                <a:latin typeface="メイリオ" panose="020B0604030504040204" pitchFamily="50" charset="-128"/>
                <a:ea typeface="メイリオ" panose="020B0604030504040204" pitchFamily="50" charset="-128"/>
              </a:rPr>
              <a:t>西日本</a:t>
            </a:r>
            <a:r>
              <a:rPr lang="en-US" altLang="ja-JP" sz="1100" dirty="0">
                <a:latin typeface="メイリオ" panose="020B0604030504040204" pitchFamily="50" charset="-128"/>
                <a:ea typeface="メイリオ" panose="020B0604030504040204" pitchFamily="50" charset="-128"/>
              </a:rPr>
              <a:t>)</a:t>
            </a:r>
            <a:endParaRPr lang="ja-JP" altLang="ja-JP" sz="1100" dirty="0">
              <a:latin typeface="メイリオ" panose="020B0604030504040204" pitchFamily="50" charset="-128"/>
              <a:ea typeface="メイリオ" panose="020B0604030504040204" pitchFamily="50" charset="-128"/>
            </a:endParaRPr>
          </a:p>
          <a:p>
            <a:r>
              <a:rPr lang="ja-JP" altLang="ja-JP" sz="1100" dirty="0">
                <a:latin typeface="メイリオ" panose="020B0604030504040204" pitchFamily="50" charset="-128"/>
                <a:ea typeface="メイリオ" panose="020B0604030504040204" pitchFamily="50" charset="-128"/>
              </a:rPr>
              <a:t>　　　　　　　　東日本電信電話株式会社</a:t>
            </a:r>
            <a:r>
              <a:rPr lang="en-US" altLang="ja-JP" sz="1100" dirty="0">
                <a:latin typeface="メイリオ" panose="020B0604030504040204" pitchFamily="50" charset="-128"/>
                <a:ea typeface="メイリオ" panose="020B0604030504040204" pitchFamily="50" charset="-128"/>
              </a:rPr>
              <a:t>(NTT</a:t>
            </a:r>
            <a:r>
              <a:rPr lang="ja-JP" altLang="ja-JP" sz="1100" dirty="0">
                <a:latin typeface="メイリオ" panose="020B0604030504040204" pitchFamily="50" charset="-128"/>
                <a:ea typeface="メイリオ" panose="020B0604030504040204" pitchFamily="50" charset="-128"/>
              </a:rPr>
              <a:t>東日本</a:t>
            </a:r>
            <a:r>
              <a:rPr lang="en-US" altLang="ja-JP" sz="1100" dirty="0" smtClean="0">
                <a:latin typeface="メイリオ" panose="020B0604030504040204" pitchFamily="50" charset="-128"/>
                <a:ea typeface="メイリオ" panose="020B0604030504040204" pitchFamily="50" charset="-128"/>
              </a:rPr>
              <a:t>)</a:t>
            </a:r>
            <a:endParaRPr lang="en-US" altLang="ja-JP" sz="1200" dirty="0">
              <a:latin typeface="メイリオ" panose="020B0604030504040204" pitchFamily="50" charset="-128"/>
              <a:ea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a:t>
            </a:r>
            <a:r>
              <a:rPr lang="ja-JP" altLang="ja-JP" sz="1200" b="1" dirty="0">
                <a:latin typeface="メイリオ" panose="020B0604030504040204" pitchFamily="50" charset="-128"/>
                <a:ea typeface="メイリオ" panose="020B0604030504040204" pitchFamily="50" charset="-128"/>
              </a:rPr>
              <a:t>リフォーム会社紹介サイト</a:t>
            </a:r>
            <a:r>
              <a:rPr lang="ja-JP" altLang="en-US" sz="1200" b="1" dirty="0">
                <a:latin typeface="メイリオ" panose="020B0604030504040204" pitchFamily="50" charset="-128"/>
                <a:ea typeface="メイリオ" panose="020B0604030504040204" pitchFamily="50" charset="-128"/>
              </a:rPr>
              <a:t>「ホームプロ</a:t>
            </a:r>
            <a:r>
              <a:rPr lang="ja-JP" altLang="en-US" sz="1200" b="1" dirty="0" smtClean="0">
                <a:latin typeface="メイリオ" panose="020B0604030504040204" pitchFamily="50" charset="-128"/>
                <a:ea typeface="メイリオ" panose="020B0604030504040204" pitchFamily="50" charset="-128"/>
              </a:rPr>
              <a:t>」について</a:t>
            </a:r>
            <a:endParaRPr lang="en-US" altLang="ja-JP" sz="1200" b="1" dirty="0" smtClean="0">
              <a:latin typeface="メイリオ" panose="020B0604030504040204" pitchFamily="50" charset="-128"/>
              <a:ea typeface="メイリオ" panose="020B0604030504040204" pitchFamily="50" charset="-128"/>
            </a:endParaRPr>
          </a:p>
          <a:p>
            <a:r>
              <a:rPr lang="ja-JP" altLang="ja-JP" sz="1200" dirty="0" smtClean="0">
                <a:latin typeface="メイリオ" panose="020B0604030504040204" pitchFamily="50" charset="-128"/>
                <a:ea typeface="メイリオ" panose="020B0604030504040204" pitchFamily="50" charset="-128"/>
              </a:rPr>
              <a:t>ホームプロ</a:t>
            </a:r>
            <a:r>
              <a:rPr lang="ja-JP" altLang="ja-JP" sz="1200" dirty="0">
                <a:latin typeface="メイリオ" panose="020B0604030504040204" pitchFamily="50" charset="-128"/>
                <a:ea typeface="メイリオ" panose="020B0604030504040204" pitchFamily="50" charset="-128"/>
              </a:rPr>
              <a:t>は、</a:t>
            </a:r>
            <a:r>
              <a:rPr lang="ja-JP" altLang="en-US" sz="1200" dirty="0">
                <a:latin typeface="メイリオ" panose="020B0604030504040204" pitchFamily="50" charset="-128"/>
                <a:ea typeface="メイリオ" panose="020B0604030504040204" pitchFamily="50" charset="-128"/>
              </a:rPr>
              <a:t>効率的で</a:t>
            </a:r>
            <a:r>
              <a:rPr lang="ja-JP"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安心なリフォーム会社選びの方法として、</a:t>
            </a:r>
            <a:r>
              <a:rPr lang="en-US" altLang="ja-JP" sz="1200" dirty="0">
                <a:latin typeface="メイリオ" panose="020B0604030504040204" pitchFamily="50" charset="-128"/>
                <a:ea typeface="メイリオ" panose="020B0604030504040204" pitchFamily="50" charset="-128"/>
              </a:rPr>
              <a:t>2001</a:t>
            </a:r>
            <a:r>
              <a:rPr lang="ja-JP" altLang="ja-JP" sz="1200" dirty="0">
                <a:latin typeface="メイリオ" panose="020B0604030504040204" pitchFamily="50" charset="-128"/>
                <a:ea typeface="メイリオ" panose="020B0604030504040204" pitchFamily="50" charset="-128"/>
              </a:rPr>
              <a:t>年のサービス開始</a:t>
            </a:r>
            <a:r>
              <a:rPr lang="ja-JP" altLang="ja-JP" sz="1200" dirty="0" smtClean="0">
                <a:latin typeface="メイリオ" panose="020B0604030504040204" pitchFamily="50" charset="-128"/>
                <a:ea typeface="メイリオ" panose="020B0604030504040204" pitchFamily="50" charset="-128"/>
              </a:rPr>
              <a:t>以来</a:t>
            </a:r>
            <a:r>
              <a:rPr lang="ja-JP" altLang="en-US"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60</a:t>
            </a:r>
            <a:r>
              <a:rPr lang="ja-JP" altLang="ja-JP" sz="1200" dirty="0">
                <a:latin typeface="メイリオ" panose="020B0604030504040204" pitchFamily="50" charset="-128"/>
                <a:ea typeface="メイリオ" panose="020B0604030504040204" pitchFamily="50" charset="-128"/>
              </a:rPr>
              <a:t>万人以上の方にご利用いただいているサイトです。</a:t>
            </a:r>
          </a:p>
          <a:p>
            <a:r>
              <a:rPr lang="ja-JP" altLang="ja-JP" sz="1200" dirty="0">
                <a:latin typeface="メイリオ" panose="020B0604030504040204" pitchFamily="50" charset="-128"/>
                <a:ea typeface="メイリオ" panose="020B0604030504040204" pitchFamily="50" charset="-128"/>
              </a:rPr>
              <a:t>厳しい加盟基準をクリアした全国</a:t>
            </a:r>
            <a:r>
              <a:rPr lang="ja-JP" altLang="ja-JP" sz="1200" dirty="0" smtClean="0">
                <a:latin typeface="メイリオ" panose="020B0604030504040204" pitchFamily="50" charset="-128"/>
                <a:ea typeface="メイリオ" panose="020B0604030504040204" pitchFamily="50" charset="-128"/>
              </a:rPr>
              <a:t>約</a:t>
            </a:r>
            <a:r>
              <a:rPr lang="en-US" altLang="ja-JP" sz="1200" dirty="0" smtClean="0">
                <a:latin typeface="メイリオ" panose="020B0604030504040204" pitchFamily="50" charset="-128"/>
                <a:ea typeface="メイリオ" panose="020B0604030504040204" pitchFamily="50" charset="-128"/>
              </a:rPr>
              <a:t>1,000</a:t>
            </a:r>
            <a:r>
              <a:rPr lang="ja-JP" altLang="ja-JP" sz="1200" dirty="0" smtClean="0">
                <a:latin typeface="メイリオ" panose="020B0604030504040204" pitchFamily="50" charset="-128"/>
                <a:ea typeface="メイリオ" panose="020B0604030504040204" pitchFamily="50" charset="-128"/>
              </a:rPr>
              <a:t>社</a:t>
            </a:r>
            <a:r>
              <a:rPr lang="ja-JP" altLang="ja-JP" sz="1200" dirty="0">
                <a:latin typeface="メイリオ" panose="020B0604030504040204" pitchFamily="50" charset="-128"/>
                <a:ea typeface="メイリオ" panose="020B0604030504040204" pitchFamily="50" charset="-128"/>
              </a:rPr>
              <a:t>のなかから、ご要望に合うリフォーム会社を中立の立場でご紹介しています。</a:t>
            </a:r>
            <a:endParaRPr lang="en-US" altLang="ja-JP" sz="1200" dirty="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サイトには、</a:t>
            </a:r>
            <a:r>
              <a:rPr lang="en-US" altLang="ja-JP" sz="1200" dirty="0" smtClean="0">
                <a:latin typeface="メイリオ" panose="020B0604030504040204" pitchFamily="50" charset="-128"/>
                <a:ea typeface="メイリオ" panose="020B0604030504040204" pitchFamily="50" charset="-128"/>
              </a:rPr>
              <a:t>40,000</a:t>
            </a:r>
            <a:r>
              <a:rPr lang="ja-JP" altLang="en-US" sz="1200" dirty="0">
                <a:latin typeface="メイリオ" panose="020B0604030504040204" pitchFamily="50" charset="-128"/>
                <a:ea typeface="メイリオ" panose="020B0604030504040204" pitchFamily="50" charset="-128"/>
              </a:rPr>
              <a:t>件以上の施主によるリフォーム会社の評判、</a:t>
            </a:r>
            <a:r>
              <a:rPr lang="ja-JP" altLang="en-US" sz="1200" dirty="0" smtClean="0">
                <a:latin typeface="メイリオ" panose="020B0604030504040204" pitchFamily="50" charset="-128"/>
                <a:ea typeface="メイリオ" panose="020B0604030504040204" pitchFamily="50" charset="-128"/>
              </a:rPr>
              <a:t>クチコミ、</a:t>
            </a:r>
            <a:r>
              <a:rPr lang="en-US" altLang="ja-JP" sz="1200" dirty="0" smtClean="0">
                <a:latin typeface="メイリオ" panose="020B0604030504040204" pitchFamily="50" charset="-128"/>
                <a:ea typeface="メイリオ" panose="020B0604030504040204" pitchFamily="50" charset="-128"/>
              </a:rPr>
              <a:t>50,000</a:t>
            </a:r>
            <a:r>
              <a:rPr lang="ja-JP" altLang="en-US" sz="1200" dirty="0">
                <a:latin typeface="メイリオ" panose="020B0604030504040204" pitchFamily="50" charset="-128"/>
                <a:ea typeface="メイリオ" panose="020B0604030504040204" pitchFamily="50" charset="-128"/>
              </a:rPr>
              <a:t>件を超えるリフォーム事例や、リフォームを成功させるためのノウハウを多数掲載しています</a:t>
            </a:r>
            <a:r>
              <a:rPr lang="ja-JP" altLang="en-US" sz="1200" dirty="0" smtClean="0">
                <a:latin typeface="メイリオ" panose="020B0604030504040204" pitchFamily="50" charset="-128"/>
                <a:ea typeface="メイリオ" panose="020B0604030504040204" pitchFamily="50" charset="-128"/>
              </a:rPr>
              <a:t>。</a:t>
            </a:r>
            <a:endParaRPr lang="en-US" altLang="ja-JP" sz="1200" dirty="0">
              <a:latin typeface="メイリオ" panose="020B0604030504040204" pitchFamily="50" charset="-128"/>
              <a:ea typeface="メイリオ" panose="020B0604030504040204" pitchFamily="50" charset="-128"/>
            </a:endParaRPr>
          </a:p>
        </p:txBody>
      </p:sp>
      <p:grpSp>
        <p:nvGrpSpPr>
          <p:cNvPr id="7" name="グループ化 6"/>
          <p:cNvGrpSpPr/>
          <p:nvPr/>
        </p:nvGrpSpPr>
        <p:grpSpPr>
          <a:xfrm>
            <a:off x="1580321" y="7604254"/>
            <a:ext cx="3737114" cy="3161969"/>
            <a:chOff x="1580321" y="7604254"/>
            <a:chExt cx="3737114" cy="3161969"/>
          </a:xfrm>
        </p:grpSpPr>
        <p:pic>
          <p:nvPicPr>
            <p:cNvPr id="11" name="図 10"/>
            <p:cNvPicPr>
              <a:picLocks noChangeAspect="1"/>
            </p:cNvPicPr>
            <p:nvPr/>
          </p:nvPicPr>
          <p:blipFill rotWithShape="1">
            <a:blip r:embed="rId3"/>
            <a:srcRect t="2839" b="2922"/>
            <a:stretch/>
          </p:blipFill>
          <p:spPr>
            <a:xfrm>
              <a:off x="1580321" y="7604254"/>
              <a:ext cx="3737114" cy="3161969"/>
            </a:xfrm>
            <a:prstGeom prst="rect">
              <a:avLst/>
            </a:prstGeom>
          </p:spPr>
        </p:pic>
        <p:pic>
          <p:nvPicPr>
            <p:cNvPr id="5" name="図 4"/>
            <p:cNvPicPr>
              <a:picLocks noChangeAspect="1"/>
            </p:cNvPicPr>
            <p:nvPr/>
          </p:nvPicPr>
          <p:blipFill rotWithShape="1">
            <a:blip r:embed="rId4"/>
            <a:srcRect l="43758" t="-1873"/>
            <a:stretch/>
          </p:blipFill>
          <p:spPr>
            <a:xfrm>
              <a:off x="2867187" y="9368726"/>
              <a:ext cx="482792" cy="468834"/>
            </a:xfrm>
            <a:prstGeom prst="rect">
              <a:avLst/>
            </a:prstGeom>
          </p:spPr>
        </p:pic>
      </p:grpSp>
      <p:grpSp>
        <p:nvGrpSpPr>
          <p:cNvPr id="13" name="グループ化 12"/>
          <p:cNvGrpSpPr/>
          <p:nvPr/>
        </p:nvGrpSpPr>
        <p:grpSpPr>
          <a:xfrm>
            <a:off x="1580321" y="5172243"/>
            <a:ext cx="3737114" cy="2377986"/>
            <a:chOff x="1580321" y="5172243"/>
            <a:chExt cx="3737114" cy="2377986"/>
          </a:xfrm>
        </p:grpSpPr>
        <p:grpSp>
          <p:nvGrpSpPr>
            <p:cNvPr id="3" name="グループ化 2"/>
            <p:cNvGrpSpPr/>
            <p:nvPr/>
          </p:nvGrpSpPr>
          <p:grpSpPr>
            <a:xfrm>
              <a:off x="1580321" y="5172243"/>
              <a:ext cx="3737114" cy="2340526"/>
              <a:chOff x="1580321" y="5172243"/>
              <a:chExt cx="3737114" cy="2340526"/>
            </a:xfrm>
          </p:grpSpPr>
          <p:pic>
            <p:nvPicPr>
              <p:cNvPr id="10" name="図 9"/>
              <p:cNvPicPr>
                <a:picLocks noChangeAspect="1"/>
              </p:cNvPicPr>
              <p:nvPr/>
            </p:nvPicPr>
            <p:blipFill>
              <a:blip r:embed="rId5"/>
              <a:stretch>
                <a:fillRect/>
              </a:stretch>
            </p:blipFill>
            <p:spPr>
              <a:xfrm>
                <a:off x="1580321" y="5172243"/>
                <a:ext cx="3737114" cy="2340526"/>
              </a:xfrm>
              <a:prstGeom prst="rect">
                <a:avLst/>
              </a:prstGeom>
            </p:spPr>
          </p:pic>
          <p:pic>
            <p:nvPicPr>
              <p:cNvPr id="2" name="図 1"/>
              <p:cNvPicPr>
                <a:picLocks noChangeAspect="1"/>
              </p:cNvPicPr>
              <p:nvPr/>
            </p:nvPicPr>
            <p:blipFill rotWithShape="1">
              <a:blip r:embed="rId6" cstate="print">
                <a:extLst>
                  <a:ext uri="{28A0092B-C50C-407E-A947-70E740481C1C}">
                    <a14:useLocalDpi xmlns:a14="http://schemas.microsoft.com/office/drawing/2010/main" val="0"/>
                  </a:ext>
                </a:extLst>
              </a:blip>
              <a:srcRect l="29943" t="32009" r="24971" b="20156"/>
              <a:stretch/>
            </p:blipFill>
            <p:spPr>
              <a:xfrm>
                <a:off x="2719235" y="5486543"/>
                <a:ext cx="1635072" cy="1024083"/>
              </a:xfrm>
              <a:prstGeom prst="rect">
                <a:avLst/>
              </a:prstGeom>
            </p:spPr>
          </p:pic>
        </p:grpSp>
        <p:pic>
          <p:nvPicPr>
            <p:cNvPr id="9" name="図 8"/>
            <p:cNvPicPr>
              <a:picLocks noChangeAspect="1"/>
            </p:cNvPicPr>
            <p:nvPr/>
          </p:nvPicPr>
          <p:blipFill rotWithShape="1">
            <a:blip r:embed="rId7"/>
            <a:srcRect t="68627" r="1743"/>
            <a:stretch/>
          </p:blipFill>
          <p:spPr>
            <a:xfrm>
              <a:off x="1597097" y="6886163"/>
              <a:ext cx="3654957" cy="664066"/>
            </a:xfrm>
            <a:prstGeom prst="rect">
              <a:avLst/>
            </a:prstGeom>
          </p:spPr>
        </p:pic>
      </p:grpSp>
    </p:spTree>
    <p:extLst>
      <p:ext uri="{BB962C8B-B14F-4D97-AF65-F5344CB8AC3E}">
        <p14:creationId xmlns:p14="http://schemas.microsoft.com/office/powerpoint/2010/main" val="1735127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540</TotalTime>
  <Words>230</Words>
  <Application>Microsoft Office PowerPoint</Application>
  <PresentationFormat>ワイド画面</PresentationFormat>
  <Paragraphs>77</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メイリオ</vt:lpstr>
      <vt:lpstr>游ゴシック</vt:lpstr>
      <vt:lpstr>游ゴシック Light</vt:lpstr>
      <vt:lpstr>Arial</vt:lpstr>
      <vt:lpstr>Calibri</vt:lpstr>
      <vt:lpstr>Calibri Light</vt:lpstr>
      <vt:lpstr>Segoe UI Semilight</vt:lpstr>
      <vt:lpstr>Times New Roman</vt:lpstr>
      <vt:lpstr>Office テーマ</vt:lpstr>
      <vt:lpstr>PowerPoint プレゼンテーション</vt:lpstr>
      <vt:lpstr>PowerPoint プレゼンテーション</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m_okada</dc:creator>
  <cp:lastModifiedBy>m_okada</cp:lastModifiedBy>
  <cp:revision>38</cp:revision>
  <dcterms:created xsi:type="dcterms:W3CDTF">2016-05-24T09:24:48Z</dcterms:created>
  <dcterms:modified xsi:type="dcterms:W3CDTF">2017-02-27T11:11:42Z</dcterms:modified>
</cp:coreProperties>
</file>