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0" r:id="rId5"/>
    <p:sldId id="281" r:id="rId6"/>
    <p:sldId id="282" r:id="rId7"/>
    <p:sldId id="284" r:id="rId8"/>
    <p:sldId id="274" r:id="rId9"/>
    <p:sldId id="286" r:id="rId10"/>
    <p:sldId id="300" r:id="rId11"/>
    <p:sldId id="293" r:id="rId12"/>
    <p:sldId id="294" r:id="rId13"/>
    <p:sldId id="295" r:id="rId14"/>
    <p:sldId id="315" r:id="rId15"/>
  </p:sldIdLst>
  <p:sldSz cx="9144000" cy="6858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1" d="100"/>
          <a:sy n="91" d="100"/>
        </p:scale>
        <p:origin x="121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75627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66427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3066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40640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57329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602722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375645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79760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5643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94901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3F878C-588B-4745-9E33-CFC8285CDFDE}" type="datetimeFigureOut">
              <a:rPr kumimoji="1" lang="ja-JP" altLang="en-US" smtClean="0"/>
              <a:t>2017/7/14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51539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F878C-588B-4745-9E33-CFC8285CDFDE}" type="datetimeFigureOut">
              <a:rPr kumimoji="1" lang="ja-JP" altLang="en-US" smtClean="0"/>
              <a:t>2017/7/14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6D19B-B0DA-4D42-9446-7498027FC6CF}" type="slidenum">
              <a:rPr kumimoji="1" lang="ja-JP" altLang="en-US" smtClean="0"/>
              <a:t>‹#›</a:t>
            </a:fld>
            <a:endParaRPr kumimoji="1" lang="ja-JP" altLang="en-US"/>
          </a:p>
        </p:txBody>
      </p:sp>
    </p:spTree>
    <p:extLst>
      <p:ext uri="{BB962C8B-B14F-4D97-AF65-F5344CB8AC3E}">
        <p14:creationId xmlns:p14="http://schemas.microsoft.com/office/powerpoint/2010/main" val="118604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2576" y="2391023"/>
            <a:ext cx="10441160" cy="1470025"/>
          </a:xfrm>
        </p:spPr>
        <p:txBody>
          <a:bodyPr>
            <a:normAutofit fontScale="90000"/>
          </a:bodyPr>
          <a:lstStyle/>
          <a:p>
            <a:r>
              <a:rPr lang="ja-JP" altLang="en-US" sz="6000" dirty="0">
                <a:solidFill>
                  <a:srgbClr val="FF0066"/>
                </a:solidFill>
                <a:latin typeface="メイリオ" pitchFamily="50" charset="-128"/>
                <a:ea typeface="メイリオ" pitchFamily="50" charset="-128"/>
                <a:cs typeface="メイリオ" pitchFamily="50" charset="-128"/>
              </a:rPr>
              <a:t>国際交流シェアハウス</a:t>
            </a:r>
            <a:br>
              <a:rPr lang="en-US" altLang="ja-JP" sz="6700" dirty="0">
                <a:solidFill>
                  <a:srgbClr val="FF0066"/>
                </a:solidFill>
                <a:latin typeface="メイリオ" pitchFamily="50" charset="-128"/>
                <a:ea typeface="メイリオ" pitchFamily="50" charset="-128"/>
                <a:cs typeface="メイリオ" pitchFamily="50" charset="-128"/>
              </a:rPr>
            </a:br>
            <a:br>
              <a:rPr lang="en-US" altLang="ja-JP" sz="6700" dirty="0">
                <a:solidFill>
                  <a:srgbClr val="FF0066"/>
                </a:solidFill>
                <a:latin typeface="メイリオ" pitchFamily="50" charset="-128"/>
                <a:ea typeface="メイリオ" pitchFamily="50" charset="-128"/>
                <a:cs typeface="メイリオ" pitchFamily="50" charset="-128"/>
              </a:rPr>
            </a:br>
            <a:r>
              <a:rPr lang="ja-JP" altLang="en-US" sz="5300" dirty="0">
                <a:solidFill>
                  <a:srgbClr val="FF0066"/>
                </a:solidFill>
                <a:latin typeface="メイリオ" pitchFamily="50" charset="-128"/>
                <a:ea typeface="メイリオ" pitchFamily="50" charset="-128"/>
                <a:cs typeface="メイリオ" pitchFamily="50" charset="-128"/>
              </a:rPr>
              <a:t>コンセプト資料</a:t>
            </a:r>
            <a:br>
              <a:rPr lang="en-US" altLang="ja-JP" sz="6700" dirty="0">
                <a:solidFill>
                  <a:srgbClr val="FF0066"/>
                </a:solidFill>
                <a:latin typeface="メイリオ" pitchFamily="50" charset="-128"/>
                <a:ea typeface="メイリオ" pitchFamily="50" charset="-128"/>
                <a:cs typeface="メイリオ" pitchFamily="50" charset="-128"/>
              </a:rPr>
            </a:br>
            <a:br>
              <a:rPr lang="en-US" altLang="ja-JP" sz="4000" dirty="0">
                <a:solidFill>
                  <a:srgbClr val="FF0066"/>
                </a:solidFill>
                <a:latin typeface="メイリオ" pitchFamily="50" charset="-128"/>
                <a:ea typeface="メイリオ" pitchFamily="50" charset="-128"/>
                <a:cs typeface="メイリオ" pitchFamily="50" charset="-128"/>
              </a:rPr>
            </a:br>
            <a:endParaRPr kumimoji="1" lang="ja-JP" altLang="en-US" sz="6000" dirty="0">
              <a:solidFill>
                <a:srgbClr val="FF0066"/>
              </a:solidFill>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1187624" y="3933056"/>
            <a:ext cx="7848872" cy="2497832"/>
          </a:xfrm>
        </p:spPr>
        <p:txBody>
          <a:bodyPr>
            <a:normAutofit/>
          </a:bodyPr>
          <a:lstStyle/>
          <a:p>
            <a:endParaRPr kumimoji="1"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endParaRPr kumimoji="1"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endParaRPr lang="en-US" altLang="ja-JP" dirty="0">
              <a:solidFill>
                <a:schemeClr val="tx1">
                  <a:lumMod val="75000"/>
                  <a:lumOff val="25000"/>
                </a:schemeClr>
              </a:solidFill>
              <a:latin typeface="メイリオ" pitchFamily="50" charset="-128"/>
              <a:ea typeface="メイリオ" pitchFamily="50" charset="-128"/>
              <a:cs typeface="メイリオ" pitchFamily="50" charset="-128"/>
            </a:endParaRPr>
          </a:p>
          <a:p>
            <a:pPr algn="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株式会社彩ファクトリー　代表取締役　内野匡裕</a:t>
            </a: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Tree>
    <p:extLst>
      <p:ext uri="{BB962C8B-B14F-4D97-AF65-F5344CB8AC3E}">
        <p14:creationId xmlns:p14="http://schemas.microsoft.com/office/powerpoint/2010/main" val="328124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88032"/>
            <a:ext cx="7772400" cy="692696"/>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弊社実績</a:t>
            </a:r>
          </a:p>
        </p:txBody>
      </p:sp>
      <p:sp>
        <p:nvSpPr>
          <p:cNvPr id="3" name="サブタイトル 2"/>
          <p:cNvSpPr>
            <a:spLocks noGrp="1"/>
          </p:cNvSpPr>
          <p:nvPr>
            <p:ph type="subTitle" idx="1"/>
          </p:nvPr>
        </p:nvSpPr>
        <p:spPr>
          <a:xfrm>
            <a:off x="323528" y="1340768"/>
            <a:ext cx="8568952" cy="4824536"/>
          </a:xfrm>
        </p:spPr>
        <p:txBody>
          <a:bodyPr>
            <a:noAutofit/>
          </a:bodyPr>
          <a:lstStyle/>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東京、横浜、京都、福岡にて</a:t>
            </a:r>
            <a:r>
              <a:rPr lang="en-US" altLang="ja-JP" sz="2000" dirty="0">
                <a:solidFill>
                  <a:schemeClr val="tx1">
                    <a:lumMod val="75000"/>
                    <a:lumOff val="25000"/>
                  </a:schemeClr>
                </a:solidFill>
                <a:latin typeface="メイリオ" pitchFamily="50" charset="-128"/>
                <a:ea typeface="メイリオ" pitchFamily="50" charset="-128"/>
                <a:cs typeface="メイリオ" pitchFamily="50" charset="-128"/>
              </a:rPr>
              <a:t>18</a:t>
            </a:r>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棟のコンセプトシェアハウスをプロデュース</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現在</a:t>
            </a:r>
            <a:r>
              <a:rPr lang="en-US" altLang="ja-JP" sz="2000" dirty="0">
                <a:solidFill>
                  <a:schemeClr val="tx1">
                    <a:lumMod val="75000"/>
                    <a:lumOff val="25000"/>
                  </a:schemeClr>
                </a:solidFill>
                <a:latin typeface="メイリオ" pitchFamily="50" charset="-128"/>
                <a:ea typeface="メイリオ" pitchFamily="50" charset="-128"/>
                <a:cs typeface="メイリオ" pitchFamily="50" charset="-128"/>
              </a:rPr>
              <a:t>14</a:t>
            </a:r>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棟</a:t>
            </a:r>
            <a:r>
              <a:rPr lang="en-US" altLang="ja-JP" sz="2000" dirty="0">
                <a:solidFill>
                  <a:schemeClr val="tx1">
                    <a:lumMod val="75000"/>
                    <a:lumOff val="25000"/>
                  </a:schemeClr>
                </a:solidFill>
                <a:latin typeface="メイリオ" pitchFamily="50" charset="-128"/>
                <a:ea typeface="メイリオ" pitchFamily="50" charset="-128"/>
                <a:cs typeface="メイリオ" pitchFamily="50" charset="-128"/>
              </a:rPr>
              <a:t>360</a:t>
            </a:r>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室を自社運営</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「ソフトサービスとコミュニティにより体験を提供する」</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をテーマにコンセプトシェアハウスを提供</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多国籍、多世代、多業種などなど、多様性の中から多くの発見を楽しみ、</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自分自身の視野の変化によって人生をより豊かにするお手伝いをできれば</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000" dirty="0">
                <a:solidFill>
                  <a:schemeClr val="tx1">
                    <a:lumMod val="75000"/>
                    <a:lumOff val="25000"/>
                  </a:schemeClr>
                </a:solidFill>
                <a:latin typeface="メイリオ" pitchFamily="50" charset="-128"/>
                <a:ea typeface="メイリオ" pitchFamily="50" charset="-128"/>
                <a:cs typeface="メイリオ" pitchFamily="50" charset="-128"/>
              </a:rPr>
              <a:t>と考えております</a:t>
            </a:r>
            <a:endParaRPr lang="en-US" altLang="ja-JP" sz="20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18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18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Tree>
    <p:extLst>
      <p:ext uri="{BB962C8B-B14F-4D97-AF65-F5344CB8AC3E}">
        <p14:creationId xmlns:p14="http://schemas.microsoft.com/office/powerpoint/2010/main" val="19124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9388" y="115888"/>
            <a:ext cx="8496300" cy="503237"/>
          </a:xfrm>
          <a:solidFill>
            <a:schemeClr val="bg1"/>
          </a:solidFill>
        </p:spPr>
        <p:txBody>
          <a:bodyPr/>
          <a:lstStyle/>
          <a:p>
            <a:pPr algn="l" eaLnBrk="1" hangingPunct="1"/>
            <a:r>
              <a:rPr lang="ja-JP" altLang="en-US" sz="1800" b="1">
                <a:solidFill>
                  <a:srgbClr val="FF0066"/>
                </a:solidFill>
                <a:ea typeface="メイリオ" panose="020B0604030504040204" pitchFamily="50" charset="-128"/>
              </a:rPr>
              <a:t>起業家シェアハウス、英会話シェアハウス新聞掲載記事</a:t>
            </a:r>
          </a:p>
        </p:txBody>
      </p:sp>
      <p:pic>
        <p:nvPicPr>
          <p:cNvPr id="9219" name="Picture 3" descr="C:\Users\MASAHIRO\Desktop\日経新聞.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11175"/>
            <a:ext cx="3889375"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690563"/>
            <a:ext cx="48260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70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79388" y="115888"/>
            <a:ext cx="8496300" cy="503237"/>
          </a:xfrm>
          <a:solidFill>
            <a:schemeClr val="bg1"/>
          </a:solidFill>
        </p:spPr>
        <p:txBody>
          <a:bodyPr/>
          <a:lstStyle/>
          <a:p>
            <a:pPr algn="l" eaLnBrk="1" hangingPunct="1"/>
            <a:r>
              <a:rPr lang="ja-JP" altLang="en-US" sz="1800" b="1" dirty="0">
                <a:solidFill>
                  <a:srgbClr val="FF0066"/>
                </a:solidFill>
                <a:ea typeface="メイリオ" panose="020B0604030504040204" pitchFamily="50" charset="-128"/>
              </a:rPr>
              <a:t>全国賃貸住宅新聞掲載記事</a:t>
            </a:r>
          </a:p>
        </p:txBody>
      </p:sp>
      <p:pic>
        <p:nvPicPr>
          <p:cNvPr id="10244" name="Picture 4" descr="Photo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19125"/>
            <a:ext cx="8000950" cy="6020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1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9388" y="115888"/>
            <a:ext cx="8496300" cy="503237"/>
          </a:xfrm>
          <a:solidFill>
            <a:schemeClr val="bg1"/>
          </a:solidFill>
        </p:spPr>
        <p:txBody>
          <a:bodyPr/>
          <a:lstStyle/>
          <a:p>
            <a:pPr algn="l" eaLnBrk="1" hangingPunct="1"/>
            <a:r>
              <a:rPr lang="ja-JP" altLang="en-US" sz="1800" b="1">
                <a:solidFill>
                  <a:srgbClr val="FF0066"/>
                </a:solidFill>
                <a:ea typeface="メイリオ" panose="020B0604030504040204" pitchFamily="50" charset="-128"/>
              </a:rPr>
              <a:t>起業家シェアハウス</a:t>
            </a:r>
            <a:r>
              <a:rPr lang="en-US" altLang="ja-JP" sz="1800" b="1">
                <a:solidFill>
                  <a:srgbClr val="FF0066"/>
                </a:solidFill>
                <a:ea typeface="メイリオ" panose="020B0604030504040204" pitchFamily="50" charset="-128"/>
              </a:rPr>
              <a:t>TV</a:t>
            </a:r>
            <a:r>
              <a:rPr lang="ja-JP" altLang="en-US" sz="1800" b="1">
                <a:solidFill>
                  <a:srgbClr val="FF0066"/>
                </a:solidFill>
                <a:ea typeface="メイリオ" panose="020B0604030504040204" pitchFamily="50" charset="-128"/>
              </a:rPr>
              <a:t>放映</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765175"/>
            <a:ext cx="76025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6"/>
          <p:cNvSpPr txBox="1">
            <a:spLocks noChangeArrowheads="1"/>
          </p:cNvSpPr>
          <p:nvPr/>
        </p:nvSpPr>
        <p:spPr bwMode="auto">
          <a:xfrm>
            <a:off x="684213" y="5805488"/>
            <a:ext cx="84248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400" b="1">
                <a:latin typeface="メイリオ" panose="020B0604030504040204" pitchFamily="50" charset="-128"/>
                <a:ea typeface="メイリオ" panose="020B0604030504040204" pitchFamily="50" charset="-128"/>
              </a:rPr>
              <a:t>TV</a:t>
            </a:r>
            <a:r>
              <a:rPr lang="ja-JP" altLang="en-US" sz="1400" b="1">
                <a:latin typeface="メイリオ" panose="020B0604030504040204" pitchFamily="50" charset="-128"/>
                <a:ea typeface="メイリオ" panose="020B0604030504040204" pitchFamily="50" charset="-128"/>
              </a:rPr>
              <a:t>朝日　報道ステーション</a:t>
            </a:r>
            <a:endParaRPr lang="en-US" altLang="ja-JP" sz="1400" b="1">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400" b="1">
                <a:latin typeface="メイリオ" panose="020B0604030504040204" pitchFamily="50" charset="-128"/>
                <a:ea typeface="メイリオ" panose="020B0604030504040204" pitchFamily="50" charset="-128"/>
              </a:rPr>
              <a:t>写真はライフネット生命出口社長による起業体験談セミナー。</a:t>
            </a:r>
            <a:endParaRPr lang="en-US" altLang="ja-JP" sz="1400" b="1">
              <a:latin typeface="メイリオ" panose="020B0604030504040204" pitchFamily="50" charset="-128"/>
              <a:ea typeface="メイリオ" panose="020B0604030504040204" pitchFamily="50" charset="-128"/>
            </a:endParaRPr>
          </a:p>
          <a:p>
            <a:pPr eaLnBrk="1" hangingPunct="1">
              <a:spcBef>
                <a:spcPct val="50000"/>
              </a:spcBef>
              <a:buFontTx/>
              <a:buNone/>
            </a:pPr>
            <a:r>
              <a:rPr lang="ja-JP" altLang="en-US" sz="1400" b="1">
                <a:latin typeface="メイリオ" panose="020B0604030504040204" pitchFamily="50" charset="-128"/>
                <a:ea typeface="メイリオ" panose="020B0604030504040204" pitchFamily="50" charset="-128"/>
              </a:rPr>
              <a:t>入居者と一般参加者合わせ、</a:t>
            </a:r>
            <a:r>
              <a:rPr lang="en-US" altLang="ja-JP" sz="1400" b="1">
                <a:latin typeface="メイリオ" panose="020B0604030504040204" pitchFamily="50" charset="-128"/>
                <a:ea typeface="メイリオ" panose="020B0604030504040204" pitchFamily="50" charset="-128"/>
              </a:rPr>
              <a:t>40</a:t>
            </a:r>
            <a:r>
              <a:rPr lang="ja-JP" altLang="en-US" sz="1400" b="1">
                <a:latin typeface="メイリオ" panose="020B0604030504040204" pitchFamily="50" charset="-128"/>
                <a:ea typeface="メイリオ" panose="020B0604030504040204" pitchFamily="50" charset="-128"/>
              </a:rPr>
              <a:t>名向けの会場が満室に。</a:t>
            </a:r>
          </a:p>
        </p:txBody>
      </p:sp>
    </p:spTree>
    <p:extLst>
      <p:ext uri="{BB962C8B-B14F-4D97-AF65-F5344CB8AC3E}">
        <p14:creationId xmlns:p14="http://schemas.microsoft.com/office/powerpoint/2010/main" val="325255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1438" y="549275"/>
            <a:ext cx="9037637" cy="647700"/>
          </a:xfrm>
        </p:spPr>
        <p:txBody>
          <a:bodyPr>
            <a:normAutofit fontScale="90000"/>
          </a:bodyPr>
          <a:lstStyle/>
          <a:p>
            <a:pPr algn="l" eaLnBrk="1" hangingPunct="1"/>
            <a:r>
              <a:rPr lang="ja-JP" altLang="en-US" sz="2400" b="1" dirty="0">
                <a:solidFill>
                  <a:srgbClr val="FF0066"/>
                </a:solidFill>
                <a:ea typeface="メイリオ" panose="020B0604030504040204" pitchFamily="50" charset="-128"/>
              </a:rPr>
              <a:t>　</a:t>
            </a:r>
            <a:r>
              <a:rPr lang="ja-JP" altLang="en-US" sz="2700" b="1" dirty="0">
                <a:solidFill>
                  <a:srgbClr val="FF0066"/>
                </a:solidFill>
                <a:latin typeface="メイリオ" panose="020B0604030504040204" pitchFamily="50" charset="-128"/>
                <a:ea typeface="メイリオ" panose="020B0604030504040204" pitchFamily="50" charset="-128"/>
              </a:rPr>
              <a:t>コンセプトホテル</a:t>
            </a:r>
            <a:br>
              <a:rPr lang="en-US" altLang="ja-JP" sz="1800" b="1" dirty="0">
                <a:solidFill>
                  <a:srgbClr val="4D4D4D"/>
                </a:solidFill>
                <a:ea typeface="メイリオ" panose="020B0604030504040204" pitchFamily="50" charset="-128"/>
              </a:rPr>
            </a:br>
            <a:r>
              <a:rPr lang="ja-JP" altLang="en-US" sz="1800" b="1" dirty="0">
                <a:solidFill>
                  <a:srgbClr val="4D4D4D"/>
                </a:solidFill>
                <a:ea typeface="メイリオ" panose="020B0604030504040204" pitchFamily="50" charset="-128"/>
              </a:rPr>
              <a:t>　　</a:t>
            </a:r>
            <a:br>
              <a:rPr lang="en-US" altLang="ja-JP" sz="1800" b="1" dirty="0">
                <a:solidFill>
                  <a:srgbClr val="4D4D4D"/>
                </a:solidFill>
                <a:ea typeface="メイリオ" panose="020B0604030504040204" pitchFamily="50" charset="-128"/>
              </a:rPr>
            </a:br>
            <a:endParaRPr lang="ja-JP" altLang="en-US" sz="1800" b="1" dirty="0">
              <a:solidFill>
                <a:srgbClr val="4D4D4D"/>
              </a:solidFill>
              <a:ea typeface="メイリオ" panose="020B0604030504040204" pitchFamily="50" charset="-128"/>
            </a:endParaRPr>
          </a:p>
        </p:txBody>
      </p:sp>
      <p:sp>
        <p:nvSpPr>
          <p:cNvPr id="20483" name="Rectangle 2"/>
          <p:cNvSpPr txBox="1">
            <a:spLocks noChangeArrowheads="1"/>
          </p:cNvSpPr>
          <p:nvPr/>
        </p:nvSpPr>
        <p:spPr bwMode="auto">
          <a:xfrm>
            <a:off x="468313" y="836613"/>
            <a:ext cx="8424862" cy="15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000" b="1" dirty="0">
                <a:solidFill>
                  <a:srgbClr val="4D4D4D"/>
                </a:solidFill>
                <a:latin typeface="メイリオ" panose="020B0604030504040204" pitchFamily="50" charset="-128"/>
                <a:ea typeface="メイリオ" panose="020B0604030504040204" pitchFamily="50" charset="-128"/>
              </a:rPr>
              <a:t>「ここでしか得られない体験」を楽しむことに特化した</a:t>
            </a:r>
            <a:endParaRPr lang="en-US" altLang="ja-JP" sz="2000" b="1" dirty="0">
              <a:solidFill>
                <a:srgbClr val="4D4D4D"/>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Tx/>
              <a:buNone/>
            </a:pPr>
            <a:r>
              <a:rPr lang="ja-JP" altLang="en-US" sz="2000" b="1" dirty="0">
                <a:solidFill>
                  <a:srgbClr val="4D4D4D"/>
                </a:solidFill>
                <a:latin typeface="メイリオ" panose="020B0604030504040204" pitchFamily="50" charset="-128"/>
                <a:ea typeface="メイリオ" panose="020B0604030504040204" pitchFamily="50" charset="-128"/>
              </a:rPr>
              <a:t>外国人富裕層向けの体験型ホテルをプロデュース</a:t>
            </a:r>
            <a:endParaRPr lang="en-US" altLang="ja-JP" sz="2000" b="1" dirty="0">
              <a:solidFill>
                <a:srgbClr val="4D4D4D"/>
              </a:solidFill>
              <a:latin typeface="メイリオ" panose="020B0604030504040204" pitchFamily="50" charset="-128"/>
              <a:ea typeface="メイリオ" panose="020B0604030504040204" pitchFamily="50" charset="-128"/>
            </a:endParaRPr>
          </a:p>
          <a:p>
            <a:pPr eaLnBrk="1" hangingPunct="1">
              <a:lnSpc>
                <a:spcPct val="150000"/>
              </a:lnSpc>
              <a:spcBef>
                <a:spcPct val="0"/>
              </a:spcBef>
              <a:buFontTx/>
              <a:buNone/>
            </a:pPr>
            <a:r>
              <a:rPr lang="ja-JP" altLang="en-US" sz="2000" b="1" dirty="0">
                <a:solidFill>
                  <a:srgbClr val="4D4D4D"/>
                </a:solidFill>
                <a:latin typeface="メイリオ" panose="020B0604030504040204" pitchFamily="50" charset="-128"/>
                <a:ea typeface="メイリオ" panose="020B0604030504040204" pitchFamily="50" charset="-128"/>
              </a:rPr>
              <a:t>（京都にて</a:t>
            </a:r>
            <a:r>
              <a:rPr lang="en-US" altLang="ja-JP" sz="2000" b="1" dirty="0">
                <a:solidFill>
                  <a:srgbClr val="4D4D4D"/>
                </a:solidFill>
                <a:latin typeface="メイリオ" panose="020B0604030504040204" pitchFamily="50" charset="-128"/>
                <a:ea typeface="メイリオ" panose="020B0604030504040204" pitchFamily="50" charset="-128"/>
              </a:rPr>
              <a:t>OPEN</a:t>
            </a:r>
            <a:r>
              <a:rPr lang="ja-JP" altLang="en-US" sz="2000" b="1" dirty="0">
                <a:solidFill>
                  <a:srgbClr val="4D4D4D"/>
                </a:solidFill>
                <a:latin typeface="メイリオ" panose="020B0604030504040204" pitchFamily="50" charset="-128"/>
                <a:ea typeface="メイリオ" panose="020B0604030504040204" pitchFamily="50" charset="-128"/>
              </a:rPr>
              <a:t>予定）</a:t>
            </a:r>
            <a:endParaRPr lang="en-US" altLang="ja-JP" sz="2000" b="1" dirty="0">
              <a:solidFill>
                <a:srgbClr val="4D4D4D"/>
              </a:solidFill>
              <a:latin typeface="メイリオ" panose="020B0604030504040204" pitchFamily="50" charset="-128"/>
              <a:ea typeface="メイリオ" panose="020B0604030504040204" pitchFamily="50" charset="-128"/>
            </a:endParaRPr>
          </a:p>
        </p:txBody>
      </p:sp>
      <p:pic>
        <p:nvPicPr>
          <p:cNvPr id="2048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565400"/>
            <a:ext cx="54848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 y="2565400"/>
            <a:ext cx="34671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66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92088"/>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コンセプト</a:t>
            </a:r>
          </a:p>
        </p:txBody>
      </p:sp>
      <p:sp>
        <p:nvSpPr>
          <p:cNvPr id="3" name="サブタイトル 2"/>
          <p:cNvSpPr>
            <a:spLocks noGrp="1"/>
          </p:cNvSpPr>
          <p:nvPr>
            <p:ph type="subTitle" idx="1"/>
          </p:nvPr>
        </p:nvSpPr>
        <p:spPr>
          <a:xfrm>
            <a:off x="672293" y="2276872"/>
            <a:ext cx="8076171" cy="4104456"/>
          </a:xfrm>
        </p:spPr>
        <p:txBody>
          <a:bodyPr>
            <a:normAutofit/>
          </a:bodyPr>
          <a:lstStyle/>
          <a:p>
            <a:pPr algn="l"/>
            <a:r>
              <a:rPr kumimoji="1" lang="ja-JP" altLang="en-US" sz="2800" dirty="0">
                <a:solidFill>
                  <a:schemeClr val="tx1">
                    <a:lumMod val="75000"/>
                    <a:lumOff val="25000"/>
                  </a:schemeClr>
                </a:solidFill>
                <a:latin typeface="メイリオ" pitchFamily="50" charset="-128"/>
                <a:ea typeface="メイリオ" pitchFamily="50" charset="-128"/>
                <a:cs typeface="メイリオ" pitchFamily="50" charset="-128"/>
              </a:rPr>
              <a:t>様々な文化と触れ合い、国際感覚を身につけ、</a:t>
            </a:r>
            <a:endParaRPr kumimoji="1" lang="en-US" altLang="ja-JP" sz="28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800" dirty="0">
                <a:solidFill>
                  <a:schemeClr val="tx1">
                    <a:lumMod val="75000"/>
                    <a:lumOff val="25000"/>
                  </a:schemeClr>
                </a:solidFill>
                <a:latin typeface="メイリオ" pitchFamily="50" charset="-128"/>
                <a:ea typeface="メイリオ" pitchFamily="50" charset="-128"/>
                <a:cs typeface="メイリオ" pitchFamily="50" charset="-128"/>
              </a:rPr>
              <a:t>楽しみながら活きた英語を身につける</a:t>
            </a:r>
            <a:endParaRPr kumimoji="1" lang="en-US" altLang="ja-JP" sz="28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kumimoji="1" lang="en-US" altLang="ja-JP" sz="28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■英語を始めとした様々な言語の習得</a:t>
            </a: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■毎月の国際交流パーティー</a:t>
            </a:r>
          </a:p>
          <a:p>
            <a:pPr algn="l"/>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■異文化交流による視野の広がり</a:t>
            </a:r>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■モチベーションの高い仲間との出会い</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■カウチサーフィンを活用して外国人旅行者と交流</a:t>
            </a:r>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
        <p:nvSpPr>
          <p:cNvPr id="5" name="タイトル 1"/>
          <p:cNvSpPr txBox="1">
            <a:spLocks/>
          </p:cNvSpPr>
          <p:nvPr/>
        </p:nvSpPr>
        <p:spPr>
          <a:xfrm>
            <a:off x="683568" y="1039641"/>
            <a:ext cx="5680248" cy="11521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a:solidFill>
                  <a:schemeClr val="accent6"/>
                </a:solidFill>
                <a:latin typeface="メイリオ" pitchFamily="50" charset="-128"/>
                <a:ea typeface="メイリオ" pitchFamily="50" charset="-128"/>
                <a:cs typeface="メイリオ" pitchFamily="50" charset="-128"/>
              </a:rPr>
              <a:t>日本にいながら留学生活。</a:t>
            </a:r>
          </a:p>
        </p:txBody>
      </p:sp>
    </p:spTree>
    <p:extLst>
      <p:ext uri="{BB962C8B-B14F-4D97-AF65-F5344CB8AC3E}">
        <p14:creationId xmlns:p14="http://schemas.microsoft.com/office/powerpoint/2010/main" val="255982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92088"/>
          </a:xfrm>
        </p:spPr>
        <p:txBody>
          <a:bodyPr>
            <a:normAutofit/>
          </a:bodyPr>
          <a:lstStyle/>
          <a:p>
            <a:pPr algn="l"/>
            <a:r>
              <a:rPr lang="ja-JP" altLang="en-US" sz="3600" b="1" dirty="0">
                <a:solidFill>
                  <a:srgbClr val="FF0066"/>
                </a:solidFill>
                <a:latin typeface="メイリオ" pitchFamily="50" charset="-128"/>
                <a:ea typeface="メイリオ" pitchFamily="50" charset="-128"/>
                <a:cs typeface="メイリオ" pitchFamily="50" charset="-128"/>
              </a:rPr>
              <a:t>ターゲット</a:t>
            </a:r>
            <a:endParaRPr kumimoji="1" lang="ja-JP" altLang="en-US" sz="3600" b="1" dirty="0">
              <a:solidFill>
                <a:srgbClr val="FF0066"/>
              </a:solidFill>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395536" y="1340768"/>
            <a:ext cx="8748464" cy="5040560"/>
          </a:xfrm>
        </p:spPr>
        <p:txBody>
          <a:bodyPr>
            <a:normAutofit fontScale="92500" lnSpcReduction="20000"/>
          </a:bodyPr>
          <a:lstStyle/>
          <a:p>
            <a:pPr algn="l"/>
            <a:r>
              <a:rPr lang="en-US" altLang="ja-JP" sz="3000" b="1" dirty="0">
                <a:solidFill>
                  <a:schemeClr val="accent6"/>
                </a:solidFill>
                <a:latin typeface="メイリオ" pitchFamily="50" charset="-128"/>
                <a:ea typeface="メイリオ" pitchFamily="50" charset="-128"/>
                <a:cs typeface="メイリオ" pitchFamily="50" charset="-128"/>
              </a:rPr>
              <a:t>【</a:t>
            </a:r>
            <a:r>
              <a:rPr lang="ja-JP" altLang="en-US" sz="3000" b="1" dirty="0">
                <a:solidFill>
                  <a:schemeClr val="accent6"/>
                </a:solidFill>
                <a:latin typeface="メイリオ" pitchFamily="50" charset="-128"/>
                <a:ea typeface="メイリオ" pitchFamily="50" charset="-128"/>
                <a:cs typeface="メイリオ" pitchFamily="50" charset="-128"/>
              </a:rPr>
              <a:t>日本人</a:t>
            </a:r>
            <a:r>
              <a:rPr lang="en-US" altLang="ja-JP" sz="3000" b="1" dirty="0">
                <a:solidFill>
                  <a:schemeClr val="accent6"/>
                </a:solidFill>
                <a:latin typeface="メイリオ" pitchFamily="50" charset="-128"/>
                <a:ea typeface="メイリオ" pitchFamily="50" charset="-128"/>
                <a:cs typeface="メイリオ" pitchFamily="50" charset="-128"/>
              </a:rPr>
              <a:t>】</a:t>
            </a: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★町田</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新宿近辺に勤務する海外出張や海外赴任に備えて</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国際交流環境を求めるビジネスパーソン</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★留学やワーキングホリデー前に英語力をつけておきたい方</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★海外生活体験があり、英語力を落としたくない方</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10</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代から</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60</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代。男女。日本人も外国人も。</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en-US" altLang="ja-JP" sz="3000" b="1" dirty="0">
                <a:solidFill>
                  <a:schemeClr val="accent6"/>
                </a:solidFill>
                <a:latin typeface="メイリオ" pitchFamily="50" charset="-128"/>
                <a:ea typeface="メイリオ" pitchFamily="50" charset="-128"/>
                <a:cs typeface="メイリオ" pitchFamily="50" charset="-128"/>
              </a:rPr>
              <a:t>【</a:t>
            </a:r>
            <a:r>
              <a:rPr lang="ja-JP" altLang="en-US" sz="3000" b="1" dirty="0">
                <a:solidFill>
                  <a:schemeClr val="accent6"/>
                </a:solidFill>
                <a:latin typeface="メイリオ" pitchFamily="50" charset="-128"/>
                <a:ea typeface="メイリオ" pitchFamily="50" charset="-128"/>
                <a:cs typeface="メイリオ" pitchFamily="50" charset="-128"/>
              </a:rPr>
              <a:t>外国人</a:t>
            </a:r>
            <a:r>
              <a:rPr lang="en-US" altLang="ja-JP" sz="3000" b="1" dirty="0">
                <a:solidFill>
                  <a:schemeClr val="accent6"/>
                </a:solidFill>
                <a:latin typeface="メイリオ" pitchFamily="50" charset="-128"/>
                <a:ea typeface="メイリオ" pitchFamily="50" charset="-128"/>
                <a:cs typeface="メイリオ" pitchFamily="50" charset="-128"/>
              </a:rPr>
              <a:t>】</a:t>
            </a: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★日本語や日本の文化を学びたい外国人</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★英語のまま生活したいビジネスパーソン</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★モチベーションの高い日本人と交流したい方</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★日本人との交流を楽しみたい外国人旅行者</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★簡単に生活をスタートしたい方</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（保証人不要、家具付、初期費用なし）</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Tree>
    <p:extLst>
      <p:ext uri="{BB962C8B-B14F-4D97-AF65-F5344CB8AC3E}">
        <p14:creationId xmlns:p14="http://schemas.microsoft.com/office/powerpoint/2010/main" val="163184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92088"/>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サービス</a:t>
            </a:r>
          </a:p>
        </p:txBody>
      </p:sp>
      <p:sp>
        <p:nvSpPr>
          <p:cNvPr id="3" name="サブタイトル 2"/>
          <p:cNvSpPr>
            <a:spLocks noGrp="1"/>
          </p:cNvSpPr>
          <p:nvPr>
            <p:ph type="subTitle" idx="1"/>
          </p:nvPr>
        </p:nvSpPr>
        <p:spPr>
          <a:xfrm>
            <a:off x="323528" y="1196752"/>
            <a:ext cx="9001000" cy="5400600"/>
          </a:xfrm>
        </p:spPr>
        <p:txBody>
          <a:bodyPr>
            <a:normAutofit/>
          </a:bodyPr>
          <a:lstStyle/>
          <a:p>
            <a:pPr algn="l"/>
            <a:r>
              <a:rPr kumimoji="1" lang="ja-JP" altLang="en-US" sz="2400" dirty="0">
                <a:solidFill>
                  <a:schemeClr val="accent6"/>
                </a:solidFill>
                <a:latin typeface="メイリオ" pitchFamily="50" charset="-128"/>
                <a:ea typeface="メイリオ" pitchFamily="50" charset="-128"/>
                <a:cs typeface="メイリオ" pitchFamily="50" charset="-128"/>
              </a:rPr>
              <a:t>■外国人旅行者との交流</a:t>
            </a:r>
            <a:endParaRPr kumimoji="1" lang="en-US" altLang="ja-JP" sz="2400" dirty="0">
              <a:solidFill>
                <a:schemeClr val="accent6"/>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空室を</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室だけカウチサーフィンで活用</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無料のため高確率で外国人を確保でき英語の交流が発生　</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kumimoji="1" lang="ja-JP" altLang="en-US" sz="1800" dirty="0">
                <a:solidFill>
                  <a:schemeClr val="tx1">
                    <a:lumMod val="75000"/>
                    <a:lumOff val="25000"/>
                  </a:schemeClr>
                </a:solidFill>
                <a:latin typeface="メイリオ" pitchFamily="50" charset="-128"/>
                <a:ea typeface="メイリオ" pitchFamily="50" charset="-128"/>
                <a:cs typeface="メイリオ" pitchFamily="50" charset="-128"/>
              </a:rPr>
              <a:t>（無料の条件として自分の旅を英語で語るおしゃべり会を開催）</a:t>
            </a:r>
            <a:endParaRPr kumimoji="1" lang="en-US" altLang="ja-JP" sz="18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accent6"/>
                </a:solidFill>
                <a:latin typeface="メイリオ" pitchFamily="50" charset="-128"/>
                <a:ea typeface="メイリオ" pitchFamily="50" charset="-128"/>
                <a:cs typeface="メイリオ" pitchFamily="50" charset="-128"/>
              </a:rPr>
              <a:t>■コミュニケーションツール</a:t>
            </a:r>
            <a:endParaRPr lang="en-US" altLang="ja-JP" sz="2400" dirty="0">
              <a:solidFill>
                <a:schemeClr val="accent6"/>
              </a:solidFill>
              <a:latin typeface="メイリオ" pitchFamily="50" charset="-128"/>
              <a:ea typeface="メイリオ" pitchFamily="50" charset="-128"/>
              <a:cs typeface="メイリオ" pitchFamily="50" charset="-128"/>
            </a:endParaRPr>
          </a:p>
          <a:p>
            <a:pPr algn="l"/>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住人専用</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Facebook</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グループでのコミュニケーション</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（英語で運用</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読み書きの訓練と</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して最適</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a:t>
            </a:r>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kumimoji="1" lang="ja-JP" altLang="en-US" sz="2400" dirty="0">
                <a:solidFill>
                  <a:schemeClr val="accent6"/>
                </a:solidFill>
                <a:latin typeface="メイリオ" pitchFamily="50" charset="-128"/>
                <a:ea typeface="メイリオ" pitchFamily="50" charset="-128"/>
                <a:cs typeface="メイリオ" pitchFamily="50" charset="-128"/>
              </a:rPr>
              <a:t>■イベント開催</a:t>
            </a:r>
            <a:endParaRPr kumimoji="1" lang="en-US" altLang="ja-JP" sz="2400" dirty="0">
              <a:solidFill>
                <a:schemeClr val="accent6"/>
              </a:solidFill>
              <a:latin typeface="メイリオ" pitchFamily="50" charset="-128"/>
              <a:ea typeface="メイリオ" pitchFamily="50" charset="-128"/>
              <a:cs typeface="メイリオ" pitchFamily="50" charset="-128"/>
            </a:endParaRPr>
          </a:p>
          <a:p>
            <a:pPr algn="l"/>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国際交流</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パーティー</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（月</a:t>
            </a:r>
            <a:r>
              <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回。外部参加歓迎）</a:t>
            </a:r>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Tree>
    <p:extLst>
      <p:ext uri="{BB962C8B-B14F-4D97-AF65-F5344CB8AC3E}">
        <p14:creationId xmlns:p14="http://schemas.microsoft.com/office/powerpoint/2010/main" val="312342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92088"/>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住人専用</a:t>
            </a:r>
            <a:r>
              <a:rPr kumimoji="1" lang="en-US" altLang="ja-JP" sz="3600" b="1" dirty="0">
                <a:solidFill>
                  <a:srgbClr val="FF0066"/>
                </a:solidFill>
                <a:latin typeface="メイリオ" pitchFamily="50" charset="-128"/>
                <a:ea typeface="メイリオ" pitchFamily="50" charset="-128"/>
                <a:cs typeface="メイリオ" pitchFamily="50" charset="-128"/>
              </a:rPr>
              <a:t>Facebook</a:t>
            </a:r>
            <a:r>
              <a:rPr kumimoji="1" lang="ja-JP" altLang="en-US" sz="3600" b="1" dirty="0">
                <a:solidFill>
                  <a:srgbClr val="FF0066"/>
                </a:solidFill>
                <a:latin typeface="メイリオ" pitchFamily="50" charset="-128"/>
                <a:ea typeface="メイリオ" pitchFamily="50" charset="-128"/>
                <a:cs typeface="メイリオ" pitchFamily="50" charset="-128"/>
              </a:rPr>
              <a:t>グループ</a:t>
            </a: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
        <p:nvSpPr>
          <p:cNvPr id="5" name="サブタイトル 4"/>
          <p:cNvSpPr>
            <a:spLocks noGrp="1"/>
          </p:cNvSpPr>
          <p:nvPr>
            <p:ph type="subTitle" idx="1"/>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6480720" cy="5198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619672" y="1340768"/>
            <a:ext cx="576064" cy="5760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195736" y="1340768"/>
            <a:ext cx="828092" cy="252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619672" y="3861048"/>
            <a:ext cx="432048" cy="5040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907704" y="3861048"/>
            <a:ext cx="1584176" cy="252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619673" y="5373216"/>
            <a:ext cx="504056" cy="5040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907704" y="5373216"/>
            <a:ext cx="936104" cy="252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871701" y="3496009"/>
            <a:ext cx="504055" cy="252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608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88640"/>
            <a:ext cx="7772400" cy="720080"/>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国際交流パーティー</a:t>
            </a: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4138090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20080"/>
          </a:xfrm>
        </p:spPr>
        <p:txBody>
          <a:bodyPr>
            <a:normAutofit fontScale="90000"/>
          </a:bodyPr>
          <a:lstStyle/>
          <a:p>
            <a:pPr algn="l"/>
            <a:r>
              <a:rPr lang="ja-JP" altLang="en-US" sz="3600" b="1" dirty="0">
                <a:solidFill>
                  <a:srgbClr val="FF0066"/>
                </a:solidFill>
                <a:latin typeface="メイリオ" pitchFamily="50" charset="-128"/>
                <a:ea typeface="メイリオ" pitchFamily="50" charset="-128"/>
                <a:cs typeface="メイリオ" pitchFamily="50" charset="-128"/>
              </a:rPr>
              <a:t>既存</a:t>
            </a:r>
            <a:r>
              <a:rPr kumimoji="1" lang="ja-JP" altLang="en-US" sz="3600" b="1" dirty="0">
                <a:solidFill>
                  <a:srgbClr val="FF0066"/>
                </a:solidFill>
                <a:latin typeface="メイリオ" pitchFamily="50" charset="-128"/>
                <a:ea typeface="メイリオ" pitchFamily="50" charset="-128"/>
                <a:cs typeface="メイリオ" pitchFamily="50" charset="-128"/>
              </a:rPr>
              <a:t>の</a:t>
            </a:r>
            <a:r>
              <a:rPr lang="ja-JP" altLang="en-US" sz="3600" b="1" dirty="0">
                <a:solidFill>
                  <a:srgbClr val="FF0066"/>
                </a:solidFill>
                <a:latin typeface="メイリオ" pitchFamily="50" charset="-128"/>
                <a:ea typeface="メイリオ" pitchFamily="50" charset="-128"/>
                <a:cs typeface="メイリオ" pitchFamily="50" charset="-128"/>
              </a:rPr>
              <a:t>国際交流</a:t>
            </a:r>
            <a:r>
              <a:rPr kumimoji="1" lang="ja-JP" altLang="en-US" sz="3600" b="1" dirty="0">
                <a:solidFill>
                  <a:srgbClr val="FF0066"/>
                </a:solidFill>
                <a:latin typeface="メイリオ" pitchFamily="50" charset="-128"/>
                <a:ea typeface="メイリオ" pitchFamily="50" charset="-128"/>
                <a:cs typeface="メイリオ" pitchFamily="50" charset="-128"/>
              </a:rPr>
              <a:t>シェアハウス住人の声</a:t>
            </a: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
        <p:nvSpPr>
          <p:cNvPr id="5" name="サブタイトル 2"/>
          <p:cNvSpPr>
            <a:spLocks noGrp="1"/>
          </p:cNvSpPr>
          <p:nvPr>
            <p:ph type="subTitle" idx="1"/>
          </p:nvPr>
        </p:nvSpPr>
        <p:spPr>
          <a:xfrm>
            <a:off x="0" y="1340768"/>
            <a:ext cx="9144000" cy="4896544"/>
          </a:xfrm>
        </p:spPr>
        <p:txBody>
          <a:bodyPr>
            <a:normAutofit/>
          </a:bodyPr>
          <a:lstStyle/>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「世界中の国籍の友達ができてうれしかった」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「自分と違った文化に触れることで発見がたくさんあった」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「英語を間違えることの抵抗感がなくなった」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endParaRPr lang="ja-JP" altLang="en-US" sz="1800" dirty="0">
              <a:solidFill>
                <a:schemeClr val="accent6">
                  <a:lumMod val="75000"/>
                </a:schemeClr>
              </a:solidFill>
              <a:latin typeface="メイリオ" pitchFamily="50" charset="-128"/>
              <a:ea typeface="メイリオ" pitchFamily="50" charset="-128"/>
              <a:cs typeface="メイリオ" pitchFamily="50" charset="-128"/>
            </a:endParaRPr>
          </a:p>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「外国人からいろいろな言い回しを教えてもらって表現の幅が広がった」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endParaRPr lang="ja-JP" altLang="en-US" sz="1800" dirty="0">
              <a:solidFill>
                <a:schemeClr val="accent6">
                  <a:lumMod val="75000"/>
                </a:schemeClr>
              </a:solidFill>
              <a:latin typeface="メイリオ" pitchFamily="50" charset="-128"/>
              <a:ea typeface="メイリオ" pitchFamily="50" charset="-128"/>
              <a:cs typeface="メイリオ" pitchFamily="50" charset="-128"/>
            </a:endParaRPr>
          </a:p>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「国際交流パーティーが外部歓迎なので、外国人の友達がさらに増えてうれしかった」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a:p>
            <a:pPr algn="l"/>
            <a:endParaRPr lang="ja-JP" altLang="en-US" sz="1800" dirty="0">
              <a:solidFill>
                <a:schemeClr val="accent6">
                  <a:lumMod val="75000"/>
                </a:schemeClr>
              </a:solidFill>
              <a:latin typeface="メイリオ" pitchFamily="50" charset="-128"/>
              <a:ea typeface="メイリオ" pitchFamily="50" charset="-128"/>
              <a:cs typeface="メイリオ" pitchFamily="50" charset="-128"/>
            </a:endParaRPr>
          </a:p>
          <a:p>
            <a:pPr algn="l"/>
            <a:r>
              <a:rPr lang="ja-JP" altLang="en-US" sz="1800" dirty="0">
                <a:solidFill>
                  <a:schemeClr val="accent6">
                    <a:lumMod val="75000"/>
                  </a:schemeClr>
                </a:solidFill>
                <a:latin typeface="メイリオ" pitchFamily="50" charset="-128"/>
                <a:ea typeface="メイリオ" pitchFamily="50" charset="-128"/>
                <a:cs typeface="メイリオ" pitchFamily="50" charset="-128"/>
              </a:rPr>
              <a:t>「</a:t>
            </a:r>
            <a:r>
              <a:rPr lang="en-US" altLang="ja-JP" sz="1800" dirty="0">
                <a:solidFill>
                  <a:schemeClr val="accent6">
                    <a:lumMod val="75000"/>
                  </a:schemeClr>
                </a:solidFill>
                <a:latin typeface="メイリオ" pitchFamily="50" charset="-128"/>
                <a:ea typeface="メイリオ" pitchFamily="50" charset="-128"/>
                <a:cs typeface="メイリオ" pitchFamily="50" charset="-128"/>
              </a:rPr>
              <a:t>TOEIC</a:t>
            </a:r>
            <a:r>
              <a:rPr lang="ja-JP" altLang="en-US" sz="1800" dirty="0">
                <a:solidFill>
                  <a:schemeClr val="accent6">
                    <a:lumMod val="75000"/>
                  </a:schemeClr>
                </a:solidFill>
                <a:latin typeface="メイリオ" pitchFamily="50" charset="-128"/>
                <a:ea typeface="メイリオ" pitchFamily="50" charset="-128"/>
                <a:cs typeface="メイリオ" pitchFamily="50" charset="-128"/>
              </a:rPr>
              <a:t>も実際の英会話力も向上したおかげで海外赴任のチャンスを獲得できた」</a:t>
            </a:r>
            <a:endParaRPr lang="en-US" altLang="ja-JP" sz="1800" dirty="0">
              <a:solidFill>
                <a:schemeClr val="accent6">
                  <a:lumMod val="7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4104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63688" y="2877386"/>
            <a:ext cx="6972275" cy="3582440"/>
          </a:xfrm>
          <a:prstGeom prst="rect">
            <a:avLst/>
          </a:prstGeom>
        </p:spPr>
      </p:pic>
      <p:sp>
        <p:nvSpPr>
          <p:cNvPr id="2" name="タイトル 1"/>
          <p:cNvSpPr>
            <a:spLocks noGrp="1"/>
          </p:cNvSpPr>
          <p:nvPr>
            <p:ph type="ctrTitle"/>
          </p:nvPr>
        </p:nvSpPr>
        <p:spPr>
          <a:xfrm>
            <a:off x="251520" y="-99392"/>
            <a:ext cx="7772400" cy="1152128"/>
          </a:xfrm>
        </p:spPr>
        <p:txBody>
          <a:bodyPr>
            <a:normAutofit/>
          </a:bodyPr>
          <a:lstStyle/>
          <a:p>
            <a:pPr algn="l"/>
            <a:r>
              <a:rPr lang="ja-JP" altLang="en-US" sz="3600" b="1" dirty="0">
                <a:solidFill>
                  <a:srgbClr val="FF0066"/>
                </a:solidFill>
                <a:latin typeface="メイリオ" pitchFamily="50" charset="-128"/>
                <a:ea typeface="メイリオ" pitchFamily="50" charset="-128"/>
                <a:cs typeface="メイリオ" pitchFamily="50" charset="-128"/>
              </a:rPr>
              <a:t>アクセス</a:t>
            </a:r>
            <a:endParaRPr kumimoji="1" lang="ja-JP" altLang="en-US" sz="3600" b="1" dirty="0">
              <a:solidFill>
                <a:srgbClr val="FF0066"/>
              </a:solidFill>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251520" y="908720"/>
            <a:ext cx="8136904" cy="4824536"/>
          </a:xfrm>
        </p:spPr>
        <p:txBody>
          <a:bodyPr>
            <a:noAutofit/>
          </a:bodyPr>
          <a:lstStyle/>
          <a:p>
            <a:pPr algn="l"/>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rPr>
              <a:t>住所：</a:t>
            </a:r>
            <a:r>
              <a:rPr lang="zh-CN"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rPr>
              <a:t>神奈川県川崎市麻生区多摩美</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rPr>
              <a:t>1</a:t>
            </a:r>
            <a:r>
              <a:rPr lang="zh-CN" altLang="en-US"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rPr>
              <a:t>丁目</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rPr>
              <a:t>25-1</a:t>
            </a:r>
            <a:endParaRPr lang="en-US" altLang="zh-TW" sz="1800" dirty="0">
              <a:solidFill>
                <a:schemeClr val="tx1">
                  <a:lumMod val="75000"/>
                  <a:lumOff val="25000"/>
                </a:schemeClr>
              </a:solidFill>
              <a:latin typeface="メイリオ" panose="020B0604030504040204" pitchFamily="50" charset="-128"/>
              <a:ea typeface="メイリオ" panose="020B0604030504040204" pitchFamily="50" charset="-128"/>
              <a:cs typeface="Meiryo UI" panose="020B0604030504040204" pitchFamily="50" charset="-128"/>
            </a:endParaRPr>
          </a:p>
          <a:p>
            <a:pPr algn="l"/>
            <a:r>
              <a:rPr lang="ja-JP" altLang="en-US" sz="1800" dirty="0">
                <a:solidFill>
                  <a:srgbClr val="FF0066"/>
                </a:solidFill>
                <a:latin typeface="メイリオ" panose="020B0604030504040204" pitchFamily="50" charset="-128"/>
                <a:ea typeface="メイリオ" panose="020B0604030504040204" pitchFamily="50" charset="-128"/>
              </a:rPr>
              <a:t>小田急線読売ランド前駅より徒歩 </a:t>
            </a:r>
            <a:r>
              <a:rPr lang="en-US" altLang="ja-JP" sz="1800" dirty="0">
                <a:solidFill>
                  <a:srgbClr val="FF0066"/>
                </a:solidFill>
                <a:latin typeface="メイリオ" panose="020B0604030504040204" pitchFamily="50" charset="-128"/>
                <a:ea typeface="メイリオ" panose="020B0604030504040204" pitchFamily="50" charset="-128"/>
              </a:rPr>
              <a:t>12 </a:t>
            </a:r>
            <a:r>
              <a:rPr lang="ja-JP" altLang="en-US" sz="1800" dirty="0">
                <a:solidFill>
                  <a:srgbClr val="FF0066"/>
                </a:solidFill>
                <a:latin typeface="メイリオ" panose="020B0604030504040204" pitchFamily="50" charset="-128"/>
                <a:ea typeface="メイリオ" panose="020B0604030504040204" pitchFamily="50" charset="-128"/>
              </a:rPr>
              <a:t>分</a:t>
            </a:r>
            <a:endParaRPr lang="en-US" altLang="ja-JP" sz="1800" dirty="0">
              <a:solidFill>
                <a:srgbClr val="FF0066"/>
              </a:solidFill>
              <a:latin typeface="メイリオ" panose="020B0604030504040204" pitchFamily="50" charset="-128"/>
              <a:ea typeface="メイリオ" panose="020B0604030504040204" pitchFamily="50" charset="-128"/>
            </a:endParaRPr>
          </a:p>
          <a:p>
            <a:pPr algn="l"/>
            <a:b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新宿まで</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rPr>
              <a:t>30</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分</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登戸まで</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分</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endParaRPr>
          </a:p>
          <a:p>
            <a:pPr algn="l"/>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新百合ヶ丘まで</a:t>
            </a:r>
            <a:r>
              <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rPr>
              <a:t>4</a:t>
            </a:r>
            <a:r>
              <a:rPr lang="ja-JP" altLang="en-US" sz="1800" dirty="0">
                <a:solidFill>
                  <a:schemeClr val="tx1">
                    <a:lumMod val="75000"/>
                    <a:lumOff val="25000"/>
                  </a:schemeClr>
                </a:solidFill>
                <a:latin typeface="メイリオ" panose="020B0604030504040204" pitchFamily="50" charset="-128"/>
                <a:ea typeface="メイリオ" panose="020B0604030504040204" pitchFamily="50" charset="-128"/>
              </a:rPr>
              <a:t>分</a:t>
            </a:r>
            <a:endParaRPr lang="en-US" altLang="ja-JP" sz="1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
        <p:nvSpPr>
          <p:cNvPr id="5" name="角丸四角形 4"/>
          <p:cNvSpPr/>
          <p:nvPr/>
        </p:nvSpPr>
        <p:spPr>
          <a:xfrm>
            <a:off x="3665046" y="4612080"/>
            <a:ext cx="906953" cy="256620"/>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411760" y="5877272"/>
            <a:ext cx="792088" cy="275507"/>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100392" y="3861048"/>
            <a:ext cx="504056" cy="352596"/>
          </a:xfrm>
          <a:prstGeom prst="round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769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7772400" cy="792088"/>
          </a:xfrm>
        </p:spPr>
        <p:txBody>
          <a:bodyPr>
            <a:normAutofit/>
          </a:bodyPr>
          <a:lstStyle/>
          <a:p>
            <a:pPr algn="l"/>
            <a:r>
              <a:rPr kumimoji="1" lang="ja-JP" altLang="en-US" sz="3600" b="1" dirty="0">
                <a:solidFill>
                  <a:srgbClr val="FF0066"/>
                </a:solidFill>
                <a:latin typeface="メイリオ" pitchFamily="50" charset="-128"/>
                <a:ea typeface="メイリオ" pitchFamily="50" charset="-128"/>
                <a:cs typeface="メイリオ" pitchFamily="50" charset="-128"/>
              </a:rPr>
              <a:t>家賃</a:t>
            </a:r>
          </a:p>
        </p:txBody>
      </p:sp>
      <p:sp>
        <p:nvSpPr>
          <p:cNvPr id="3" name="サブタイトル 2"/>
          <p:cNvSpPr>
            <a:spLocks noGrp="1"/>
          </p:cNvSpPr>
          <p:nvPr>
            <p:ph type="subTitle" idx="1"/>
          </p:nvPr>
        </p:nvSpPr>
        <p:spPr>
          <a:xfrm>
            <a:off x="179512" y="1268760"/>
            <a:ext cx="9289032" cy="5472608"/>
          </a:xfrm>
        </p:spPr>
        <p:txBody>
          <a:bodyPr>
            <a:normAutofit/>
          </a:bodyPr>
          <a:lstStyle/>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■初期事務手数料</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5</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万円（</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外国人は</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万円</a:t>
            </a:r>
            <a:r>
              <a:rPr kumimoji="1"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a:t>
            </a:r>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kumimoji="1"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■家賃</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個室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11</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7</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万円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25</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室　</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個室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17</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7.5</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万円　</a:t>
            </a:r>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室　</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■共益費（水光熱費、</a:t>
            </a:r>
            <a:r>
              <a:rPr lang="en-US" altLang="ja-JP" sz="2400" dirty="0" err="1">
                <a:solidFill>
                  <a:schemeClr val="tx1">
                    <a:lumMod val="75000"/>
                    <a:lumOff val="25000"/>
                  </a:schemeClr>
                </a:solidFill>
                <a:latin typeface="メイリオ" pitchFamily="50" charset="-128"/>
                <a:ea typeface="メイリオ" pitchFamily="50" charset="-128"/>
                <a:cs typeface="メイリオ" pitchFamily="50" charset="-128"/>
              </a:rPr>
              <a:t>wifi</a:t>
            </a:r>
            <a:r>
              <a:rPr lang="ja-JP" altLang="en-US" sz="2400" dirty="0" err="1">
                <a:solidFill>
                  <a:schemeClr val="tx1">
                    <a:lumMod val="75000"/>
                    <a:lumOff val="25000"/>
                  </a:schemeClr>
                </a:solidFill>
                <a:latin typeface="メイリオ" pitchFamily="50" charset="-128"/>
                <a:ea typeface="メイリオ" pitchFamily="50" charset="-128"/>
                <a:cs typeface="メイリオ" pitchFamily="50" charset="-128"/>
              </a:rPr>
              <a:t>、</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共用スペース利用料、消耗品込）</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r>
              <a:rPr lang="en-US" altLang="ja-JP" sz="2400" dirty="0">
                <a:solidFill>
                  <a:schemeClr val="tx1">
                    <a:lumMod val="75000"/>
                    <a:lumOff val="25000"/>
                  </a:schemeClr>
                </a:solidFill>
                <a:latin typeface="メイリオ" pitchFamily="50" charset="-128"/>
                <a:ea typeface="メイリオ" pitchFamily="50" charset="-128"/>
                <a:cs typeface="メイリオ" pitchFamily="50" charset="-128"/>
              </a:rPr>
              <a:t>15000</a:t>
            </a:r>
            <a:r>
              <a:rPr lang="ja-JP" altLang="en-US" sz="2400" dirty="0">
                <a:solidFill>
                  <a:schemeClr val="tx1">
                    <a:lumMod val="75000"/>
                    <a:lumOff val="25000"/>
                  </a:schemeClr>
                </a:solidFill>
                <a:latin typeface="メイリオ" pitchFamily="50" charset="-128"/>
                <a:ea typeface="メイリオ" pitchFamily="50" charset="-128"/>
                <a:cs typeface="メイリオ" pitchFamily="50" charset="-128"/>
              </a:rPr>
              <a:t>円</a:t>
            </a:r>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a:p>
            <a:pPr algn="l"/>
            <a:endParaRPr lang="en-US" altLang="ja-JP" sz="2400" dirty="0">
              <a:solidFill>
                <a:schemeClr val="tx1">
                  <a:lumMod val="75000"/>
                  <a:lumOff val="25000"/>
                </a:schemeClr>
              </a:solidFill>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3347864" y="6525344"/>
            <a:ext cx="5832648" cy="307777"/>
          </a:xfrm>
          <a:prstGeom prst="rect">
            <a:avLst/>
          </a:prstGeom>
          <a:noFill/>
        </p:spPr>
        <p:txBody>
          <a:bodyPr wrap="square" rtlCol="0">
            <a:spAutoFit/>
          </a:bodyPr>
          <a:lstStyle/>
          <a:p>
            <a:pPr algn="r"/>
            <a:r>
              <a:rPr lang="en-US" altLang="ja-JP" sz="1400" dirty="0"/>
              <a:t>Copyright © 2013 IRODORIFACTORY</a:t>
            </a:r>
            <a:r>
              <a:rPr lang="ja-JP" altLang="en-US" sz="1400" dirty="0"/>
              <a:t> </a:t>
            </a:r>
            <a:r>
              <a:rPr lang="en-US" altLang="ja-JP" sz="1400" dirty="0" err="1"/>
              <a:t>Co.,Ltd</a:t>
            </a:r>
            <a:r>
              <a:rPr lang="en-US" altLang="ja-JP" sz="1400" dirty="0"/>
              <a:t> All Rights Reserved.</a:t>
            </a:r>
            <a:endParaRPr kumimoji="1" lang="ja-JP" altLang="en-US" sz="1400" dirty="0"/>
          </a:p>
        </p:txBody>
      </p:sp>
      <p:sp>
        <p:nvSpPr>
          <p:cNvPr id="5" name="角丸四角形 4"/>
          <p:cNvSpPr/>
          <p:nvPr/>
        </p:nvSpPr>
        <p:spPr>
          <a:xfrm>
            <a:off x="5076056" y="404664"/>
            <a:ext cx="3816424" cy="1728192"/>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6"/>
                </a:solidFill>
              </a:rPr>
              <a:t>オープニング特別</a:t>
            </a:r>
            <a:endParaRPr kumimoji="1" lang="en-US" altLang="ja-JP" sz="2800" dirty="0">
              <a:solidFill>
                <a:schemeClr val="accent6"/>
              </a:solidFill>
            </a:endParaRPr>
          </a:p>
          <a:p>
            <a:pPr algn="ctr"/>
            <a:r>
              <a:rPr kumimoji="1" lang="ja-JP" altLang="en-US" sz="2800" dirty="0">
                <a:solidFill>
                  <a:schemeClr val="accent6"/>
                </a:solidFill>
              </a:rPr>
              <a:t>キャンペーン</a:t>
            </a:r>
            <a:endParaRPr kumimoji="1" lang="en-US" altLang="ja-JP" sz="2800" dirty="0">
              <a:solidFill>
                <a:schemeClr val="accent6"/>
              </a:solidFill>
            </a:endParaRPr>
          </a:p>
          <a:p>
            <a:pPr algn="ctr"/>
            <a:r>
              <a:rPr kumimoji="1" lang="ja-JP" altLang="en-US" sz="2800" dirty="0">
                <a:solidFill>
                  <a:srgbClr val="FF0066"/>
                </a:solidFill>
              </a:rPr>
              <a:t>家賃毎月</a:t>
            </a:r>
            <a:r>
              <a:rPr kumimoji="1" lang="en-US" altLang="ja-JP" sz="2800" dirty="0">
                <a:solidFill>
                  <a:srgbClr val="FF0066"/>
                </a:solidFill>
              </a:rPr>
              <a:t>1</a:t>
            </a:r>
            <a:r>
              <a:rPr kumimoji="1" lang="ja-JP" altLang="en-US" sz="2800" dirty="0">
                <a:solidFill>
                  <a:srgbClr val="FF0066"/>
                </a:solidFill>
              </a:rPr>
              <a:t>万円</a:t>
            </a:r>
            <a:r>
              <a:rPr kumimoji="1" lang="en-US" altLang="ja-JP" sz="2800" dirty="0">
                <a:solidFill>
                  <a:srgbClr val="FF0066"/>
                </a:solidFill>
              </a:rPr>
              <a:t>OFF</a:t>
            </a:r>
            <a:r>
              <a:rPr lang="ja-JP" altLang="en-US" sz="2800" dirty="0">
                <a:solidFill>
                  <a:srgbClr val="FF0066"/>
                </a:solidFill>
              </a:rPr>
              <a:t>！</a:t>
            </a:r>
            <a:endParaRPr kumimoji="1" lang="en-US" altLang="ja-JP" sz="2800" dirty="0">
              <a:solidFill>
                <a:srgbClr val="FF0066"/>
              </a:solidFill>
            </a:endParaRPr>
          </a:p>
        </p:txBody>
      </p:sp>
    </p:spTree>
    <p:extLst>
      <p:ext uri="{BB962C8B-B14F-4D97-AF65-F5344CB8AC3E}">
        <p14:creationId xmlns:p14="http://schemas.microsoft.com/office/powerpoint/2010/main" val="19100736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10412</TotalTime>
  <Words>490</Words>
  <Application>Microsoft Office PowerPoint</Application>
  <PresentationFormat>画面に合わせる (4:3)</PresentationFormat>
  <Paragraphs>106</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Meiryo UI</vt:lpstr>
      <vt:lpstr>ＭＳ Ｐゴシック</vt:lpstr>
      <vt:lpstr>メイリオ</vt:lpstr>
      <vt:lpstr>Arial</vt:lpstr>
      <vt:lpstr>Calibri</vt:lpstr>
      <vt:lpstr>Office ​​テーマ</vt:lpstr>
      <vt:lpstr>国際交流シェアハウス  コンセプト資料  </vt:lpstr>
      <vt:lpstr>コンセプト</vt:lpstr>
      <vt:lpstr>ターゲット</vt:lpstr>
      <vt:lpstr>サービス</vt:lpstr>
      <vt:lpstr>住人専用Facebookグループ</vt:lpstr>
      <vt:lpstr>国際交流パーティー</vt:lpstr>
      <vt:lpstr>既存の国際交流シェアハウス住人の声</vt:lpstr>
      <vt:lpstr>アクセス</vt:lpstr>
      <vt:lpstr>家賃</vt:lpstr>
      <vt:lpstr>弊社実績</vt:lpstr>
      <vt:lpstr>起業家シェアハウス、英会話シェアハウス新聞掲載記事</vt:lpstr>
      <vt:lpstr>全国賃貸住宅新聞掲載記事</vt:lpstr>
      <vt:lpstr>起業家シェアハウスTV放映</vt:lpstr>
      <vt:lpstr>　コンセプトホテル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スキルアップハウス桜台</dc:title>
  <dc:creator>MASAHIRO</dc:creator>
  <cp:lastModifiedBy>内野匡裕</cp:lastModifiedBy>
  <cp:revision>178</cp:revision>
  <cp:lastPrinted>2017-07-07T02:50:24Z</cp:lastPrinted>
  <dcterms:created xsi:type="dcterms:W3CDTF">2012-03-23T04:50:15Z</dcterms:created>
  <dcterms:modified xsi:type="dcterms:W3CDTF">2017-07-13T15:24:35Z</dcterms:modified>
</cp:coreProperties>
</file>