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9" r:id="rId2"/>
    <p:sldId id="257" r:id="rId3"/>
    <p:sldId id="260" r:id="rId4"/>
  </p:sldIdLst>
  <p:sldSz cx="6858000" cy="9144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289" autoAdjust="0"/>
  </p:normalViewPr>
  <p:slideViewPr>
    <p:cSldViewPr>
      <p:cViewPr>
        <p:scale>
          <a:sx n="100" d="100"/>
          <a:sy n="100" d="100"/>
        </p:scale>
        <p:origin x="-1140" y="2676"/>
      </p:cViewPr>
      <p:guideLst>
        <p:guide orient="horz" pos="2880"/>
        <p:guide pos="216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71C617-7003-4652-AB09-194AB5DC7E49}" type="datetimeFigureOut">
              <a:rPr kumimoji="1" lang="ja-JP" altLang="en-US" smtClean="0"/>
              <a:pPr/>
              <a:t>2017/10/6</a:t>
            </a:fld>
            <a:endParaRPr kumimoji="1" lang="ja-JP" altLang="en-US"/>
          </a:p>
        </p:txBody>
      </p:sp>
      <p:sp>
        <p:nvSpPr>
          <p:cNvPr id="4" name="スライド イメージ プレースホルダ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8EFEB3-9FE7-48D8-A5ED-AFFF9FCF78B3}"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lgn="ctr"/>
            <a:endParaRPr lang="en-US" altLang="ja-JP" sz="1200" b="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ja-JP" altLang="ja-JP" sz="1200" b="0" kern="1200" dirty="0" smtClean="0">
              <a:solidFill>
                <a:schemeClr val="tx1"/>
              </a:solidFill>
              <a:latin typeface="+mn-lt"/>
              <a:ea typeface="+mn-ea"/>
              <a:cs typeface="+mn-cs"/>
            </a:endParaRPr>
          </a:p>
        </p:txBody>
      </p:sp>
      <p:sp>
        <p:nvSpPr>
          <p:cNvPr id="4" name="スライド番号プレースホルダ 3"/>
          <p:cNvSpPr>
            <a:spLocks noGrp="1"/>
          </p:cNvSpPr>
          <p:nvPr>
            <p:ph type="sldNum" sz="quarter" idx="10"/>
          </p:nvPr>
        </p:nvSpPr>
        <p:spPr/>
        <p:txBody>
          <a:bodyPr/>
          <a:lstStyle/>
          <a:p>
            <a:fld id="{4534E671-CE58-4BE9-8E08-4DA7FF886BF4}" type="slidenum">
              <a:rPr kumimoji="1" lang="ja-JP" altLang="en-US" smtClean="0"/>
              <a:pPr/>
              <a:t>1</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158EFEB3-9FE7-48D8-A5ED-AFFF9FCF78B3}" type="slidenum">
              <a:rPr kumimoji="1" lang="ja-JP" altLang="en-US" smtClean="0"/>
              <a:pPr/>
              <a:t>2</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158EFEB3-9FE7-48D8-A5ED-AFFF9FCF78B3}" type="slidenum">
              <a:rPr kumimoji="1" lang="ja-JP" altLang="en-US" smtClean="0"/>
              <a:pPr/>
              <a:t>3</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323DC28-F303-42F2-9B64-C6B41806B076}" type="datetimeFigureOut">
              <a:rPr kumimoji="1" lang="ja-JP" altLang="en-US" smtClean="0"/>
              <a:pPr/>
              <a:t>2017/10/6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78C020-F15E-46CF-A820-31C0A9132874}" type="slidenum">
              <a:rPr kumimoji="1" lang="ja-JP" altLang="en-US" smtClean="0"/>
              <a:pPr/>
              <a:t>&lt;#&gt;</a:t>
            </a:fld>
            <a:endParaRPr kumimoji="1" lang="ja-JP" altLang="en-US"/>
          </a:p>
        </p:txBody>
      </p:sp>
    </p:spTree>
    <p:extLst>
      <p:ext uri="{BB962C8B-B14F-4D97-AF65-F5344CB8AC3E}">
        <p14:creationId xmlns:p14="http://schemas.microsoft.com/office/powerpoint/2010/main" xmlns="" val="2471710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23DC28-F303-42F2-9B64-C6B41806B076}" type="datetimeFigureOut">
              <a:rPr kumimoji="1" lang="ja-JP" altLang="en-US" smtClean="0"/>
              <a:pPr/>
              <a:t>2017/10/6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78C020-F15E-46CF-A820-31C0A9132874}" type="slidenum">
              <a:rPr kumimoji="1" lang="ja-JP" altLang="en-US" smtClean="0"/>
              <a:pPr/>
              <a:t>&lt;#&gt;</a:t>
            </a:fld>
            <a:endParaRPr kumimoji="1" lang="ja-JP" altLang="en-US"/>
          </a:p>
        </p:txBody>
      </p:sp>
    </p:spTree>
    <p:extLst>
      <p:ext uri="{BB962C8B-B14F-4D97-AF65-F5344CB8AC3E}">
        <p14:creationId xmlns:p14="http://schemas.microsoft.com/office/powerpoint/2010/main" xmlns="" val="2085005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57175" y="488951"/>
            <a:ext cx="3357563" cy="1040130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23DC28-F303-42F2-9B64-C6B41806B076}" type="datetimeFigureOut">
              <a:rPr kumimoji="1" lang="ja-JP" altLang="en-US" smtClean="0"/>
              <a:pPr/>
              <a:t>2017/10/6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78C020-F15E-46CF-A820-31C0A9132874}" type="slidenum">
              <a:rPr kumimoji="1" lang="ja-JP" altLang="en-US" smtClean="0"/>
              <a:pPr/>
              <a:t>&lt;#&gt;</a:t>
            </a:fld>
            <a:endParaRPr kumimoji="1" lang="ja-JP" altLang="en-US"/>
          </a:p>
        </p:txBody>
      </p:sp>
    </p:spTree>
    <p:extLst>
      <p:ext uri="{BB962C8B-B14F-4D97-AF65-F5344CB8AC3E}">
        <p14:creationId xmlns:p14="http://schemas.microsoft.com/office/powerpoint/2010/main" xmlns="" val="2852900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23DC28-F303-42F2-9B64-C6B41806B076}" type="datetimeFigureOut">
              <a:rPr kumimoji="1" lang="ja-JP" altLang="en-US" smtClean="0"/>
              <a:pPr/>
              <a:t>2017/10/6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78C020-F15E-46CF-A820-31C0A9132874}" type="slidenum">
              <a:rPr kumimoji="1" lang="ja-JP" altLang="en-US" smtClean="0"/>
              <a:pPr/>
              <a:t>&lt;#&gt;</a:t>
            </a:fld>
            <a:endParaRPr kumimoji="1" lang="ja-JP" altLang="en-US"/>
          </a:p>
        </p:txBody>
      </p:sp>
    </p:spTree>
    <p:extLst>
      <p:ext uri="{BB962C8B-B14F-4D97-AF65-F5344CB8AC3E}">
        <p14:creationId xmlns:p14="http://schemas.microsoft.com/office/powerpoint/2010/main" xmlns="" val="2367595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323DC28-F303-42F2-9B64-C6B41806B076}" type="datetimeFigureOut">
              <a:rPr kumimoji="1" lang="ja-JP" altLang="en-US" smtClean="0"/>
              <a:pPr/>
              <a:t>2017/10/6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78C020-F15E-46CF-A820-31C0A9132874}" type="slidenum">
              <a:rPr kumimoji="1" lang="ja-JP" altLang="en-US" smtClean="0"/>
              <a:pPr/>
              <a:t>&lt;#&gt;</a:t>
            </a:fld>
            <a:endParaRPr kumimoji="1" lang="ja-JP" altLang="en-US"/>
          </a:p>
        </p:txBody>
      </p:sp>
    </p:spTree>
    <p:extLst>
      <p:ext uri="{BB962C8B-B14F-4D97-AF65-F5344CB8AC3E}">
        <p14:creationId xmlns:p14="http://schemas.microsoft.com/office/powerpoint/2010/main" xmlns="" val="1702839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323DC28-F303-42F2-9B64-C6B41806B076}" type="datetimeFigureOut">
              <a:rPr kumimoji="1" lang="ja-JP" altLang="en-US" smtClean="0"/>
              <a:pPr/>
              <a:t>2017/10/6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D78C020-F15E-46CF-A820-31C0A9132874}" type="slidenum">
              <a:rPr kumimoji="1" lang="ja-JP" altLang="en-US" smtClean="0"/>
              <a:pPr/>
              <a:t>&lt;#&gt;</a:t>
            </a:fld>
            <a:endParaRPr kumimoji="1" lang="ja-JP" altLang="en-US"/>
          </a:p>
        </p:txBody>
      </p:sp>
    </p:spTree>
    <p:extLst>
      <p:ext uri="{BB962C8B-B14F-4D97-AF65-F5344CB8AC3E}">
        <p14:creationId xmlns:p14="http://schemas.microsoft.com/office/powerpoint/2010/main" xmlns="" val="897194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323DC28-F303-42F2-9B64-C6B41806B076}" type="datetimeFigureOut">
              <a:rPr kumimoji="1" lang="ja-JP" altLang="en-US" smtClean="0"/>
              <a:pPr/>
              <a:t>2017/10/6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D78C020-F15E-46CF-A820-31C0A9132874}" type="slidenum">
              <a:rPr kumimoji="1" lang="ja-JP" altLang="en-US" smtClean="0"/>
              <a:pPr/>
              <a:t>&lt;#&gt;</a:t>
            </a:fld>
            <a:endParaRPr kumimoji="1" lang="ja-JP" altLang="en-US"/>
          </a:p>
        </p:txBody>
      </p:sp>
    </p:spTree>
    <p:extLst>
      <p:ext uri="{BB962C8B-B14F-4D97-AF65-F5344CB8AC3E}">
        <p14:creationId xmlns:p14="http://schemas.microsoft.com/office/powerpoint/2010/main" xmlns="" val="165706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323DC28-F303-42F2-9B64-C6B41806B076}" type="datetimeFigureOut">
              <a:rPr kumimoji="1" lang="ja-JP" altLang="en-US" smtClean="0"/>
              <a:pPr/>
              <a:t>2017/10/6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D78C020-F15E-46CF-A820-31C0A9132874}" type="slidenum">
              <a:rPr kumimoji="1" lang="ja-JP" altLang="en-US" smtClean="0"/>
              <a:pPr/>
              <a:t>&lt;#&gt;</a:t>
            </a:fld>
            <a:endParaRPr kumimoji="1" lang="ja-JP" altLang="en-US"/>
          </a:p>
        </p:txBody>
      </p:sp>
    </p:spTree>
    <p:extLst>
      <p:ext uri="{BB962C8B-B14F-4D97-AF65-F5344CB8AC3E}">
        <p14:creationId xmlns:p14="http://schemas.microsoft.com/office/powerpoint/2010/main" xmlns="" val="884983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23DC28-F303-42F2-9B64-C6B41806B076}" type="datetimeFigureOut">
              <a:rPr kumimoji="1" lang="ja-JP" altLang="en-US" smtClean="0"/>
              <a:pPr/>
              <a:t>2017/10/6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D78C020-F15E-46CF-A820-31C0A9132874}" type="slidenum">
              <a:rPr kumimoji="1" lang="ja-JP" altLang="en-US" smtClean="0"/>
              <a:pPr/>
              <a:t>&lt;#&gt;</a:t>
            </a:fld>
            <a:endParaRPr kumimoji="1" lang="ja-JP" altLang="en-US"/>
          </a:p>
        </p:txBody>
      </p:sp>
    </p:spTree>
    <p:extLst>
      <p:ext uri="{BB962C8B-B14F-4D97-AF65-F5344CB8AC3E}">
        <p14:creationId xmlns:p14="http://schemas.microsoft.com/office/powerpoint/2010/main" xmlns="" val="3405810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23DC28-F303-42F2-9B64-C6B41806B076}" type="datetimeFigureOut">
              <a:rPr kumimoji="1" lang="ja-JP" altLang="en-US" smtClean="0"/>
              <a:pPr/>
              <a:t>2017/10/6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D78C020-F15E-46CF-A820-31C0A9132874}" type="slidenum">
              <a:rPr kumimoji="1" lang="ja-JP" altLang="en-US" smtClean="0"/>
              <a:pPr/>
              <a:t>&lt;#&gt;</a:t>
            </a:fld>
            <a:endParaRPr kumimoji="1" lang="ja-JP" altLang="en-US"/>
          </a:p>
        </p:txBody>
      </p:sp>
    </p:spTree>
    <p:extLst>
      <p:ext uri="{BB962C8B-B14F-4D97-AF65-F5344CB8AC3E}">
        <p14:creationId xmlns:p14="http://schemas.microsoft.com/office/powerpoint/2010/main" xmlns="" val="330277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23DC28-F303-42F2-9B64-C6B41806B076}" type="datetimeFigureOut">
              <a:rPr kumimoji="1" lang="ja-JP" altLang="en-US" smtClean="0"/>
              <a:pPr/>
              <a:t>2017/10/6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D78C020-F15E-46CF-A820-31C0A9132874}" type="slidenum">
              <a:rPr kumimoji="1" lang="ja-JP" altLang="en-US" smtClean="0"/>
              <a:pPr/>
              <a:t>&lt;#&gt;</a:t>
            </a:fld>
            <a:endParaRPr kumimoji="1" lang="ja-JP" altLang="en-US"/>
          </a:p>
        </p:txBody>
      </p:sp>
    </p:spTree>
    <p:extLst>
      <p:ext uri="{BB962C8B-B14F-4D97-AF65-F5344CB8AC3E}">
        <p14:creationId xmlns:p14="http://schemas.microsoft.com/office/powerpoint/2010/main" xmlns="" val="1658800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8323DC28-F303-42F2-9B64-C6B41806B076}" type="datetimeFigureOut">
              <a:rPr kumimoji="1" lang="ja-JP" altLang="en-US" smtClean="0"/>
              <a:pPr/>
              <a:t>2017/10/6</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2D78C020-F15E-46CF-A820-31C0A9132874}" type="slidenum">
              <a:rPr kumimoji="1" lang="ja-JP" altLang="en-US" smtClean="0"/>
              <a:pPr/>
              <a:t>&lt;#&gt;</a:t>
            </a:fld>
            <a:endParaRPr kumimoji="1" lang="ja-JP" altLang="en-US"/>
          </a:p>
        </p:txBody>
      </p:sp>
    </p:spTree>
    <p:extLst>
      <p:ext uri="{BB962C8B-B14F-4D97-AF65-F5344CB8AC3E}">
        <p14:creationId xmlns:p14="http://schemas.microsoft.com/office/powerpoint/2010/main" xmlns="" val="65233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eiga.ne.jp/finland-film-festiva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36512"/>
            <a:ext cx="6857999" cy="115212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6" name="Picture 2"/>
          <p:cNvPicPr>
            <a:picLocks noChangeAspect="1" noChangeArrowheads="1"/>
          </p:cNvPicPr>
          <p:nvPr/>
        </p:nvPicPr>
        <p:blipFill rotWithShape="1">
          <a:blip r:embed="rId3" cstate="print">
            <a:extLst>
              <a:ext uri="{28A0092B-C50C-407E-A947-70E740481C1C}">
                <a14:useLocalDpi xmlns:a14="http://schemas.microsoft.com/office/drawing/2010/main" xmlns="" val="0"/>
              </a:ext>
            </a:extLst>
          </a:blip>
          <a:srcRect l="18314" t="11459" r="63431" b="11250"/>
          <a:stretch/>
        </p:blipFill>
        <p:spPr bwMode="auto">
          <a:xfrm>
            <a:off x="4869160" y="1763688"/>
            <a:ext cx="1944216" cy="274392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8" name="正方形/長方形 7"/>
          <p:cNvSpPr/>
          <p:nvPr/>
        </p:nvSpPr>
        <p:spPr>
          <a:xfrm>
            <a:off x="291116" y="5652120"/>
            <a:ext cx="6233556" cy="338437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292533" y="5652120"/>
            <a:ext cx="6376827" cy="3662541"/>
          </a:xfrm>
          <a:prstGeom prst="rect">
            <a:avLst/>
          </a:prstGeom>
          <a:noFill/>
        </p:spPr>
        <p:txBody>
          <a:bodyPr wrap="square" rtlCol="0">
            <a:spAutoFit/>
          </a:bodyPr>
          <a:lstStyle/>
          <a:p>
            <a:pPr algn="ctr"/>
            <a:r>
              <a:rPr lang="ja-JP" altLang="en-US" sz="14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「フィンランド映画祭</a:t>
            </a:r>
            <a:r>
              <a:rPr lang="en-US" altLang="ja-JP" sz="14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2017</a:t>
            </a:r>
            <a:r>
              <a:rPr lang="ja-JP" altLang="en-US" sz="14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」開催概要</a:t>
            </a:r>
            <a:endParaRPr lang="en-US" altLang="ja-JP" sz="14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会期：</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2017</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日（土）～</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8</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日（水）　</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日間</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会場：ＴＯＨＯシネマズ 六本木ヒルズ</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東京都港区六本木</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六本木ヒルズけやき坂コンプレックス内</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上映作品：</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solidFill>
                  <a:srgbClr val="000000"/>
                </a:solidFill>
                <a:latin typeface="メイリオ" pitchFamily="50" charset="-128"/>
                <a:ea typeface="メイリオ" pitchFamily="50" charset="-128"/>
              </a:rPr>
              <a:t>ペット安楽死請負人</a:t>
            </a:r>
            <a:r>
              <a:rPr lang="en-US" altLang="ja-JP" sz="1000" dirty="0" smtClean="0">
                <a:latin typeface="メイリオ" pitchFamily="50" charset="-128"/>
                <a:ea typeface="メイリオ" pitchFamily="50" charset="-128"/>
                <a:cs typeface="メイリオ" panose="020B0604030504040204" pitchFamily="50" charset="-128"/>
              </a:rPr>
              <a:t>』</a:t>
            </a:r>
            <a:r>
              <a:rPr lang="ja-JP" altLang="en-US" sz="1000" dirty="0" smtClean="0">
                <a:latin typeface="メイリオ" pitchFamily="50" charset="-128"/>
                <a:ea typeface="メイリオ" pitchFamily="50" charset="-128"/>
                <a:cs typeface="メイリオ" panose="020B0604030504040204" pitchFamily="50" charset="-128"/>
              </a:rPr>
              <a:t>（オープニング作品）</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itchFamily="50" charset="-128"/>
                <a:ea typeface="メイリオ" pitchFamily="50" charset="-128"/>
              </a:rPr>
              <a:t>マイアミ</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solidFill>
                  <a:srgbClr val="000000"/>
                </a:solidFill>
                <a:latin typeface="メイリオ" pitchFamily="50" charset="-128"/>
                <a:ea typeface="メイリオ" pitchFamily="50" charset="-128"/>
              </a:rPr>
              <a:t>リトル・ウィング</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itchFamily="50" charset="-128"/>
                <a:ea typeface="メイリオ" pitchFamily="50" charset="-128"/>
                <a:cs typeface="メイリオ" panose="020B0604030504040204" pitchFamily="50" charset="-128"/>
              </a:rPr>
              <a:t>　　　　</a:t>
            </a:r>
            <a:endParaRPr lang="en-US" altLang="ja-JP" sz="1200" dirty="0" smtClean="0">
              <a:latin typeface="メイリオ" pitchFamily="50" charset="-128"/>
              <a:ea typeface="メイリオ" pitchFamily="50" charset="-128"/>
              <a:cs typeface="メイリオ" panose="020B0604030504040204" pitchFamily="50" charset="-128"/>
            </a:endParaRPr>
          </a:p>
          <a:p>
            <a:r>
              <a:rPr lang="ja-JP" altLang="en-US" sz="1200" dirty="0" smtClean="0">
                <a:latin typeface="メイリオ" pitchFamily="50" charset="-128"/>
                <a:ea typeface="メイリオ" pitchFamily="50" charset="-128"/>
                <a:cs typeface="メイリオ" panose="020B0604030504040204" pitchFamily="50" charset="-128"/>
              </a:rPr>
              <a:t>　　　　　</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itchFamily="50" charset="-128"/>
                <a:ea typeface="メイリオ" pitchFamily="50" charset="-128"/>
              </a:rPr>
              <a:t>月の森のカイサ</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itchFamily="50" charset="-128"/>
                <a:ea typeface="メイリオ" pitchFamily="50" charset="-128"/>
              </a:rPr>
              <a:t>ラップランドの掟</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itchFamily="50" charset="-128"/>
                <a:ea typeface="メイリオ" pitchFamily="50" charset="-128"/>
              </a:rPr>
              <a:t>希望のかなた</a:t>
            </a:r>
            <a:r>
              <a:rPr lang="en-US" altLang="ja-JP" sz="1000" dirty="0" smtClean="0">
                <a:latin typeface="メイリオ" pitchFamily="50" charset="-128"/>
                <a:ea typeface="メイリオ" pitchFamily="50" charset="-128"/>
                <a:cs typeface="メイリオ" panose="020B0604030504040204" pitchFamily="50" charset="-128"/>
              </a:rPr>
              <a:t>』</a:t>
            </a:r>
            <a:r>
              <a:rPr lang="ja-JP" altLang="en-US" sz="1000" dirty="0" smtClean="0">
                <a:latin typeface="メイリオ" pitchFamily="50" charset="-128"/>
                <a:ea typeface="メイリオ" pitchFamily="50" charset="-128"/>
                <a:cs typeface="メイリオ" panose="020B0604030504040204" pitchFamily="50" charset="-128"/>
              </a:rPr>
              <a:t>（クロージング作品）</a:t>
            </a:r>
            <a:endParaRPr lang="en-US" altLang="ja-JP" sz="1000" dirty="0" smtClean="0">
              <a:latin typeface="メイリオ" pitchFamily="50" charset="-128"/>
              <a:ea typeface="メイリオ"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入場料金：</a:t>
            </a:r>
            <a:r>
              <a:rPr lang="en-US" altLang="ja-JP" sz="1200" dirty="0" smtClean="0">
                <a:latin typeface="メイリオ" pitchFamily="50" charset="-128"/>
                <a:ea typeface="メイリオ" pitchFamily="50" charset="-128"/>
                <a:cs typeface="メイリオ" panose="020B0604030504040204" pitchFamily="50" charset="-128"/>
              </a:rPr>
              <a:t>1,500</a:t>
            </a:r>
            <a:r>
              <a:rPr lang="ja-JP" altLang="en-US" sz="1200" dirty="0" smtClean="0">
                <a:latin typeface="メイリオ" pitchFamily="50" charset="-128"/>
                <a:ea typeface="メイリオ" pitchFamily="50" charset="-128"/>
                <a:cs typeface="メイリオ" panose="020B0604030504040204" pitchFamily="50" charset="-128"/>
              </a:rPr>
              <a:t>円均一（税込）</a:t>
            </a:r>
            <a:r>
              <a:rPr lang="ja-JP" altLang="en-US" sz="1200" dirty="0" smtClean="0">
                <a:latin typeface="メイリオ" pitchFamily="50" charset="-128"/>
                <a:ea typeface="メイリオ" pitchFamily="50" charset="-128"/>
              </a:rPr>
              <a:t> 全</a:t>
            </a:r>
            <a:r>
              <a:rPr lang="en-US" altLang="ja-JP" sz="1200" dirty="0" smtClean="0">
                <a:latin typeface="メイリオ" pitchFamily="50" charset="-128"/>
                <a:ea typeface="メイリオ" pitchFamily="50" charset="-128"/>
              </a:rPr>
              <a:t>6</a:t>
            </a:r>
            <a:r>
              <a:rPr lang="ja-JP" altLang="en-US" sz="1200" dirty="0" smtClean="0">
                <a:latin typeface="メイリオ" pitchFamily="50" charset="-128"/>
                <a:ea typeface="メイリオ" pitchFamily="50" charset="-128"/>
              </a:rPr>
              <a:t>作品日本語字幕／全席指定・各回入替制</a:t>
            </a:r>
          </a:p>
          <a:p>
            <a:r>
              <a:rPr lang="ja-JP" altLang="en-US" sz="1200" dirty="0" smtClean="0">
                <a:latin typeface="メイリオ" pitchFamily="50" charset="-128"/>
                <a:ea typeface="メイリオ" pitchFamily="50" charset="-128"/>
              </a:rPr>
              <a:t>　　　　　</a:t>
            </a:r>
            <a:r>
              <a:rPr lang="en-US" altLang="ja-JP" sz="1200" dirty="0" smtClean="0">
                <a:latin typeface="メイリオ" pitchFamily="50" charset="-128"/>
                <a:ea typeface="メイリオ" pitchFamily="50" charset="-128"/>
              </a:rPr>
              <a:t>※</a:t>
            </a:r>
            <a:r>
              <a:rPr lang="ja-JP" altLang="en-US" sz="1200" dirty="0" smtClean="0">
                <a:latin typeface="メイリオ" pitchFamily="50" charset="-128"/>
                <a:ea typeface="メイリオ" pitchFamily="50" charset="-128"/>
              </a:rPr>
              <a:t>各作品の座席指定券は</a:t>
            </a:r>
            <a:r>
              <a:rPr lang="en-US" altLang="ja-JP" sz="1200" dirty="0" smtClean="0">
                <a:latin typeface="メイリオ" pitchFamily="50" charset="-128"/>
                <a:ea typeface="メイリオ" pitchFamily="50" charset="-128"/>
              </a:rPr>
              <a:t>10/21(</a:t>
            </a:r>
            <a:r>
              <a:rPr lang="ja-JP" altLang="en-US" sz="1200" dirty="0" smtClean="0">
                <a:latin typeface="メイリオ" pitchFamily="50" charset="-128"/>
                <a:ea typeface="メイリオ" pitchFamily="50" charset="-128"/>
              </a:rPr>
              <a:t>水</a:t>
            </a:r>
            <a:r>
              <a:rPr lang="en-US" altLang="ja-JP" sz="1200" dirty="0" smtClean="0">
                <a:latin typeface="メイリオ" pitchFamily="50" charset="-128"/>
                <a:ea typeface="メイリオ" pitchFamily="50" charset="-128"/>
              </a:rPr>
              <a:t>)0</a:t>
            </a:r>
            <a:r>
              <a:rPr lang="ja-JP" altLang="en-US" sz="1200" dirty="0" smtClean="0">
                <a:latin typeface="メイリオ" pitchFamily="50" charset="-128"/>
                <a:ea typeface="メイリオ" pitchFamily="50" charset="-128"/>
              </a:rPr>
              <a:t>：</a:t>
            </a:r>
            <a:r>
              <a:rPr lang="en-US" altLang="ja-JP" sz="1200" dirty="0" smtClean="0">
                <a:latin typeface="メイリオ" pitchFamily="50" charset="-128"/>
                <a:ea typeface="メイリオ" pitchFamily="50" charset="-128"/>
              </a:rPr>
              <a:t>00</a:t>
            </a:r>
            <a:r>
              <a:rPr lang="ja-JP" altLang="en-US" sz="1200" dirty="0" smtClean="0">
                <a:latin typeface="メイリオ" pitchFamily="50" charset="-128"/>
                <a:ea typeface="メイリオ" pitchFamily="50" charset="-128"/>
              </a:rPr>
              <a:t>よりインターネット</a:t>
            </a:r>
          </a:p>
          <a:p>
            <a:r>
              <a:rPr lang="ja-JP" altLang="en-US" sz="1200" dirty="0" smtClean="0">
                <a:latin typeface="メイリオ" pitchFamily="50" charset="-128"/>
                <a:ea typeface="メイリオ" pitchFamily="50" charset="-128"/>
              </a:rPr>
              <a:t>　　　　　“</a:t>
            </a:r>
            <a:r>
              <a:rPr lang="fr-FR" altLang="ja-JP" sz="1200" dirty="0" smtClean="0">
                <a:latin typeface="メイリオ" pitchFamily="50" charset="-128"/>
                <a:ea typeface="メイリオ" pitchFamily="50" charset="-128"/>
              </a:rPr>
              <a:t>vit”[www.tohotheater.jp]</a:t>
            </a:r>
            <a:r>
              <a:rPr lang="ja-JP" altLang="en-US" sz="1200" dirty="0" err="1" smtClean="0">
                <a:latin typeface="メイリオ" pitchFamily="50" charset="-128"/>
                <a:ea typeface="メイリオ" pitchFamily="50" charset="-128"/>
              </a:rPr>
              <a:t>にて</a:t>
            </a:r>
            <a:r>
              <a:rPr lang="ja-JP" altLang="en-US" sz="1200" dirty="0" smtClean="0">
                <a:latin typeface="メイリオ" pitchFamily="50" charset="-128"/>
                <a:ea typeface="メイリオ" pitchFamily="50" charset="-128"/>
              </a:rPr>
              <a:t>販売開始</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各種割引サービスの適用はありません。</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公式</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HP</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fr-FR" altLang="ja-JP" sz="12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fr-FR" altLang="ja-JP" sz="1200" dirty="0" smtClean="0">
                <a:latin typeface="メイリオ" panose="020B0604030504040204" pitchFamily="50" charset="-128"/>
                <a:ea typeface="メイリオ" panose="020B0604030504040204" pitchFamily="50" charset="-128"/>
                <a:cs typeface="メイリオ" panose="020B0604030504040204" pitchFamily="50" charset="-128"/>
                <a:hlinkClick r:id="rId4"/>
              </a:rPr>
              <a:t>http://eiga.ne.jp/finland-film-festival/</a:t>
            </a:r>
            <a:endParaRPr lang="fr-FR"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劇場</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HP</a:t>
            </a:r>
            <a:r>
              <a:rPr lang="ja-JP" altLang="en-US" sz="1200" dirty="0" smtClean="0">
                <a:latin typeface="メイリオ" pitchFamily="50" charset="-128"/>
                <a:ea typeface="メイリオ" pitchFamily="50" charset="-128"/>
                <a:cs typeface="メイリオ" panose="020B0604030504040204" pitchFamily="50" charset="-128"/>
              </a:rPr>
              <a:t>：</a:t>
            </a:r>
            <a:r>
              <a:rPr lang="en-US" altLang="ja-JP" sz="1200" dirty="0" smtClean="0">
                <a:latin typeface="メイリオ" pitchFamily="50" charset="-128"/>
                <a:ea typeface="メイリオ" pitchFamily="50" charset="-128"/>
              </a:rPr>
              <a:t> https://www.tohotheater.jp/</a:t>
            </a: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主催　フィンランド・フィルム・ファンデーション　</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特別後援　駐日フィンランド大使館</a:t>
            </a: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協賛　株式会社ロッテ</a:t>
            </a: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協力　有限会社ユーロスペース、ＴＯＨＯシネマズ株式会社</a:t>
            </a: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運営協力　株式会社ムービーウォーカー</a:t>
            </a:r>
          </a:p>
          <a:p>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テキスト ボックス 15"/>
          <p:cNvSpPr txBox="1"/>
          <p:nvPr/>
        </p:nvSpPr>
        <p:spPr>
          <a:xfrm>
            <a:off x="0" y="35496"/>
            <a:ext cx="6858000" cy="1200329"/>
          </a:xfrm>
          <a:prstGeom prst="rect">
            <a:avLst/>
          </a:prstGeom>
          <a:noFill/>
        </p:spPr>
        <p:txBody>
          <a:bodyPr wrap="square" rtlCol="0">
            <a:spAutoFit/>
          </a:bodyPr>
          <a:lstStyle/>
          <a:p>
            <a:pPr algn="ctr"/>
            <a:r>
              <a:rPr kumimoji="1" lang="ja-JP" altLang="en-US" sz="3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フィンランド映画祭</a:t>
            </a:r>
            <a:r>
              <a:rPr kumimoji="1" lang="en-US" altLang="ja-JP" sz="3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2017</a:t>
            </a:r>
          </a:p>
          <a:p>
            <a:pPr algn="ctr"/>
            <a:r>
              <a:rPr lang="ja-JP" altLang="en-US" sz="3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上映作品決定</a:t>
            </a:r>
            <a:r>
              <a:rPr lang="en-US" altLang="ja-JP" sz="3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2" name="正方形/長方形 11"/>
          <p:cNvSpPr/>
          <p:nvPr/>
        </p:nvSpPr>
        <p:spPr>
          <a:xfrm>
            <a:off x="44624" y="1722452"/>
            <a:ext cx="4824536" cy="3970318"/>
          </a:xfrm>
          <a:prstGeom prst="rect">
            <a:avLst/>
          </a:prstGeom>
        </p:spPr>
        <p:txBody>
          <a:bodyPr wrap="square">
            <a:spAutoFit/>
          </a:bodyPr>
          <a:lstStyle/>
          <a:p>
            <a:r>
              <a:rPr lang="ja-JP" altLang="ja-JP" sz="1200" dirty="0" smtClean="0">
                <a:latin typeface="メイリオ" pitchFamily="50" charset="-128"/>
                <a:ea typeface="メイリオ" pitchFamily="50" charset="-128"/>
              </a:rPr>
              <a:t>フィンランド・フィルム・ファンデーションは、フィンランド映画の新作を日本に紹介する「フィンランド映画祭</a:t>
            </a:r>
            <a:r>
              <a:rPr lang="en-US" altLang="ja-JP" sz="1200" dirty="0" smtClean="0">
                <a:latin typeface="メイリオ" pitchFamily="50" charset="-128"/>
                <a:ea typeface="メイリオ" pitchFamily="50" charset="-128"/>
              </a:rPr>
              <a:t> 2017</a:t>
            </a:r>
            <a:r>
              <a:rPr lang="ja-JP" altLang="ja-JP" sz="1200" dirty="0" smtClean="0">
                <a:latin typeface="メイリオ" pitchFamily="50" charset="-128"/>
                <a:ea typeface="メイリオ" pitchFamily="50" charset="-128"/>
              </a:rPr>
              <a:t>」（特別後援：駐日フィンランド大使館）を、</a:t>
            </a:r>
            <a:r>
              <a:rPr lang="en-US" altLang="ja-JP" sz="1200" dirty="0" smtClean="0">
                <a:latin typeface="メイリオ" pitchFamily="50" charset="-128"/>
                <a:ea typeface="メイリオ" pitchFamily="50" charset="-128"/>
              </a:rPr>
              <a:t>11 </a:t>
            </a:r>
            <a:r>
              <a:rPr lang="ja-JP" altLang="ja-JP" sz="1200" dirty="0" smtClean="0">
                <a:latin typeface="メイリオ" pitchFamily="50" charset="-128"/>
                <a:ea typeface="メイリオ" pitchFamily="50" charset="-128"/>
              </a:rPr>
              <a:t>月</a:t>
            </a:r>
            <a:r>
              <a:rPr lang="en-US" altLang="ja-JP" sz="1200" dirty="0" smtClean="0">
                <a:latin typeface="メイリオ" pitchFamily="50" charset="-128"/>
                <a:ea typeface="メイリオ" pitchFamily="50" charset="-128"/>
              </a:rPr>
              <a:t> 4</a:t>
            </a:r>
            <a:r>
              <a:rPr lang="ja-JP" altLang="ja-JP" sz="1200" dirty="0" smtClean="0">
                <a:latin typeface="メイリオ" pitchFamily="50" charset="-128"/>
                <a:ea typeface="メイリオ" pitchFamily="50" charset="-128"/>
              </a:rPr>
              <a:t>日（</a:t>
            </a:r>
            <a:r>
              <a:rPr lang="ja-JP" altLang="en-US" sz="1200" dirty="0" smtClean="0">
                <a:latin typeface="メイリオ" pitchFamily="50" charset="-128"/>
                <a:ea typeface="メイリオ" pitchFamily="50" charset="-128"/>
              </a:rPr>
              <a:t>土</a:t>
            </a:r>
            <a:r>
              <a:rPr lang="ja-JP" altLang="ja-JP" sz="1200" dirty="0" smtClean="0">
                <a:latin typeface="メイリオ" pitchFamily="50" charset="-128"/>
                <a:ea typeface="メイリオ" pitchFamily="50" charset="-128"/>
              </a:rPr>
              <a:t>）から</a:t>
            </a:r>
            <a:r>
              <a:rPr lang="en-US" altLang="ja-JP" sz="1200" dirty="0" smtClean="0">
                <a:latin typeface="メイリオ" pitchFamily="50" charset="-128"/>
                <a:ea typeface="メイリオ" pitchFamily="50" charset="-128"/>
              </a:rPr>
              <a:t> 11 </a:t>
            </a:r>
            <a:r>
              <a:rPr lang="ja-JP" altLang="ja-JP" sz="1200" dirty="0" smtClean="0">
                <a:latin typeface="メイリオ" pitchFamily="50" charset="-128"/>
                <a:ea typeface="メイリオ" pitchFamily="50" charset="-128"/>
              </a:rPr>
              <a:t>月</a:t>
            </a:r>
            <a:r>
              <a:rPr lang="en-US" altLang="ja-JP" sz="1200" dirty="0" smtClean="0">
                <a:latin typeface="メイリオ" pitchFamily="50" charset="-128"/>
                <a:ea typeface="メイリオ" pitchFamily="50" charset="-128"/>
              </a:rPr>
              <a:t> 8 </a:t>
            </a:r>
            <a:r>
              <a:rPr lang="ja-JP" altLang="ja-JP" sz="1200" dirty="0" smtClean="0">
                <a:latin typeface="メイリオ" pitchFamily="50" charset="-128"/>
                <a:ea typeface="メイリオ" pitchFamily="50" charset="-128"/>
              </a:rPr>
              <a:t>日 （</a:t>
            </a:r>
            <a:r>
              <a:rPr lang="ja-JP" altLang="en-US" sz="1200" dirty="0" smtClean="0">
                <a:latin typeface="メイリオ" pitchFamily="50" charset="-128"/>
                <a:ea typeface="メイリオ" pitchFamily="50" charset="-128"/>
              </a:rPr>
              <a:t>水</a:t>
            </a:r>
            <a:r>
              <a:rPr lang="ja-JP" altLang="ja-JP" sz="1200" dirty="0" smtClean="0">
                <a:latin typeface="メイリオ" pitchFamily="50" charset="-128"/>
                <a:ea typeface="メイリオ" pitchFamily="50" charset="-128"/>
              </a:rPr>
              <a:t>）までＴＯＨＯシネマズ</a:t>
            </a:r>
            <a:r>
              <a:rPr lang="en-US" altLang="ja-JP" sz="1200" dirty="0" smtClean="0">
                <a:latin typeface="メイリオ" pitchFamily="50" charset="-128"/>
                <a:ea typeface="メイリオ" pitchFamily="50" charset="-128"/>
              </a:rPr>
              <a:t> </a:t>
            </a:r>
            <a:r>
              <a:rPr lang="ja-JP" altLang="ja-JP" sz="1200" dirty="0" smtClean="0">
                <a:latin typeface="メイリオ" pitchFamily="50" charset="-128"/>
                <a:ea typeface="メイリオ" pitchFamily="50" charset="-128"/>
              </a:rPr>
              <a:t>六本木ヒルズにて開催いたします。</a:t>
            </a:r>
            <a:endParaRPr lang="en-US" altLang="ja-JP" sz="1200" dirty="0" smtClean="0">
              <a:latin typeface="メイリオ" pitchFamily="50" charset="-128"/>
              <a:ea typeface="メイリオ" pitchFamily="50" charset="-128"/>
            </a:endParaRPr>
          </a:p>
          <a:p>
            <a:endParaRPr lang="en-US" altLang="ja-JP" sz="1200" dirty="0" smtClean="0">
              <a:latin typeface="メイリオ" pitchFamily="50" charset="-128"/>
              <a:ea typeface="メイリオ" pitchFamily="50" charset="-128"/>
            </a:endParaRPr>
          </a:p>
          <a:p>
            <a:r>
              <a:rPr lang="ja-JP" altLang="en-US" sz="1200" dirty="0" smtClean="0">
                <a:latin typeface="メイリオ" pitchFamily="50" charset="-128"/>
                <a:ea typeface="メイリオ" pitchFamily="50" charset="-128"/>
              </a:rPr>
              <a:t>記念すべきフィンランド独立</a:t>
            </a:r>
            <a:r>
              <a:rPr lang="en-US" altLang="ja-JP" sz="1200" dirty="0" smtClean="0">
                <a:latin typeface="メイリオ" pitchFamily="50" charset="-128"/>
                <a:ea typeface="メイリオ" pitchFamily="50" charset="-128"/>
              </a:rPr>
              <a:t>100</a:t>
            </a:r>
            <a:r>
              <a:rPr lang="ja-JP" altLang="en-US" sz="1200" dirty="0" smtClean="0">
                <a:latin typeface="メイリオ" pitchFamily="50" charset="-128"/>
                <a:ea typeface="メイリオ" pitchFamily="50" charset="-128"/>
              </a:rPr>
              <a:t>周年を迎える今年、</a:t>
            </a:r>
            <a:r>
              <a:rPr lang="en-US" altLang="ja-JP" sz="1200" dirty="0" smtClean="0">
                <a:latin typeface="メイリオ" pitchFamily="50" charset="-128"/>
                <a:ea typeface="メイリオ" pitchFamily="50" charset="-128"/>
              </a:rPr>
              <a:t>9</a:t>
            </a:r>
            <a:r>
              <a:rPr lang="ja-JP" altLang="en-US" sz="1200" dirty="0" smtClean="0">
                <a:latin typeface="メイリオ" pitchFamily="50" charset="-128"/>
                <a:ea typeface="メイリオ" pitchFamily="50" charset="-128"/>
              </a:rPr>
              <a:t>回目を迎えるフィンランド映画祭。日本の映画ファンにとって、最新のフィンランド映画が見られる貴重な機会となっております。本年も</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ドラマ、ドキュメンタリー、巨匠作品などジャンルを問わず厳選された作品を</a:t>
            </a:r>
            <a:r>
              <a:rPr lang="ja-JP" altLang="en-US" sz="1200" dirty="0" smtClean="0">
                <a:latin typeface="メイリオ" pitchFamily="50" charset="-128"/>
                <a:ea typeface="メイリオ" pitchFamily="50" charset="-128"/>
              </a:rPr>
              <a:t>ラインナップ。各作品の座席指定券は</a:t>
            </a:r>
            <a:r>
              <a:rPr lang="en-US" altLang="ja-JP" sz="1200" dirty="0" smtClean="0">
                <a:latin typeface="メイリオ" pitchFamily="50" charset="-128"/>
                <a:ea typeface="メイリオ" pitchFamily="50" charset="-128"/>
              </a:rPr>
              <a:t>10/21(</a:t>
            </a:r>
            <a:r>
              <a:rPr lang="ja-JP" altLang="en-US" sz="1200" dirty="0" smtClean="0">
                <a:latin typeface="メイリオ" pitchFamily="50" charset="-128"/>
                <a:ea typeface="メイリオ" pitchFamily="50" charset="-128"/>
              </a:rPr>
              <a:t>水</a:t>
            </a:r>
            <a:r>
              <a:rPr lang="en-US" altLang="ja-JP" sz="1200" dirty="0" smtClean="0">
                <a:latin typeface="メイリオ" pitchFamily="50" charset="-128"/>
                <a:ea typeface="メイリオ" pitchFamily="50" charset="-128"/>
              </a:rPr>
              <a:t>)0</a:t>
            </a:r>
            <a:r>
              <a:rPr lang="ja-JP" altLang="en-US" sz="1200" dirty="0" smtClean="0">
                <a:latin typeface="メイリオ" pitchFamily="50" charset="-128"/>
                <a:ea typeface="メイリオ" pitchFamily="50" charset="-128"/>
              </a:rPr>
              <a:t>：</a:t>
            </a:r>
            <a:r>
              <a:rPr lang="en-US" altLang="ja-JP" sz="1200" dirty="0" smtClean="0">
                <a:latin typeface="メイリオ" pitchFamily="50" charset="-128"/>
                <a:ea typeface="メイリオ" pitchFamily="50" charset="-128"/>
              </a:rPr>
              <a:t>00</a:t>
            </a:r>
            <a:r>
              <a:rPr lang="ja-JP" altLang="en-US" sz="1200" dirty="0" smtClean="0">
                <a:latin typeface="メイリオ" pitchFamily="50" charset="-128"/>
                <a:ea typeface="メイリオ" pitchFamily="50" charset="-128"/>
              </a:rPr>
              <a:t>よりインターネット“</a:t>
            </a:r>
            <a:r>
              <a:rPr lang="fr-FR" altLang="ja-JP" sz="1200" dirty="0" smtClean="0">
                <a:latin typeface="メイリオ" pitchFamily="50" charset="-128"/>
                <a:ea typeface="メイリオ" pitchFamily="50" charset="-128"/>
              </a:rPr>
              <a:t>vit”[www.tohotheater.jp]</a:t>
            </a:r>
            <a:r>
              <a:rPr lang="ja-JP" altLang="en-US" sz="1200" dirty="0" err="1" smtClean="0">
                <a:latin typeface="メイリオ" pitchFamily="50" charset="-128"/>
                <a:ea typeface="メイリオ" pitchFamily="50" charset="-128"/>
              </a:rPr>
              <a:t>にて</a:t>
            </a:r>
            <a:r>
              <a:rPr lang="ja-JP" altLang="en-US" sz="1200" dirty="0" smtClean="0">
                <a:latin typeface="メイリオ" pitchFamily="50" charset="-128"/>
                <a:ea typeface="メイリオ" pitchFamily="50" charset="-128"/>
              </a:rPr>
              <a:t>販売開始いたします。</a:t>
            </a:r>
            <a:endParaRPr lang="en-US" altLang="ja-JP" sz="1200" dirty="0" smtClean="0">
              <a:latin typeface="メイリオ" pitchFamily="50" charset="-128"/>
              <a:ea typeface="メイリオ" pitchFamily="50" charset="-128"/>
            </a:endParaRPr>
          </a:p>
          <a:p>
            <a:endParaRPr lang="en-US" altLang="ja-JP" sz="1200" dirty="0" smtClean="0">
              <a:latin typeface="メイリオ" pitchFamily="50" charset="-128"/>
              <a:ea typeface="メイリオ" pitchFamily="50" charset="-128"/>
            </a:endParaRPr>
          </a:p>
          <a:p>
            <a:pPr>
              <a:defRPr/>
            </a:pPr>
            <a:r>
              <a:rPr lang="ja-JP" altLang="en-US" sz="1200" dirty="0" smtClean="0">
                <a:latin typeface="メイリオ" pitchFamily="50" charset="-128"/>
                <a:ea typeface="メイリオ" pitchFamily="50" charset="-128"/>
              </a:rPr>
              <a:t>本映画祭のオープニングをかざる</a:t>
            </a:r>
            <a:r>
              <a:rPr lang="en-US" altLang="ja-JP" sz="1200" dirty="0" smtClean="0">
                <a:latin typeface="メイリオ" pitchFamily="50" charset="-128"/>
                <a:ea typeface="メイリオ" pitchFamily="50" charset="-128"/>
              </a:rPr>
              <a:t>『</a:t>
            </a:r>
            <a:r>
              <a:rPr lang="ja-JP" altLang="en-US" sz="1200" dirty="0" smtClean="0">
                <a:latin typeface="メイリオ" pitchFamily="50" charset="-128"/>
                <a:ea typeface="メイリオ" pitchFamily="50" charset="-128"/>
              </a:rPr>
              <a:t>ペット安楽死請負人</a:t>
            </a:r>
            <a:r>
              <a:rPr lang="en-US" altLang="ja-JP" sz="1200" dirty="0" smtClean="0">
                <a:latin typeface="メイリオ" pitchFamily="50" charset="-128"/>
                <a:ea typeface="メイリオ" pitchFamily="50" charset="-128"/>
              </a:rPr>
              <a:t>』</a:t>
            </a:r>
            <a:r>
              <a:rPr lang="ja-JP" altLang="en-US" sz="1200" dirty="0" smtClean="0">
                <a:latin typeface="メイリオ" pitchFamily="50" charset="-128"/>
                <a:ea typeface="メイリオ" pitchFamily="50" charset="-128"/>
              </a:rPr>
              <a:t>のヤニ・ペセ プロデューサーが来日し映画上映後にティーチインも予定されています。その他、離れ離れに育った姉妹を描くサスペンス</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itchFamily="50" charset="-128"/>
                <a:ea typeface="メイリオ" pitchFamily="50" charset="-128"/>
              </a:rPr>
              <a:t>マイアミ</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err="1"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itchFamily="50" charset="-128"/>
                <a:ea typeface="メイリオ" pitchFamily="50" charset="-128"/>
                <a:cs typeface="メイリオ" panose="020B0604030504040204" pitchFamily="50" charset="-128"/>
              </a:rPr>
              <a:t>フィンランド・アカデミー賞</a:t>
            </a:r>
            <a:r>
              <a:rPr lang="en-US" altLang="ja-JP" sz="1200" dirty="0" smtClean="0">
                <a:latin typeface="メイリオ" pitchFamily="50" charset="-128"/>
                <a:ea typeface="メイリオ" pitchFamily="50" charset="-128"/>
                <a:cs typeface="メイリオ" panose="020B0604030504040204" pitchFamily="50" charset="-128"/>
              </a:rPr>
              <a:t>10</a:t>
            </a:r>
            <a:r>
              <a:rPr lang="ja-JP" altLang="en-US" sz="1200" dirty="0" smtClean="0">
                <a:latin typeface="メイリオ" pitchFamily="50" charset="-128"/>
                <a:ea typeface="メイリオ" pitchFamily="50" charset="-128"/>
                <a:cs typeface="メイリオ" panose="020B0604030504040204" pitchFamily="50" charset="-128"/>
              </a:rPr>
              <a:t>部門にノミネートされた家族ドラマ</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solidFill>
                  <a:srgbClr val="000000"/>
                </a:solidFill>
                <a:latin typeface="メイリオ" pitchFamily="50" charset="-128"/>
                <a:ea typeface="メイリオ" pitchFamily="50" charset="-128"/>
              </a:rPr>
              <a:t>リトル・ウィング</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err="1"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itchFamily="50" charset="-128"/>
                <a:ea typeface="メイリオ" pitchFamily="50" charset="-128"/>
                <a:cs typeface="メイリオ" panose="020B0604030504040204" pitchFamily="50" charset="-128"/>
              </a:rPr>
              <a:t>フィンランドの遥か北の地方にひっそりと生きる人々を描いたドキュメンタリー</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itchFamily="50" charset="-128"/>
                <a:ea typeface="メイリオ" pitchFamily="50" charset="-128"/>
              </a:rPr>
              <a:t>月の森のカイサ</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err="1"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itchFamily="50" charset="-128"/>
                <a:ea typeface="メイリオ" pitchFamily="50" charset="-128"/>
                <a:cs typeface="メイリオ" panose="020B0604030504040204" pitchFamily="50" charset="-128"/>
              </a:rPr>
              <a:t>引退する警察官の父親が直面する自身の家族を巻き込むサスペンス</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itchFamily="50" charset="-128"/>
                <a:ea typeface="メイリオ" pitchFamily="50" charset="-128"/>
              </a:rPr>
              <a:t>ラップランドの掟</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巨匠アキ・カウリスマキ監督の新作</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itchFamily="50" charset="-128"/>
                <a:ea typeface="メイリオ" pitchFamily="50" charset="-128"/>
              </a:rPr>
              <a:t>希望のかなた</a:t>
            </a:r>
            <a:r>
              <a:rPr lang="en-US" altLang="ja-JP" sz="1200" dirty="0" smtClean="0">
                <a:latin typeface="メイリオ" pitchFamily="50" charset="-128"/>
                <a:ea typeface="メイリオ" pitchFamily="50" charset="-128"/>
                <a:cs typeface="メイリオ" panose="020B0604030504040204" pitchFamily="50" charset="-128"/>
              </a:rPr>
              <a:t>』</a:t>
            </a:r>
            <a:r>
              <a:rPr lang="ja-JP" altLang="en-US" sz="1200" dirty="0" smtClean="0">
                <a:latin typeface="メイリオ" pitchFamily="50" charset="-128"/>
                <a:ea typeface="メイリオ" pitchFamily="50" charset="-128"/>
                <a:cs typeface="メイリオ" panose="020B0604030504040204" pitchFamily="50" charset="-128"/>
              </a:rPr>
              <a:t>ほか全</a:t>
            </a:r>
            <a:r>
              <a:rPr lang="en-US" altLang="ja-JP" sz="1200" dirty="0" smtClean="0">
                <a:latin typeface="メイリオ" pitchFamily="50" charset="-128"/>
                <a:ea typeface="メイリオ" pitchFamily="50" charset="-128"/>
                <a:cs typeface="メイリオ" panose="020B0604030504040204" pitchFamily="50" charset="-128"/>
              </a:rPr>
              <a:t>6</a:t>
            </a:r>
            <a:r>
              <a:rPr lang="ja-JP" altLang="en-US" sz="1200" dirty="0" smtClean="0">
                <a:latin typeface="メイリオ" pitchFamily="50" charset="-128"/>
                <a:ea typeface="メイリオ" pitchFamily="50" charset="-128"/>
                <a:cs typeface="メイリオ" panose="020B0604030504040204" pitchFamily="50" charset="-128"/>
              </a:rPr>
              <a:t>作品を上映。</a:t>
            </a:r>
            <a:endParaRPr lang="en-US" altLang="ja-JP" sz="1200" dirty="0" smtClean="0">
              <a:latin typeface="メイリオ" pitchFamily="50" charset="-128"/>
              <a:ea typeface="メイリオ" pitchFamily="50" charset="-128"/>
              <a:cs typeface="メイリオ" panose="020B0604030504040204" pitchFamily="50" charset="-128"/>
            </a:endParaRPr>
          </a:p>
        </p:txBody>
      </p:sp>
      <p:sp>
        <p:nvSpPr>
          <p:cNvPr id="11" name="正方形/長方形 10"/>
          <p:cNvSpPr/>
          <p:nvPr/>
        </p:nvSpPr>
        <p:spPr>
          <a:xfrm>
            <a:off x="0" y="1115616"/>
            <a:ext cx="6858000" cy="646331"/>
          </a:xfrm>
          <a:prstGeom prst="rect">
            <a:avLst/>
          </a:prstGeom>
        </p:spPr>
        <p:txBody>
          <a:bodyPr wrap="square">
            <a:spAutoFit/>
          </a:bodyPr>
          <a:lstStyle/>
          <a:p>
            <a:pPr algn="ctr"/>
            <a:r>
              <a:rPr lang="ja-JP" altLang="en-US" b="1" dirty="0" smtClean="0"/>
              <a:t>今年は</a:t>
            </a:r>
            <a:r>
              <a:rPr lang="en-US" altLang="ja-JP" b="1" dirty="0" smtClean="0"/>
              <a:t>11/4(</a:t>
            </a:r>
            <a:r>
              <a:rPr lang="ja-JP" altLang="en-US" b="1" dirty="0" smtClean="0"/>
              <a:t>土）から開催！新作フィンランド映画が楽しめる</a:t>
            </a:r>
            <a:r>
              <a:rPr lang="en-US" altLang="ja-JP" b="1" dirty="0" smtClean="0"/>
              <a:t>5</a:t>
            </a:r>
            <a:r>
              <a:rPr lang="ja-JP" altLang="en-US" b="1" dirty="0" smtClean="0"/>
              <a:t>日間</a:t>
            </a:r>
            <a:endParaRPr lang="en-US" altLang="ja-JP" b="1" dirty="0" smtClean="0"/>
          </a:p>
          <a:p>
            <a:pPr algn="ctr"/>
            <a:r>
              <a:rPr lang="ja-JP" altLang="en-US" b="1" dirty="0" smtClean="0"/>
              <a:t>来日ゲストによるティーチインも実施予定！</a:t>
            </a:r>
            <a:endParaRPr lang="ja-JP" altLang="en-US" b="1" dirty="0"/>
          </a:p>
        </p:txBody>
      </p:sp>
    </p:spTree>
    <p:extLst>
      <p:ext uri="{BB962C8B-B14F-4D97-AF65-F5344CB8AC3E}">
        <p14:creationId xmlns:p14="http://schemas.microsoft.com/office/powerpoint/2010/main" xmlns="" val="20951582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41235" y="251520"/>
            <a:ext cx="6363730" cy="74888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260648" y="345014"/>
            <a:ext cx="6376827" cy="338554"/>
          </a:xfrm>
          <a:prstGeom prst="rect">
            <a:avLst/>
          </a:prstGeom>
          <a:noFill/>
        </p:spPr>
        <p:txBody>
          <a:bodyPr wrap="square" rtlCol="0">
            <a:spAutoFit/>
          </a:bodyPr>
          <a:lstStyle/>
          <a:p>
            <a:r>
              <a:rPr lang="ja-JP" altLang="en-US" sz="16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上映作品一覧</a:t>
            </a:r>
            <a:endParaRPr lang="ja-JP" altLang="en-US" sz="16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p:cNvSpPr/>
          <p:nvPr/>
        </p:nvSpPr>
        <p:spPr>
          <a:xfrm>
            <a:off x="260648" y="683568"/>
            <a:ext cx="3429000" cy="461665"/>
          </a:xfrm>
          <a:prstGeom prst="rect">
            <a:avLst/>
          </a:prstGeom>
        </p:spPr>
        <p:txBody>
          <a:bodyPr>
            <a:spAutoFit/>
          </a:bodyPr>
          <a:lstStyle/>
          <a:p>
            <a:r>
              <a:rPr lang="ja-JP" altLang="en-US" sz="1200" dirty="0" smtClean="0">
                <a:solidFill>
                  <a:srgbClr val="000000"/>
                </a:solidFill>
                <a:latin typeface="メイリオ" pitchFamily="50" charset="-128"/>
                <a:ea typeface="メイリオ" pitchFamily="50" charset="-128"/>
              </a:rPr>
              <a:t>●</a:t>
            </a:r>
            <a:r>
              <a:rPr lang="ja-JP" altLang="en-US" sz="1200" b="1" dirty="0" smtClean="0">
                <a:solidFill>
                  <a:srgbClr val="000000"/>
                </a:solidFill>
                <a:latin typeface="メイリオ" pitchFamily="50" charset="-128"/>
                <a:ea typeface="メイリオ" pitchFamily="50" charset="-128"/>
              </a:rPr>
              <a:t>ペット安楽死請負人</a:t>
            </a:r>
          </a:p>
          <a:p>
            <a:r>
              <a:rPr lang="en-US" altLang="ja-JP" sz="1200" dirty="0" err="1" smtClean="0">
                <a:solidFill>
                  <a:srgbClr val="000000"/>
                </a:solidFill>
                <a:latin typeface="メイリオ" pitchFamily="50" charset="-128"/>
                <a:ea typeface="メイリオ" pitchFamily="50" charset="-128"/>
              </a:rPr>
              <a:t>Armomurhaaja</a:t>
            </a:r>
            <a:r>
              <a:rPr lang="en-US" altLang="ja-JP" sz="1200" dirty="0" smtClean="0">
                <a:solidFill>
                  <a:srgbClr val="000000"/>
                </a:solidFill>
                <a:latin typeface="メイリオ" pitchFamily="50" charset="-128"/>
                <a:ea typeface="メイリオ" pitchFamily="50" charset="-128"/>
              </a:rPr>
              <a:t>/</a:t>
            </a:r>
            <a:r>
              <a:rPr lang="en-US" altLang="ja-JP" sz="1200" dirty="0" err="1" smtClean="0">
                <a:solidFill>
                  <a:srgbClr val="000000"/>
                </a:solidFill>
                <a:latin typeface="メイリオ" pitchFamily="50" charset="-128"/>
                <a:ea typeface="メイリオ" pitchFamily="50" charset="-128"/>
              </a:rPr>
              <a:t>Euthanizer</a:t>
            </a:r>
            <a:endParaRPr lang="en-US" altLang="ja-JP" sz="1200" dirty="0">
              <a:solidFill>
                <a:srgbClr val="000000"/>
              </a:solidFill>
              <a:latin typeface="メイリオ" pitchFamily="50" charset="-128"/>
              <a:ea typeface="メイリオ" pitchFamily="50" charset="-128"/>
            </a:endParaRPr>
          </a:p>
        </p:txBody>
      </p:sp>
      <p:sp>
        <p:nvSpPr>
          <p:cNvPr id="21" name="正方形/長方形 3"/>
          <p:cNvSpPr>
            <a:spLocks noChangeArrowheads="1"/>
          </p:cNvSpPr>
          <p:nvPr/>
        </p:nvSpPr>
        <p:spPr bwMode="auto">
          <a:xfrm>
            <a:off x="260648" y="1172523"/>
            <a:ext cx="4752528" cy="2031325"/>
          </a:xfrm>
          <a:prstGeom prst="rect">
            <a:avLst/>
          </a:prstGeom>
          <a:noFill/>
          <a:ln w="9525">
            <a:noFill/>
            <a:miter lim="800000"/>
            <a:headEnd/>
            <a:tailEnd/>
          </a:ln>
        </p:spPr>
        <p:txBody>
          <a:bodyPr wrap="square">
            <a:spAutoFit/>
          </a:bodyPr>
          <a:lstStyle/>
          <a:p>
            <a:pPr eaLnBrk="1" hangingPunct="1"/>
            <a:r>
              <a:rPr lang="ja-JP" altLang="en-US" sz="1050" dirty="0" smtClean="0">
                <a:solidFill>
                  <a:srgbClr val="000000"/>
                </a:solidFill>
                <a:latin typeface="メイリオ" pitchFamily="50" charset="-128"/>
                <a:ea typeface="メイリオ" pitchFamily="50" charset="-128"/>
              </a:rPr>
              <a:t>今秋</a:t>
            </a:r>
            <a:r>
              <a:rPr lang="ja-JP" altLang="en-US" sz="1050" dirty="0">
                <a:solidFill>
                  <a:srgbClr val="000000"/>
                </a:solidFill>
                <a:latin typeface="メイリオ" pitchFamily="50" charset="-128"/>
                <a:ea typeface="メイリオ" pitchFamily="50" charset="-128"/>
              </a:rPr>
              <a:t>トロント国際映画祭でワールドプレミアを行い、第</a:t>
            </a:r>
            <a:r>
              <a:rPr lang="en-US" altLang="ja-JP" sz="1050" dirty="0">
                <a:solidFill>
                  <a:srgbClr val="000000"/>
                </a:solidFill>
                <a:latin typeface="メイリオ" pitchFamily="50" charset="-128"/>
                <a:ea typeface="メイリオ" pitchFamily="50" charset="-128"/>
              </a:rPr>
              <a:t>30</a:t>
            </a:r>
            <a:r>
              <a:rPr lang="ja-JP" altLang="en-US" sz="1050" dirty="0">
                <a:solidFill>
                  <a:srgbClr val="000000"/>
                </a:solidFill>
                <a:latin typeface="メイリオ" pitchFamily="50" charset="-128"/>
                <a:ea typeface="メイリオ" pitchFamily="50" charset="-128"/>
              </a:rPr>
              <a:t>回東京国際映画祭でも上映される「ワンダフル・ワールド」（</a:t>
            </a:r>
            <a:r>
              <a:rPr lang="en-US" altLang="ja-JP" sz="1050" dirty="0" err="1">
                <a:solidFill>
                  <a:srgbClr val="000000"/>
                </a:solidFill>
                <a:latin typeface="メイリオ" pitchFamily="50" charset="-128"/>
                <a:ea typeface="メイリオ" pitchFamily="50" charset="-128"/>
              </a:rPr>
              <a:t>Lovemilla</a:t>
            </a:r>
            <a:r>
              <a:rPr lang="ja-JP" altLang="en-US" sz="1050" dirty="0">
                <a:solidFill>
                  <a:srgbClr val="000000"/>
                </a:solidFill>
                <a:latin typeface="メイリオ" pitchFamily="50" charset="-128"/>
                <a:ea typeface="メイリオ" pitchFamily="50" charset="-128"/>
              </a:rPr>
              <a:t>　フィンランド映画祭</a:t>
            </a:r>
            <a:r>
              <a:rPr lang="en-US" altLang="ja-JP" sz="1050" dirty="0">
                <a:solidFill>
                  <a:srgbClr val="000000"/>
                </a:solidFill>
                <a:latin typeface="メイリオ" pitchFamily="50" charset="-128"/>
                <a:ea typeface="メイリオ" pitchFamily="50" charset="-128"/>
              </a:rPr>
              <a:t>2015</a:t>
            </a:r>
            <a:r>
              <a:rPr lang="ja-JP" altLang="en-US" sz="1050" dirty="0">
                <a:solidFill>
                  <a:srgbClr val="000000"/>
                </a:solidFill>
                <a:latin typeface="メイリオ" pitchFamily="50" charset="-128"/>
                <a:ea typeface="メイリオ" pitchFamily="50" charset="-128"/>
              </a:rPr>
              <a:t>上映）監督の最新作。フィンランド本国では</a:t>
            </a:r>
            <a:r>
              <a:rPr lang="en-US" altLang="ja-JP" sz="1050" dirty="0">
                <a:solidFill>
                  <a:srgbClr val="000000"/>
                </a:solidFill>
                <a:latin typeface="メイリオ" pitchFamily="50" charset="-128"/>
                <a:ea typeface="メイリオ" pitchFamily="50" charset="-128"/>
              </a:rPr>
              <a:t>11</a:t>
            </a:r>
            <a:r>
              <a:rPr lang="ja-JP" altLang="en-US" sz="1050" dirty="0">
                <a:solidFill>
                  <a:srgbClr val="000000"/>
                </a:solidFill>
                <a:latin typeface="メイリオ" pitchFamily="50" charset="-128"/>
                <a:ea typeface="メイリオ" pitchFamily="50" charset="-128"/>
              </a:rPr>
              <a:t>月</a:t>
            </a:r>
            <a:r>
              <a:rPr lang="en-US" altLang="ja-JP" sz="1050" dirty="0">
                <a:solidFill>
                  <a:srgbClr val="000000"/>
                </a:solidFill>
                <a:latin typeface="メイリオ" pitchFamily="50" charset="-128"/>
                <a:ea typeface="メイリオ" pitchFamily="50" charset="-128"/>
              </a:rPr>
              <a:t>24</a:t>
            </a:r>
            <a:r>
              <a:rPr lang="ja-JP" altLang="en-US" sz="1050" dirty="0">
                <a:solidFill>
                  <a:srgbClr val="000000"/>
                </a:solidFill>
                <a:latin typeface="メイリオ" pitchFamily="50" charset="-128"/>
                <a:ea typeface="メイリオ" pitchFamily="50" charset="-128"/>
              </a:rPr>
              <a:t>日に公開される。製作ヤニ・ペセ、監督テーム・ニッキのコンビによる長編映画</a:t>
            </a:r>
            <a:r>
              <a:rPr lang="en-US" altLang="ja-JP" sz="1050" dirty="0">
                <a:solidFill>
                  <a:srgbClr val="000000"/>
                </a:solidFill>
                <a:latin typeface="メイリオ" pitchFamily="50" charset="-128"/>
                <a:ea typeface="メイリオ" pitchFamily="50" charset="-128"/>
              </a:rPr>
              <a:t>3</a:t>
            </a:r>
            <a:r>
              <a:rPr lang="ja-JP" altLang="en-US" sz="1050" dirty="0">
                <a:solidFill>
                  <a:srgbClr val="000000"/>
                </a:solidFill>
                <a:latin typeface="メイリオ" pitchFamily="50" charset="-128"/>
                <a:ea typeface="メイリオ" pitchFamily="50" charset="-128"/>
              </a:rPr>
              <a:t>作目にあたる本作は前作とは全く異なるジャンルに挑戦している。“痛みには常に理由がある”と語り、ペットの安楽死サービスを副業とするメカニックがペットを虐待する人々を処罰していくというストーリー。アキ・カウリスマキ監督の「浮き雲」「街のあかり」で知られるフィンランドで最も著名な名脇役マッティ・オンニスマーを主役に迎え、テーム監督自ら動物を抱えたダーティーハリーのような作品と語る。</a:t>
            </a:r>
            <a:r>
              <a:rPr lang="en-US" altLang="ja-JP" sz="1050" dirty="0">
                <a:solidFill>
                  <a:srgbClr val="000000"/>
                </a:solidFill>
                <a:latin typeface="メイリオ" pitchFamily="50" charset="-128"/>
                <a:ea typeface="メイリオ" pitchFamily="50" charset="-128"/>
              </a:rPr>
              <a:t>70</a:t>
            </a:r>
            <a:r>
              <a:rPr lang="ja-JP" altLang="en-US" sz="1050" dirty="0">
                <a:solidFill>
                  <a:srgbClr val="000000"/>
                </a:solidFill>
                <a:latin typeface="メイリオ" pitchFamily="50" charset="-128"/>
                <a:ea typeface="メイリオ" pitchFamily="50" charset="-128"/>
              </a:rPr>
              <a:t>年代カルト映画へスローバックしたノワール映画にして、スタイリッシュなグランジ・ムービー。</a:t>
            </a:r>
          </a:p>
          <a:p>
            <a:pPr eaLnBrk="1" hangingPunct="1"/>
            <a:endParaRPr lang="ja-JP" altLang="en-US" sz="1050" dirty="0">
              <a:solidFill>
                <a:srgbClr val="000000"/>
              </a:solidFill>
              <a:latin typeface="メイリオ" pitchFamily="50" charset="-128"/>
              <a:ea typeface="メイリオ" pitchFamily="50" charset="-128"/>
            </a:endParaRPr>
          </a:p>
        </p:txBody>
      </p:sp>
      <p:sp>
        <p:nvSpPr>
          <p:cNvPr id="22" name="正方形/長方形 2"/>
          <p:cNvSpPr>
            <a:spLocks noChangeArrowheads="1"/>
          </p:cNvSpPr>
          <p:nvPr/>
        </p:nvSpPr>
        <p:spPr bwMode="auto">
          <a:xfrm>
            <a:off x="260648" y="2987824"/>
            <a:ext cx="5832475" cy="461665"/>
          </a:xfrm>
          <a:prstGeom prst="rect">
            <a:avLst/>
          </a:prstGeom>
          <a:noFill/>
          <a:ln w="9525">
            <a:noFill/>
            <a:miter lim="800000"/>
            <a:headEnd/>
            <a:tailEnd/>
          </a:ln>
        </p:spPr>
        <p:txBody>
          <a:bodyPr wrap="square">
            <a:spAutoFit/>
          </a:bodyPr>
          <a:lstStyle/>
          <a:p>
            <a:pPr eaLnBrk="1" hangingPunct="1"/>
            <a:r>
              <a:rPr lang="ja-JP" altLang="en-US" sz="1200" b="1" dirty="0" smtClean="0">
                <a:latin typeface="メイリオ" pitchFamily="50" charset="-128"/>
                <a:ea typeface="メイリオ" pitchFamily="50" charset="-128"/>
              </a:rPr>
              <a:t>●マイアミ</a:t>
            </a:r>
            <a:endParaRPr lang="ja-JP" altLang="en-US" sz="1200" b="1" dirty="0">
              <a:latin typeface="メイリオ" pitchFamily="50" charset="-128"/>
              <a:ea typeface="メイリオ" pitchFamily="50" charset="-128"/>
            </a:endParaRPr>
          </a:p>
          <a:p>
            <a:pPr eaLnBrk="1" hangingPunct="1"/>
            <a:r>
              <a:rPr lang="en-US" altLang="ja-JP" sz="1200" dirty="0" smtClean="0">
                <a:latin typeface="メイリオ" pitchFamily="50" charset="-128"/>
                <a:ea typeface="メイリオ" pitchFamily="50" charset="-128"/>
              </a:rPr>
              <a:t>Miami/Miami</a:t>
            </a:r>
            <a:endParaRPr lang="en-US" altLang="ja-JP" sz="1200" dirty="0">
              <a:latin typeface="メイリオ" pitchFamily="50" charset="-128"/>
              <a:ea typeface="メイリオ" pitchFamily="50" charset="-128"/>
            </a:endParaRPr>
          </a:p>
        </p:txBody>
      </p:sp>
      <p:sp>
        <p:nvSpPr>
          <p:cNvPr id="23" name="正方形/長方形 22"/>
          <p:cNvSpPr/>
          <p:nvPr/>
        </p:nvSpPr>
        <p:spPr>
          <a:xfrm>
            <a:off x="260648" y="3419872"/>
            <a:ext cx="4752528" cy="1869743"/>
          </a:xfrm>
          <a:prstGeom prst="rect">
            <a:avLst/>
          </a:prstGeom>
        </p:spPr>
        <p:txBody>
          <a:bodyPr wrap="square">
            <a:spAutoFit/>
          </a:bodyPr>
          <a:lstStyle/>
          <a:p>
            <a:r>
              <a:rPr lang="ja-JP" altLang="en-US" sz="1050" dirty="0" smtClean="0">
                <a:latin typeface="メイリオ" pitchFamily="50" charset="-128"/>
                <a:ea typeface="メイリオ" pitchFamily="50" charset="-128"/>
              </a:rPr>
              <a:t>離れ離れに育った二人の姉妹の物語。姉のアンジェラはナイトクラブを周る奔放なショー・ダンサー。恥ずかしがりやの妹のアンナは小さな町のパン屋で働いている。父親の死後、不安が募るアンナはアンジェラを見つけ再会を果たす。魅惑的で自信に満ち溢れたアンジェラは彼女のツアーに同行するよう臆病なアンナに尋ね、二人の旅が始まった。アンナはアンジェラが過去からの苦悩を抱えていることなど知る由もなかった。旅は互いを必要としていたが、姉妹の絆が試される事態に直面する。監督はフィンランド映画界期待のザイダ・バリルート。彼女の他の監督作は「僕はラスト・カウボーイ」（フィンランド映画祭</a:t>
            </a:r>
            <a:r>
              <a:rPr lang="en-US" altLang="ja-JP" sz="1050" dirty="0" smtClean="0">
                <a:latin typeface="メイリオ" pitchFamily="50" charset="-128"/>
                <a:ea typeface="メイリオ" pitchFamily="50" charset="-128"/>
              </a:rPr>
              <a:t>2010</a:t>
            </a:r>
            <a:r>
              <a:rPr lang="ja-JP" altLang="en-US" sz="1050" dirty="0" smtClean="0">
                <a:latin typeface="メイリオ" pitchFamily="50" charset="-128"/>
                <a:ea typeface="メイリオ" pitchFamily="50" charset="-128"/>
              </a:rPr>
              <a:t>上映）、「グッド・サン」（フィンランド映画祭</a:t>
            </a:r>
            <a:r>
              <a:rPr lang="en-US" altLang="ja-JP" sz="1050" dirty="0" smtClean="0">
                <a:latin typeface="メイリオ" pitchFamily="50" charset="-128"/>
                <a:ea typeface="メイリオ" pitchFamily="50" charset="-128"/>
              </a:rPr>
              <a:t>2011</a:t>
            </a:r>
            <a:r>
              <a:rPr lang="ja-JP" altLang="en-US" sz="1050" dirty="0" smtClean="0">
                <a:latin typeface="メイリオ" pitchFamily="50" charset="-128"/>
                <a:ea typeface="メイリオ" pitchFamily="50" charset="-128"/>
              </a:rPr>
              <a:t>上映）がある。平和と安定を求めて葛藤する機能不全の家族を常に探求している。</a:t>
            </a:r>
            <a:endParaRPr lang="ja-JP" altLang="en-US" sz="1050" dirty="0">
              <a:latin typeface="メイリオ" pitchFamily="50" charset="-128"/>
              <a:ea typeface="メイリオ" pitchFamily="50" charset="-128"/>
            </a:endParaRPr>
          </a:p>
        </p:txBody>
      </p:sp>
      <p:sp>
        <p:nvSpPr>
          <p:cNvPr id="24" name="正方形/長方形 23"/>
          <p:cNvSpPr/>
          <p:nvPr/>
        </p:nvSpPr>
        <p:spPr>
          <a:xfrm>
            <a:off x="260648" y="5294545"/>
            <a:ext cx="3429000" cy="461665"/>
          </a:xfrm>
          <a:prstGeom prst="rect">
            <a:avLst/>
          </a:prstGeom>
        </p:spPr>
        <p:txBody>
          <a:bodyPr>
            <a:spAutoFit/>
          </a:bodyPr>
          <a:lstStyle/>
          <a:p>
            <a:r>
              <a:rPr lang="ja-JP" altLang="en-US" sz="1200" b="1" dirty="0" smtClean="0">
                <a:solidFill>
                  <a:srgbClr val="000000"/>
                </a:solidFill>
                <a:latin typeface="メイリオ" pitchFamily="50" charset="-128"/>
                <a:ea typeface="メイリオ" pitchFamily="50" charset="-128"/>
              </a:rPr>
              <a:t>●リトル・ウィング</a:t>
            </a:r>
          </a:p>
          <a:p>
            <a:r>
              <a:rPr lang="en-US" altLang="ja-JP" sz="1200" dirty="0" err="1" smtClean="0">
                <a:solidFill>
                  <a:srgbClr val="000000"/>
                </a:solidFill>
                <a:latin typeface="メイリオ" pitchFamily="50" charset="-128"/>
                <a:ea typeface="メイリオ" pitchFamily="50" charset="-128"/>
              </a:rPr>
              <a:t>Tyttö</a:t>
            </a:r>
            <a:r>
              <a:rPr lang="en-US" altLang="ja-JP" sz="1200" dirty="0" smtClean="0">
                <a:solidFill>
                  <a:srgbClr val="000000"/>
                </a:solidFill>
                <a:latin typeface="メイリオ" pitchFamily="50" charset="-128"/>
                <a:ea typeface="メイリオ" pitchFamily="50" charset="-128"/>
              </a:rPr>
              <a:t> </a:t>
            </a:r>
            <a:r>
              <a:rPr lang="en-US" altLang="ja-JP" sz="1200" dirty="0" err="1" smtClean="0">
                <a:solidFill>
                  <a:srgbClr val="000000"/>
                </a:solidFill>
                <a:latin typeface="メイリオ" pitchFamily="50" charset="-128"/>
                <a:ea typeface="メイリオ" pitchFamily="50" charset="-128"/>
              </a:rPr>
              <a:t>nimeltä</a:t>
            </a:r>
            <a:r>
              <a:rPr lang="en-US" altLang="ja-JP" sz="1200" dirty="0" smtClean="0">
                <a:solidFill>
                  <a:srgbClr val="000000"/>
                </a:solidFill>
                <a:latin typeface="メイリオ" pitchFamily="50" charset="-128"/>
                <a:ea typeface="メイリオ" pitchFamily="50" charset="-128"/>
              </a:rPr>
              <a:t> </a:t>
            </a:r>
            <a:r>
              <a:rPr lang="en-US" altLang="ja-JP" sz="1200" dirty="0" err="1" smtClean="0">
                <a:solidFill>
                  <a:srgbClr val="000000"/>
                </a:solidFill>
                <a:latin typeface="メイリオ" pitchFamily="50" charset="-128"/>
                <a:ea typeface="メイリオ" pitchFamily="50" charset="-128"/>
              </a:rPr>
              <a:t>Varpu</a:t>
            </a:r>
            <a:r>
              <a:rPr lang="en-US" altLang="ja-JP" sz="1200" dirty="0" smtClean="0">
                <a:solidFill>
                  <a:srgbClr val="000000"/>
                </a:solidFill>
                <a:latin typeface="メイリオ" pitchFamily="50" charset="-128"/>
                <a:ea typeface="メイリオ" pitchFamily="50" charset="-128"/>
              </a:rPr>
              <a:t>/Little Wing</a:t>
            </a:r>
            <a:endParaRPr lang="en-US" altLang="ja-JP" sz="1200" dirty="0">
              <a:solidFill>
                <a:srgbClr val="000000"/>
              </a:solidFill>
              <a:latin typeface="メイリオ" pitchFamily="50" charset="-128"/>
              <a:ea typeface="メイリオ" pitchFamily="50" charset="-128"/>
            </a:endParaRPr>
          </a:p>
        </p:txBody>
      </p:sp>
      <p:sp>
        <p:nvSpPr>
          <p:cNvPr id="25" name="正方形/長方形 24"/>
          <p:cNvSpPr/>
          <p:nvPr/>
        </p:nvSpPr>
        <p:spPr>
          <a:xfrm>
            <a:off x="260648" y="5726593"/>
            <a:ext cx="4752528" cy="2031325"/>
          </a:xfrm>
          <a:prstGeom prst="rect">
            <a:avLst/>
          </a:prstGeom>
        </p:spPr>
        <p:txBody>
          <a:bodyPr wrap="square">
            <a:spAutoFit/>
          </a:bodyPr>
          <a:lstStyle/>
          <a:p>
            <a:r>
              <a:rPr lang="ja-JP" altLang="en-US" sz="1050" dirty="0" smtClean="0">
                <a:solidFill>
                  <a:srgbClr val="000000"/>
                </a:solidFill>
                <a:latin typeface="メイリオ" pitchFamily="50" charset="-128"/>
                <a:ea typeface="メイリオ" pitchFamily="50" charset="-128"/>
              </a:rPr>
              <a:t>米・オスカーノミネートの実績を持つ、フィンランドの映画監督セルマ・ヴィルフネンによる、青春映画としての魅力も併せ持つ家族ドラマ。本作はフィンランド・アカデミー賞において</a:t>
            </a:r>
            <a:r>
              <a:rPr lang="en-US" altLang="ja-JP" sz="1050" dirty="0" smtClean="0">
                <a:solidFill>
                  <a:srgbClr val="000000"/>
                </a:solidFill>
                <a:latin typeface="メイリオ" pitchFamily="50" charset="-128"/>
                <a:ea typeface="メイリオ" pitchFamily="50" charset="-128"/>
              </a:rPr>
              <a:t>10</a:t>
            </a:r>
            <a:r>
              <a:rPr lang="ja-JP" altLang="en-US" sz="1050" dirty="0" smtClean="0">
                <a:solidFill>
                  <a:srgbClr val="000000"/>
                </a:solidFill>
                <a:latin typeface="メイリオ" pitchFamily="50" charset="-128"/>
                <a:ea typeface="メイリオ" pitchFamily="50" charset="-128"/>
              </a:rPr>
              <a:t>部門でノミネートされた。どの家族にも起こり得るかもしれない、思春期から成人期へと成長の段階で見られる家族紛争を描く。</a:t>
            </a:r>
          </a:p>
          <a:p>
            <a:r>
              <a:rPr lang="ja-JP" altLang="en-US" sz="1050" dirty="0" smtClean="0">
                <a:solidFill>
                  <a:srgbClr val="000000"/>
                </a:solidFill>
                <a:latin typeface="メイリオ" pitchFamily="50" charset="-128"/>
                <a:ea typeface="メイリオ" pitchFamily="50" charset="-128"/>
              </a:rPr>
              <a:t>ヴァルプは</a:t>
            </a:r>
            <a:r>
              <a:rPr lang="en-US" altLang="ja-JP" sz="1050" dirty="0" smtClean="0">
                <a:solidFill>
                  <a:srgbClr val="000000"/>
                </a:solidFill>
                <a:latin typeface="メイリオ" pitchFamily="50" charset="-128"/>
                <a:ea typeface="メイリオ" pitchFamily="50" charset="-128"/>
              </a:rPr>
              <a:t>12</a:t>
            </a:r>
            <a:r>
              <a:rPr lang="ja-JP" altLang="en-US" sz="1050" dirty="0" smtClean="0">
                <a:solidFill>
                  <a:srgbClr val="000000"/>
                </a:solidFill>
                <a:latin typeface="メイリオ" pitchFamily="50" charset="-128"/>
                <a:ea typeface="メイリオ" pitchFamily="50" charset="-128"/>
              </a:rPr>
              <a:t>歳の女の子。乗馬仲間は彼女の母親の奇妙な行動や、ヴァルプが父親について一切話さないので、彼女の家庭生活がどこかおかしいことに気づき、口にするようになってきた。ヴァルプ自身は、母親のノイローゼには慣れっこだが、他人からとやかく言われることにはうんざりしていた。ある日、突然、母親と二人の生活に母親の男友だちが入り込んでくる。ヴァルプは次第にフラストレーションを溜め込み、喧嘩して家を飛び出してしまう。そして、自分の実父を捜す決心をするのだった。</a:t>
            </a:r>
          </a:p>
        </p:txBody>
      </p:sp>
      <p:pic>
        <p:nvPicPr>
          <p:cNvPr id="1026" name="Picture 2" descr="C:\Users\brownie\Desktop\清家さん用\フィンランド映画祭件\フィンランド映画祭件\miami_pressi2_angela_kristakosonen_samikuokkanen__helsinkifilmi.jpg"/>
          <p:cNvPicPr>
            <a:picLocks noChangeAspect="1" noChangeArrowheads="1"/>
          </p:cNvPicPr>
          <p:nvPr/>
        </p:nvPicPr>
        <p:blipFill>
          <a:blip r:embed="rId3" cstate="print"/>
          <a:srcRect/>
          <a:stretch>
            <a:fillRect/>
          </a:stretch>
        </p:blipFill>
        <p:spPr bwMode="auto">
          <a:xfrm>
            <a:off x="5078144" y="3491880"/>
            <a:ext cx="1447200" cy="966076"/>
          </a:xfrm>
          <a:prstGeom prst="rect">
            <a:avLst/>
          </a:prstGeom>
          <a:noFill/>
        </p:spPr>
      </p:pic>
      <p:pic>
        <p:nvPicPr>
          <p:cNvPr id="1029" name="Picture 5" descr="C:\Users\brownie\Desktop\清家さん用\フィンランド映画祭件\フィンランド映画祭件\Little Wing.jpg"/>
          <p:cNvPicPr>
            <a:picLocks noChangeAspect="1" noChangeArrowheads="1"/>
          </p:cNvPicPr>
          <p:nvPr/>
        </p:nvPicPr>
        <p:blipFill>
          <a:blip r:embed="rId4" cstate="print"/>
          <a:srcRect/>
          <a:stretch>
            <a:fillRect/>
          </a:stretch>
        </p:blipFill>
        <p:spPr bwMode="auto">
          <a:xfrm>
            <a:off x="5078144" y="5868144"/>
            <a:ext cx="1447200" cy="814050"/>
          </a:xfrm>
          <a:prstGeom prst="rect">
            <a:avLst/>
          </a:prstGeom>
          <a:noFill/>
        </p:spPr>
      </p:pic>
      <p:pic>
        <p:nvPicPr>
          <p:cNvPr id="2" name="Picture 2" descr="C:\Users\brownie\Desktop\清家さん用\フィンランド映画祭件\フィンランド映画祭件\euthanizer_still.jpg"/>
          <p:cNvPicPr>
            <a:picLocks noChangeAspect="1" noChangeArrowheads="1"/>
          </p:cNvPicPr>
          <p:nvPr/>
        </p:nvPicPr>
        <p:blipFill>
          <a:blip r:embed="rId5" cstate="print"/>
          <a:srcRect/>
          <a:stretch>
            <a:fillRect/>
          </a:stretch>
        </p:blipFill>
        <p:spPr bwMode="auto">
          <a:xfrm>
            <a:off x="5078144" y="1230936"/>
            <a:ext cx="1447200" cy="964800"/>
          </a:xfrm>
          <a:prstGeom prst="rect">
            <a:avLst/>
          </a:prstGeom>
          <a:noFill/>
        </p:spPr>
      </p:pic>
    </p:spTree>
    <p:extLst>
      <p:ext uri="{BB962C8B-B14F-4D97-AF65-F5344CB8AC3E}">
        <p14:creationId xmlns:p14="http://schemas.microsoft.com/office/powerpoint/2010/main" xmlns="" val="6065604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41235" y="251520"/>
            <a:ext cx="6363730" cy="74888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260648" y="345014"/>
            <a:ext cx="6376827" cy="338554"/>
          </a:xfrm>
          <a:prstGeom prst="rect">
            <a:avLst/>
          </a:prstGeom>
          <a:noFill/>
        </p:spPr>
        <p:txBody>
          <a:bodyPr wrap="square" rtlCol="0">
            <a:spAutoFit/>
          </a:bodyPr>
          <a:lstStyle/>
          <a:p>
            <a:r>
              <a:rPr lang="ja-JP" altLang="en-US" sz="16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上映作品一覧</a:t>
            </a:r>
            <a:endParaRPr lang="ja-JP" altLang="en-US" sz="16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テキスト ボックス 18"/>
          <p:cNvSpPr txBox="1"/>
          <p:nvPr/>
        </p:nvSpPr>
        <p:spPr>
          <a:xfrm>
            <a:off x="319777" y="8244408"/>
            <a:ext cx="6120680" cy="646331"/>
          </a:xfrm>
          <a:prstGeom prst="rect">
            <a:avLst/>
          </a:prstGeom>
          <a:noFill/>
        </p:spPr>
        <p:txBody>
          <a:bodyPr wrap="square" rtlCol="0">
            <a:spAutoFit/>
          </a:bodyPr>
          <a:lstStyle/>
          <a:p>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パブリシティ・お問い合わせ</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：ブラウニー　</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阿部</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／清家</a:t>
            </a: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ＴＥＬ：０３（３３５１）１５３８　ＭＡＩＬ：ｉｎｆｏ＠ｅｉｇａｐｕｂ．ｃｏｍ</a:t>
            </a: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〒１５１－００５１　東京都渋谷区千駄ヶ谷５－２１－７　第５瑞穂ビル６</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F</a:t>
            </a:r>
          </a:p>
        </p:txBody>
      </p:sp>
      <p:sp>
        <p:nvSpPr>
          <p:cNvPr id="26" name="正方形/長方形 25"/>
          <p:cNvSpPr/>
          <p:nvPr/>
        </p:nvSpPr>
        <p:spPr>
          <a:xfrm>
            <a:off x="260648" y="683568"/>
            <a:ext cx="4608512" cy="461665"/>
          </a:xfrm>
          <a:prstGeom prst="rect">
            <a:avLst/>
          </a:prstGeom>
        </p:spPr>
        <p:txBody>
          <a:bodyPr wrap="square">
            <a:spAutoFit/>
          </a:bodyPr>
          <a:lstStyle/>
          <a:p>
            <a:r>
              <a:rPr lang="ja-JP" altLang="en-US" sz="1200" b="1" dirty="0" smtClean="0">
                <a:latin typeface="メイリオ" pitchFamily="50" charset="-128"/>
                <a:ea typeface="メイリオ" pitchFamily="50" charset="-128"/>
              </a:rPr>
              <a:t>●月の森のカイサ</a:t>
            </a:r>
          </a:p>
          <a:p>
            <a:r>
              <a:rPr lang="en-US" altLang="ja-JP" sz="1200" dirty="0" err="1" smtClean="0">
                <a:latin typeface="メイリオ" pitchFamily="50" charset="-128"/>
                <a:ea typeface="メイリオ" pitchFamily="50" charset="-128"/>
              </a:rPr>
              <a:t>Kuun</a:t>
            </a:r>
            <a:r>
              <a:rPr lang="en-US" altLang="ja-JP" sz="1200" dirty="0" smtClean="0">
                <a:latin typeface="メイリオ" pitchFamily="50" charset="-128"/>
                <a:ea typeface="メイリオ" pitchFamily="50" charset="-128"/>
              </a:rPr>
              <a:t> </a:t>
            </a:r>
            <a:r>
              <a:rPr lang="en-US" altLang="ja-JP" sz="1200" dirty="0" err="1" smtClean="0">
                <a:latin typeface="メイリオ" pitchFamily="50" charset="-128"/>
                <a:ea typeface="メイリオ" pitchFamily="50" charset="-128"/>
              </a:rPr>
              <a:t>metsän</a:t>
            </a:r>
            <a:r>
              <a:rPr lang="en-US" altLang="ja-JP" sz="1200" dirty="0" smtClean="0">
                <a:latin typeface="メイリオ" pitchFamily="50" charset="-128"/>
                <a:ea typeface="メイリオ" pitchFamily="50" charset="-128"/>
              </a:rPr>
              <a:t> </a:t>
            </a:r>
            <a:r>
              <a:rPr lang="en-US" altLang="ja-JP" sz="1200" dirty="0" err="1" smtClean="0">
                <a:latin typeface="メイリオ" pitchFamily="50" charset="-128"/>
                <a:ea typeface="メイリオ" pitchFamily="50" charset="-128"/>
              </a:rPr>
              <a:t>Kaisa</a:t>
            </a:r>
            <a:r>
              <a:rPr lang="en-US" altLang="ja-JP" sz="1200" dirty="0" smtClean="0">
                <a:latin typeface="メイリオ" pitchFamily="50" charset="-128"/>
                <a:ea typeface="メイリオ" pitchFamily="50" charset="-128"/>
              </a:rPr>
              <a:t>/ </a:t>
            </a:r>
            <a:r>
              <a:rPr lang="en-US" altLang="ja-JP" sz="1200" dirty="0" err="1" smtClean="0">
                <a:latin typeface="メイリオ" pitchFamily="50" charset="-128"/>
                <a:ea typeface="メイリオ" pitchFamily="50" charset="-128"/>
              </a:rPr>
              <a:t>Kaisa's</a:t>
            </a:r>
            <a:r>
              <a:rPr lang="en-US" altLang="ja-JP" sz="1200" dirty="0" smtClean="0">
                <a:latin typeface="メイリオ" pitchFamily="50" charset="-128"/>
                <a:ea typeface="メイリオ" pitchFamily="50" charset="-128"/>
              </a:rPr>
              <a:t> Enchanted Forest</a:t>
            </a:r>
            <a:endParaRPr lang="en-US" altLang="ja-JP" sz="1200" dirty="0">
              <a:latin typeface="メイリオ" pitchFamily="50" charset="-128"/>
              <a:ea typeface="メイリオ" pitchFamily="50" charset="-128"/>
            </a:endParaRPr>
          </a:p>
        </p:txBody>
      </p:sp>
      <p:sp>
        <p:nvSpPr>
          <p:cNvPr id="27" name="正方形/長方形 26"/>
          <p:cNvSpPr/>
          <p:nvPr/>
        </p:nvSpPr>
        <p:spPr>
          <a:xfrm>
            <a:off x="260648" y="1115616"/>
            <a:ext cx="4824536" cy="2031325"/>
          </a:xfrm>
          <a:prstGeom prst="rect">
            <a:avLst/>
          </a:prstGeom>
        </p:spPr>
        <p:txBody>
          <a:bodyPr wrap="square">
            <a:spAutoFit/>
          </a:bodyPr>
          <a:lstStyle/>
          <a:p>
            <a:r>
              <a:rPr lang="ja-JP" altLang="en-US" sz="1050" dirty="0" smtClean="0">
                <a:latin typeface="メイリオ" pitchFamily="50" charset="-128"/>
                <a:ea typeface="メイリオ" pitchFamily="50" charset="-128"/>
              </a:rPr>
              <a:t>スイスの作家ロベール・クロットエ</a:t>
            </a:r>
            <a:r>
              <a:rPr lang="en-US" altLang="ja-JP" sz="1050" dirty="0" smtClean="0">
                <a:latin typeface="メイリオ" pitchFamily="50" charset="-128"/>
                <a:ea typeface="メイリオ" pitchFamily="50" charset="-128"/>
              </a:rPr>
              <a:t>(1908 – 1987)</a:t>
            </a:r>
            <a:r>
              <a:rPr lang="ja-JP" altLang="en-US" sz="1050" dirty="0" smtClean="0">
                <a:latin typeface="メイリオ" pitchFamily="50" charset="-128"/>
                <a:ea typeface="メイリオ" pitchFamily="50" charset="-128"/>
              </a:rPr>
              <a:t>は、</a:t>
            </a:r>
            <a:r>
              <a:rPr lang="en-US" altLang="ja-JP" sz="1050" dirty="0" smtClean="0">
                <a:latin typeface="メイリオ" pitchFamily="50" charset="-128"/>
                <a:ea typeface="メイリオ" pitchFamily="50" charset="-128"/>
              </a:rPr>
              <a:t>1930</a:t>
            </a:r>
            <a:r>
              <a:rPr lang="ja-JP" altLang="en-US" sz="1050" dirty="0" smtClean="0">
                <a:latin typeface="メイリオ" pitchFamily="50" charset="-128"/>
                <a:ea typeface="メイリオ" pitchFamily="50" charset="-128"/>
              </a:rPr>
              <a:t>年代、かねてより夢見てきたフィンランド北部のスコルト・サーミ部族に会うために、北に向かって旅に出る。彼の想いは部族に受け入れられ、スコルトの長老カイサと緊密な友情を育んでいく。カイサはクロットエに部族の豊かな伝説と伝記を外部に伝承することを許可する。これはクロットエと脆弱な部族との生涯にわたる関係の始まりでもあった</a:t>
            </a:r>
          </a:p>
          <a:p>
            <a:r>
              <a:rPr lang="ja-JP" altLang="en-US" sz="1050" dirty="0" smtClean="0">
                <a:latin typeface="メイリオ" pitchFamily="50" charset="-128"/>
                <a:ea typeface="メイリオ" pitchFamily="50" charset="-128"/>
              </a:rPr>
              <a:t>クロットエの書籍、写真、ビデオ、音声テープを使用して、カイサ自身の子孫カトゥヤ・ガウリロフによる本作は、異なる二つの文化の出会いと二人の友情についての詩的な探求である。それは真実とフィクションの境界にあり、スコルトの伝説とカイサの気まぐれな音楽をアニメーションで表現するなど、フィンランドの遥か北の地方にひっそりと生きる人々の暖かく愛に満ちたポートレートである。 </a:t>
            </a:r>
            <a:endParaRPr lang="ja-JP" altLang="en-US" sz="1050" dirty="0">
              <a:latin typeface="メイリオ" pitchFamily="50" charset="-128"/>
              <a:ea typeface="メイリオ" pitchFamily="50" charset="-128"/>
            </a:endParaRPr>
          </a:p>
        </p:txBody>
      </p:sp>
      <p:sp>
        <p:nvSpPr>
          <p:cNvPr id="13" name="正方形/長方形 2"/>
          <p:cNvSpPr>
            <a:spLocks noChangeArrowheads="1"/>
          </p:cNvSpPr>
          <p:nvPr/>
        </p:nvSpPr>
        <p:spPr bwMode="auto">
          <a:xfrm>
            <a:off x="260648" y="3131840"/>
            <a:ext cx="5832475" cy="461665"/>
          </a:xfrm>
          <a:prstGeom prst="rect">
            <a:avLst/>
          </a:prstGeom>
          <a:noFill/>
          <a:ln w="9525">
            <a:noFill/>
            <a:miter lim="800000"/>
            <a:headEnd/>
            <a:tailEnd/>
          </a:ln>
        </p:spPr>
        <p:txBody>
          <a:bodyPr>
            <a:spAutoFit/>
          </a:bodyPr>
          <a:lstStyle/>
          <a:p>
            <a:pPr eaLnBrk="1" hangingPunct="1"/>
            <a:r>
              <a:rPr lang="ja-JP" altLang="en-US" sz="1200" b="1" dirty="0" smtClean="0">
                <a:latin typeface="メイリオ" pitchFamily="50" charset="-128"/>
                <a:ea typeface="メイリオ" pitchFamily="50" charset="-128"/>
              </a:rPr>
              <a:t>●ラップランド</a:t>
            </a:r>
            <a:r>
              <a:rPr lang="ja-JP" altLang="en-US" sz="1200" b="1" dirty="0">
                <a:latin typeface="メイリオ" pitchFamily="50" charset="-128"/>
                <a:ea typeface="メイリオ" pitchFamily="50" charset="-128"/>
              </a:rPr>
              <a:t>の掟</a:t>
            </a:r>
          </a:p>
          <a:p>
            <a:pPr eaLnBrk="1" hangingPunct="1"/>
            <a:r>
              <a:rPr lang="en-US" altLang="ja-JP" sz="1200" dirty="0" err="1">
                <a:latin typeface="メイリオ" pitchFamily="50" charset="-128"/>
                <a:ea typeface="メイリオ" pitchFamily="50" charset="-128"/>
              </a:rPr>
              <a:t>Armoton</a:t>
            </a:r>
            <a:r>
              <a:rPr lang="en-US" altLang="ja-JP" sz="1200" dirty="0">
                <a:latin typeface="メイリオ" pitchFamily="50" charset="-128"/>
                <a:ea typeface="メイリオ" pitchFamily="50" charset="-128"/>
              </a:rPr>
              <a:t> </a:t>
            </a:r>
            <a:r>
              <a:rPr lang="en-US" altLang="ja-JP" sz="1200" dirty="0" err="1">
                <a:latin typeface="メイリオ" pitchFamily="50" charset="-128"/>
                <a:ea typeface="メイリオ" pitchFamily="50" charset="-128"/>
              </a:rPr>
              <a:t>maa</a:t>
            </a:r>
            <a:r>
              <a:rPr lang="en-US" altLang="ja-JP" sz="1200" dirty="0">
                <a:latin typeface="メイリオ" pitchFamily="50" charset="-128"/>
                <a:ea typeface="メイリオ" pitchFamily="50" charset="-128"/>
              </a:rPr>
              <a:t>/Law of the </a:t>
            </a:r>
            <a:r>
              <a:rPr lang="en-US" altLang="ja-JP" sz="1200" dirty="0" smtClean="0">
                <a:latin typeface="メイリオ" pitchFamily="50" charset="-128"/>
                <a:ea typeface="メイリオ" pitchFamily="50" charset="-128"/>
              </a:rPr>
              <a:t>Land</a:t>
            </a:r>
            <a:endParaRPr lang="en-US" altLang="ja-JP" sz="1200" dirty="0">
              <a:latin typeface="メイリオ" pitchFamily="50" charset="-128"/>
              <a:ea typeface="メイリオ" pitchFamily="50" charset="-128"/>
            </a:endParaRPr>
          </a:p>
        </p:txBody>
      </p:sp>
      <p:sp>
        <p:nvSpPr>
          <p:cNvPr id="14" name="正方形/長方形 13"/>
          <p:cNvSpPr/>
          <p:nvPr/>
        </p:nvSpPr>
        <p:spPr>
          <a:xfrm>
            <a:off x="260648" y="3563888"/>
            <a:ext cx="4824536" cy="1869743"/>
          </a:xfrm>
          <a:prstGeom prst="rect">
            <a:avLst/>
          </a:prstGeom>
        </p:spPr>
        <p:txBody>
          <a:bodyPr wrap="square">
            <a:spAutoFit/>
          </a:bodyPr>
          <a:lstStyle/>
          <a:p>
            <a:r>
              <a:rPr lang="ja-JP" altLang="en-US" sz="1050" dirty="0" smtClean="0">
                <a:latin typeface="メイリオ" pitchFamily="50" charset="-128"/>
                <a:ea typeface="メイリオ" pitchFamily="50" charset="-128"/>
              </a:rPr>
              <a:t>スウェーデン国境に程近いラップランドにある極寒のフィンランドの村。引退する警察官は彼の非嫡出の息子が刑務所から出所して、その地域を恐喝していることを知る。その男は家族の秘密を暴き、復讐のため警察官の正当な息子を含む周囲の人々を襲撃する。兄弟同士の殺害を防ぐために、父は過去の間違いに直面しなければならなかった</a:t>
            </a:r>
            <a:r>
              <a:rPr lang="en-US" altLang="ja-JP" sz="1050" dirty="0" smtClean="0">
                <a:latin typeface="メイリオ" pitchFamily="50" charset="-128"/>
                <a:ea typeface="メイリオ" pitchFamily="50" charset="-128"/>
              </a:rPr>
              <a:t>…</a:t>
            </a:r>
          </a:p>
          <a:p>
            <a:r>
              <a:rPr lang="ja-JP" altLang="en-US" sz="1050" dirty="0" smtClean="0">
                <a:latin typeface="メイリオ" pitchFamily="50" charset="-128"/>
                <a:ea typeface="メイリオ" pitchFamily="50" charset="-128"/>
              </a:rPr>
              <a:t>ユッシ・ヒルトゥネン監督の長編デビュー作品はラップランドに西部劇を持ち込むという斬新な試みである。荒涼とした草原がつづくさびれた国境地帯や、長く太陽が沈んでいる最も暗い季節を背景に、繰り広げられる復習劇。壮大なラップランドのロングショットやハンターライフルを装備したスノーモービルによる風景のトレッキングは、本作のもう一つの魅力である。最後の対決は北極圏の北極砂漠で行われた。</a:t>
            </a:r>
            <a:endParaRPr lang="ja-JP" altLang="en-US" sz="1050" dirty="0">
              <a:latin typeface="メイリオ" pitchFamily="50" charset="-128"/>
              <a:ea typeface="メイリオ" pitchFamily="50" charset="-128"/>
            </a:endParaRPr>
          </a:p>
        </p:txBody>
      </p:sp>
      <p:sp>
        <p:nvSpPr>
          <p:cNvPr id="15" name="正方形/長方形 2"/>
          <p:cNvSpPr>
            <a:spLocks noChangeArrowheads="1"/>
          </p:cNvSpPr>
          <p:nvPr/>
        </p:nvSpPr>
        <p:spPr bwMode="auto">
          <a:xfrm>
            <a:off x="260648" y="5478487"/>
            <a:ext cx="5832475" cy="461665"/>
          </a:xfrm>
          <a:prstGeom prst="rect">
            <a:avLst/>
          </a:prstGeom>
          <a:noFill/>
          <a:ln w="9525">
            <a:noFill/>
            <a:miter lim="800000"/>
            <a:headEnd/>
            <a:tailEnd/>
          </a:ln>
        </p:spPr>
        <p:txBody>
          <a:bodyPr>
            <a:spAutoFit/>
          </a:bodyPr>
          <a:lstStyle/>
          <a:p>
            <a:pPr eaLnBrk="1" hangingPunct="1"/>
            <a:r>
              <a:rPr lang="ja-JP" altLang="en-US" sz="1200" b="1" dirty="0" smtClean="0">
                <a:latin typeface="メイリオ" pitchFamily="50" charset="-128"/>
                <a:ea typeface="メイリオ" pitchFamily="50" charset="-128"/>
              </a:rPr>
              <a:t>●希望</a:t>
            </a:r>
            <a:r>
              <a:rPr lang="ja-JP" altLang="en-US" sz="1200" b="1" dirty="0">
                <a:latin typeface="メイリオ" pitchFamily="50" charset="-128"/>
                <a:ea typeface="メイリオ" pitchFamily="50" charset="-128"/>
              </a:rPr>
              <a:t>のかなた</a:t>
            </a:r>
            <a:r>
              <a:rPr lang="ja-JP" altLang="en-US" sz="1200" dirty="0">
                <a:latin typeface="メイリオ" pitchFamily="50" charset="-128"/>
                <a:ea typeface="メイリオ" pitchFamily="50" charset="-128"/>
              </a:rPr>
              <a:t>　</a:t>
            </a:r>
          </a:p>
          <a:p>
            <a:pPr eaLnBrk="1" hangingPunct="1"/>
            <a:r>
              <a:rPr lang="en-US" altLang="ja-JP" sz="1200" dirty="0" err="1">
                <a:latin typeface="メイリオ" pitchFamily="50" charset="-128"/>
                <a:ea typeface="メイリオ" pitchFamily="50" charset="-128"/>
              </a:rPr>
              <a:t>Toivon</a:t>
            </a:r>
            <a:r>
              <a:rPr lang="en-US" altLang="ja-JP" sz="1200" dirty="0">
                <a:latin typeface="メイリオ" pitchFamily="50" charset="-128"/>
                <a:ea typeface="メイリオ" pitchFamily="50" charset="-128"/>
              </a:rPr>
              <a:t> </a:t>
            </a:r>
            <a:r>
              <a:rPr lang="en-US" altLang="ja-JP" sz="1200" dirty="0" err="1">
                <a:latin typeface="メイリオ" pitchFamily="50" charset="-128"/>
                <a:ea typeface="メイリオ" pitchFamily="50" charset="-128"/>
              </a:rPr>
              <a:t>tuolla</a:t>
            </a:r>
            <a:r>
              <a:rPr lang="en-US" altLang="ja-JP" sz="1200" dirty="0">
                <a:latin typeface="メイリオ" pitchFamily="50" charset="-128"/>
                <a:ea typeface="メイリオ" pitchFamily="50" charset="-128"/>
              </a:rPr>
              <a:t> </a:t>
            </a:r>
            <a:r>
              <a:rPr lang="en-US" altLang="ja-JP" sz="1200" dirty="0" err="1">
                <a:latin typeface="メイリオ" pitchFamily="50" charset="-128"/>
                <a:ea typeface="メイリオ" pitchFamily="50" charset="-128"/>
              </a:rPr>
              <a:t>puolen</a:t>
            </a:r>
            <a:r>
              <a:rPr lang="en-US" altLang="ja-JP" sz="1200" dirty="0">
                <a:latin typeface="メイリオ" pitchFamily="50" charset="-128"/>
                <a:ea typeface="メイリオ" pitchFamily="50" charset="-128"/>
              </a:rPr>
              <a:t>/The Other Side of </a:t>
            </a:r>
            <a:r>
              <a:rPr lang="en-US" altLang="ja-JP" sz="1200" dirty="0" smtClean="0">
                <a:latin typeface="メイリオ" pitchFamily="50" charset="-128"/>
                <a:ea typeface="メイリオ" pitchFamily="50" charset="-128"/>
              </a:rPr>
              <a:t>Hope</a:t>
            </a:r>
            <a:endParaRPr lang="en-US" altLang="ja-JP" sz="1200" dirty="0">
              <a:latin typeface="メイリオ" pitchFamily="50" charset="-128"/>
              <a:ea typeface="メイリオ" pitchFamily="50" charset="-128"/>
            </a:endParaRPr>
          </a:p>
        </p:txBody>
      </p:sp>
      <p:sp>
        <p:nvSpPr>
          <p:cNvPr id="16" name="正方形/長方形 15"/>
          <p:cNvSpPr/>
          <p:nvPr/>
        </p:nvSpPr>
        <p:spPr>
          <a:xfrm>
            <a:off x="260648" y="5940152"/>
            <a:ext cx="4824536" cy="1708160"/>
          </a:xfrm>
          <a:prstGeom prst="rect">
            <a:avLst/>
          </a:prstGeom>
        </p:spPr>
        <p:txBody>
          <a:bodyPr wrap="square">
            <a:spAutoFit/>
          </a:bodyPr>
          <a:lstStyle/>
          <a:p>
            <a:r>
              <a:rPr lang="ja-JP" altLang="en-US" sz="1050" dirty="0" smtClean="0">
                <a:latin typeface="メイリオ" pitchFamily="50" charset="-128"/>
                <a:ea typeface="メイリオ" pitchFamily="50" charset="-128"/>
              </a:rPr>
              <a:t>「浮き雲」「過去のない男」などで知られ、新作公開の度に熱狂的なファンを増やし続けているフィンランドの巨匠アキ・カウリスマキ監督の、「ル・アーヴルの靴みがき」に続く、港町</a:t>
            </a:r>
            <a:r>
              <a:rPr lang="en-US" altLang="ja-JP" sz="1050" dirty="0" smtClean="0">
                <a:latin typeface="メイリオ" pitchFamily="50" charset="-128"/>
                <a:ea typeface="メイリオ" pitchFamily="50" charset="-128"/>
              </a:rPr>
              <a:t>3</a:t>
            </a:r>
            <a:r>
              <a:rPr lang="ja-JP" altLang="en-US" sz="1050" dirty="0" smtClean="0">
                <a:latin typeface="メイリオ" pitchFamily="50" charset="-128"/>
                <a:ea typeface="メイリオ" pitchFamily="50" charset="-128"/>
              </a:rPr>
              <a:t>部作あらため難民</a:t>
            </a:r>
            <a:r>
              <a:rPr lang="en-US" altLang="ja-JP" sz="1050" dirty="0" smtClean="0">
                <a:latin typeface="メイリオ" pitchFamily="50" charset="-128"/>
                <a:ea typeface="メイリオ" pitchFamily="50" charset="-128"/>
              </a:rPr>
              <a:t>3</a:t>
            </a:r>
            <a:r>
              <a:rPr lang="ja-JP" altLang="en-US" sz="1050" dirty="0" smtClean="0">
                <a:latin typeface="メイリオ" pitchFamily="50" charset="-128"/>
                <a:ea typeface="メイリオ" pitchFamily="50" charset="-128"/>
              </a:rPr>
              <a:t>部作の第</a:t>
            </a:r>
            <a:r>
              <a:rPr lang="en-US" altLang="ja-JP" sz="1050" dirty="0" smtClean="0">
                <a:latin typeface="メイリオ" pitchFamily="50" charset="-128"/>
                <a:ea typeface="メイリオ" pitchFamily="50" charset="-128"/>
              </a:rPr>
              <a:t>2</a:t>
            </a:r>
            <a:r>
              <a:rPr lang="ja-JP" altLang="en-US" sz="1050" dirty="0" smtClean="0">
                <a:latin typeface="メイリオ" pitchFamily="50" charset="-128"/>
                <a:ea typeface="メイリオ" pitchFamily="50" charset="-128"/>
              </a:rPr>
              <a:t>作。フィンランドの首都ヘルシンキで、生き別れた妹を探すシリア難民の青年と酒</a:t>
            </a:r>
            <a:r>
              <a:rPr lang="ja-JP" altLang="en-US" sz="1050" dirty="0" err="1" smtClean="0">
                <a:latin typeface="メイリオ" pitchFamily="50" charset="-128"/>
                <a:ea typeface="メイリオ" pitchFamily="50" charset="-128"/>
              </a:rPr>
              <a:t>び</a:t>
            </a:r>
            <a:r>
              <a:rPr lang="ja-JP" altLang="en-US" sz="1050" dirty="0" smtClean="0">
                <a:latin typeface="メイリオ" pitchFamily="50" charset="-128"/>
                <a:ea typeface="メイリオ" pitchFamily="50" charset="-128"/>
              </a:rPr>
              <a:t>たりの妻と行商人の仕事に嫌気がさしてレストランオーナーへと転職したフィンランド人の中年男が、ふとしたことから友情を育む物語。</a:t>
            </a:r>
          </a:p>
          <a:p>
            <a:r>
              <a:rPr lang="ja-JP" altLang="en-US" sz="1050" dirty="0" smtClean="0">
                <a:latin typeface="メイリオ" pitchFamily="50" charset="-128"/>
                <a:ea typeface="メイリオ" pitchFamily="50" charset="-128"/>
              </a:rPr>
              <a:t>カウリスマキ特有のアイロニカルなユーモアと深い人間性をもって、ヨーロッパのみならず世界的なテーマとなりつつある難民問題を真摯に描いた本作は、今年</a:t>
            </a:r>
            <a:r>
              <a:rPr lang="en-US" altLang="ja-JP" sz="1050" dirty="0" smtClean="0">
                <a:latin typeface="メイリオ" pitchFamily="50" charset="-128"/>
                <a:ea typeface="メイリオ" pitchFamily="50" charset="-128"/>
              </a:rPr>
              <a:t>2</a:t>
            </a:r>
            <a:r>
              <a:rPr lang="ja-JP" altLang="en-US" sz="1050" dirty="0" smtClean="0">
                <a:latin typeface="メイリオ" pitchFamily="50" charset="-128"/>
                <a:ea typeface="メイリオ" pitchFamily="50" charset="-128"/>
              </a:rPr>
              <a:t>月のベルリン国際映画祭で評論家や観客からの圧倒的な評価を受け、監督賞を受賞した。</a:t>
            </a:r>
            <a:endParaRPr lang="ja-JP" altLang="en-US" sz="1050" dirty="0">
              <a:latin typeface="メイリオ" pitchFamily="50" charset="-128"/>
              <a:ea typeface="メイリオ" pitchFamily="50" charset="-128"/>
            </a:endParaRPr>
          </a:p>
        </p:txBody>
      </p:sp>
      <p:pic>
        <p:nvPicPr>
          <p:cNvPr id="17" name="Picture 2" descr="C:\Users\m-hotta\Downloads\TTP1 (1).jpg"/>
          <p:cNvPicPr>
            <a:picLocks noChangeAspect="1" noChangeArrowheads="1"/>
          </p:cNvPicPr>
          <p:nvPr/>
        </p:nvPicPr>
        <p:blipFill>
          <a:blip r:embed="rId3" cstate="print">
            <a:extLst>
              <a:ext uri="{28A0092B-C50C-407E-A947-70E740481C1C}">
                <a14:useLocalDpi xmlns:lc="http://schemas.openxmlformats.org/drawingml/2006/lockedCanvas" xmlns:a14="http://schemas.microsoft.com/office/drawing/2010/main" xmlns="" val="0"/>
              </a:ext>
            </a:extLst>
          </a:blip>
          <a:srcRect/>
          <a:stretch>
            <a:fillRect/>
          </a:stretch>
        </p:blipFill>
        <p:spPr bwMode="auto">
          <a:xfrm>
            <a:off x="5085184" y="5940152"/>
            <a:ext cx="1447200" cy="965944"/>
          </a:xfrm>
          <a:prstGeom prst="rect">
            <a:avLst/>
          </a:prstGeom>
          <a:noFill/>
          <a:extLst>
            <a:ext uri="{909E8E84-426E-40DD-AFC4-6F175D3DCCD1}">
              <a14:hiddenFill xmlns:lc="http://schemas.openxmlformats.org/drawingml/2006/lockedCanvas" xmlns:a14="http://schemas.microsoft.com/office/drawing/2010/main" xmlns="">
                <a:solidFill>
                  <a:srgbClr val="FFFFFF"/>
                </a:solidFill>
              </a14:hiddenFill>
            </a:ext>
          </a:extLst>
        </p:spPr>
      </p:pic>
      <p:pic>
        <p:nvPicPr>
          <p:cNvPr id="20" name="Picture 3" descr="C:\Users\brownie\Desktop\清家さん用\フィンランド映画祭件\フィンランド映画祭件\Kaisas enchanted forest.jpg"/>
          <p:cNvPicPr>
            <a:picLocks noChangeAspect="1" noChangeArrowheads="1"/>
          </p:cNvPicPr>
          <p:nvPr/>
        </p:nvPicPr>
        <p:blipFill>
          <a:blip r:embed="rId4" cstate="print"/>
          <a:srcRect/>
          <a:stretch>
            <a:fillRect/>
          </a:stretch>
        </p:blipFill>
        <p:spPr bwMode="auto">
          <a:xfrm>
            <a:off x="5085184" y="1187624"/>
            <a:ext cx="1447200" cy="1007833"/>
          </a:xfrm>
          <a:prstGeom prst="rect">
            <a:avLst/>
          </a:prstGeom>
          <a:noFill/>
        </p:spPr>
      </p:pic>
      <p:pic>
        <p:nvPicPr>
          <p:cNvPr id="21" name="Picture 4" descr="C:\Users\brownie\Desktop\清家さん用\フィンランド映画祭件\フィンランド映画祭件\Law of the Land.jpg"/>
          <p:cNvPicPr>
            <a:picLocks noChangeAspect="1" noChangeArrowheads="1"/>
          </p:cNvPicPr>
          <p:nvPr/>
        </p:nvPicPr>
        <p:blipFill>
          <a:blip r:embed="rId5" cstate="print"/>
          <a:srcRect/>
          <a:stretch>
            <a:fillRect/>
          </a:stretch>
        </p:blipFill>
        <p:spPr bwMode="auto">
          <a:xfrm>
            <a:off x="5085184" y="3635896"/>
            <a:ext cx="1447200" cy="965102"/>
          </a:xfrm>
          <a:prstGeom prst="rect">
            <a:avLst/>
          </a:prstGeom>
          <a:noFill/>
        </p:spPr>
      </p:pic>
    </p:spTree>
    <p:extLst>
      <p:ext uri="{BB962C8B-B14F-4D97-AF65-F5344CB8AC3E}">
        <p14:creationId xmlns:p14="http://schemas.microsoft.com/office/powerpoint/2010/main" xmlns="" val="606560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472</TotalTime>
  <Words>1076</Words>
  <Application>Microsoft Office PowerPoint</Application>
  <PresentationFormat>画面に合わせる (4:3)</PresentationFormat>
  <Paragraphs>57</Paragraphs>
  <Slides>3</Slides>
  <Notes>3</Notes>
  <HiddenSlides>0</HiddenSlides>
  <MMClips>0</MMClips>
  <ScaleCrop>false</ScaleCrop>
  <HeadingPairs>
    <vt:vector size="4" baseType="variant">
      <vt:variant>
        <vt:lpstr>テーマ</vt:lpstr>
      </vt:variant>
      <vt:variant>
        <vt:i4>1</vt:i4>
      </vt:variant>
      <vt:variant>
        <vt:lpstr>スライド タイトル</vt:lpstr>
      </vt:variant>
      <vt:variant>
        <vt:i4>3</vt:i4>
      </vt:variant>
    </vt:vector>
  </HeadingPairs>
  <TitlesOfParts>
    <vt:vector size="4" baseType="lpstr">
      <vt:lpstr>Office ​​テーマ</vt:lpstr>
      <vt:lpstr>スライド 1</vt:lpstr>
      <vt:lpstr>スライド 2</vt:lpstr>
      <vt:lpstr>スライド 3</vt:lpstr>
    </vt:vector>
  </TitlesOfParts>
  <Company>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堀田　ももこ</dc:creator>
  <cp:lastModifiedBy>brownie</cp:lastModifiedBy>
  <cp:revision>14</cp:revision>
  <dcterms:created xsi:type="dcterms:W3CDTF">2017-09-15T09:31:25Z</dcterms:created>
  <dcterms:modified xsi:type="dcterms:W3CDTF">2017-10-06T04:36:59Z</dcterms:modified>
</cp:coreProperties>
</file>