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5"/>
  </p:notesMasterIdLst>
  <p:sldIdLst>
    <p:sldId id="273" r:id="rId3"/>
    <p:sldId id="271" r:id="rId4"/>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4"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E01"/>
    <a:srgbClr val="DB012F"/>
    <a:srgbClr val="B21B02"/>
    <a:srgbClr val="A2311E"/>
    <a:srgbClr val="FF3399"/>
    <a:srgbClr val="FF0066"/>
    <a:srgbClr val="C01E2A"/>
    <a:srgbClr val="8E161F"/>
    <a:srgbClr val="BB1F2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67" autoAdjust="0"/>
    <p:restoredTop sz="93110" autoAdjust="0"/>
  </p:normalViewPr>
  <p:slideViewPr>
    <p:cSldViewPr snapToGrid="0">
      <p:cViewPr varScale="1">
        <p:scale>
          <a:sx n="47" d="100"/>
          <a:sy n="47" d="100"/>
        </p:scale>
        <p:origin x="1686" y="4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5659" cy="498056"/>
          </a:xfrm>
          <a:prstGeom prst="rect">
            <a:avLst/>
          </a:prstGeom>
        </p:spPr>
        <p:txBody>
          <a:bodyPr vert="horz" lIns="95537" tIns="47769" rIns="95537" bIns="47769"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445" y="2"/>
            <a:ext cx="2945659" cy="498056"/>
          </a:xfrm>
          <a:prstGeom prst="rect">
            <a:avLst/>
          </a:prstGeom>
        </p:spPr>
        <p:txBody>
          <a:bodyPr vert="horz" lIns="95537" tIns="47769" rIns="95537" bIns="47769" rtlCol="0"/>
          <a:lstStyle>
            <a:lvl1pPr algn="r">
              <a:defRPr sz="1300"/>
            </a:lvl1pPr>
          </a:lstStyle>
          <a:p>
            <a:fld id="{5AEC6B1D-70E2-41D9-BED8-C1EA22D7C08B}" type="datetimeFigureOut">
              <a:rPr kumimoji="1" lang="ja-JP" altLang="en-US" smtClean="0"/>
              <a:t>2018/1/29</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5537" tIns="47769" rIns="95537" bIns="47769"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4"/>
          </a:xfrm>
          <a:prstGeom prst="rect">
            <a:avLst/>
          </a:prstGeom>
        </p:spPr>
        <p:txBody>
          <a:bodyPr vert="horz" lIns="95537" tIns="47769" rIns="95537" bIns="477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8055"/>
          </a:xfrm>
          <a:prstGeom prst="rect">
            <a:avLst/>
          </a:prstGeom>
        </p:spPr>
        <p:txBody>
          <a:bodyPr vert="horz" lIns="95537" tIns="47769" rIns="95537" bIns="47769"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59" cy="498055"/>
          </a:xfrm>
          <a:prstGeom prst="rect">
            <a:avLst/>
          </a:prstGeom>
        </p:spPr>
        <p:txBody>
          <a:bodyPr vert="horz" lIns="95537" tIns="47769" rIns="95537" bIns="47769" rtlCol="0" anchor="b"/>
          <a:lstStyle>
            <a:lvl1pPr algn="r">
              <a:defRPr sz="1300"/>
            </a:lvl1pPr>
          </a:lstStyle>
          <a:p>
            <a:fld id="{624A3931-1EDA-4D1D-828C-5AC1574D0F7B}" type="slidenum">
              <a:rPr kumimoji="1" lang="ja-JP" altLang="en-US" smtClean="0"/>
              <a:t>‹#›</a:t>
            </a:fld>
            <a:endParaRPr kumimoji="1" lang="ja-JP" altLang="en-US"/>
          </a:p>
        </p:txBody>
      </p:sp>
    </p:spTree>
    <p:extLst>
      <p:ext uri="{BB962C8B-B14F-4D97-AF65-F5344CB8AC3E}">
        <p14:creationId xmlns:p14="http://schemas.microsoft.com/office/powerpoint/2010/main" val="2526436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24A3931-1EDA-4D1D-828C-5AC1574D0F7B}" type="slidenum">
              <a:rPr kumimoji="1" lang="ja-JP" altLang="en-US" smtClean="0"/>
              <a:t>1</a:t>
            </a:fld>
            <a:endParaRPr kumimoji="1" lang="ja-JP" altLang="en-US"/>
          </a:p>
        </p:txBody>
      </p:sp>
    </p:spTree>
    <p:extLst>
      <p:ext uri="{BB962C8B-B14F-4D97-AF65-F5344CB8AC3E}">
        <p14:creationId xmlns:p14="http://schemas.microsoft.com/office/powerpoint/2010/main" val="608125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24A3931-1EDA-4D1D-828C-5AC1574D0F7B}" type="slidenum">
              <a:rPr kumimoji="1" lang="ja-JP" altLang="en-US" smtClean="0"/>
              <a:t>2</a:t>
            </a:fld>
            <a:endParaRPr kumimoji="1" lang="ja-JP" altLang="en-US"/>
          </a:p>
        </p:txBody>
      </p:sp>
    </p:spTree>
    <p:extLst>
      <p:ext uri="{BB962C8B-B14F-4D97-AF65-F5344CB8AC3E}">
        <p14:creationId xmlns:p14="http://schemas.microsoft.com/office/powerpoint/2010/main" val="3145374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8666"/>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3467"/>
            </a:lvl1pPr>
            <a:lvl2pPr marL="660397" indent="0" algn="ctr">
              <a:buNone/>
              <a:defRPr sz="2889"/>
            </a:lvl2pPr>
            <a:lvl3pPr marL="1320792" indent="0" algn="ctr">
              <a:buNone/>
              <a:defRPr sz="2600"/>
            </a:lvl3pPr>
            <a:lvl4pPr marL="1981189" indent="0" algn="ctr">
              <a:buNone/>
              <a:defRPr sz="2311"/>
            </a:lvl4pPr>
            <a:lvl5pPr marL="2641585" indent="0" algn="ctr">
              <a:buNone/>
              <a:defRPr sz="2311"/>
            </a:lvl5pPr>
            <a:lvl6pPr marL="3301981" indent="0" algn="ctr">
              <a:buNone/>
              <a:defRPr sz="2311"/>
            </a:lvl6pPr>
            <a:lvl7pPr marL="3962377" indent="0" algn="ctr">
              <a:buNone/>
              <a:defRPr sz="2311"/>
            </a:lvl7pPr>
            <a:lvl8pPr marL="4622773" indent="0" algn="ctr">
              <a:buNone/>
              <a:defRPr sz="2311"/>
            </a:lvl8pPr>
            <a:lvl9pPr marL="5283169" indent="0" algn="ctr">
              <a:buNone/>
              <a:defRPr sz="2311"/>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658AF63-39AE-4EB5-9CE3-DA20D82C1DD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B5FA54-6AF9-4AAC-AB20-9ED8D2F81550}" type="slidenum">
              <a:rPr kumimoji="1" lang="ja-JP" altLang="en-US" smtClean="0"/>
              <a:t>‹#›</a:t>
            </a:fld>
            <a:endParaRPr kumimoji="1" lang="ja-JP" altLang="en-US"/>
          </a:p>
        </p:txBody>
      </p:sp>
    </p:spTree>
    <p:extLst>
      <p:ext uri="{BB962C8B-B14F-4D97-AF65-F5344CB8AC3E}">
        <p14:creationId xmlns:p14="http://schemas.microsoft.com/office/powerpoint/2010/main" val="24653537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2691559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21811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1451107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0" y="527050"/>
            <a:ext cx="1477963" cy="83947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8" y="527050"/>
            <a:ext cx="4284662" cy="83947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193373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658AF63-39AE-4EB5-9CE3-DA20D82C1DD9}" type="datetimeFigureOut">
              <a:rPr kumimoji="1" lang="ja-JP" altLang="en-US" smtClean="0"/>
              <a:t>2018/1/29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1B5FA54-6AF9-4AAC-AB20-9ED8D2F81550}" type="slidenum">
              <a:rPr kumimoji="1" lang="ja-JP" altLang="en-US" smtClean="0"/>
              <a:t>‹#›</a:t>
            </a:fld>
            <a:endParaRPr kumimoji="1" lang="ja-JP" altLang="en-US"/>
          </a:p>
        </p:txBody>
      </p:sp>
    </p:spTree>
    <p:extLst>
      <p:ext uri="{BB962C8B-B14F-4D97-AF65-F5344CB8AC3E}">
        <p14:creationId xmlns:p14="http://schemas.microsoft.com/office/powerpoint/2010/main" val="42128361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897007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19936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8313" y="6629400"/>
            <a:ext cx="5915025" cy="21669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2546328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6838"/>
            <a:ext cx="2881312" cy="62849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505200" y="2636838"/>
            <a:ext cx="2881313" cy="62849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3765712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3075" y="3617913"/>
            <a:ext cx="2900363" cy="532288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7913"/>
            <a:ext cx="2916237" cy="532288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244772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317434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333D66A-FDF7-4F10-BC6B-D285D26B8699}" type="datetimeFigureOut">
              <a:rPr kumimoji="1" lang="ja-JP" altLang="en-US" smtClean="0"/>
              <a:t>2018/1/29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29201935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0"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90"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6"/>
            <a:ext cx="154305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D658AF63-39AE-4EB5-9CE3-DA20D82C1DD9}" type="datetimeFigureOut">
              <a:rPr kumimoji="1" lang="ja-JP" altLang="en-US" smtClean="0"/>
              <a:t>2018/1/29</a:t>
            </a:fld>
            <a:endParaRPr kumimoji="1" lang="ja-JP" altLang="en-US"/>
          </a:p>
        </p:txBody>
      </p:sp>
      <p:sp>
        <p:nvSpPr>
          <p:cNvPr id="5" name="フッター プレースホルダー 4"/>
          <p:cNvSpPr>
            <a:spLocks noGrp="1"/>
          </p:cNvSpPr>
          <p:nvPr>
            <p:ph type="ftr" sz="quarter" idx="3"/>
          </p:nvPr>
        </p:nvSpPr>
        <p:spPr>
          <a:xfrm>
            <a:off x="2271715" y="9181396"/>
            <a:ext cx="2314575"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6"/>
            <a:ext cx="154305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31B5FA54-6AF9-4AAC-AB20-9ED8D2F81550}" type="slidenum">
              <a:rPr kumimoji="1" lang="ja-JP" altLang="en-US" smtClean="0"/>
              <a:t>‹#›</a:t>
            </a:fld>
            <a:endParaRPr kumimoji="1" lang="ja-JP" altLang="en-US"/>
          </a:p>
        </p:txBody>
      </p:sp>
      <p:pic>
        <p:nvPicPr>
          <p:cNvPr id="10" name="図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33925" y="25507"/>
            <a:ext cx="2095500" cy="266030"/>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96531" y="25507"/>
            <a:ext cx="903587" cy="258167"/>
          </a:xfrm>
          <a:prstGeom prst="rect">
            <a:avLst/>
          </a:prstGeom>
        </p:spPr>
      </p:pic>
    </p:spTree>
    <p:extLst>
      <p:ext uri="{BB962C8B-B14F-4D97-AF65-F5344CB8AC3E}">
        <p14:creationId xmlns:p14="http://schemas.microsoft.com/office/powerpoint/2010/main" val="2670811965"/>
      </p:ext>
    </p:extLst>
  </p:cSld>
  <p:clrMap bg1="lt1" tx1="dk1" bg2="lt2" tx2="dk2" accent1="accent1" accent2="accent2" accent3="accent3" accent4="accent4" accent5="accent5" accent6="accent6" hlink="hlink" folHlink="folHlink"/>
  <p:sldLayoutIdLst>
    <p:sldLayoutId id="2147483649" r:id="rId1"/>
    <p:sldLayoutId id="2147483655" r:id="rId2"/>
  </p:sldLayoutIdLst>
  <p:timing>
    <p:tnLst>
      <p:par>
        <p:cTn id="1" dur="indefinite" restart="never" nodeType="tmRoot"/>
      </p:par>
    </p:tnLst>
  </p:timing>
  <p:txStyles>
    <p:titleStyle>
      <a:lvl1pPr algn="l" defTabSz="1320792" rtl="0" eaLnBrk="1" latinLnBrk="0" hangingPunct="1">
        <a:lnSpc>
          <a:spcPct val="90000"/>
        </a:lnSpc>
        <a:spcBef>
          <a:spcPct val="0"/>
        </a:spcBef>
        <a:buNone/>
        <a:defRPr kumimoji="1" sz="6355" kern="1200">
          <a:solidFill>
            <a:schemeClr val="tx1"/>
          </a:solidFill>
          <a:latin typeface="+mj-lt"/>
          <a:ea typeface="+mj-ea"/>
          <a:cs typeface="+mj-cs"/>
        </a:defRPr>
      </a:lvl1pPr>
    </p:titleStyle>
    <p:bodyStyle>
      <a:lvl1pPr marL="330198" indent="-330198" algn="l" defTabSz="1320792" rtl="0" eaLnBrk="1" latinLnBrk="0" hangingPunct="1">
        <a:lnSpc>
          <a:spcPct val="90000"/>
        </a:lnSpc>
        <a:spcBef>
          <a:spcPts val="1444"/>
        </a:spcBef>
        <a:buFont typeface="Arial" panose="020B0604020202020204" pitchFamily="34" charset="0"/>
        <a:buChar char="•"/>
        <a:defRPr kumimoji="1" sz="4044" kern="1200">
          <a:solidFill>
            <a:schemeClr val="tx1"/>
          </a:solidFill>
          <a:latin typeface="+mn-lt"/>
          <a:ea typeface="+mn-ea"/>
          <a:cs typeface="+mn-cs"/>
        </a:defRPr>
      </a:lvl1pPr>
      <a:lvl2pPr marL="990595" indent="-330198" algn="l" defTabSz="1320792" rtl="0" eaLnBrk="1" latinLnBrk="0" hangingPunct="1">
        <a:lnSpc>
          <a:spcPct val="90000"/>
        </a:lnSpc>
        <a:spcBef>
          <a:spcPts val="722"/>
        </a:spcBef>
        <a:buFont typeface="Arial" panose="020B0604020202020204" pitchFamily="34" charset="0"/>
        <a:buChar char="•"/>
        <a:defRPr kumimoji="1" sz="3467" kern="1200">
          <a:solidFill>
            <a:schemeClr val="tx1"/>
          </a:solidFill>
          <a:latin typeface="+mn-lt"/>
          <a:ea typeface="+mn-ea"/>
          <a:cs typeface="+mn-cs"/>
        </a:defRPr>
      </a:lvl2pPr>
      <a:lvl3pPr marL="1650990" indent="-330198" algn="l" defTabSz="1320792" rtl="0" eaLnBrk="1" latinLnBrk="0" hangingPunct="1">
        <a:lnSpc>
          <a:spcPct val="90000"/>
        </a:lnSpc>
        <a:spcBef>
          <a:spcPts val="722"/>
        </a:spcBef>
        <a:buFont typeface="Arial" panose="020B0604020202020204" pitchFamily="34" charset="0"/>
        <a:buChar char="•"/>
        <a:defRPr kumimoji="1" sz="2889" kern="1200">
          <a:solidFill>
            <a:schemeClr val="tx1"/>
          </a:solidFill>
          <a:latin typeface="+mn-lt"/>
          <a:ea typeface="+mn-ea"/>
          <a:cs typeface="+mn-cs"/>
        </a:defRPr>
      </a:lvl3pPr>
      <a:lvl4pPr marL="2311387"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4pPr>
      <a:lvl5pPr marL="2971783"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5pPr>
      <a:lvl6pPr marL="3632179"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6pPr>
      <a:lvl7pPr marL="4292576"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7pPr>
      <a:lvl8pPr marL="4952972"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8pPr>
      <a:lvl9pPr marL="5613368" indent="-330198" algn="l" defTabSz="1320792"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9pPr>
    </p:bodyStyle>
    <p:otherStyle>
      <a:defPPr>
        <a:defRPr lang="ja-JP"/>
      </a:defPPr>
      <a:lvl1pPr marL="0" algn="l" defTabSz="1320792" rtl="0" eaLnBrk="1" latinLnBrk="0" hangingPunct="1">
        <a:defRPr kumimoji="1" sz="2600" kern="1200">
          <a:solidFill>
            <a:schemeClr val="tx1"/>
          </a:solidFill>
          <a:latin typeface="+mn-lt"/>
          <a:ea typeface="+mn-ea"/>
          <a:cs typeface="+mn-cs"/>
        </a:defRPr>
      </a:lvl1pPr>
      <a:lvl2pPr marL="660397" algn="l" defTabSz="1320792" rtl="0" eaLnBrk="1" latinLnBrk="0" hangingPunct="1">
        <a:defRPr kumimoji="1" sz="2600" kern="1200">
          <a:solidFill>
            <a:schemeClr val="tx1"/>
          </a:solidFill>
          <a:latin typeface="+mn-lt"/>
          <a:ea typeface="+mn-ea"/>
          <a:cs typeface="+mn-cs"/>
        </a:defRPr>
      </a:lvl2pPr>
      <a:lvl3pPr marL="1320792" algn="l" defTabSz="1320792" rtl="0" eaLnBrk="1" latinLnBrk="0" hangingPunct="1">
        <a:defRPr kumimoji="1" sz="2600" kern="1200">
          <a:solidFill>
            <a:schemeClr val="tx1"/>
          </a:solidFill>
          <a:latin typeface="+mn-lt"/>
          <a:ea typeface="+mn-ea"/>
          <a:cs typeface="+mn-cs"/>
        </a:defRPr>
      </a:lvl3pPr>
      <a:lvl4pPr marL="1981189" algn="l" defTabSz="1320792" rtl="0" eaLnBrk="1" latinLnBrk="0" hangingPunct="1">
        <a:defRPr kumimoji="1" sz="2600" kern="1200">
          <a:solidFill>
            <a:schemeClr val="tx1"/>
          </a:solidFill>
          <a:latin typeface="+mn-lt"/>
          <a:ea typeface="+mn-ea"/>
          <a:cs typeface="+mn-cs"/>
        </a:defRPr>
      </a:lvl4pPr>
      <a:lvl5pPr marL="2641585" algn="l" defTabSz="1320792" rtl="0" eaLnBrk="1" latinLnBrk="0" hangingPunct="1">
        <a:defRPr kumimoji="1" sz="2600" kern="1200">
          <a:solidFill>
            <a:schemeClr val="tx1"/>
          </a:solidFill>
          <a:latin typeface="+mn-lt"/>
          <a:ea typeface="+mn-ea"/>
          <a:cs typeface="+mn-cs"/>
        </a:defRPr>
      </a:lvl5pPr>
      <a:lvl6pPr marL="3301981" algn="l" defTabSz="1320792" rtl="0" eaLnBrk="1" latinLnBrk="0" hangingPunct="1">
        <a:defRPr kumimoji="1" sz="2600" kern="1200">
          <a:solidFill>
            <a:schemeClr val="tx1"/>
          </a:solidFill>
          <a:latin typeface="+mn-lt"/>
          <a:ea typeface="+mn-ea"/>
          <a:cs typeface="+mn-cs"/>
        </a:defRPr>
      </a:lvl6pPr>
      <a:lvl7pPr marL="3962377" algn="l" defTabSz="1320792" rtl="0" eaLnBrk="1" latinLnBrk="0" hangingPunct="1">
        <a:defRPr kumimoji="1" sz="2600" kern="1200">
          <a:solidFill>
            <a:schemeClr val="tx1"/>
          </a:solidFill>
          <a:latin typeface="+mn-lt"/>
          <a:ea typeface="+mn-ea"/>
          <a:cs typeface="+mn-cs"/>
        </a:defRPr>
      </a:lvl7pPr>
      <a:lvl8pPr marL="4622773" algn="l" defTabSz="1320792" rtl="0" eaLnBrk="1" latinLnBrk="0" hangingPunct="1">
        <a:defRPr kumimoji="1" sz="2600" kern="1200">
          <a:solidFill>
            <a:schemeClr val="tx1"/>
          </a:solidFill>
          <a:latin typeface="+mn-lt"/>
          <a:ea typeface="+mn-ea"/>
          <a:cs typeface="+mn-cs"/>
        </a:defRPr>
      </a:lvl8pPr>
      <a:lvl9pPr marL="5283169" algn="l" defTabSz="1320792" rtl="0" eaLnBrk="1" latinLnBrk="0" hangingPunct="1">
        <a:defRPr kumimoji="1"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050"/>
            <a:ext cx="5915025" cy="191452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6838"/>
            <a:ext cx="5915025" cy="628491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E333D66A-FDF7-4F10-BC6B-D285D26B8699}" type="datetimeFigureOut">
              <a:rPr kumimoji="1" lang="ja-JP" altLang="en-US" smtClean="0"/>
              <a:t>2018/1/29</a:t>
            </a:fld>
            <a:endParaRPr kumimoji="1" lang="ja-JP" altLang="en-US"/>
          </a:p>
        </p:txBody>
      </p:sp>
      <p:sp>
        <p:nvSpPr>
          <p:cNvPr id="5" name="フッター プレースホルダー 4"/>
          <p:cNvSpPr>
            <a:spLocks noGrp="1"/>
          </p:cNvSpPr>
          <p:nvPr>
            <p:ph type="ftr" sz="quarter" idx="3"/>
          </p:nvPr>
        </p:nvSpPr>
        <p:spPr>
          <a:xfrm>
            <a:off x="2271713"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05550149-14F5-4EE2-8A74-81F4B3698CC9}" type="slidenum">
              <a:rPr kumimoji="1" lang="ja-JP" altLang="en-US" smtClean="0"/>
              <a:t>‹#›</a:t>
            </a:fld>
            <a:endParaRPr kumimoji="1" lang="ja-JP" altLang="en-US"/>
          </a:p>
        </p:txBody>
      </p:sp>
    </p:spTree>
    <p:extLst>
      <p:ext uri="{BB962C8B-B14F-4D97-AF65-F5344CB8AC3E}">
        <p14:creationId xmlns:p14="http://schemas.microsoft.com/office/powerpoint/2010/main" val="306181378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1.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1700" y="716713"/>
            <a:ext cx="6858000" cy="754053"/>
          </a:xfrm>
          <a:prstGeom prst="rect">
            <a:avLst/>
          </a:prstGeom>
        </p:spPr>
        <p:txBody>
          <a:bodyPr wrap="square">
            <a:spAutoFit/>
          </a:bodyPr>
          <a:lstStyle/>
          <a:p>
            <a:pPr algn="ctr"/>
            <a:r>
              <a:rPr lang="en-US" altLang="ja-JP" sz="2200" b="1" dirty="0" smtClean="0">
                <a:latin typeface="メイリオ" panose="020B0604030504040204" pitchFamily="50" charset="-128"/>
                <a:ea typeface="メイリオ" panose="020B0604030504040204" pitchFamily="50" charset="-128"/>
              </a:rPr>
              <a:t>『</a:t>
            </a:r>
            <a:r>
              <a:rPr lang="ja-JP" altLang="en-US" sz="2200" b="1" dirty="0" smtClean="0">
                <a:latin typeface="メイリオ" panose="020B0604030504040204" pitchFamily="50" charset="-128"/>
                <a:ea typeface="メイリオ" panose="020B0604030504040204" pitchFamily="50" charset="-128"/>
              </a:rPr>
              <a:t>めちゃめちゃ濃厚焦がし</a:t>
            </a:r>
            <a:r>
              <a:rPr lang="en-US" altLang="ja-JP" sz="2200" b="1" dirty="0" smtClean="0">
                <a:latin typeface="メイリオ" panose="020B0604030504040204" pitchFamily="50" charset="-128"/>
                <a:ea typeface="メイリオ" panose="020B0604030504040204" pitchFamily="50" charset="-128"/>
              </a:rPr>
              <a:t>W</a:t>
            </a:r>
            <a:r>
              <a:rPr lang="ja-JP" altLang="en-US" sz="2200" b="1" dirty="0" smtClean="0">
                <a:latin typeface="メイリオ" panose="020B0604030504040204" pitchFamily="50" charset="-128"/>
                <a:ea typeface="メイリオ" panose="020B0604030504040204" pitchFamily="50" charset="-128"/>
              </a:rPr>
              <a:t>バター醤油ポテト</a:t>
            </a:r>
            <a:r>
              <a:rPr lang="en-US" altLang="ja-JP" sz="2200" b="1" dirty="0" smtClean="0">
                <a:latin typeface="メイリオ" panose="020B0604030504040204" pitchFamily="50" charset="-128"/>
                <a:ea typeface="メイリオ" panose="020B0604030504040204" pitchFamily="50" charset="-128"/>
              </a:rPr>
              <a:t>』</a:t>
            </a:r>
          </a:p>
          <a:p>
            <a:pPr lvl="0" algn="ctr"/>
            <a:r>
              <a:rPr lang="en-US" altLang="ja-JP" sz="2100" b="1" dirty="0" smtClean="0">
                <a:latin typeface="メイリオ" panose="020B0604030504040204" pitchFamily="50" charset="-128"/>
                <a:ea typeface="メイリオ" panose="020B0604030504040204" pitchFamily="50" charset="-128"/>
              </a:rPr>
              <a:t>2018</a:t>
            </a:r>
            <a:r>
              <a:rPr lang="ja-JP" altLang="en-US" sz="2100" b="1" dirty="0" smtClean="0">
                <a:latin typeface="メイリオ" panose="020B0604030504040204" pitchFamily="50" charset="-128"/>
                <a:ea typeface="メイリオ" panose="020B0604030504040204" pitchFamily="50" charset="-128"/>
              </a:rPr>
              <a:t>年</a:t>
            </a:r>
            <a:r>
              <a:rPr lang="en-US" altLang="ja-JP" sz="2100" b="1" dirty="0" smtClean="0">
                <a:latin typeface="メイリオ" panose="020B0604030504040204" pitchFamily="50" charset="-128"/>
                <a:ea typeface="メイリオ" panose="020B0604030504040204" pitchFamily="50" charset="-128"/>
              </a:rPr>
              <a:t>1</a:t>
            </a:r>
            <a:r>
              <a:rPr lang="ja-JP" altLang="en-US" sz="2100" b="1" dirty="0" smtClean="0">
                <a:latin typeface="メイリオ" panose="020B0604030504040204" pitchFamily="50" charset="-128"/>
                <a:ea typeface="メイリオ" panose="020B0604030504040204" pitchFamily="50" charset="-128"/>
              </a:rPr>
              <a:t>月</a:t>
            </a:r>
            <a:r>
              <a:rPr lang="en-US" altLang="ja-JP" sz="2100" b="1" dirty="0" smtClean="0">
                <a:latin typeface="メイリオ" panose="020B0604030504040204" pitchFamily="50" charset="-128"/>
                <a:ea typeface="メイリオ" panose="020B0604030504040204" pitchFamily="50" charset="-128"/>
              </a:rPr>
              <a:t>31</a:t>
            </a:r>
            <a:r>
              <a:rPr lang="ja-JP" altLang="en-US" sz="2100" b="1" dirty="0" smtClean="0">
                <a:latin typeface="メイリオ" panose="020B0604030504040204" pitchFamily="50" charset="-128"/>
                <a:ea typeface="メイリオ" panose="020B0604030504040204" pitchFamily="50" charset="-128"/>
              </a:rPr>
              <a:t>日</a:t>
            </a:r>
            <a:r>
              <a:rPr lang="en-US" altLang="ja-JP" sz="2100" b="1" dirty="0" smtClean="0">
                <a:latin typeface="メイリオ" panose="020B0604030504040204" pitchFamily="50" charset="-128"/>
                <a:ea typeface="メイリオ" panose="020B0604030504040204" pitchFamily="50" charset="-128"/>
              </a:rPr>
              <a:t>(</a:t>
            </a:r>
            <a:r>
              <a:rPr lang="ja-JP" altLang="en-US" sz="2100" b="1" dirty="0">
                <a:latin typeface="メイリオ" panose="020B0604030504040204" pitchFamily="50" charset="-128"/>
                <a:ea typeface="メイリオ" panose="020B0604030504040204" pitchFamily="50" charset="-128"/>
              </a:rPr>
              <a:t>水</a:t>
            </a:r>
            <a:r>
              <a:rPr lang="en-US" altLang="ja-JP" sz="2100" b="1" dirty="0" smtClean="0">
                <a:latin typeface="メイリオ" panose="020B0604030504040204" pitchFamily="50" charset="-128"/>
                <a:ea typeface="メイリオ" panose="020B0604030504040204" pitchFamily="50" charset="-128"/>
              </a:rPr>
              <a:t>) </a:t>
            </a:r>
            <a:r>
              <a:rPr lang="ja-JP" altLang="en-US" sz="2100" b="1" dirty="0" smtClean="0">
                <a:latin typeface="メイリオ" panose="020B0604030504040204" pitchFamily="50" charset="-128"/>
                <a:ea typeface="メイリオ" panose="020B0604030504040204" pitchFamily="50" charset="-128"/>
              </a:rPr>
              <a:t>発売開始</a:t>
            </a:r>
            <a:endParaRPr lang="en-US" altLang="ja-JP" sz="2100" b="1" dirty="0" smtClean="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6731" y="1890944"/>
            <a:ext cx="6864732" cy="1384995"/>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rPr>
              <a:t>　ファーストキッチン</a:t>
            </a:r>
            <a:r>
              <a:rPr lang="ja-JP" altLang="en-US" sz="1200" dirty="0">
                <a:latin typeface="メイリオ" panose="020B0604030504040204" pitchFamily="50" charset="-128"/>
                <a:ea typeface="メイリオ" panose="020B0604030504040204" pitchFamily="50" charset="-128"/>
              </a:rPr>
              <a:t>株式会社（</a:t>
            </a:r>
            <a:r>
              <a:rPr lang="zh-TW" altLang="en-US" sz="1200" dirty="0">
                <a:latin typeface="メイリオ" panose="020B0604030504040204" pitchFamily="50" charset="-128"/>
                <a:ea typeface="メイリオ" panose="020B0604030504040204" pitchFamily="50" charset="-128"/>
              </a:rPr>
              <a:t>代表取締役：紫関</a:t>
            </a:r>
            <a:r>
              <a:rPr lang="zh-TW" altLang="en-US" sz="1200" dirty="0" smtClean="0">
                <a:latin typeface="メイリオ" panose="020B0604030504040204" pitchFamily="50" charset="-128"/>
                <a:ea typeface="メイリオ" panose="020B0604030504040204" pitchFamily="50" charset="-128"/>
              </a:rPr>
              <a:t>修</a:t>
            </a:r>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所在地</a:t>
            </a:r>
            <a:r>
              <a:rPr lang="ja-JP" altLang="en-US" sz="1200" dirty="0">
                <a:latin typeface="メイリオ" panose="020B0604030504040204" pitchFamily="50" charset="-128"/>
                <a:ea typeface="メイリオ" panose="020B0604030504040204" pitchFamily="50" charset="-128"/>
              </a:rPr>
              <a:t>：東京都</a:t>
            </a:r>
            <a:r>
              <a:rPr lang="ja-JP" altLang="en-US" sz="1200" dirty="0" smtClean="0">
                <a:latin typeface="メイリオ" panose="020B0604030504040204" pitchFamily="50" charset="-128"/>
                <a:ea typeface="メイリオ" panose="020B0604030504040204" pitchFamily="50" charset="-128"/>
              </a:rPr>
              <a:t>新宿区</a:t>
            </a:r>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以下、ファーストキッチン）</a:t>
            </a:r>
            <a:r>
              <a:rPr lang="ja-JP" altLang="en-US" sz="1200" dirty="0">
                <a:latin typeface="メイリオ" panose="020B0604030504040204" pitchFamily="50" charset="-128"/>
                <a:ea typeface="メイリオ" panose="020B0604030504040204" pitchFamily="50" charset="-128"/>
              </a:rPr>
              <a:t>では</a:t>
            </a:r>
            <a:r>
              <a:rPr lang="ja-JP" altLang="en-US" sz="1200" dirty="0"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2018</a:t>
            </a:r>
            <a:r>
              <a:rPr lang="ja-JP" altLang="en-US" sz="1200" dirty="0" smtClean="0">
                <a:latin typeface="メイリオ" panose="020B0604030504040204" pitchFamily="50" charset="-128"/>
                <a:ea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rPr>
              <a:t>1</a:t>
            </a:r>
            <a:r>
              <a:rPr lang="ja-JP" altLang="en-US" sz="1200" dirty="0" smtClean="0">
                <a:latin typeface="メイリオ" panose="020B0604030504040204" pitchFamily="50" charset="-128"/>
                <a:ea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rPr>
              <a:t>31</a:t>
            </a:r>
            <a:r>
              <a:rPr lang="ja-JP" altLang="en-US" sz="1200" dirty="0" smtClean="0">
                <a:latin typeface="メイリオ" panose="020B0604030504040204" pitchFamily="50" charset="-128"/>
                <a:ea typeface="メイリオ" panose="020B0604030504040204" pitchFamily="50" charset="-128"/>
              </a:rPr>
              <a:t>日</a:t>
            </a:r>
            <a:r>
              <a:rPr lang="en-US" altLang="ja-JP" sz="1200" dirty="0" smtClean="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水</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より全国の「ファーストキッチン」「</a:t>
            </a:r>
            <a:r>
              <a:rPr lang="ja-JP" altLang="en-US" sz="1200" dirty="0">
                <a:latin typeface="メイリオ" panose="020B0604030504040204" pitchFamily="50" charset="-128"/>
                <a:ea typeface="メイリオ" panose="020B0604030504040204" pitchFamily="50" charset="-128"/>
              </a:rPr>
              <a:t>ファーストキッチン・</a:t>
            </a:r>
            <a:r>
              <a:rPr lang="ja-JP" altLang="en-US" sz="1200" dirty="0" smtClean="0">
                <a:latin typeface="メイリオ" panose="020B0604030504040204" pitchFamily="50" charset="-128"/>
                <a:ea typeface="メイリオ" panose="020B0604030504040204" pitchFamily="50" charset="-128"/>
              </a:rPr>
              <a:t>ウェンディーズ」にてフレーバーポテト人気</a:t>
            </a:r>
            <a:r>
              <a:rPr lang="en-US" altLang="ja-JP" sz="1200" dirty="0" smtClean="0">
                <a:latin typeface="メイリオ" panose="020B0604030504040204" pitchFamily="50" charset="-128"/>
                <a:ea typeface="メイリオ" panose="020B0604030504040204" pitchFamily="50" charset="-128"/>
              </a:rPr>
              <a:t>No.1</a:t>
            </a:r>
            <a:r>
              <a:rPr lang="ja-JP" altLang="en-US" sz="1200" dirty="0" smtClean="0">
                <a:latin typeface="メイリオ" panose="020B0604030504040204" pitchFamily="50" charset="-128"/>
                <a:ea typeface="メイリオ" panose="020B0604030504040204" pitchFamily="50" charset="-128"/>
              </a:rPr>
              <a:t>の「焦がしバター醤油味ポテト」に溶かしバターソースを加えた</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めちゃめちゃ濃厚焦がし</a:t>
            </a:r>
            <a:r>
              <a:rPr lang="en-US" altLang="ja-JP" sz="1200" dirty="0" smtClean="0">
                <a:latin typeface="メイリオ" panose="020B0604030504040204" pitchFamily="50" charset="-128"/>
                <a:ea typeface="メイリオ" panose="020B0604030504040204" pitchFamily="50" charset="-128"/>
              </a:rPr>
              <a:t>W</a:t>
            </a:r>
            <a:r>
              <a:rPr lang="ja-JP" altLang="en-US" sz="1200" dirty="0" smtClean="0">
                <a:latin typeface="メイリオ" panose="020B0604030504040204" pitchFamily="50" charset="-128"/>
                <a:ea typeface="メイリオ" panose="020B0604030504040204" pitchFamily="50" charset="-128"/>
              </a:rPr>
              <a:t>バター醤油ポテト</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を発売いたします。</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本商品はフレーバーポテト人気</a:t>
            </a:r>
            <a:r>
              <a:rPr lang="en-US" altLang="ja-JP" sz="1200" dirty="0" smtClean="0">
                <a:latin typeface="メイリオ" panose="020B0604030504040204" pitchFamily="50" charset="-128"/>
                <a:ea typeface="メイリオ" panose="020B0604030504040204" pitchFamily="50" charset="-128"/>
              </a:rPr>
              <a:t>No.1</a:t>
            </a:r>
            <a:r>
              <a:rPr lang="ja-JP" altLang="en-US" sz="1200" dirty="0" smtClean="0">
                <a:latin typeface="メイリオ" panose="020B0604030504040204" pitchFamily="50" charset="-128"/>
                <a:ea typeface="メイリオ" panose="020B0604030504040204" pitchFamily="50" charset="-128"/>
              </a:rPr>
              <a:t>の味を、更に美味しくお客様に喜んでいただけるようにと開発したメニューとなります。ファーストキッチンでは、今後もお客様がライフスタイルにあわせてお楽しみいただける商品を、幅広く展開してまいります。</a:t>
            </a:r>
            <a:endParaRPr lang="en-US" altLang="ja-JP" sz="1200" dirty="0" smtClean="0">
              <a:latin typeface="メイリオ" panose="020B0604030504040204" pitchFamily="50" charset="-128"/>
              <a:ea typeface="メイリオ" panose="020B0604030504040204" pitchFamily="50" charset="-128"/>
            </a:endParaRPr>
          </a:p>
        </p:txBody>
      </p:sp>
      <p:sp>
        <p:nvSpPr>
          <p:cNvPr id="12" name="正方形/長方形 11"/>
          <p:cNvSpPr/>
          <p:nvPr/>
        </p:nvSpPr>
        <p:spPr>
          <a:xfrm>
            <a:off x="1169414" y="422602"/>
            <a:ext cx="4519186" cy="307777"/>
          </a:xfrm>
          <a:prstGeom prst="rect">
            <a:avLst/>
          </a:prstGeom>
        </p:spPr>
        <p:txBody>
          <a:bodyPr wrap="none">
            <a:spAutoFit/>
          </a:bodyPr>
          <a:lstStyle/>
          <a:p>
            <a:pPr lvl="0" algn="ctr"/>
            <a:r>
              <a:rPr lang="ja-JP" altLang="en-US" sz="1400" b="1" dirty="0" smtClean="0">
                <a:latin typeface="メイリオ" pitchFamily="50" charset="-128"/>
                <a:ea typeface="メイリオ" pitchFamily="50" charset="-128"/>
                <a:cs typeface="メイリオ" pitchFamily="50" charset="-128"/>
              </a:rPr>
              <a:t>～ 人気</a:t>
            </a:r>
            <a:r>
              <a:rPr lang="en-US" altLang="ja-JP" sz="1400" b="1" dirty="0" smtClean="0">
                <a:latin typeface="メイリオ" pitchFamily="50" charset="-128"/>
                <a:ea typeface="メイリオ" pitchFamily="50" charset="-128"/>
                <a:cs typeface="メイリオ" pitchFamily="50" charset="-128"/>
              </a:rPr>
              <a:t>No.1</a:t>
            </a:r>
            <a:r>
              <a:rPr lang="ja-JP" altLang="en-US" sz="1400" b="1" dirty="0" smtClean="0">
                <a:latin typeface="メイリオ" pitchFamily="50" charset="-128"/>
                <a:ea typeface="メイリオ" pitchFamily="50" charset="-128"/>
                <a:cs typeface="メイリオ" pitchFamily="50" charset="-128"/>
              </a:rPr>
              <a:t>フレーバーがプレミアムポテトに登場 ～</a:t>
            </a:r>
            <a:endParaRPr lang="en-US" altLang="ja-JP" sz="1400" b="1" dirty="0" smtClean="0">
              <a:latin typeface="メイリオ" pitchFamily="50" charset="-128"/>
              <a:ea typeface="メイリオ" pitchFamily="50" charset="-128"/>
              <a:cs typeface="メイリオ" pitchFamily="50" charset="-128"/>
            </a:endParaRPr>
          </a:p>
        </p:txBody>
      </p:sp>
      <p:sp>
        <p:nvSpPr>
          <p:cNvPr id="3" name="正方形/長方形 2"/>
          <p:cNvSpPr/>
          <p:nvPr/>
        </p:nvSpPr>
        <p:spPr>
          <a:xfrm>
            <a:off x="0" y="1500150"/>
            <a:ext cx="6858000" cy="36000"/>
          </a:xfrm>
          <a:prstGeom prst="rect">
            <a:avLst/>
          </a:prstGeom>
          <a:solidFill>
            <a:srgbClr val="DB01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8575" y="25507"/>
            <a:ext cx="1377300" cy="261610"/>
          </a:xfrm>
          <a:prstGeom prst="rect">
            <a:avLst/>
          </a:prstGeom>
          <a:solidFill>
            <a:srgbClr val="FF0000"/>
          </a:solidFill>
        </p:spPr>
        <p:txBody>
          <a:bodyPr wrap="none" rtlCol="0">
            <a:spAutoFit/>
          </a:bodyPr>
          <a:lstStyle/>
          <a:p>
            <a:r>
              <a:rPr kumimoji="1" lang="en-US" altLang="ja-JP" sz="1100" b="1" dirty="0">
                <a:solidFill>
                  <a:schemeClr val="bg1"/>
                </a:solidFill>
              </a:rPr>
              <a:t>PRESS</a:t>
            </a:r>
            <a:r>
              <a:rPr kumimoji="1" lang="ja-JP" altLang="en-US" sz="1100" b="1" dirty="0">
                <a:solidFill>
                  <a:schemeClr val="bg1"/>
                </a:solidFill>
              </a:rPr>
              <a:t> </a:t>
            </a:r>
            <a:r>
              <a:rPr kumimoji="1" lang="en-US" altLang="ja-JP" sz="1100" b="1" dirty="0">
                <a:solidFill>
                  <a:schemeClr val="bg1"/>
                </a:solidFill>
              </a:rPr>
              <a:t>RELEASE</a:t>
            </a:r>
            <a:endParaRPr kumimoji="1" lang="ja-JP" altLang="en-US" sz="1100" b="1" dirty="0">
              <a:solidFill>
                <a:schemeClr val="bg1"/>
              </a:solidFill>
            </a:endParaRPr>
          </a:p>
        </p:txBody>
      </p:sp>
      <p:sp>
        <p:nvSpPr>
          <p:cNvPr id="31" name="テキスト ボックス 30"/>
          <p:cNvSpPr txBox="1"/>
          <p:nvPr/>
        </p:nvSpPr>
        <p:spPr>
          <a:xfrm>
            <a:off x="4012565" y="1593543"/>
            <a:ext cx="2797455" cy="292388"/>
          </a:xfrm>
          <a:prstGeom prst="rect">
            <a:avLst/>
          </a:prstGeom>
          <a:noFill/>
        </p:spPr>
        <p:txBody>
          <a:bodyPr wrap="square" rtlCol="0">
            <a:spAutoFit/>
          </a:bodyPr>
          <a:lstStyle/>
          <a:p>
            <a:pPr lvl="0" algn="r"/>
            <a:r>
              <a:rPr lang="ja-JP" altLang="en-US" sz="1300" dirty="0" smtClean="0">
                <a:latin typeface="メイリオ" panose="020B0604030504040204" pitchFamily="50" charset="-128"/>
                <a:ea typeface="メイリオ" panose="020B0604030504040204" pitchFamily="50" charset="-128"/>
              </a:rPr>
              <a:t>ファーストキッチン株式会社</a:t>
            </a:r>
            <a:endParaRPr lang="en-US" altLang="ja-JP" sz="1300" dirty="0" smtClean="0">
              <a:latin typeface="メイリオ" panose="020B0604030504040204" pitchFamily="50" charset="-128"/>
              <a:ea typeface="メイリオ" panose="020B0604030504040204" pitchFamily="50" charset="-128"/>
            </a:endParaRPr>
          </a:p>
        </p:txBody>
      </p:sp>
      <p:sp>
        <p:nvSpPr>
          <p:cNvPr id="17" name="角丸四角形 16"/>
          <p:cNvSpPr/>
          <p:nvPr/>
        </p:nvSpPr>
        <p:spPr>
          <a:xfrm>
            <a:off x="128531" y="3312505"/>
            <a:ext cx="6594329" cy="678944"/>
          </a:xfrm>
          <a:prstGeom prst="roundRect">
            <a:avLst/>
          </a:prstGeom>
          <a:solidFill>
            <a:srgbClr val="DB01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15573" y="3453157"/>
            <a:ext cx="6109365" cy="769441"/>
          </a:xfrm>
          <a:prstGeom prst="rect">
            <a:avLst/>
          </a:prstGeom>
          <a:noFill/>
        </p:spPr>
        <p:txBody>
          <a:bodyPr wrap="none" rtlCol="0">
            <a:spAutoFit/>
          </a:bodyPr>
          <a:lstStyle/>
          <a:p>
            <a:r>
              <a:rPr kumimoji="1" lang="ja-JP" altLang="en-US" sz="2200" b="1" dirty="0" smtClean="0">
                <a:solidFill>
                  <a:schemeClr val="bg1"/>
                </a:solidFill>
              </a:rPr>
              <a:t>めちゃめちゃ濃厚</a:t>
            </a:r>
            <a:r>
              <a:rPr kumimoji="1" lang="ja-JP" altLang="en-US" sz="2200" b="1" dirty="0" smtClean="0">
                <a:solidFill>
                  <a:schemeClr val="bg1"/>
                </a:solidFill>
              </a:rPr>
              <a:t>焦がしＷバター</a:t>
            </a:r>
            <a:r>
              <a:rPr kumimoji="1" lang="ja-JP" altLang="en-US" sz="2200" b="1" dirty="0" smtClean="0">
                <a:solidFill>
                  <a:schemeClr val="bg1"/>
                </a:solidFill>
              </a:rPr>
              <a:t>醤油味ポテト</a:t>
            </a:r>
            <a:endParaRPr kumimoji="1" lang="en-US" altLang="ja-JP" sz="2200" b="1" dirty="0" smtClean="0">
              <a:solidFill>
                <a:schemeClr val="bg1"/>
              </a:solidFill>
            </a:endParaRPr>
          </a:p>
          <a:p>
            <a:endParaRPr kumimoji="1" lang="ja-JP" altLang="en-US" sz="2200" b="1" dirty="0">
              <a:solidFill>
                <a:schemeClr val="bg1"/>
              </a:solidFill>
            </a:endParaRPr>
          </a:p>
        </p:txBody>
      </p:sp>
      <p:sp>
        <p:nvSpPr>
          <p:cNvPr id="50" name="角丸四角形 49"/>
          <p:cNvSpPr/>
          <p:nvPr/>
        </p:nvSpPr>
        <p:spPr>
          <a:xfrm>
            <a:off x="238974" y="3391745"/>
            <a:ext cx="6385964" cy="518714"/>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a:blip r:embed="rId3"/>
          <a:stretch>
            <a:fillRect/>
          </a:stretch>
        </p:blipFill>
        <p:spPr>
          <a:xfrm>
            <a:off x="128531" y="4380261"/>
            <a:ext cx="3759047" cy="5289279"/>
          </a:xfrm>
          <a:prstGeom prst="rect">
            <a:avLst/>
          </a:prstGeom>
        </p:spPr>
      </p:pic>
      <p:sp>
        <p:nvSpPr>
          <p:cNvPr id="4" name="正方形/長方形 3"/>
          <p:cNvSpPr/>
          <p:nvPr/>
        </p:nvSpPr>
        <p:spPr>
          <a:xfrm>
            <a:off x="3899279" y="7048944"/>
            <a:ext cx="2970421" cy="2677656"/>
          </a:xfrm>
          <a:prstGeom prst="rect">
            <a:avLst/>
          </a:prstGeom>
        </p:spPr>
        <p:txBody>
          <a:bodyPr wrap="square">
            <a:spAutoFit/>
          </a:bodyPr>
          <a:lstStyle/>
          <a:p>
            <a:pPr>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人気</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No.1</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のフレーバーポテト</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焦がしバター</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醤油味</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に、バターの芳醇な香りと濃厚な甘みが特徴のバターソースをお好みでかけてお召し上がりいただくプレミアムポテト。</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ポテトと相性抜群の濃厚なバターの美味しさを存分にお楽しみいただける、バター好き・ポテト好きの皆様にはたまらない一品です。ちょっとリッチにフォークでお召し上がりくださ</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Text Box 192"/>
          <p:cNvSpPr txBox="1">
            <a:spLocks noChangeArrowheads="1"/>
          </p:cNvSpPr>
          <p:nvPr/>
        </p:nvSpPr>
        <p:spPr bwMode="auto">
          <a:xfrm>
            <a:off x="3744551" y="4384208"/>
            <a:ext cx="3125149" cy="2549456"/>
          </a:xfrm>
          <a:prstGeom prst="rect">
            <a:avLst/>
          </a:prstGeom>
          <a:noFill/>
          <a:ln>
            <a:noFill/>
          </a:ln>
          <a:effectLst/>
          <a:extLst>
            <a:ext uri="{909E8E84-426E-40DD-AFC4-6F175D3DCCD1}">
              <a14:hiddenFill xmlns:a14="http://schemas.microsoft.com/office/drawing/2010/main">
                <a:gradFill rotWithShape="0">
                  <a:gsLst>
                    <a:gs pos="0">
                      <a:srgbClr val="CCFFCC"/>
                    </a:gs>
                    <a:gs pos="100000">
                      <a:srgbClr val="FFFFFF"/>
                    </a:gs>
                  </a:gsLst>
                  <a:lin ang="5400000" scaled="1"/>
                </a:gra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3077" tIns="43200" rIns="83077" bIns="43200">
            <a:spAutoFit/>
          </a:bodyPr>
          <a:lstStyle>
            <a:lvl1pPr>
              <a:defRPr kumimoji="1" sz="2000" b="1">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000" b="1">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000" b="1">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000" b="1">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000" b="1">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000" b="1">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000" b="1">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000" b="1">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000" b="1">
                <a:solidFill>
                  <a:schemeClr val="tx1"/>
                </a:solidFill>
                <a:latin typeface="Times New Roman" panose="02020603050405020304" pitchFamily="18" charset="0"/>
                <a:ea typeface="ＭＳ Ｐゴシック" panose="020B0600070205080204" pitchFamily="50" charset="-128"/>
              </a:defRPr>
            </a:lvl9pPr>
          </a:lstStyle>
          <a:p>
            <a:pPr algn="ctr" eaLnBrk="1" hangingPunct="1"/>
            <a:r>
              <a:rPr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芳醇な</a:t>
            </a:r>
            <a:r>
              <a:rPr lang="ja-JP" altLang="en-US" sz="1200" b="0" dirty="0">
                <a:latin typeface="メイリオ" panose="020B0604030504040204" pitchFamily="50" charset="-128"/>
                <a:ea typeface="メイリオ" panose="020B0604030504040204" pitchFamily="50" charset="-128"/>
                <a:cs typeface="メイリオ" panose="020B0604030504040204" pitchFamily="50" charset="-128"/>
              </a:rPr>
              <a:t>香</a:t>
            </a:r>
            <a:r>
              <a:rPr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り</a:t>
            </a:r>
            <a:endParaRPr lang="en-US" altLang="ja-JP" sz="12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1200" b="0" dirty="0" smtClean="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u="sng" dirty="0" smtClean="0">
                <a:solidFill>
                  <a:srgbClr val="EB5E01"/>
                </a:solidFill>
                <a:latin typeface="メイリオ" panose="020B0604030504040204" pitchFamily="50" charset="-128"/>
                <a:ea typeface="メイリオ" panose="020B0604030504040204" pitchFamily="50" charset="-128"/>
                <a:cs typeface="メイリオ" panose="020B0604030504040204" pitchFamily="50" charset="-128"/>
              </a:rPr>
              <a:t>溶かしバターソース</a:t>
            </a:r>
            <a:endParaRPr lang="en-US" altLang="ja-JP" u="sng" dirty="0" smtClean="0">
              <a:solidFill>
                <a:srgbClr val="EB5E0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a:t>
            </a:r>
          </a:p>
          <a:p>
            <a:pPr algn="ctr" eaLnBrk="1" hangingPunct="1"/>
            <a:r>
              <a:rPr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人気</a:t>
            </a:r>
            <a:r>
              <a:rPr lang="en-US" altLang="ja-JP"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No.1</a:t>
            </a:r>
          </a:p>
          <a:p>
            <a:pPr algn="ctr" eaLnBrk="1" hangingPunct="1"/>
            <a:r>
              <a:rPr lang="ja-JP" altLang="en-US" b="0" dirty="0" smtClean="0">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u="sng" dirty="0" smtClean="0">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焦がしバター醤油</a:t>
            </a:r>
            <a:endParaRPr lang="en-US" altLang="ja-JP" u="sng" dirty="0" smtClean="0">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u="sng" dirty="0" smtClean="0">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フレーバー</a:t>
            </a:r>
            <a:endParaRPr lang="en-US" altLang="ja-JP" u="sng" dirty="0" smtClean="0">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a:t>
            </a:r>
          </a:p>
          <a:p>
            <a:pPr algn="ctr"/>
            <a:r>
              <a:rPr lang="ja-JP" altLang="en-US" sz="1400" b="0" dirty="0" smtClean="0">
                <a:latin typeface="メイリオ" panose="020B0604030504040204" pitchFamily="50" charset="-128"/>
                <a:ea typeface="メイリオ" panose="020B0604030504040204" pitchFamily="50" charset="-128"/>
                <a:cs typeface="メイリオ" panose="020B0604030504040204" pitchFamily="50" charset="-128"/>
              </a:rPr>
              <a:t>外はカリッと中はホクホク</a:t>
            </a:r>
            <a:endParaRPr lang="en-US" altLang="ja-JP" sz="1400" b="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u="sng"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皮付きポテト</a:t>
            </a:r>
            <a:endParaRPr lang="en-US" altLang="ja-JP" u="sng"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テキスト ボックス 32"/>
          <p:cNvSpPr txBox="1"/>
          <p:nvPr/>
        </p:nvSpPr>
        <p:spPr>
          <a:xfrm>
            <a:off x="1183869" y="4048039"/>
            <a:ext cx="4513662" cy="276999"/>
          </a:xfrm>
          <a:prstGeom prst="rect">
            <a:avLst/>
          </a:prstGeom>
          <a:noFill/>
        </p:spPr>
        <p:txBody>
          <a:bodyPr wrap="square" rtlCol="0">
            <a:spAutoFit/>
          </a:bodyPr>
          <a:lstStyle/>
          <a:p>
            <a:pPr lvl="0" algn="r"/>
            <a:r>
              <a:rPr lang="en-US" altLang="ja-JP" sz="1200" dirty="0" smtClean="0">
                <a:latin typeface="+mj-lt"/>
                <a:ea typeface="メイリオ" panose="020B0604030504040204" pitchFamily="50" charset="-128"/>
              </a:rPr>
              <a:t>M</a:t>
            </a:r>
            <a:r>
              <a:rPr lang="ja-JP" altLang="en-US" sz="1200" dirty="0" smtClean="0">
                <a:latin typeface="+mj-lt"/>
                <a:ea typeface="メイリオ" panose="020B0604030504040204" pitchFamily="50" charset="-128"/>
              </a:rPr>
              <a:t>サイズ：</a:t>
            </a:r>
            <a:r>
              <a:rPr lang="en-US" altLang="ja-JP" sz="1200" dirty="0">
                <a:latin typeface="+mj-lt"/>
                <a:ea typeface="メイリオ" panose="020B0604030504040204" pitchFamily="50" charset="-128"/>
              </a:rPr>
              <a:t>330</a:t>
            </a:r>
            <a:r>
              <a:rPr lang="ja-JP" altLang="en-US" sz="1200" dirty="0" smtClean="0">
                <a:latin typeface="+mj-lt"/>
                <a:ea typeface="メイリオ" panose="020B0604030504040204" pitchFamily="50" charset="-128"/>
              </a:rPr>
              <a:t>円 </a:t>
            </a:r>
            <a:r>
              <a:rPr lang="en-US" altLang="ja-JP" sz="1200" dirty="0" smtClean="0">
                <a:latin typeface="+mj-lt"/>
                <a:ea typeface="メイリオ" panose="020B0604030504040204" pitchFamily="50" charset="-128"/>
              </a:rPr>
              <a:t>/ L</a:t>
            </a:r>
            <a:r>
              <a:rPr lang="ja-JP" altLang="en-US" sz="1200" dirty="0" smtClean="0">
                <a:latin typeface="+mj-lt"/>
                <a:ea typeface="メイリオ" panose="020B0604030504040204" pitchFamily="50" charset="-128"/>
              </a:rPr>
              <a:t>サイズ：</a:t>
            </a:r>
            <a:r>
              <a:rPr lang="en-US" altLang="ja-JP" sz="1200" dirty="0" smtClean="0">
                <a:latin typeface="+mj-lt"/>
                <a:ea typeface="メイリオ" panose="020B0604030504040204" pitchFamily="50" charset="-128"/>
              </a:rPr>
              <a:t>380</a:t>
            </a:r>
            <a:r>
              <a:rPr lang="ja-JP" altLang="en-US" sz="1200" dirty="0" smtClean="0">
                <a:latin typeface="+mj-lt"/>
                <a:ea typeface="メイリオ" panose="020B0604030504040204" pitchFamily="50" charset="-128"/>
              </a:rPr>
              <a:t>円 </a:t>
            </a:r>
            <a:r>
              <a:rPr lang="en-US" altLang="ja-JP" sz="1200" dirty="0" smtClean="0">
                <a:latin typeface="+mj-lt"/>
                <a:ea typeface="メイリオ" panose="020B0604030504040204" pitchFamily="50" charset="-128"/>
              </a:rPr>
              <a:t>/ </a:t>
            </a:r>
            <a:r>
              <a:rPr lang="ja-JP" altLang="en-US" sz="1200" dirty="0" smtClean="0">
                <a:latin typeface="+mj-lt"/>
                <a:ea typeface="メイリオ" panose="020B0604030504040204" pitchFamily="50" charset="-128"/>
              </a:rPr>
              <a:t>箱ポテ！：</a:t>
            </a:r>
            <a:r>
              <a:rPr lang="en-US" altLang="ja-JP" sz="1200" dirty="0" smtClean="0">
                <a:latin typeface="+mj-lt"/>
                <a:ea typeface="メイリオ" panose="020B0604030504040204" pitchFamily="50" charset="-128"/>
              </a:rPr>
              <a:t>500</a:t>
            </a:r>
            <a:r>
              <a:rPr lang="ja-JP" altLang="en-US" sz="1200" dirty="0" smtClean="0">
                <a:latin typeface="+mj-lt"/>
                <a:ea typeface="メイリオ" panose="020B0604030504040204" pitchFamily="50" charset="-128"/>
              </a:rPr>
              <a:t>円</a:t>
            </a:r>
            <a:endParaRPr lang="en-US" altLang="ja-JP" sz="1200" dirty="0">
              <a:latin typeface="+mj-lt"/>
              <a:ea typeface="メイリオ" panose="020B0604030504040204" pitchFamily="50" charset="-128"/>
            </a:endParaRPr>
          </a:p>
        </p:txBody>
      </p:sp>
    </p:spTree>
    <p:extLst>
      <p:ext uri="{BB962C8B-B14F-4D97-AF65-F5344CB8AC3E}">
        <p14:creationId xmlns:p14="http://schemas.microsoft.com/office/powerpoint/2010/main" val="1474366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テキスト ボックス 55"/>
          <p:cNvSpPr txBox="1"/>
          <p:nvPr/>
        </p:nvSpPr>
        <p:spPr>
          <a:xfrm>
            <a:off x="56462" y="67715"/>
            <a:ext cx="1377300" cy="261610"/>
          </a:xfrm>
          <a:prstGeom prst="rect">
            <a:avLst/>
          </a:prstGeom>
          <a:solidFill>
            <a:srgbClr val="FF0000"/>
          </a:solidFill>
        </p:spPr>
        <p:txBody>
          <a:bodyPr wrap="none" rtlCol="0">
            <a:spAutoFit/>
          </a:bodyPr>
          <a:lstStyle/>
          <a:p>
            <a:r>
              <a:rPr kumimoji="1" lang="en-US" altLang="ja-JP" sz="1100" b="1" dirty="0">
                <a:solidFill>
                  <a:schemeClr val="bg1"/>
                </a:solidFill>
              </a:rPr>
              <a:t>PRESS</a:t>
            </a:r>
            <a:r>
              <a:rPr kumimoji="1" lang="ja-JP" altLang="en-US" sz="1100" b="1" dirty="0">
                <a:solidFill>
                  <a:schemeClr val="bg1"/>
                </a:solidFill>
              </a:rPr>
              <a:t> </a:t>
            </a:r>
            <a:r>
              <a:rPr kumimoji="1" lang="en-US" altLang="ja-JP" sz="1100" b="1" dirty="0">
                <a:solidFill>
                  <a:schemeClr val="bg1"/>
                </a:solidFill>
              </a:rPr>
              <a:t>RELEASE</a:t>
            </a:r>
            <a:endParaRPr kumimoji="1" lang="ja-JP" altLang="en-US" sz="1100" b="1" dirty="0">
              <a:solidFill>
                <a:schemeClr val="bg1"/>
              </a:solidFill>
            </a:endParaRPr>
          </a:p>
        </p:txBody>
      </p:sp>
      <p:sp>
        <p:nvSpPr>
          <p:cNvPr id="55" name="正方形/長方形 54"/>
          <p:cNvSpPr/>
          <p:nvPr/>
        </p:nvSpPr>
        <p:spPr>
          <a:xfrm>
            <a:off x="0" y="9168148"/>
            <a:ext cx="6876884" cy="738664"/>
          </a:xfrm>
          <a:prstGeom prst="rect">
            <a:avLst/>
          </a:prstGeom>
          <a:solidFill>
            <a:schemeClr val="accent2"/>
          </a:solidFill>
        </p:spPr>
        <p:txBody>
          <a:bodyPr wrap="square">
            <a:spAutoFit/>
          </a:bodyPr>
          <a:lstStyle/>
          <a:p>
            <a:pPr algn="ctr"/>
            <a:r>
              <a:rPr lang="ja-JP" altLang="en-US" sz="1050" dirty="0" smtClean="0">
                <a:solidFill>
                  <a:schemeClr val="bg1"/>
                </a:solidFill>
              </a:rPr>
              <a:t> </a:t>
            </a:r>
            <a:r>
              <a:rPr lang="en-US" altLang="ja-JP" sz="1050" b="1" dirty="0">
                <a:solidFill>
                  <a:schemeClr val="bg1"/>
                </a:solidFill>
              </a:rPr>
              <a:t>~</a:t>
            </a:r>
            <a:r>
              <a:rPr lang="ja-JP" altLang="en-US" sz="1050" b="1" dirty="0">
                <a:solidFill>
                  <a:schemeClr val="bg1"/>
                </a:solidFill>
              </a:rPr>
              <a:t>本リリースに関するお問いあわせ先</a:t>
            </a:r>
            <a:r>
              <a:rPr lang="en-US" altLang="ja-JP" sz="1050" b="1" dirty="0">
                <a:solidFill>
                  <a:schemeClr val="bg1"/>
                </a:solidFill>
              </a:rPr>
              <a:t>~</a:t>
            </a:r>
            <a:endParaRPr lang="ja-JP" altLang="en-US" sz="1050" dirty="0">
              <a:solidFill>
                <a:schemeClr val="bg1"/>
              </a:solidFill>
            </a:endParaRPr>
          </a:p>
          <a:p>
            <a:pPr algn="ctr"/>
            <a:r>
              <a:rPr lang="ja-JP" altLang="en-US" sz="1050" b="1" dirty="0">
                <a:solidFill>
                  <a:schemeClr val="bg1"/>
                </a:solidFill>
              </a:rPr>
              <a:t>ファーストキッチン広報</a:t>
            </a:r>
            <a:r>
              <a:rPr lang="ja-JP" altLang="en-US" sz="1050" b="1" dirty="0" smtClean="0">
                <a:solidFill>
                  <a:schemeClr val="bg1"/>
                </a:solidFill>
              </a:rPr>
              <a:t>事務局</a:t>
            </a:r>
            <a:r>
              <a:rPr lang="ja-JP" altLang="en-US" sz="1050" dirty="0">
                <a:solidFill>
                  <a:schemeClr val="bg1"/>
                </a:solidFill>
              </a:rPr>
              <a:t>　</a:t>
            </a:r>
            <a:r>
              <a:rPr lang="ja-JP" altLang="en-US" sz="1050" b="1" dirty="0" smtClean="0">
                <a:solidFill>
                  <a:schemeClr val="bg1"/>
                </a:solidFill>
              </a:rPr>
              <a:t>担当：高関・柴山</a:t>
            </a:r>
            <a:r>
              <a:rPr lang="ja-JP" altLang="en-US" sz="1050" b="1" dirty="0">
                <a:solidFill>
                  <a:schemeClr val="bg1"/>
                </a:solidFill>
              </a:rPr>
              <a:t>・廣瀬</a:t>
            </a:r>
            <a:endParaRPr lang="ja-JP" altLang="en-US" sz="1050" dirty="0">
              <a:solidFill>
                <a:schemeClr val="bg1"/>
              </a:solidFill>
            </a:endParaRPr>
          </a:p>
          <a:p>
            <a:pPr algn="ctr"/>
            <a:r>
              <a:rPr lang="ja-JP" altLang="en-US" sz="1050" dirty="0">
                <a:solidFill>
                  <a:schemeClr val="bg1"/>
                </a:solidFill>
              </a:rPr>
              <a:t>〒</a:t>
            </a:r>
            <a:r>
              <a:rPr lang="en-US" altLang="ja-JP" sz="1050" dirty="0">
                <a:solidFill>
                  <a:schemeClr val="bg1"/>
                </a:solidFill>
              </a:rPr>
              <a:t>160-0004</a:t>
            </a:r>
            <a:r>
              <a:rPr lang="ja-JP" altLang="en-US" sz="1050" dirty="0">
                <a:solidFill>
                  <a:schemeClr val="bg1"/>
                </a:solidFill>
              </a:rPr>
              <a:t>東京都新宿区四谷</a:t>
            </a:r>
            <a:r>
              <a:rPr lang="en-US" altLang="ja-JP" sz="1050" dirty="0">
                <a:solidFill>
                  <a:schemeClr val="bg1"/>
                </a:solidFill>
              </a:rPr>
              <a:t>4-34-1 </a:t>
            </a:r>
            <a:r>
              <a:rPr lang="ja-JP" altLang="en-US" sz="1050" dirty="0">
                <a:solidFill>
                  <a:schemeClr val="bg1"/>
                </a:solidFill>
              </a:rPr>
              <a:t>新宿御苑前アネックスビル５</a:t>
            </a:r>
            <a:r>
              <a:rPr lang="en-US" altLang="ja-JP" sz="1050" dirty="0">
                <a:solidFill>
                  <a:schemeClr val="bg1"/>
                </a:solidFill>
              </a:rPr>
              <a:t>F</a:t>
            </a:r>
          </a:p>
          <a:p>
            <a:pPr algn="ctr"/>
            <a:r>
              <a:rPr lang="en-US" altLang="ja-JP" sz="1050" b="1" dirty="0">
                <a:solidFill>
                  <a:schemeClr val="bg1"/>
                </a:solidFill>
              </a:rPr>
              <a:t>TEL</a:t>
            </a:r>
            <a:r>
              <a:rPr lang="ja-JP" altLang="en-US" sz="1050" b="1" dirty="0">
                <a:solidFill>
                  <a:schemeClr val="bg1"/>
                </a:solidFill>
              </a:rPr>
              <a:t>：</a:t>
            </a:r>
            <a:r>
              <a:rPr lang="en-US" altLang="ja-JP" sz="1050" b="1" dirty="0" smtClean="0">
                <a:solidFill>
                  <a:schemeClr val="bg1"/>
                </a:solidFill>
              </a:rPr>
              <a:t>03-3350-9454</a:t>
            </a:r>
            <a:r>
              <a:rPr lang="ja-JP" altLang="en-US" sz="1050" b="1" dirty="0" smtClean="0">
                <a:solidFill>
                  <a:schemeClr val="bg1"/>
                </a:solidFill>
              </a:rPr>
              <a:t>　</a:t>
            </a:r>
            <a:r>
              <a:rPr lang="en-US" altLang="ja-JP" sz="1050" b="1" dirty="0" smtClean="0">
                <a:solidFill>
                  <a:schemeClr val="bg1"/>
                </a:solidFill>
              </a:rPr>
              <a:t>FAX</a:t>
            </a:r>
            <a:r>
              <a:rPr lang="en-US" altLang="ja-JP" sz="1050" b="1" dirty="0">
                <a:solidFill>
                  <a:schemeClr val="bg1"/>
                </a:solidFill>
              </a:rPr>
              <a:t>: </a:t>
            </a:r>
            <a:r>
              <a:rPr lang="en-US" altLang="ja-JP" sz="1050" b="1" dirty="0" smtClean="0">
                <a:solidFill>
                  <a:schemeClr val="bg1"/>
                </a:solidFill>
              </a:rPr>
              <a:t>03-3350-8887</a:t>
            </a:r>
            <a:r>
              <a:rPr lang="ja-JP" altLang="en-US" sz="1050" b="1" dirty="0" smtClean="0">
                <a:solidFill>
                  <a:schemeClr val="bg1"/>
                </a:solidFill>
              </a:rPr>
              <a:t>　</a:t>
            </a:r>
            <a:r>
              <a:rPr lang="en-US" altLang="ja-JP" sz="1050" b="1" dirty="0" smtClean="0">
                <a:solidFill>
                  <a:schemeClr val="bg1"/>
                </a:solidFill>
              </a:rPr>
              <a:t>e-mail</a:t>
            </a:r>
            <a:r>
              <a:rPr lang="ja-JP" altLang="en-US" sz="1050" b="1" dirty="0" smtClean="0">
                <a:solidFill>
                  <a:schemeClr val="bg1"/>
                </a:solidFill>
              </a:rPr>
              <a:t>：</a:t>
            </a:r>
            <a:r>
              <a:rPr lang="en-US" altLang="ja-JP" sz="1050" b="1" dirty="0">
                <a:solidFill>
                  <a:schemeClr val="bg1"/>
                </a:solidFill>
              </a:rPr>
              <a:t>fk-marketing@first-kitchen.co.jp</a:t>
            </a:r>
          </a:p>
        </p:txBody>
      </p:sp>
      <p:sp>
        <p:nvSpPr>
          <p:cNvPr id="36" name="Rectangle 17"/>
          <p:cNvSpPr>
            <a:spLocks noChangeArrowheads="1"/>
          </p:cNvSpPr>
          <p:nvPr/>
        </p:nvSpPr>
        <p:spPr bwMode="auto">
          <a:xfrm>
            <a:off x="32646" y="6448371"/>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a:p>
        </p:txBody>
      </p:sp>
      <p:sp>
        <p:nvSpPr>
          <p:cNvPr id="39" name="Rectangle 8"/>
          <p:cNvSpPr>
            <a:spLocks noChangeArrowheads="1"/>
          </p:cNvSpPr>
          <p:nvPr/>
        </p:nvSpPr>
        <p:spPr bwMode="auto">
          <a:xfrm>
            <a:off x="68242" y="6292701"/>
            <a:ext cx="1285929"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fontAlgn="base">
              <a:spcBef>
                <a:spcPct val="0"/>
              </a:spcBef>
              <a:spcAft>
                <a:spcPct val="0"/>
              </a:spcAft>
            </a:pPr>
            <a:r>
              <a:rPr lang="ja-JP" altLang="en-US" sz="1100" b="1" dirty="0">
                <a:latin typeface="メイリオ" pitchFamily="50" charset="-128"/>
                <a:ea typeface="メイリオ" pitchFamily="50" charset="-128"/>
                <a:cs typeface="メイリオ" pitchFamily="50" charset="-128"/>
              </a:rPr>
              <a:t>■</a:t>
            </a:r>
            <a:r>
              <a:rPr lang="ja-JP" altLang="en-US" sz="1100" b="1" dirty="0" smtClean="0">
                <a:latin typeface="メイリオ" pitchFamily="50" charset="-128"/>
                <a:ea typeface="メイリオ" pitchFamily="50" charset="-128"/>
                <a:cs typeface="メイリオ" pitchFamily="50" charset="-128"/>
              </a:rPr>
              <a:t> </a:t>
            </a:r>
            <a:r>
              <a:rPr lang="en-US" altLang="ja-JP" sz="1100" b="1" dirty="0">
                <a:latin typeface="メイリオ" pitchFamily="50" charset="-128"/>
                <a:ea typeface="メイリオ" pitchFamily="50" charset="-128"/>
                <a:cs typeface="メイリオ" pitchFamily="50" charset="-128"/>
              </a:rPr>
              <a:t>Wendy’s</a:t>
            </a:r>
            <a:r>
              <a:rPr lang="ja-JP" altLang="ja-JP" sz="1100" b="1" dirty="0">
                <a:latin typeface="メイリオ" pitchFamily="50" charset="-128"/>
                <a:ea typeface="メイリオ" pitchFamily="50" charset="-128"/>
                <a:cs typeface="メイリオ" pitchFamily="50" charset="-128"/>
              </a:rPr>
              <a:t>とは</a:t>
            </a:r>
            <a:endParaRPr kumimoji="1" lang="ja-JP" sz="11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p:txBody>
      </p:sp>
      <p:pic>
        <p:nvPicPr>
          <p:cNvPr id="42" name="図 41" descr="ウェンディーズロゴ"/>
          <p:cNvPicPr>
            <a:picLocks noChangeAspect="1" noChangeArrowheads="1"/>
          </p:cNvPicPr>
          <p:nvPr/>
        </p:nvPicPr>
        <p:blipFill>
          <a:blip r:embed="rId3" cstate="print"/>
          <a:srcRect/>
          <a:stretch>
            <a:fillRect/>
          </a:stretch>
        </p:blipFill>
        <p:spPr bwMode="auto">
          <a:xfrm>
            <a:off x="5635714" y="6619002"/>
            <a:ext cx="916734" cy="848705"/>
          </a:xfrm>
          <a:prstGeom prst="rect">
            <a:avLst/>
          </a:prstGeom>
          <a:noFill/>
        </p:spPr>
      </p:pic>
      <p:sp>
        <p:nvSpPr>
          <p:cNvPr id="43" name="Rectangle 3"/>
          <p:cNvSpPr>
            <a:spLocks noChangeArrowheads="1"/>
          </p:cNvSpPr>
          <p:nvPr/>
        </p:nvSpPr>
        <p:spPr bwMode="auto">
          <a:xfrm>
            <a:off x="88308" y="6596177"/>
            <a:ext cx="5503444" cy="78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1969</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年、アメリカ・オハイオ州で誕生した「</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Wendy</a:t>
            </a:r>
            <a:r>
              <a:rPr kumimoji="1" lang="en-US" altLang="ja-JP" sz="900" b="0" i="0" u="none" strike="noStrike" cap="none" normalizeH="0" baseline="0" dirty="0" smtClean="0">
                <a:ln>
                  <a:noFill/>
                </a:ln>
                <a:solidFill>
                  <a:schemeClr val="tx1"/>
                </a:solidFill>
                <a:effectLst/>
                <a:latin typeface="Arial"/>
                <a:ea typeface="メイリオ" pitchFamily="50" charset="-128"/>
                <a:cs typeface="メイリオ" pitchFamily="50" charset="-128"/>
              </a:rPr>
              <a:t>’</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s</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a:t>
            </a:r>
            <a:endPar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ボリューム満点のジューシーなハンバーガー</a:t>
            </a:r>
            <a:r>
              <a:rPr lang="ja-JP" altLang="en-US" sz="900" dirty="0">
                <a:latin typeface="メイリオ" pitchFamily="50" charset="-128"/>
                <a:ea typeface="メイリオ" pitchFamily="50" charset="-128"/>
                <a:cs typeface="メイリオ" pitchFamily="50" charset="-128"/>
              </a:rPr>
              <a:t>や</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チリなど、ワンランク上のメニューを提供しています。</a:t>
            </a:r>
            <a:endPar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イメージキャラクターは、赤髪がキュートな美少女「ウェンディーちゃん」。</a:t>
            </a:r>
            <a:endPar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創業者の最愛の娘がモデルとなっています。</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The Wendy</a:t>
            </a:r>
            <a:r>
              <a:rPr kumimoji="1" lang="en-US" altLang="ja-JP" sz="900" b="0" i="0" u="none" strike="noStrike" cap="none" normalizeH="0" baseline="0" dirty="0" smtClean="0">
                <a:ln>
                  <a:noFill/>
                </a:ln>
                <a:solidFill>
                  <a:schemeClr val="tx1"/>
                </a:solidFill>
                <a:effectLst/>
                <a:latin typeface="Arial"/>
                <a:ea typeface="メイリオ" pitchFamily="50" charset="-128"/>
                <a:cs typeface="メイリオ" pitchFamily="50" charset="-128"/>
              </a:rPr>
              <a:t>’</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s Company</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は、現在世界</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29</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の国と地域で</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6,537</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店舗</a:t>
            </a:r>
            <a:r>
              <a:rPr kumimoji="1" lang="en-US" altLang="ja-JP" sz="900" b="0" i="0" u="none" strike="noStrike" cap="none" normalizeH="0" baseline="-30000" dirty="0" smtClean="0">
                <a:ln>
                  <a:noFill/>
                </a:ln>
                <a:solidFill>
                  <a:schemeClr val="tx1"/>
                </a:solidFill>
                <a:effectLst/>
                <a:latin typeface="メイリオ" pitchFamily="50" charset="-128"/>
                <a:ea typeface="メイリオ" pitchFamily="50" charset="-128"/>
                <a:cs typeface="メイリオ" pitchFamily="50" charset="-128"/>
              </a:rPr>
              <a:t>※</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を展開する世界第</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3</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位のハンバーガーレストランチェーンです。　　　　　　　　　　　　　　　　                         </a:t>
            </a:r>
            <a:endParaRPr kumimoji="1" lang="ja-JP" altLang="en-US" sz="9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5" name="Rectangle 17"/>
          <p:cNvSpPr>
            <a:spLocks noChangeArrowheads="1"/>
          </p:cNvSpPr>
          <p:nvPr/>
        </p:nvSpPr>
        <p:spPr bwMode="auto">
          <a:xfrm>
            <a:off x="32646" y="8142249"/>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a:p>
        </p:txBody>
      </p:sp>
      <p:sp>
        <p:nvSpPr>
          <p:cNvPr id="46" name="Rectangle 8"/>
          <p:cNvSpPr>
            <a:spLocks noChangeArrowheads="1"/>
          </p:cNvSpPr>
          <p:nvPr/>
        </p:nvSpPr>
        <p:spPr bwMode="auto">
          <a:xfrm>
            <a:off x="84334" y="7751500"/>
            <a:ext cx="159691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fontAlgn="base">
              <a:spcBef>
                <a:spcPct val="0"/>
              </a:spcBef>
              <a:spcAft>
                <a:spcPct val="0"/>
              </a:spcAft>
            </a:pPr>
            <a:r>
              <a:rPr lang="ja-JP" altLang="en-US" sz="1100" b="1" dirty="0" smtClean="0">
                <a:latin typeface="メイリオ" pitchFamily="50" charset="-128"/>
                <a:ea typeface="メイリオ" pitchFamily="50" charset="-128"/>
                <a:cs typeface="メイリオ" pitchFamily="50" charset="-128"/>
              </a:rPr>
              <a:t>■ </a:t>
            </a:r>
            <a:r>
              <a:rPr lang="en-US" altLang="ja-JP" sz="1100" b="1" dirty="0">
                <a:latin typeface="メイリオ" pitchFamily="50" charset="-128"/>
                <a:ea typeface="メイリオ" pitchFamily="50" charset="-128"/>
                <a:cs typeface="メイリオ" pitchFamily="50" charset="-128"/>
              </a:rPr>
              <a:t>First Kitchen</a:t>
            </a:r>
            <a:r>
              <a:rPr lang="ja-JP" altLang="ja-JP" sz="1100" b="1" dirty="0">
                <a:latin typeface="メイリオ" pitchFamily="50" charset="-128"/>
                <a:ea typeface="メイリオ" pitchFamily="50" charset="-128"/>
                <a:cs typeface="メイリオ" pitchFamily="50" charset="-128"/>
              </a:rPr>
              <a:t>とは</a:t>
            </a:r>
            <a:endParaRPr kumimoji="1" lang="ja-JP" sz="11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p:txBody>
      </p:sp>
      <p:sp>
        <p:nvSpPr>
          <p:cNvPr id="47" name="Rectangle 3"/>
          <p:cNvSpPr>
            <a:spLocks noChangeArrowheads="1"/>
          </p:cNvSpPr>
          <p:nvPr/>
        </p:nvSpPr>
        <p:spPr bwMode="auto">
          <a:xfrm>
            <a:off x="95465" y="8048417"/>
            <a:ext cx="5483652"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900" dirty="0">
                <a:latin typeface="メイリオ" pitchFamily="50" charset="-128"/>
                <a:ea typeface="メイリオ" pitchFamily="50" charset="-128"/>
                <a:cs typeface="メイリオ" pitchFamily="50" charset="-128"/>
              </a:rPr>
              <a:t>1977</a:t>
            </a:r>
            <a:r>
              <a:rPr lang="ja-JP" altLang="ja-JP" sz="900" dirty="0">
                <a:latin typeface="メイリオ" pitchFamily="50" charset="-128"/>
                <a:ea typeface="メイリオ" pitchFamily="50" charset="-128"/>
                <a:cs typeface="メイリオ" pitchFamily="50" charset="-128"/>
              </a:rPr>
              <a:t>年創業、日本生まれの「</a:t>
            </a:r>
            <a:r>
              <a:rPr lang="en-US" altLang="ja-JP" sz="900" dirty="0">
                <a:latin typeface="メイリオ" pitchFamily="50" charset="-128"/>
                <a:ea typeface="メイリオ" pitchFamily="50" charset="-128"/>
                <a:cs typeface="メイリオ" pitchFamily="50" charset="-128"/>
              </a:rPr>
              <a:t>First Kitchen</a:t>
            </a:r>
            <a:r>
              <a:rPr lang="ja-JP" altLang="ja-JP" sz="900" dirty="0">
                <a:latin typeface="メイリオ" pitchFamily="50" charset="-128"/>
                <a:ea typeface="メイリオ" pitchFamily="50" charset="-128"/>
                <a:cs typeface="メイリオ" pitchFamily="50" charset="-128"/>
              </a:rPr>
              <a:t>」は、現在全国約１３０店舗</a:t>
            </a:r>
            <a:r>
              <a:rPr lang="ja-JP" altLang="ja-JP" sz="900" dirty="0" smtClean="0">
                <a:latin typeface="メイリオ" pitchFamily="50" charset="-128"/>
                <a:ea typeface="メイリオ" pitchFamily="50" charset="-128"/>
                <a:cs typeface="メイリオ" pitchFamily="50" charset="-128"/>
              </a:rPr>
              <a:t>を展開する</a:t>
            </a:r>
            <a:endParaRPr lang="en-US" altLang="ja-JP" sz="900" dirty="0" smtClean="0">
              <a:latin typeface="メイリオ" pitchFamily="50" charset="-128"/>
              <a:ea typeface="メイリオ" pitchFamily="50" charset="-128"/>
              <a:cs typeface="メイリオ" pitchFamily="50" charset="-128"/>
            </a:endParaRPr>
          </a:p>
          <a:p>
            <a:r>
              <a:rPr lang="ja-JP" altLang="ja-JP" sz="900" dirty="0" smtClean="0">
                <a:latin typeface="メイリオ" pitchFamily="50" charset="-128"/>
                <a:ea typeface="メイリオ" pitchFamily="50" charset="-128"/>
                <a:cs typeface="メイリオ" pitchFamily="50" charset="-128"/>
              </a:rPr>
              <a:t>国内</a:t>
            </a:r>
            <a:r>
              <a:rPr lang="ja-JP" altLang="ja-JP" sz="900" dirty="0">
                <a:latin typeface="メイリオ" pitchFamily="50" charset="-128"/>
                <a:ea typeface="メイリオ" pitchFamily="50" charset="-128"/>
                <a:cs typeface="メイリオ" pitchFamily="50" charset="-128"/>
              </a:rPr>
              <a:t>業界売上高第</a:t>
            </a:r>
            <a:r>
              <a:rPr lang="en-US" altLang="ja-JP" sz="900" dirty="0">
                <a:latin typeface="メイリオ" pitchFamily="50" charset="-128"/>
                <a:ea typeface="メイリオ" pitchFamily="50" charset="-128"/>
                <a:cs typeface="メイリオ" pitchFamily="50" charset="-128"/>
              </a:rPr>
              <a:t>4</a:t>
            </a:r>
            <a:r>
              <a:rPr lang="ja-JP" altLang="ja-JP" sz="900" dirty="0">
                <a:latin typeface="メイリオ" pitchFamily="50" charset="-128"/>
                <a:ea typeface="メイリオ" pitchFamily="50" charset="-128"/>
                <a:cs typeface="メイリオ" pitchFamily="50" charset="-128"/>
              </a:rPr>
              <a:t>位のハンバーガーチェーンです。</a:t>
            </a:r>
          </a:p>
          <a:p>
            <a:r>
              <a:rPr lang="ja-JP" altLang="ja-JP" sz="900" dirty="0">
                <a:latin typeface="メイリオ" pitchFamily="50" charset="-128"/>
                <a:ea typeface="メイリオ" pitchFamily="50" charset="-128"/>
                <a:cs typeface="メイリオ" pitchFamily="50" charset="-128"/>
              </a:rPr>
              <a:t>日本人の繊細な味覚にマッチする味を追及した「ベーコンエッグバーガー」</a:t>
            </a:r>
            <a:r>
              <a:rPr lang="ja-JP" altLang="ja-JP" sz="900" dirty="0" smtClean="0">
                <a:latin typeface="メイリオ" pitchFamily="50" charset="-128"/>
                <a:ea typeface="メイリオ" pitchFamily="50" charset="-128"/>
                <a:cs typeface="メイリオ" pitchFamily="50" charset="-128"/>
              </a:rPr>
              <a:t>は創業</a:t>
            </a:r>
            <a:r>
              <a:rPr lang="ja-JP" altLang="ja-JP" sz="900" dirty="0">
                <a:latin typeface="メイリオ" pitchFamily="50" charset="-128"/>
                <a:ea typeface="メイリオ" pitchFamily="50" charset="-128"/>
                <a:cs typeface="メイリオ" pitchFamily="50" charset="-128"/>
              </a:rPr>
              <a:t>当時から</a:t>
            </a:r>
            <a:r>
              <a:rPr lang="ja-JP" altLang="ja-JP" sz="900" dirty="0" smtClean="0">
                <a:latin typeface="メイリオ" pitchFamily="50" charset="-128"/>
                <a:ea typeface="メイリオ" pitchFamily="50" charset="-128"/>
                <a:cs typeface="メイリオ" pitchFamily="50" charset="-128"/>
              </a:rPr>
              <a:t>の</a:t>
            </a:r>
            <a:endParaRPr lang="en-US" altLang="ja-JP" sz="900" dirty="0" smtClean="0">
              <a:latin typeface="メイリオ" pitchFamily="50" charset="-128"/>
              <a:ea typeface="メイリオ" pitchFamily="50" charset="-128"/>
              <a:cs typeface="メイリオ" pitchFamily="50" charset="-128"/>
            </a:endParaRPr>
          </a:p>
          <a:p>
            <a:r>
              <a:rPr lang="ja-JP" altLang="ja-JP" sz="900" dirty="0" smtClean="0">
                <a:latin typeface="メイリオ" pitchFamily="50" charset="-128"/>
                <a:ea typeface="メイリオ" pitchFamily="50" charset="-128"/>
                <a:cs typeface="メイリオ" pitchFamily="50" charset="-128"/>
              </a:rPr>
              <a:t>人気</a:t>
            </a:r>
            <a:r>
              <a:rPr lang="ja-JP" altLang="ja-JP" sz="900" dirty="0">
                <a:latin typeface="メイリオ" pitchFamily="50" charset="-128"/>
                <a:ea typeface="メイリオ" pitchFamily="50" charset="-128"/>
                <a:cs typeface="メイリオ" pitchFamily="50" charset="-128"/>
              </a:rPr>
              <a:t>メニュー。ほかにも選べるフレーバーポテトやパスタ</a:t>
            </a:r>
            <a:r>
              <a:rPr lang="ja-JP" altLang="ja-JP" sz="900" dirty="0" smtClean="0">
                <a:latin typeface="メイリオ" pitchFamily="50" charset="-128"/>
                <a:ea typeface="メイリオ" pitchFamily="50" charset="-128"/>
                <a:cs typeface="メイリオ" pitchFamily="50" charset="-128"/>
              </a:rPr>
              <a:t>、スープ</a:t>
            </a:r>
            <a:r>
              <a:rPr lang="ja-JP" altLang="ja-JP" sz="900" dirty="0">
                <a:latin typeface="メイリオ" pitchFamily="50" charset="-128"/>
                <a:ea typeface="メイリオ" pitchFamily="50" charset="-128"/>
                <a:cs typeface="メイリオ" pitchFamily="50" charset="-128"/>
              </a:rPr>
              <a:t>、デザートなど、従来</a:t>
            </a:r>
            <a:r>
              <a:rPr lang="ja-JP" altLang="ja-JP" sz="900" dirty="0" smtClean="0">
                <a:latin typeface="メイリオ" pitchFamily="50" charset="-128"/>
                <a:ea typeface="メイリオ" pitchFamily="50" charset="-128"/>
                <a:cs typeface="メイリオ" pitchFamily="50" charset="-128"/>
              </a:rPr>
              <a:t>の</a:t>
            </a:r>
            <a:endParaRPr lang="en-US" altLang="ja-JP" sz="900" dirty="0" smtClean="0">
              <a:latin typeface="メイリオ" pitchFamily="50" charset="-128"/>
              <a:ea typeface="メイリオ" pitchFamily="50" charset="-128"/>
              <a:cs typeface="メイリオ" pitchFamily="50" charset="-128"/>
            </a:endParaRPr>
          </a:p>
          <a:p>
            <a:r>
              <a:rPr lang="ja-JP" altLang="ja-JP" sz="900" dirty="0" smtClean="0">
                <a:latin typeface="メイリオ" pitchFamily="50" charset="-128"/>
                <a:ea typeface="メイリオ" pitchFamily="50" charset="-128"/>
                <a:cs typeface="メイリオ" pitchFamily="50" charset="-128"/>
              </a:rPr>
              <a:t>ハンバーガーショップ</a:t>
            </a:r>
            <a:r>
              <a:rPr lang="ja-JP" altLang="ja-JP" sz="900" dirty="0">
                <a:latin typeface="メイリオ" pitchFamily="50" charset="-128"/>
                <a:ea typeface="メイリオ" pitchFamily="50" charset="-128"/>
                <a:cs typeface="メイリオ" pitchFamily="50" charset="-128"/>
              </a:rPr>
              <a:t>にはない、独自のメニュー展開で女性ファンが多い</a:t>
            </a:r>
            <a:r>
              <a:rPr lang="ja-JP" altLang="ja-JP" sz="900" dirty="0" smtClean="0">
                <a:latin typeface="メイリオ" pitchFamily="50" charset="-128"/>
                <a:ea typeface="メイリオ" pitchFamily="50" charset="-128"/>
                <a:cs typeface="メイリオ" pitchFamily="50" charset="-128"/>
              </a:rPr>
              <a:t>ファストフード店</a:t>
            </a:r>
            <a:r>
              <a:rPr lang="ja-JP" altLang="ja-JP" sz="900" dirty="0">
                <a:latin typeface="メイリオ" pitchFamily="50" charset="-128"/>
                <a:ea typeface="メイリオ" pitchFamily="50" charset="-128"/>
                <a:cs typeface="メイリオ" pitchFamily="50" charset="-128"/>
              </a:rPr>
              <a:t>です。</a:t>
            </a: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p:txBody>
      </p:sp>
      <p:pic>
        <p:nvPicPr>
          <p:cNvPr id="48" name="図 47" descr="ファーストキッチンロゴ"/>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48680" y="8057826"/>
            <a:ext cx="690802" cy="690802"/>
          </a:xfrm>
          <a:prstGeom prst="rect">
            <a:avLst/>
          </a:prstGeom>
          <a:noFill/>
          <a:ln>
            <a:noFill/>
          </a:ln>
        </p:spPr>
      </p:pic>
      <p:sp>
        <p:nvSpPr>
          <p:cNvPr id="57" name="Rectangle 3"/>
          <p:cNvSpPr>
            <a:spLocks noChangeArrowheads="1"/>
          </p:cNvSpPr>
          <p:nvPr/>
        </p:nvSpPr>
        <p:spPr bwMode="auto">
          <a:xfrm>
            <a:off x="4217305" y="7264253"/>
            <a:ext cx="1443582"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　</a:t>
            </a:r>
            <a:r>
              <a:rPr kumimoji="1" lang="en-US" altLang="ja-JP"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※2017</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年</a:t>
            </a:r>
            <a:r>
              <a:rPr lang="en-US" altLang="ja-JP" sz="900" dirty="0" smtClean="0">
                <a:latin typeface="メイリオ" pitchFamily="50" charset="-128"/>
                <a:ea typeface="メイリオ" pitchFamily="50" charset="-128"/>
                <a:cs typeface="メイリオ" pitchFamily="50" charset="-128"/>
              </a:rPr>
              <a:t>1</a:t>
            </a:r>
            <a:r>
              <a:rPr lang="ja-JP" altLang="en-US" sz="900" dirty="0" smtClean="0">
                <a:latin typeface="メイリオ" pitchFamily="50" charset="-128"/>
                <a:ea typeface="メイリオ" pitchFamily="50" charset="-128"/>
                <a:cs typeface="メイリオ" pitchFamily="50" charset="-128"/>
              </a:rPr>
              <a:t>月</a:t>
            </a:r>
            <a:r>
              <a:rPr kumimoji="1" lang="ja-JP" altLang="en-US" sz="9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rPr>
              <a:t>実績</a:t>
            </a:r>
            <a:endParaRPr kumimoji="1" lang="ja-JP" altLang="en-US" sz="9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58" name="正方形/長方形 57"/>
          <p:cNvSpPr/>
          <p:nvPr/>
        </p:nvSpPr>
        <p:spPr>
          <a:xfrm>
            <a:off x="172974" y="6516769"/>
            <a:ext cx="6598131" cy="45719"/>
          </a:xfrm>
          <a:prstGeom prst="rect">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168958" y="7957352"/>
            <a:ext cx="6598131" cy="45719"/>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46566" y="5251112"/>
            <a:ext cx="2424463" cy="307793"/>
          </a:xfrm>
          <a:prstGeom prst="rect">
            <a:avLst/>
          </a:prstGeom>
        </p:spPr>
      </p:pic>
      <p:sp>
        <p:nvSpPr>
          <p:cNvPr id="25" name="テキスト ボックス 24"/>
          <p:cNvSpPr txBox="1"/>
          <p:nvPr/>
        </p:nvSpPr>
        <p:spPr>
          <a:xfrm>
            <a:off x="84334" y="5322180"/>
            <a:ext cx="4132971" cy="274893"/>
          </a:xfrm>
          <a:prstGeom prst="rect">
            <a:avLst/>
          </a:prstGeom>
          <a:noFill/>
        </p:spPr>
        <p:txBody>
          <a:bodyPr wrap="square" rtlCol="0">
            <a:spAutoFit/>
          </a:bodyPr>
          <a:lstStyle/>
          <a:p>
            <a:pPr lvl="0"/>
            <a:r>
              <a:rPr lang="ja-JP" altLang="en-US" sz="1000" dirty="0">
                <a:latin typeface="メイリオ" panose="020B0604030504040204" pitchFamily="50" charset="-128"/>
                <a:ea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rPr>
              <a:t>ファーストキッチン・ウェンディーズとは</a:t>
            </a:r>
            <a:endParaRPr lang="en-US" altLang="ja-JP" sz="1200" b="1" dirty="0" smtClean="0">
              <a:latin typeface="メイリオ" panose="020B0604030504040204" pitchFamily="50" charset="-128"/>
              <a:ea typeface="メイリオ" panose="020B0604030504040204" pitchFamily="50" charset="-128"/>
            </a:endParaRPr>
          </a:p>
        </p:txBody>
      </p:sp>
      <p:sp>
        <p:nvSpPr>
          <p:cNvPr id="28" name="正方形/長方形 27"/>
          <p:cNvSpPr/>
          <p:nvPr/>
        </p:nvSpPr>
        <p:spPr>
          <a:xfrm>
            <a:off x="168957" y="5572293"/>
            <a:ext cx="6598131" cy="45719"/>
          </a:xfrm>
          <a:prstGeom prst="rect">
            <a:avLst/>
          </a:prstGeom>
          <a:gradFill>
            <a:gsLst>
              <a:gs pos="0">
                <a:srgbClr val="FF0000"/>
              </a:gs>
              <a:gs pos="66000">
                <a:schemeClr val="accent2"/>
              </a:gs>
              <a:gs pos="33000">
                <a:schemeClr val="accent2"/>
              </a:gs>
              <a:gs pos="100000">
                <a:srgbClr val="FF0000"/>
              </a:gs>
            </a:gsLst>
            <a:lin ang="5400000" scaled="1"/>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96322" y="5629368"/>
            <a:ext cx="6761678" cy="507831"/>
          </a:xfrm>
          <a:prstGeom prst="rect">
            <a:avLst/>
          </a:prstGeom>
          <a:noFill/>
        </p:spPr>
        <p:txBody>
          <a:bodyPr wrap="square" rtlCol="0">
            <a:spAutoFit/>
          </a:bodyPr>
          <a:lstStyle/>
          <a:p>
            <a:pPr lvl="0"/>
            <a:r>
              <a:rPr lang="ja-JP" altLang="ja-JP" sz="900" dirty="0" smtClean="0">
                <a:latin typeface="メイリオ" pitchFamily="50" charset="-128"/>
                <a:ea typeface="メイリオ" pitchFamily="50" charset="-128"/>
                <a:cs typeface="メイリオ" pitchFamily="50" charset="-128"/>
              </a:rPr>
              <a:t>アメリカ発</a:t>
            </a:r>
            <a:r>
              <a:rPr lang="ja-JP" altLang="ja-JP" sz="900" dirty="0">
                <a:latin typeface="メイリオ" pitchFamily="50" charset="-128"/>
                <a:ea typeface="メイリオ" pitchFamily="50" charset="-128"/>
                <a:cs typeface="メイリオ" pitchFamily="50" charset="-128"/>
              </a:rPr>
              <a:t>のハンバーガーチェーン「</a:t>
            </a:r>
            <a:r>
              <a:rPr lang="en-US" altLang="ja-JP" sz="900" dirty="0">
                <a:latin typeface="メイリオ" pitchFamily="50" charset="-128"/>
                <a:ea typeface="メイリオ" pitchFamily="50" charset="-128"/>
                <a:cs typeface="メイリオ" pitchFamily="50" charset="-128"/>
              </a:rPr>
              <a:t>Wendy‘s</a:t>
            </a:r>
            <a:r>
              <a:rPr lang="ja-JP" altLang="en-US" sz="900" dirty="0">
                <a:latin typeface="メイリオ" pitchFamily="50" charset="-128"/>
                <a:ea typeface="メイリオ" pitchFamily="50" charset="-128"/>
                <a:cs typeface="メイリオ" pitchFamily="50" charset="-128"/>
              </a:rPr>
              <a:t>」と日本生まれのハンバーガー＆パスタチェーン「</a:t>
            </a:r>
            <a:r>
              <a:rPr lang="en-US" altLang="ja-JP" sz="900" dirty="0">
                <a:latin typeface="メイリオ" pitchFamily="50" charset="-128"/>
                <a:ea typeface="メイリオ" pitchFamily="50" charset="-128"/>
                <a:cs typeface="メイリオ" pitchFamily="50" charset="-128"/>
              </a:rPr>
              <a:t>First Kitchen</a:t>
            </a:r>
            <a:r>
              <a:rPr lang="ja-JP" altLang="en-US" sz="900" dirty="0">
                <a:latin typeface="メイリオ" pitchFamily="50" charset="-128"/>
                <a:ea typeface="メイリオ" pitchFamily="50" charset="-128"/>
                <a:cs typeface="メイリオ" pitchFamily="50" charset="-128"/>
              </a:rPr>
              <a:t>」、どちらの</a:t>
            </a:r>
            <a:r>
              <a:rPr lang="ja-JP" altLang="en-US" sz="900" dirty="0" smtClean="0">
                <a:latin typeface="メイリオ" pitchFamily="50" charset="-128"/>
                <a:ea typeface="メイリオ" pitchFamily="50" charset="-128"/>
                <a:cs typeface="メイリオ" pitchFamily="50" charset="-128"/>
              </a:rPr>
              <a:t>味</a:t>
            </a:r>
            <a:endParaRPr lang="en-US" altLang="ja-JP" sz="900" dirty="0" smtClean="0">
              <a:latin typeface="メイリオ" pitchFamily="50" charset="-128"/>
              <a:ea typeface="メイリオ" pitchFamily="50" charset="-128"/>
              <a:cs typeface="メイリオ" pitchFamily="50" charset="-128"/>
            </a:endParaRPr>
          </a:p>
          <a:p>
            <a:pPr lvl="0"/>
            <a:r>
              <a:rPr lang="ja-JP" altLang="en-US" sz="900" dirty="0" smtClean="0">
                <a:latin typeface="メイリオ" pitchFamily="50" charset="-128"/>
                <a:ea typeface="メイリオ" pitchFamily="50" charset="-128"/>
                <a:cs typeface="メイリオ" pitchFamily="50" charset="-128"/>
              </a:rPr>
              <a:t>も</a:t>
            </a:r>
            <a:r>
              <a:rPr lang="ja-JP" altLang="en-US" sz="900" dirty="0">
                <a:latin typeface="メイリオ" pitchFamily="50" charset="-128"/>
                <a:ea typeface="メイリオ" pitchFamily="50" charset="-128"/>
                <a:cs typeface="メイリオ" pitchFamily="50" charset="-128"/>
              </a:rPr>
              <a:t>お楽しみいただける</a:t>
            </a:r>
            <a:r>
              <a:rPr lang="ja-JP" altLang="ja-JP" sz="900" dirty="0">
                <a:latin typeface="メイリオ" pitchFamily="50" charset="-128"/>
                <a:ea typeface="メイリオ" pitchFamily="50" charset="-128"/>
                <a:cs typeface="メイリオ" pitchFamily="50" charset="-128"/>
              </a:rPr>
              <a:t>世界初のファストフードコラボ店</a:t>
            </a:r>
            <a:r>
              <a:rPr lang="ja-JP" altLang="en-US" sz="900" dirty="0">
                <a:latin typeface="メイリオ" pitchFamily="50" charset="-128"/>
                <a:ea typeface="メイリオ" pitchFamily="50" charset="-128"/>
                <a:cs typeface="メイリオ" pitchFamily="50" charset="-128"/>
              </a:rPr>
              <a:t>として関東、関西を中心に</a:t>
            </a:r>
            <a:r>
              <a:rPr lang="en-US" altLang="ja-JP" sz="900" dirty="0" smtClean="0">
                <a:latin typeface="メイリオ" pitchFamily="50" charset="-128"/>
                <a:ea typeface="メイリオ" pitchFamily="50" charset="-128"/>
                <a:cs typeface="メイリオ" pitchFamily="50" charset="-128"/>
              </a:rPr>
              <a:t>26</a:t>
            </a:r>
            <a:r>
              <a:rPr lang="ja-JP" altLang="en-US" sz="900" dirty="0" smtClean="0">
                <a:latin typeface="メイリオ" pitchFamily="50" charset="-128"/>
                <a:ea typeface="メイリオ" pitchFamily="50" charset="-128"/>
                <a:cs typeface="メイリオ" pitchFamily="50" charset="-128"/>
              </a:rPr>
              <a:t>店舗</a:t>
            </a:r>
            <a:r>
              <a:rPr lang="ja-JP" altLang="en-US" sz="900" dirty="0">
                <a:latin typeface="メイリオ" pitchFamily="50" charset="-128"/>
                <a:ea typeface="メイリオ" pitchFamily="50" charset="-128"/>
                <a:cs typeface="メイリオ" pitchFamily="50" charset="-128"/>
              </a:rPr>
              <a:t>展開して</a:t>
            </a:r>
            <a:r>
              <a:rPr lang="ja-JP" altLang="en-US" sz="900" dirty="0" smtClean="0">
                <a:latin typeface="メイリオ" pitchFamily="50" charset="-128"/>
                <a:ea typeface="メイリオ" pitchFamily="50" charset="-128"/>
                <a:cs typeface="メイリオ" pitchFamily="50" charset="-128"/>
              </a:rPr>
              <a:t>おります。</a:t>
            </a:r>
            <a:endParaRPr lang="en-US" altLang="ja-JP" sz="900" dirty="0" smtClean="0">
              <a:latin typeface="メイリオ" pitchFamily="50" charset="-128"/>
              <a:ea typeface="メイリオ" pitchFamily="50" charset="-128"/>
              <a:cs typeface="メイリオ" pitchFamily="50" charset="-128"/>
            </a:endParaRPr>
          </a:p>
          <a:p>
            <a:pPr lvl="0"/>
            <a:r>
              <a:rPr lang="ja-JP" altLang="en-US" sz="900" dirty="0">
                <a:latin typeface="メイリオ" pitchFamily="50" charset="-128"/>
                <a:ea typeface="メイリオ" pitchFamily="50" charset="-128"/>
                <a:cs typeface="メイリオ" pitchFamily="50" charset="-128"/>
              </a:rPr>
              <a:t>　</a:t>
            </a:r>
            <a:r>
              <a:rPr lang="ja-JP" altLang="en-US" sz="900" dirty="0" smtClean="0">
                <a:latin typeface="メイリオ" pitchFamily="50" charset="-128"/>
                <a:ea typeface="メイリオ" pitchFamily="50" charset="-128"/>
                <a:cs typeface="メイリオ" pitchFamily="50" charset="-128"/>
              </a:rPr>
              <a:t>　　　　　　　　　　　　　　　　　　　　　　　　　　　　　　　　　　　　　　　　　　　　　　　  </a:t>
            </a:r>
            <a:r>
              <a:rPr lang="en-US" altLang="ja-JP" sz="900" dirty="0" smtClean="0">
                <a:latin typeface="メイリオ" pitchFamily="50" charset="-128"/>
                <a:ea typeface="メイリオ" pitchFamily="50" charset="-128"/>
                <a:cs typeface="メイリオ" pitchFamily="50" charset="-128"/>
              </a:rPr>
              <a:t>※2017</a:t>
            </a:r>
            <a:r>
              <a:rPr lang="ja-JP" altLang="en-US" sz="900" dirty="0" smtClean="0">
                <a:latin typeface="メイリオ" pitchFamily="50" charset="-128"/>
                <a:ea typeface="メイリオ" pitchFamily="50" charset="-128"/>
                <a:cs typeface="メイリオ" pitchFamily="50" charset="-128"/>
              </a:rPr>
              <a:t>年</a:t>
            </a:r>
            <a:r>
              <a:rPr lang="en-US" altLang="ja-JP" sz="900" dirty="0" smtClean="0">
                <a:latin typeface="メイリオ" pitchFamily="50" charset="-128"/>
                <a:ea typeface="メイリオ" pitchFamily="50" charset="-128"/>
                <a:cs typeface="メイリオ" pitchFamily="50" charset="-128"/>
              </a:rPr>
              <a:t>11</a:t>
            </a:r>
            <a:r>
              <a:rPr lang="ja-JP" altLang="en-US" sz="900" dirty="0" smtClean="0">
                <a:latin typeface="メイリオ" pitchFamily="50" charset="-128"/>
                <a:ea typeface="メイリオ" pitchFamily="50" charset="-128"/>
                <a:cs typeface="メイリオ" pitchFamily="50" charset="-128"/>
              </a:rPr>
              <a:t>月実績</a:t>
            </a:r>
            <a:endParaRPr lang="ja-JP" altLang="en-US" sz="900" dirty="0">
              <a:latin typeface="メイリオ" pitchFamily="50" charset="-128"/>
              <a:ea typeface="メイリオ" pitchFamily="50" charset="-128"/>
              <a:cs typeface="メイリオ" pitchFamily="50" charset="-128"/>
            </a:endParaRPr>
          </a:p>
        </p:txBody>
      </p:sp>
      <p:sp>
        <p:nvSpPr>
          <p:cNvPr id="20" name="正方形/長方形 2"/>
          <p:cNvSpPr>
            <a:spLocks noChangeArrowheads="1"/>
          </p:cNvSpPr>
          <p:nvPr/>
        </p:nvSpPr>
        <p:spPr bwMode="auto">
          <a:xfrm>
            <a:off x="3239948" y="1842521"/>
            <a:ext cx="3527140" cy="2067233"/>
          </a:xfrm>
          <a:prstGeom prst="rect">
            <a:avLst/>
          </a:prstGeom>
          <a:noFill/>
          <a:ln>
            <a:noFill/>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nSpc>
                <a:spcPts val="1400"/>
              </a:lnSpc>
              <a:spcBef>
                <a:spcPct val="0"/>
              </a:spcBef>
              <a:buFontTx/>
              <a:buNone/>
              <a:defRPr/>
            </a:pPr>
            <a:r>
              <a:rPr lang="ja-JP" altLang="en-US" sz="1300" b="0" dirty="0" smtClean="0">
                <a:latin typeface="+mj-ea"/>
                <a:ea typeface="+mj-ea"/>
                <a:cs typeface="Meiryo UI" panose="020B0604030504040204" pitchFamily="50" charset="-128"/>
              </a:rPr>
              <a:t>ファーストキッチンのポテトは本場アメリカのラセット・バーバンク種のポテトを使用</a:t>
            </a:r>
            <a:r>
              <a:rPr lang="ja-JP" altLang="en-US" sz="1300" dirty="0" smtClean="0">
                <a:latin typeface="+mj-ea"/>
                <a:ea typeface="+mj-ea"/>
                <a:cs typeface="Meiryo UI" panose="020B0604030504040204" pitchFamily="50" charset="-128"/>
              </a:rPr>
              <a:t>。</a:t>
            </a:r>
            <a:r>
              <a:rPr lang="ja-JP" altLang="en-US" sz="1300" b="0" dirty="0" smtClean="0">
                <a:latin typeface="+mj-ea"/>
                <a:ea typeface="+mj-ea"/>
                <a:cs typeface="Meiryo UI" panose="020B0604030504040204" pitchFamily="50" charset="-128"/>
              </a:rPr>
              <a:t>じゃがいも本来の風味を生かした皮付きのナチュラルスタイル。外は</a:t>
            </a:r>
            <a:r>
              <a:rPr lang="ja-JP" altLang="en-US" sz="1300" dirty="0">
                <a:latin typeface="+mj-ea"/>
                <a:ea typeface="+mj-ea"/>
                <a:cs typeface="Meiryo UI" panose="020B0604030504040204" pitchFamily="50" charset="-128"/>
              </a:rPr>
              <a:t>カリッ</a:t>
            </a:r>
            <a:r>
              <a:rPr lang="ja-JP" altLang="en-US" sz="1300" dirty="0" smtClean="0">
                <a:latin typeface="+mj-ea"/>
                <a:ea typeface="+mj-ea"/>
                <a:cs typeface="Meiryo UI" panose="020B0604030504040204" pitchFamily="50" charset="-128"/>
              </a:rPr>
              <a:t>と、</a:t>
            </a:r>
            <a:r>
              <a:rPr lang="ja-JP" altLang="en-US" sz="1300" b="0" dirty="0" smtClean="0">
                <a:latin typeface="+mj-ea"/>
                <a:ea typeface="+mj-ea"/>
                <a:cs typeface="Meiryo UI" panose="020B0604030504040204" pitchFamily="50" charset="-128"/>
              </a:rPr>
              <a:t>中はホクホクの食感を楽しめるようお店で</a:t>
            </a:r>
            <a:r>
              <a:rPr lang="ja-JP" altLang="en-US" sz="1300" dirty="0">
                <a:latin typeface="+mj-ea"/>
                <a:ea typeface="+mj-ea"/>
                <a:cs typeface="Meiryo UI" panose="020B0604030504040204" pitchFamily="50" charset="-128"/>
              </a:rPr>
              <a:t>大切</a:t>
            </a:r>
            <a:r>
              <a:rPr lang="ja-JP" altLang="en-US" sz="1300" b="0" dirty="0" smtClean="0">
                <a:latin typeface="+mj-ea"/>
                <a:ea typeface="+mj-ea"/>
                <a:cs typeface="Meiryo UI" panose="020B0604030504040204" pitchFamily="50" charset="-128"/>
              </a:rPr>
              <a:t>に揚げています。</a:t>
            </a:r>
            <a:endParaRPr lang="en-US" altLang="ja-JP" sz="1300" b="0" dirty="0" smtClean="0">
              <a:latin typeface="+mj-ea"/>
              <a:ea typeface="+mj-ea"/>
              <a:cs typeface="Meiryo UI" panose="020B0604030504040204" pitchFamily="50" charset="-128"/>
            </a:endParaRPr>
          </a:p>
          <a:p>
            <a:pPr>
              <a:lnSpc>
                <a:spcPts val="1400"/>
              </a:lnSpc>
              <a:spcBef>
                <a:spcPct val="0"/>
              </a:spcBef>
              <a:buFontTx/>
              <a:buNone/>
              <a:defRPr/>
            </a:pPr>
            <a:r>
              <a:rPr lang="ja-JP" altLang="en-US" sz="1300" dirty="0" smtClean="0">
                <a:latin typeface="+mj-ea"/>
                <a:ea typeface="+mj-ea"/>
                <a:cs typeface="Meiryo UI" panose="020B0604030504040204" pitchFamily="50" charset="-128"/>
              </a:rPr>
              <a:t>素材の味を楽しめるプレーンや、気分やバーガーにあわせてお好みのフレーバーを選んでいろいろなポテトのお味をお楽しみいただけます。</a:t>
            </a:r>
            <a:r>
              <a:rPr lang="ja-JP" altLang="en-US" sz="1300" b="0" dirty="0" smtClean="0">
                <a:latin typeface="+mj-ea"/>
                <a:ea typeface="+mj-ea"/>
                <a:cs typeface="Meiryo UI" panose="020B0604030504040204" pitchFamily="50" charset="-128"/>
              </a:rPr>
              <a:t>お食事にもカフェタイムにもぴったりの</a:t>
            </a:r>
            <a:r>
              <a:rPr lang="ja-JP" altLang="en-US" sz="1300" dirty="0" smtClean="0">
                <a:latin typeface="+mj-ea"/>
                <a:ea typeface="+mj-ea"/>
                <a:cs typeface="Meiryo UI" panose="020B0604030504040204" pitchFamily="50" charset="-128"/>
              </a:rPr>
              <a:t>こだわりのポテトです。</a:t>
            </a:r>
            <a:endParaRPr lang="en-US" altLang="ja-JP" sz="1300" b="0" dirty="0" smtClean="0">
              <a:latin typeface="+mj-ea"/>
              <a:ea typeface="+mj-ea"/>
              <a:cs typeface="Meiryo UI" panose="020B0604030504040204" pitchFamily="50" charset="-128"/>
            </a:endParaRPr>
          </a:p>
        </p:txBody>
      </p:sp>
      <p:sp>
        <p:nvSpPr>
          <p:cNvPr id="21" name="正方形/長方形 3"/>
          <p:cNvSpPr>
            <a:spLocks noChangeArrowheads="1"/>
          </p:cNvSpPr>
          <p:nvPr/>
        </p:nvSpPr>
        <p:spPr bwMode="auto">
          <a:xfrm>
            <a:off x="3258096" y="3941391"/>
            <a:ext cx="3508992" cy="45140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400"/>
              </a:lnSpc>
            </a:pPr>
            <a:r>
              <a:rPr lang="en-US" altLang="ja-JP" sz="1200" b="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0" dirty="0">
                <a:latin typeface="Meiryo UI" panose="020B0604030504040204" pitchFamily="50" charset="-128"/>
                <a:ea typeface="Meiryo UI" panose="020B0604030504040204" pitchFamily="50" charset="-128"/>
                <a:cs typeface="Meiryo UI" panose="020B0604030504040204" pitchFamily="50" charset="-128"/>
              </a:rPr>
              <a:t>ラセットポテトとは</a:t>
            </a:r>
            <a:r>
              <a:rPr lang="en-US" altLang="ja-JP" sz="1200" b="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0" dirty="0" smtClean="0">
                <a:latin typeface="Meiryo UI" panose="020B0604030504040204" pitchFamily="50" charset="-128"/>
                <a:ea typeface="Meiryo UI" panose="020B0604030504040204" pitchFamily="50" charset="-128"/>
                <a:cs typeface="Meiryo UI" panose="020B0604030504040204" pitchFamily="50" charset="-128"/>
              </a:rPr>
              <a:t>でんぷん</a:t>
            </a:r>
            <a:r>
              <a:rPr lang="ja-JP" altLang="en-US" sz="1200" b="0" dirty="0">
                <a:latin typeface="Meiryo UI" panose="020B0604030504040204" pitchFamily="50" charset="-128"/>
                <a:ea typeface="Meiryo UI" panose="020B0604030504040204" pitchFamily="50" charset="-128"/>
                <a:cs typeface="Meiryo UI" panose="020B0604030504040204" pitchFamily="50" charset="-128"/>
              </a:rPr>
              <a:t>質が多く、</a:t>
            </a:r>
            <a:r>
              <a:rPr lang="ja-JP" altLang="en-US" sz="1200" b="0" dirty="0" smtClean="0">
                <a:latin typeface="Meiryo UI" panose="020B0604030504040204" pitchFamily="50" charset="-128"/>
                <a:ea typeface="Meiryo UI" panose="020B0604030504040204" pitchFamily="50" charset="-128"/>
                <a:cs typeface="Meiryo UI" panose="020B0604030504040204" pitchFamily="50" charset="-128"/>
              </a:rPr>
              <a:t>細長いフライドポテト</a:t>
            </a:r>
            <a:r>
              <a:rPr lang="ja-JP" altLang="en-US" sz="1200" b="0" dirty="0">
                <a:latin typeface="Meiryo UI" panose="020B0604030504040204" pitchFamily="50" charset="-128"/>
                <a:ea typeface="Meiryo UI" panose="020B0604030504040204" pitchFamily="50" charset="-128"/>
                <a:cs typeface="Meiryo UI" panose="020B0604030504040204" pitchFamily="50" charset="-128"/>
              </a:rPr>
              <a:t>に適したじゃがいもです</a:t>
            </a:r>
            <a:r>
              <a:rPr lang="ja-JP" altLang="en-US" sz="1200" b="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角丸四角形 21"/>
          <p:cNvSpPr/>
          <p:nvPr/>
        </p:nvSpPr>
        <p:spPr>
          <a:xfrm>
            <a:off x="3239948" y="599508"/>
            <a:ext cx="3527140" cy="10667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3410774" y="784812"/>
            <a:ext cx="3185488" cy="646331"/>
          </a:xfrm>
          <a:prstGeom prst="rect">
            <a:avLst/>
          </a:prstGeom>
          <a:noFill/>
        </p:spPr>
        <p:txBody>
          <a:bodyPr wrap="none" rtlCol="0">
            <a:spAutoFit/>
          </a:bodyPr>
          <a:lstStyle/>
          <a:p>
            <a:pPr algn="ctr"/>
            <a:r>
              <a:rPr kumimoji="1" lang="ja-JP" altLang="en-US" b="1" dirty="0" smtClean="0">
                <a:solidFill>
                  <a:schemeClr val="bg1"/>
                </a:solidFill>
              </a:rPr>
              <a:t>ファーストキッチンポテトの</a:t>
            </a:r>
            <a:endParaRPr kumimoji="1" lang="en-US" altLang="ja-JP" b="1" dirty="0" smtClean="0">
              <a:solidFill>
                <a:schemeClr val="bg1"/>
              </a:solidFill>
            </a:endParaRPr>
          </a:p>
          <a:p>
            <a:pPr algn="ctr"/>
            <a:r>
              <a:rPr kumimoji="1" lang="ja-JP" altLang="en-US" b="1" dirty="0" smtClean="0">
                <a:solidFill>
                  <a:schemeClr val="bg1"/>
                </a:solidFill>
              </a:rPr>
              <a:t>美味しさの秘密</a:t>
            </a:r>
            <a:endParaRPr kumimoji="1" lang="ja-JP" altLang="en-US" b="1" dirty="0">
              <a:solidFill>
                <a:schemeClr val="bg1"/>
              </a:solidFill>
            </a:endParaRPr>
          </a:p>
        </p:txBody>
      </p:sp>
      <p:pic>
        <p:nvPicPr>
          <p:cNvPr id="5" name="図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599" y="1258708"/>
            <a:ext cx="2901523" cy="2999901"/>
          </a:xfrm>
          <a:prstGeom prst="rect">
            <a:avLst/>
          </a:prstGeom>
        </p:spPr>
      </p:pic>
    </p:spTree>
    <p:extLst>
      <p:ext uri="{BB962C8B-B14F-4D97-AF65-F5344CB8AC3E}">
        <p14:creationId xmlns:p14="http://schemas.microsoft.com/office/powerpoint/2010/main" val="3020164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Meiryo UI"/>
        <a:ea typeface="メイリオ"/>
        <a:cs typeface=""/>
      </a:majorFont>
      <a:minorFont>
        <a:latin typeface="Meiryo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2" id="{AB4F0060-1E0A-4496-9D5E-1B10DC90B92D}" vid="{1D713BE8-785A-4752-883C-56DA8B8840AE}"/>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ファーストキッチンウェンディーズ</Template>
  <TotalTime>5740</TotalTime>
  <Words>497</Words>
  <Application>Microsoft Office PowerPoint</Application>
  <PresentationFormat>A4 210 x 297 mm</PresentationFormat>
  <Paragraphs>48</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vt:i4>
      </vt:variant>
    </vt:vector>
  </HeadingPairs>
  <TitlesOfParts>
    <vt:vector size="10" baseType="lpstr">
      <vt:lpstr>Meiryo UI</vt:lpstr>
      <vt:lpstr>ＭＳ Ｐゴシック</vt:lpstr>
      <vt:lpstr>メイリオ</vt:lpstr>
      <vt:lpstr>Arial</vt:lpstr>
      <vt:lpstr>Calibri</vt:lpstr>
      <vt:lpstr>Calibri Light</vt:lpstr>
      <vt:lpstr>Office テーマ</vt:lpstr>
      <vt:lpstr>デザインの設定</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島津徹也</dc:creator>
  <cp:lastModifiedBy>ファーストキッチン株式会社【広報 柴山】</cp:lastModifiedBy>
  <cp:revision>296</cp:revision>
  <cp:lastPrinted>2018-01-25T01:16:14Z</cp:lastPrinted>
  <dcterms:created xsi:type="dcterms:W3CDTF">2017-05-17T00:56:51Z</dcterms:created>
  <dcterms:modified xsi:type="dcterms:W3CDTF">2018-01-29T04:22:02Z</dcterms:modified>
</cp:coreProperties>
</file>