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52" d="100"/>
          <a:sy n="52" d="100"/>
        </p:scale>
        <p:origin x="22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105630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182106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349044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246509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6204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287586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182733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6173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416029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262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ECDFAF-1CB6-4259-9001-67CF49A068AA}"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214944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9ECDFAF-1CB6-4259-9001-67CF49A068AA}" type="datetimeFigureOut">
              <a:rPr kumimoji="1" lang="ja-JP" altLang="en-US" smtClean="0"/>
              <a:t>2018/3/5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4C36341-8422-4ED8-B970-1346C587D991}" type="slidenum">
              <a:rPr kumimoji="1" lang="ja-JP" altLang="en-US" smtClean="0"/>
              <a:t>‹#›</a:t>
            </a:fld>
            <a:endParaRPr kumimoji="1" lang="ja-JP" altLang="en-US"/>
          </a:p>
        </p:txBody>
      </p:sp>
    </p:spTree>
    <p:extLst>
      <p:ext uri="{BB962C8B-B14F-4D97-AF65-F5344CB8AC3E}">
        <p14:creationId xmlns:p14="http://schemas.microsoft.com/office/powerpoint/2010/main" val="1911815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paellajapon/"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11ED7E-C78B-4BF4-8E81-1E5D4660843A}"/>
              </a:ext>
            </a:extLst>
          </p:cNvPr>
          <p:cNvSpPr txBox="1"/>
          <p:nvPr/>
        </p:nvSpPr>
        <p:spPr>
          <a:xfrm>
            <a:off x="290945" y="180106"/>
            <a:ext cx="1598579" cy="369332"/>
          </a:xfrm>
          <a:prstGeom prst="rect">
            <a:avLst/>
          </a:prstGeom>
          <a:noFill/>
        </p:spPr>
        <p:txBody>
          <a:bodyPr wrap="none" rtlCol="0">
            <a:spAutoFit/>
          </a:bodyPr>
          <a:lstStyle/>
          <a:p>
            <a:r>
              <a:rPr kumimoji="1" lang="en-US" altLang="ja-JP" dirty="0"/>
              <a:t>PRESS</a:t>
            </a:r>
            <a:r>
              <a:rPr kumimoji="1" lang="ja-JP" altLang="en-US" dirty="0"/>
              <a:t> </a:t>
            </a:r>
            <a:r>
              <a:rPr kumimoji="1" lang="en-US" altLang="ja-JP" dirty="0"/>
              <a:t>RELEASE</a:t>
            </a:r>
            <a:endParaRPr kumimoji="1" lang="ja-JP" altLang="en-US" dirty="0"/>
          </a:p>
        </p:txBody>
      </p:sp>
      <p:sp>
        <p:nvSpPr>
          <p:cNvPr id="5" name="テキスト ボックス 4">
            <a:extLst>
              <a:ext uri="{FF2B5EF4-FFF2-40B4-BE49-F238E27FC236}">
                <a16:creationId xmlns:a16="http://schemas.microsoft.com/office/drawing/2014/main" id="{E8C2262E-BF60-4B35-9945-FC4478A98845}"/>
              </a:ext>
            </a:extLst>
          </p:cNvPr>
          <p:cNvSpPr txBox="1"/>
          <p:nvPr/>
        </p:nvSpPr>
        <p:spPr>
          <a:xfrm>
            <a:off x="290945" y="1052026"/>
            <a:ext cx="1261884" cy="276999"/>
          </a:xfrm>
          <a:prstGeom prst="rect">
            <a:avLst/>
          </a:prstGeom>
          <a:noFill/>
        </p:spPr>
        <p:txBody>
          <a:bodyPr wrap="none" rtlCol="0">
            <a:spAutoFit/>
          </a:bodyPr>
          <a:lstStyle/>
          <a:p>
            <a:r>
              <a:rPr kumimoji="1" lang="ja-JP" altLang="en-US" sz="1200" dirty="0"/>
              <a:t>報道関係者各位</a:t>
            </a:r>
          </a:p>
        </p:txBody>
      </p:sp>
      <p:pic>
        <p:nvPicPr>
          <p:cNvPr id="7" name="図 6">
            <a:extLst>
              <a:ext uri="{FF2B5EF4-FFF2-40B4-BE49-F238E27FC236}">
                <a16:creationId xmlns:a16="http://schemas.microsoft.com/office/drawing/2014/main" id="{66088280-F9F9-44BE-805C-FF109054C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076" y="165336"/>
            <a:ext cx="866371" cy="886691"/>
          </a:xfrm>
          <a:prstGeom prst="rect">
            <a:avLst/>
          </a:prstGeom>
        </p:spPr>
      </p:pic>
      <p:sp>
        <p:nvSpPr>
          <p:cNvPr id="8" name="テキスト ボックス 7">
            <a:extLst>
              <a:ext uri="{FF2B5EF4-FFF2-40B4-BE49-F238E27FC236}">
                <a16:creationId xmlns:a16="http://schemas.microsoft.com/office/drawing/2014/main" id="{E3D3535E-39CD-48BE-BFA9-406B3B0CAFB0}"/>
              </a:ext>
            </a:extLst>
          </p:cNvPr>
          <p:cNvSpPr txBox="1"/>
          <p:nvPr/>
        </p:nvSpPr>
        <p:spPr>
          <a:xfrm>
            <a:off x="307660" y="480302"/>
            <a:ext cx="1117614" cy="276999"/>
          </a:xfrm>
          <a:prstGeom prst="rect">
            <a:avLst/>
          </a:prstGeom>
          <a:noFill/>
        </p:spPr>
        <p:txBody>
          <a:bodyPr wrap="none" rtlCol="0">
            <a:spAutoFit/>
          </a:bodyPr>
          <a:lstStyle/>
          <a:p>
            <a:r>
              <a:rPr kumimoji="1" lang="en-US" altLang="ja-JP" sz="1200" dirty="0"/>
              <a:t>2018</a:t>
            </a:r>
            <a:r>
              <a:rPr kumimoji="1" lang="ja-JP" altLang="en-US" sz="1200" dirty="0"/>
              <a:t>年</a:t>
            </a:r>
            <a:r>
              <a:rPr kumimoji="1" lang="en-US" altLang="ja-JP" sz="1200" dirty="0"/>
              <a:t>3</a:t>
            </a:r>
            <a:r>
              <a:rPr kumimoji="1" lang="ja-JP" altLang="en-US" sz="1200" dirty="0"/>
              <a:t>月</a:t>
            </a:r>
            <a:r>
              <a:rPr kumimoji="1" lang="en-US" altLang="ja-JP" sz="1200" dirty="0"/>
              <a:t>5</a:t>
            </a:r>
            <a:r>
              <a:rPr kumimoji="1" lang="ja-JP" altLang="en-US" sz="1200" dirty="0"/>
              <a:t>日</a:t>
            </a:r>
          </a:p>
        </p:txBody>
      </p:sp>
      <p:sp>
        <p:nvSpPr>
          <p:cNvPr id="9" name="テキスト ボックス 8">
            <a:extLst>
              <a:ext uri="{FF2B5EF4-FFF2-40B4-BE49-F238E27FC236}">
                <a16:creationId xmlns:a16="http://schemas.microsoft.com/office/drawing/2014/main" id="{7C789CCD-FE72-4B19-B279-1465148D0F9F}"/>
              </a:ext>
            </a:extLst>
          </p:cNvPr>
          <p:cNvSpPr txBox="1"/>
          <p:nvPr/>
        </p:nvSpPr>
        <p:spPr>
          <a:xfrm>
            <a:off x="5197302" y="1052027"/>
            <a:ext cx="1415772" cy="276999"/>
          </a:xfrm>
          <a:prstGeom prst="rect">
            <a:avLst/>
          </a:prstGeom>
          <a:noFill/>
        </p:spPr>
        <p:txBody>
          <a:bodyPr wrap="none" rtlCol="0">
            <a:spAutoFit/>
          </a:bodyPr>
          <a:lstStyle/>
          <a:p>
            <a:r>
              <a:rPr kumimoji="1" lang="ja-JP" altLang="en-US" sz="1200" dirty="0"/>
              <a:t>日本パエリア協会</a:t>
            </a:r>
          </a:p>
        </p:txBody>
      </p:sp>
      <p:cxnSp>
        <p:nvCxnSpPr>
          <p:cNvPr id="11" name="直線コネクタ 10">
            <a:extLst>
              <a:ext uri="{FF2B5EF4-FFF2-40B4-BE49-F238E27FC236}">
                <a16:creationId xmlns:a16="http://schemas.microsoft.com/office/drawing/2014/main" id="{B7D810D6-E155-4DDA-9C23-DFA6421F3A90}"/>
              </a:ext>
            </a:extLst>
          </p:cNvPr>
          <p:cNvCxnSpPr/>
          <p:nvPr/>
        </p:nvCxnSpPr>
        <p:spPr>
          <a:xfrm>
            <a:off x="290945" y="1370680"/>
            <a:ext cx="62510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193C801-E914-4F84-B248-A83766573660}"/>
              </a:ext>
            </a:extLst>
          </p:cNvPr>
          <p:cNvSpPr txBox="1"/>
          <p:nvPr/>
        </p:nvSpPr>
        <p:spPr>
          <a:xfrm>
            <a:off x="401781" y="1452982"/>
            <a:ext cx="6029336" cy="523220"/>
          </a:xfrm>
          <a:prstGeom prst="rect">
            <a:avLst/>
          </a:prstGeom>
          <a:noFill/>
        </p:spPr>
        <p:txBody>
          <a:bodyPr wrap="square" rtlCol="0">
            <a:spAutoFit/>
          </a:bodyPr>
          <a:lstStyle/>
          <a:p>
            <a:pPr algn="ctr"/>
            <a:r>
              <a:rPr lang="ja-JP" altLang="en-US" sz="1400" b="1" dirty="0"/>
              <a:t>昨年</a:t>
            </a:r>
            <a:r>
              <a:rPr lang="en-US" altLang="ja-JP" sz="1400" b="1" dirty="0"/>
              <a:t>10</a:t>
            </a:r>
            <a:r>
              <a:rPr lang="ja-JP" altLang="en-US" sz="1400" b="1" dirty="0"/>
              <a:t>万人以上を集客した</a:t>
            </a:r>
            <a:r>
              <a:rPr lang="en-US" altLang="ja-JP" sz="1400" b="1" dirty="0"/>
              <a:t>【</a:t>
            </a:r>
            <a:r>
              <a:rPr lang="ja-JP" altLang="en-US" sz="1400" b="1" dirty="0"/>
              <a:t>日本最大級</a:t>
            </a:r>
            <a:r>
              <a:rPr lang="en-US" altLang="ja-JP" sz="1400" b="1" dirty="0"/>
              <a:t>】</a:t>
            </a:r>
            <a:r>
              <a:rPr lang="ja-JP" altLang="en-US" sz="1400" b="1" dirty="0"/>
              <a:t>パエリアイベント</a:t>
            </a:r>
          </a:p>
          <a:p>
            <a:pPr algn="ctr"/>
            <a:r>
              <a:rPr lang="en-US" altLang="ja-JP" sz="1400" b="1" dirty="0"/>
              <a:t>2018</a:t>
            </a:r>
            <a:r>
              <a:rPr lang="ja-JP" altLang="en-US" sz="1400" b="1" dirty="0"/>
              <a:t>年はさらにスケールアップして、東京・代々木公園で開催</a:t>
            </a:r>
            <a:r>
              <a:rPr lang="en-US" altLang="ja-JP" sz="1400" b="1" dirty="0"/>
              <a:t>!!</a:t>
            </a:r>
            <a:endParaRPr kumimoji="1" lang="ja-JP" altLang="en-US" sz="1400" b="1" dirty="0"/>
          </a:p>
        </p:txBody>
      </p:sp>
      <p:sp>
        <p:nvSpPr>
          <p:cNvPr id="13" name="テキスト ボックス 12">
            <a:extLst>
              <a:ext uri="{FF2B5EF4-FFF2-40B4-BE49-F238E27FC236}">
                <a16:creationId xmlns:a16="http://schemas.microsoft.com/office/drawing/2014/main" id="{AAADBA32-F23D-44DF-87F4-4E859C71C197}"/>
              </a:ext>
            </a:extLst>
          </p:cNvPr>
          <p:cNvSpPr txBox="1"/>
          <p:nvPr/>
        </p:nvSpPr>
        <p:spPr>
          <a:xfrm>
            <a:off x="836941" y="1937660"/>
            <a:ext cx="5121915" cy="584775"/>
          </a:xfrm>
          <a:prstGeom prst="rect">
            <a:avLst/>
          </a:prstGeom>
          <a:noFill/>
        </p:spPr>
        <p:txBody>
          <a:bodyPr wrap="none" rtlCol="0">
            <a:spAutoFit/>
          </a:bodyPr>
          <a:lstStyle/>
          <a:p>
            <a:r>
              <a:rPr kumimoji="1" lang="ja-JP" altLang="en-US" sz="3200" b="1" dirty="0"/>
              <a:t>パエリア・タパス祭り</a:t>
            </a:r>
            <a:r>
              <a:rPr kumimoji="1" lang="en-US" altLang="ja-JP" sz="3200" b="1" dirty="0"/>
              <a:t>2018</a:t>
            </a:r>
            <a:endParaRPr kumimoji="1" lang="ja-JP" altLang="en-US" sz="3200" b="1" dirty="0"/>
          </a:p>
        </p:txBody>
      </p:sp>
      <p:sp>
        <p:nvSpPr>
          <p:cNvPr id="14" name="テキスト ボックス 13">
            <a:extLst>
              <a:ext uri="{FF2B5EF4-FFF2-40B4-BE49-F238E27FC236}">
                <a16:creationId xmlns:a16="http://schemas.microsoft.com/office/drawing/2014/main" id="{C940887F-80B2-4E3B-8C57-E4535D346B5D}"/>
              </a:ext>
            </a:extLst>
          </p:cNvPr>
          <p:cNvSpPr txBox="1"/>
          <p:nvPr/>
        </p:nvSpPr>
        <p:spPr>
          <a:xfrm>
            <a:off x="1856522" y="2427960"/>
            <a:ext cx="3397020" cy="369332"/>
          </a:xfrm>
          <a:prstGeom prst="rect">
            <a:avLst/>
          </a:prstGeom>
          <a:noFill/>
        </p:spPr>
        <p:txBody>
          <a:bodyPr wrap="none" rtlCol="0">
            <a:spAutoFit/>
          </a:bodyPr>
          <a:lstStyle/>
          <a:p>
            <a:r>
              <a:rPr kumimoji="1" lang="en-US" altLang="ja-JP" dirty="0"/>
              <a:t>In </a:t>
            </a:r>
            <a:r>
              <a:rPr kumimoji="1" lang="ja-JP" altLang="en-US" dirty="0"/>
              <a:t>代々木公園・</a:t>
            </a:r>
            <a:r>
              <a:rPr kumimoji="1" lang="en-US" altLang="ja-JP" dirty="0"/>
              <a:t>Spring</a:t>
            </a:r>
            <a:r>
              <a:rPr kumimoji="1" lang="ja-JP" altLang="en-US" dirty="0"/>
              <a:t> </a:t>
            </a:r>
            <a:r>
              <a:rPr kumimoji="1" lang="en-US" altLang="ja-JP" dirty="0"/>
              <a:t>Love</a:t>
            </a:r>
            <a:r>
              <a:rPr kumimoji="1" lang="ja-JP" altLang="en-US" dirty="0"/>
              <a:t> 春風</a:t>
            </a:r>
          </a:p>
        </p:txBody>
      </p:sp>
      <p:sp>
        <p:nvSpPr>
          <p:cNvPr id="15" name="テキスト ボックス 14">
            <a:extLst>
              <a:ext uri="{FF2B5EF4-FFF2-40B4-BE49-F238E27FC236}">
                <a16:creationId xmlns:a16="http://schemas.microsoft.com/office/drawing/2014/main" id="{D945D8EC-6E72-423D-ABB2-21E7E98D7742}"/>
              </a:ext>
            </a:extLst>
          </p:cNvPr>
          <p:cNvSpPr txBox="1"/>
          <p:nvPr/>
        </p:nvSpPr>
        <p:spPr>
          <a:xfrm>
            <a:off x="341745" y="3299850"/>
            <a:ext cx="6251009" cy="3046988"/>
          </a:xfrm>
          <a:prstGeom prst="rect">
            <a:avLst/>
          </a:prstGeom>
          <a:noFill/>
        </p:spPr>
        <p:txBody>
          <a:bodyPr wrap="square" rtlCol="0">
            <a:spAutoFit/>
          </a:bodyPr>
          <a:lstStyle/>
          <a:p>
            <a:r>
              <a:rPr kumimoji="1" lang="ja-JP" altLang="en-US" sz="1200" dirty="0"/>
              <a:t>日本パエリア協会（会長　清水正敏）は、日本全国のスペイン料理の名店が、パエリア・タパス料理の日本一を競う大規模なスペイン料理のイベント「パエリア・タパス祭り</a:t>
            </a:r>
            <a:r>
              <a:rPr kumimoji="1" lang="en-US" altLang="ja-JP" sz="1200" dirty="0"/>
              <a:t>2018</a:t>
            </a:r>
            <a:r>
              <a:rPr kumimoji="1" lang="ja-JP" altLang="en-US" sz="1200" dirty="0"/>
              <a:t>」を、</a:t>
            </a:r>
            <a:r>
              <a:rPr kumimoji="1" lang="en-US" altLang="ja-JP" sz="1200" dirty="0"/>
              <a:t>2018</a:t>
            </a:r>
            <a:r>
              <a:rPr kumimoji="1" lang="ja-JP" altLang="en-US" sz="1200" dirty="0"/>
              <a:t>年</a:t>
            </a:r>
            <a:r>
              <a:rPr kumimoji="1" lang="en-US" altLang="ja-JP" sz="1200" dirty="0"/>
              <a:t>3</a:t>
            </a:r>
            <a:r>
              <a:rPr kumimoji="1" lang="ja-JP" altLang="en-US" sz="1200" dirty="0"/>
              <a:t>月</a:t>
            </a:r>
            <a:r>
              <a:rPr kumimoji="1" lang="en-US" altLang="ja-JP" sz="1200" dirty="0"/>
              <a:t>31</a:t>
            </a:r>
            <a:r>
              <a:rPr kumimoji="1" lang="ja-JP" altLang="en-US" sz="1200" dirty="0"/>
              <a:t>日</a:t>
            </a:r>
            <a:r>
              <a:rPr kumimoji="1" lang="en-US" altLang="ja-JP" sz="1200" dirty="0"/>
              <a:t>(</a:t>
            </a:r>
            <a:r>
              <a:rPr kumimoji="1" lang="ja-JP" altLang="en-US" sz="1200" dirty="0"/>
              <a:t>土</a:t>
            </a:r>
            <a:r>
              <a:rPr kumimoji="1" lang="en-US" altLang="ja-JP" sz="1200" dirty="0"/>
              <a:t>)</a:t>
            </a:r>
            <a:r>
              <a:rPr kumimoji="1" lang="ja-JP" altLang="en-US" sz="1200" dirty="0"/>
              <a:t>～</a:t>
            </a:r>
            <a:r>
              <a:rPr kumimoji="1" lang="en-US" altLang="ja-JP" sz="1200" dirty="0"/>
              <a:t>4</a:t>
            </a:r>
            <a:r>
              <a:rPr kumimoji="1" lang="ja-JP" altLang="en-US" sz="1200" dirty="0"/>
              <a:t>月</a:t>
            </a:r>
            <a:r>
              <a:rPr kumimoji="1" lang="en-US" altLang="ja-JP" sz="1200" dirty="0"/>
              <a:t>1</a:t>
            </a:r>
            <a:r>
              <a:rPr kumimoji="1" lang="ja-JP" altLang="en-US" sz="1200" dirty="0"/>
              <a:t>日</a:t>
            </a:r>
            <a:r>
              <a:rPr kumimoji="1" lang="en-US" altLang="ja-JP" sz="1200" dirty="0"/>
              <a:t>(</a:t>
            </a:r>
            <a:r>
              <a:rPr kumimoji="1" lang="ja-JP" altLang="en-US" sz="1200" dirty="0"/>
              <a:t>日</a:t>
            </a:r>
            <a:r>
              <a:rPr kumimoji="1" lang="en-US" altLang="ja-JP" sz="1200" dirty="0"/>
              <a:t>)</a:t>
            </a:r>
            <a:r>
              <a:rPr kumimoji="1" lang="ja-JP" altLang="en-US" sz="1200" dirty="0"/>
              <a:t>の</a:t>
            </a:r>
            <a:r>
              <a:rPr kumimoji="1" lang="en-US" altLang="ja-JP" sz="1200" dirty="0"/>
              <a:t>2</a:t>
            </a:r>
            <a:r>
              <a:rPr kumimoji="1" lang="ja-JP" altLang="en-US" sz="1200" dirty="0"/>
              <a:t>日間、代々木公園イベント広場（東京都渋谷区）にて開催いたします。</a:t>
            </a:r>
            <a:endParaRPr kumimoji="1" lang="en-US" altLang="ja-JP" sz="1200" dirty="0"/>
          </a:p>
          <a:p>
            <a:endParaRPr kumimoji="1" lang="en-US" altLang="ja-JP" sz="1200" dirty="0"/>
          </a:p>
          <a:p>
            <a:r>
              <a:rPr kumimoji="1" lang="ja-JP" altLang="en-US" sz="1200" dirty="0"/>
              <a:t>前回</a:t>
            </a:r>
            <a:r>
              <a:rPr kumimoji="1" lang="en-US" altLang="ja-JP" sz="1200" dirty="0"/>
              <a:t>10</a:t>
            </a:r>
            <a:r>
              <a:rPr kumimoji="1" lang="ja-JP" altLang="en-US" sz="1200" dirty="0"/>
              <a:t>万人が来場した、来場者の投票でパエリア日本一が決まる日本最大級のパエリアイベント「全国パエリア選手権」が、今年から「全国タパス選手権」がプラスされ、さらにパワーアップして開催されます。スペインバルには欠かせないタパス料理の世界一を競う国際タパスコンクールへの日本予選を兼ねていますので、盛り上がること間違いなし！</a:t>
            </a:r>
            <a:endParaRPr kumimoji="1" lang="en-US" altLang="ja-JP" sz="1200" dirty="0"/>
          </a:p>
          <a:p>
            <a:r>
              <a:rPr kumimoji="1" lang="ja-JP" altLang="en-US" sz="1200" dirty="0"/>
              <a:t>またスペイン料理には欠かせないスペイン産ワインも、キラキラ光るスパークリングワイン</a:t>
            </a:r>
            <a:r>
              <a:rPr kumimoji="1" lang="en-US" altLang="ja-JP" sz="1200" dirty="0"/>
              <a:t>” MAVAM”</a:t>
            </a:r>
            <a:r>
              <a:rPr kumimoji="1" lang="ja-JP" altLang="en-US" sz="1200" dirty="0"/>
              <a:t>をはじめ多種準備。スペインビールやスペインの屋台料理も用意しております。</a:t>
            </a:r>
            <a:endParaRPr kumimoji="1" lang="en-US" altLang="ja-JP" sz="1200" dirty="0"/>
          </a:p>
          <a:p>
            <a:r>
              <a:rPr kumimoji="1" lang="ja-JP" altLang="en-US" sz="1200" dirty="0"/>
              <a:t>また会場内</a:t>
            </a:r>
            <a:r>
              <a:rPr kumimoji="1" lang="en-US" altLang="ja-JP" sz="1200" dirty="0"/>
              <a:t>MAVAM</a:t>
            </a:r>
            <a:r>
              <a:rPr kumimoji="1" lang="ja-JP" altLang="en-US" sz="1200" dirty="0"/>
              <a:t>特設ステージではフラメンコショーやギターの演奏なども実施。スペインの芸術文化もお楽しみいただけます。</a:t>
            </a:r>
            <a:endParaRPr kumimoji="1" lang="en-US" altLang="ja-JP" sz="1200" dirty="0"/>
          </a:p>
          <a:p>
            <a:r>
              <a:rPr kumimoji="1" lang="ja-JP" altLang="en-US" sz="1200" dirty="0"/>
              <a:t>桜満開の代々木公園で、スペインの食文化を満喫できること間違いなしの</a:t>
            </a:r>
            <a:r>
              <a:rPr kumimoji="1" lang="en-US" altLang="ja-JP" sz="1200" dirty="0"/>
              <a:t>2</a:t>
            </a:r>
            <a:r>
              <a:rPr kumimoji="1" lang="ja-JP" altLang="en-US" sz="1200" dirty="0"/>
              <a:t>日間です。</a:t>
            </a:r>
            <a:endParaRPr kumimoji="1" lang="en-US" altLang="ja-JP" sz="1200" dirty="0"/>
          </a:p>
        </p:txBody>
      </p:sp>
      <p:sp>
        <p:nvSpPr>
          <p:cNvPr id="17" name="テキスト ボックス 16">
            <a:extLst>
              <a:ext uri="{FF2B5EF4-FFF2-40B4-BE49-F238E27FC236}">
                <a16:creationId xmlns:a16="http://schemas.microsoft.com/office/drawing/2014/main" id="{56D3F2A6-8FC7-4454-951D-B4000CA9F55C}"/>
              </a:ext>
            </a:extLst>
          </p:cNvPr>
          <p:cNvSpPr txBox="1"/>
          <p:nvPr/>
        </p:nvSpPr>
        <p:spPr>
          <a:xfrm>
            <a:off x="1259234" y="2776972"/>
            <a:ext cx="4456669" cy="307777"/>
          </a:xfrm>
          <a:prstGeom prst="rect">
            <a:avLst/>
          </a:prstGeom>
          <a:noFill/>
        </p:spPr>
        <p:txBody>
          <a:bodyPr wrap="none" rtlCol="0">
            <a:spAutoFit/>
          </a:bodyPr>
          <a:lstStyle/>
          <a:p>
            <a:r>
              <a:rPr kumimoji="1" lang="en-US" altLang="ja-JP" sz="1400" b="1" dirty="0"/>
              <a:t>2018</a:t>
            </a:r>
            <a:r>
              <a:rPr kumimoji="1" lang="ja-JP" altLang="en-US" sz="1400" b="1" dirty="0"/>
              <a:t>年</a:t>
            </a:r>
            <a:r>
              <a:rPr kumimoji="1" lang="en-US" altLang="ja-JP" sz="1400" b="1" dirty="0"/>
              <a:t>3</a:t>
            </a:r>
            <a:r>
              <a:rPr kumimoji="1" lang="ja-JP" altLang="en-US" sz="1400" b="1" dirty="0"/>
              <a:t>月</a:t>
            </a:r>
            <a:r>
              <a:rPr kumimoji="1" lang="en-US" altLang="ja-JP" sz="1400" b="1" dirty="0"/>
              <a:t>31</a:t>
            </a:r>
            <a:r>
              <a:rPr kumimoji="1" lang="ja-JP" altLang="en-US" sz="1400" b="1" dirty="0"/>
              <a:t>日</a:t>
            </a:r>
            <a:r>
              <a:rPr kumimoji="1" lang="en-US" altLang="ja-JP" sz="1400" b="1" dirty="0"/>
              <a:t>(</a:t>
            </a:r>
            <a:r>
              <a:rPr kumimoji="1" lang="ja-JP" altLang="en-US" sz="1400" b="1" dirty="0"/>
              <a:t>土</a:t>
            </a:r>
            <a:r>
              <a:rPr kumimoji="1" lang="en-US" altLang="ja-JP" sz="1400" b="1" dirty="0"/>
              <a:t>)</a:t>
            </a:r>
            <a:r>
              <a:rPr kumimoji="1" lang="ja-JP" altLang="en-US" sz="1400" b="1" dirty="0"/>
              <a:t>～</a:t>
            </a:r>
            <a:r>
              <a:rPr kumimoji="1" lang="en-US" altLang="ja-JP" sz="1400" b="1" dirty="0"/>
              <a:t>4</a:t>
            </a:r>
            <a:r>
              <a:rPr kumimoji="1" lang="ja-JP" altLang="en-US" sz="1400" b="1" dirty="0"/>
              <a:t>月</a:t>
            </a:r>
            <a:r>
              <a:rPr kumimoji="1" lang="en-US" altLang="ja-JP" sz="1400" b="1" dirty="0"/>
              <a:t>1</a:t>
            </a:r>
            <a:r>
              <a:rPr kumimoji="1" lang="ja-JP" altLang="en-US" sz="1400" b="1" dirty="0"/>
              <a:t>日</a:t>
            </a:r>
            <a:r>
              <a:rPr kumimoji="1" lang="en-US" altLang="ja-JP" sz="1400" b="1" dirty="0"/>
              <a:t>(</a:t>
            </a:r>
            <a:r>
              <a:rPr kumimoji="1" lang="ja-JP" altLang="en-US" sz="1400" b="1" dirty="0"/>
              <a:t>日</a:t>
            </a:r>
            <a:r>
              <a:rPr kumimoji="1" lang="en-US" altLang="ja-JP" sz="1400" b="1" dirty="0"/>
              <a:t>)</a:t>
            </a:r>
            <a:r>
              <a:rPr kumimoji="1" lang="ja-JP" altLang="en-US" sz="1400" b="1" dirty="0"/>
              <a:t>　＠東京・代々木公園</a:t>
            </a:r>
          </a:p>
        </p:txBody>
      </p:sp>
      <p:sp>
        <p:nvSpPr>
          <p:cNvPr id="19" name="正方形/長方形 18">
            <a:extLst>
              <a:ext uri="{FF2B5EF4-FFF2-40B4-BE49-F238E27FC236}">
                <a16:creationId xmlns:a16="http://schemas.microsoft.com/office/drawing/2014/main" id="{3C33CE35-CDCD-4446-88E6-B7F28F8B1F85}"/>
              </a:ext>
            </a:extLst>
          </p:cNvPr>
          <p:cNvSpPr/>
          <p:nvPr/>
        </p:nvSpPr>
        <p:spPr>
          <a:xfrm>
            <a:off x="401781" y="6461640"/>
            <a:ext cx="6029336" cy="54864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latin typeface="+mn-ea"/>
              </a:rPr>
              <a:t>全国から味自慢のパエリアが大集合！　あなたの投票で決まる日本一のパエリア</a:t>
            </a:r>
            <a:r>
              <a:rPr lang="en-US" altLang="ja-JP" sz="1200" dirty="0">
                <a:latin typeface="+mn-ea"/>
              </a:rPr>
              <a:t>!!</a:t>
            </a:r>
          </a:p>
          <a:p>
            <a:r>
              <a:rPr kumimoji="1" lang="ja-JP" altLang="en-US" sz="1600" b="1" dirty="0">
                <a:latin typeface="+mn-ea"/>
              </a:rPr>
              <a:t>第</a:t>
            </a:r>
            <a:r>
              <a:rPr kumimoji="1" lang="en-US" altLang="ja-JP" sz="1600" b="1" dirty="0">
                <a:latin typeface="+mn-ea"/>
              </a:rPr>
              <a:t>2</a:t>
            </a:r>
            <a:r>
              <a:rPr kumimoji="1" lang="ja-JP" altLang="en-US" sz="1600" b="1" dirty="0">
                <a:latin typeface="+mn-ea"/>
              </a:rPr>
              <a:t>回 全国パエリア選手権</a:t>
            </a:r>
          </a:p>
        </p:txBody>
      </p:sp>
      <p:cxnSp>
        <p:nvCxnSpPr>
          <p:cNvPr id="20" name="直線コネクタ 19">
            <a:extLst>
              <a:ext uri="{FF2B5EF4-FFF2-40B4-BE49-F238E27FC236}">
                <a16:creationId xmlns:a16="http://schemas.microsoft.com/office/drawing/2014/main" id="{8BC1BCF5-056D-4C9B-A0C2-75C7A19ECEAD}"/>
              </a:ext>
            </a:extLst>
          </p:cNvPr>
          <p:cNvCxnSpPr/>
          <p:nvPr/>
        </p:nvCxnSpPr>
        <p:spPr>
          <a:xfrm>
            <a:off x="290945" y="3154949"/>
            <a:ext cx="62510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01E77CB-FB5E-4221-B9CF-A6917FAE61B0}"/>
              </a:ext>
            </a:extLst>
          </p:cNvPr>
          <p:cNvSpPr txBox="1"/>
          <p:nvPr/>
        </p:nvSpPr>
        <p:spPr>
          <a:xfrm>
            <a:off x="366220" y="7163500"/>
            <a:ext cx="3230419" cy="2308324"/>
          </a:xfrm>
          <a:prstGeom prst="rect">
            <a:avLst/>
          </a:prstGeom>
          <a:noFill/>
        </p:spPr>
        <p:txBody>
          <a:bodyPr wrap="square" rtlCol="0">
            <a:spAutoFit/>
          </a:bodyPr>
          <a:lstStyle/>
          <a:p>
            <a:r>
              <a:rPr kumimoji="1" lang="ja-JP" altLang="en-US" sz="1200" dirty="0"/>
              <a:t>日本全国から味自慢のスペインバルやご当地パエリアチームが一堂に会す、パエリア好きにはたまらないイベントが開催されます！</a:t>
            </a:r>
          </a:p>
          <a:p>
            <a:r>
              <a:rPr kumimoji="1" lang="ja-JP" altLang="en-US" sz="1200" dirty="0"/>
              <a:t>普段お店で出しているパエリア、またご当地食材を使ったパエリアなど、レシピも様々なので、全部食べたくなること間違いなし！</a:t>
            </a:r>
          </a:p>
          <a:p>
            <a:r>
              <a:rPr kumimoji="1" lang="ja-JP" altLang="en-US" sz="1200" dirty="0"/>
              <a:t>最後はご来場者の皆様の投票で全国ナンバー１パエリアが決定いたします。ぜひ日本一のパエリアを食べにいらっしゃってください</a:t>
            </a:r>
            <a:r>
              <a:rPr kumimoji="1" lang="en-US" altLang="ja-JP" sz="1200" dirty="0"/>
              <a:t>!!</a:t>
            </a:r>
            <a:endParaRPr kumimoji="1" lang="ja-JP" altLang="en-US" sz="1200" dirty="0"/>
          </a:p>
        </p:txBody>
      </p:sp>
      <p:sp>
        <p:nvSpPr>
          <p:cNvPr id="22" name="テキスト ボックス 21">
            <a:extLst>
              <a:ext uri="{FF2B5EF4-FFF2-40B4-BE49-F238E27FC236}">
                <a16:creationId xmlns:a16="http://schemas.microsoft.com/office/drawing/2014/main" id="{8DB24DB6-DEB6-4446-8941-1750C72F7656}"/>
              </a:ext>
            </a:extLst>
          </p:cNvPr>
          <p:cNvSpPr txBox="1"/>
          <p:nvPr/>
        </p:nvSpPr>
        <p:spPr>
          <a:xfrm>
            <a:off x="6176880" y="9452204"/>
            <a:ext cx="508473" cy="369332"/>
          </a:xfrm>
          <a:prstGeom prst="rect">
            <a:avLst/>
          </a:prstGeom>
          <a:noFill/>
        </p:spPr>
        <p:txBody>
          <a:bodyPr wrap="none" rtlCol="0">
            <a:spAutoFit/>
          </a:bodyPr>
          <a:lstStyle/>
          <a:p>
            <a:r>
              <a:rPr kumimoji="1" lang="en-US" altLang="ja-JP" dirty="0"/>
              <a:t>1/3</a:t>
            </a:r>
            <a:endParaRPr kumimoji="1" lang="ja-JP" altLang="en-US" dirty="0"/>
          </a:p>
        </p:txBody>
      </p:sp>
      <p:pic>
        <p:nvPicPr>
          <p:cNvPr id="25" name="図 24">
            <a:extLst>
              <a:ext uri="{FF2B5EF4-FFF2-40B4-BE49-F238E27FC236}">
                <a16:creationId xmlns:a16="http://schemas.microsoft.com/office/drawing/2014/main" id="{32D674CA-4C19-411E-8D20-F2A2AA9A9BC2}"/>
              </a:ext>
            </a:extLst>
          </p:cNvPr>
          <p:cNvPicPr>
            <a:picLocks noChangeAspect="1"/>
          </p:cNvPicPr>
          <p:nvPr/>
        </p:nvPicPr>
        <p:blipFill rotWithShape="1">
          <a:blip r:embed="rId3">
            <a:extLst>
              <a:ext uri="{28A0092B-C50C-407E-A947-70E740481C1C}">
                <a14:useLocalDpi xmlns:a14="http://schemas.microsoft.com/office/drawing/2010/main" val="0"/>
              </a:ext>
            </a:extLst>
          </a:blip>
          <a:srcRect t="22041" b="18087"/>
          <a:stretch/>
        </p:blipFill>
        <p:spPr>
          <a:xfrm>
            <a:off x="3522935" y="7163500"/>
            <a:ext cx="2866967" cy="2288704"/>
          </a:xfrm>
          <a:prstGeom prst="rect">
            <a:avLst/>
          </a:prstGeom>
        </p:spPr>
      </p:pic>
    </p:spTree>
    <p:extLst>
      <p:ext uri="{BB962C8B-B14F-4D97-AF65-F5344CB8AC3E}">
        <p14:creationId xmlns:p14="http://schemas.microsoft.com/office/powerpoint/2010/main" val="96978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5E085AF-F99A-4751-8897-9A35512EB22B}"/>
              </a:ext>
            </a:extLst>
          </p:cNvPr>
          <p:cNvSpPr txBox="1"/>
          <p:nvPr/>
        </p:nvSpPr>
        <p:spPr>
          <a:xfrm>
            <a:off x="290945" y="180106"/>
            <a:ext cx="1598579" cy="369332"/>
          </a:xfrm>
          <a:prstGeom prst="rect">
            <a:avLst/>
          </a:prstGeom>
          <a:noFill/>
        </p:spPr>
        <p:txBody>
          <a:bodyPr wrap="none" rtlCol="0">
            <a:spAutoFit/>
          </a:bodyPr>
          <a:lstStyle/>
          <a:p>
            <a:r>
              <a:rPr kumimoji="1" lang="en-US" altLang="ja-JP" dirty="0"/>
              <a:t>PRESS</a:t>
            </a:r>
            <a:r>
              <a:rPr kumimoji="1" lang="ja-JP" altLang="en-US" dirty="0"/>
              <a:t> </a:t>
            </a:r>
            <a:r>
              <a:rPr kumimoji="1" lang="en-US" altLang="ja-JP" dirty="0"/>
              <a:t>RELEASE</a:t>
            </a:r>
            <a:endParaRPr kumimoji="1" lang="ja-JP" altLang="en-US" dirty="0"/>
          </a:p>
        </p:txBody>
      </p:sp>
      <p:pic>
        <p:nvPicPr>
          <p:cNvPr id="5" name="図 4">
            <a:extLst>
              <a:ext uri="{FF2B5EF4-FFF2-40B4-BE49-F238E27FC236}">
                <a16:creationId xmlns:a16="http://schemas.microsoft.com/office/drawing/2014/main" id="{3F55BB4D-8992-49BA-A43C-A02C6A027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818" y="165337"/>
            <a:ext cx="563136" cy="576344"/>
          </a:xfrm>
          <a:prstGeom prst="rect">
            <a:avLst/>
          </a:prstGeom>
        </p:spPr>
      </p:pic>
      <p:cxnSp>
        <p:nvCxnSpPr>
          <p:cNvPr id="6" name="直線コネクタ 5">
            <a:extLst>
              <a:ext uri="{FF2B5EF4-FFF2-40B4-BE49-F238E27FC236}">
                <a16:creationId xmlns:a16="http://schemas.microsoft.com/office/drawing/2014/main" id="{5FFC58D6-2A88-4181-8625-E45C462992A2}"/>
              </a:ext>
            </a:extLst>
          </p:cNvPr>
          <p:cNvCxnSpPr/>
          <p:nvPr/>
        </p:nvCxnSpPr>
        <p:spPr>
          <a:xfrm>
            <a:off x="290945" y="761081"/>
            <a:ext cx="62510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6A1CCF1-3AB6-40CB-AFA7-44EA6DDAA235}"/>
              </a:ext>
            </a:extLst>
          </p:cNvPr>
          <p:cNvSpPr txBox="1"/>
          <p:nvPr/>
        </p:nvSpPr>
        <p:spPr>
          <a:xfrm>
            <a:off x="4638502" y="302026"/>
            <a:ext cx="1415772" cy="276999"/>
          </a:xfrm>
          <a:prstGeom prst="rect">
            <a:avLst/>
          </a:prstGeom>
          <a:noFill/>
        </p:spPr>
        <p:txBody>
          <a:bodyPr wrap="none" rtlCol="0">
            <a:spAutoFit/>
          </a:bodyPr>
          <a:lstStyle/>
          <a:p>
            <a:r>
              <a:rPr kumimoji="1" lang="ja-JP" altLang="en-US" sz="1200" dirty="0"/>
              <a:t>日本パエリア協会</a:t>
            </a:r>
          </a:p>
        </p:txBody>
      </p:sp>
      <p:sp>
        <p:nvSpPr>
          <p:cNvPr id="8" name="テキスト ボックス 7">
            <a:extLst>
              <a:ext uri="{FF2B5EF4-FFF2-40B4-BE49-F238E27FC236}">
                <a16:creationId xmlns:a16="http://schemas.microsoft.com/office/drawing/2014/main" id="{125F73E1-216F-4038-8604-934AC8436545}"/>
              </a:ext>
            </a:extLst>
          </p:cNvPr>
          <p:cNvSpPr txBox="1"/>
          <p:nvPr/>
        </p:nvSpPr>
        <p:spPr>
          <a:xfrm>
            <a:off x="307660" y="480302"/>
            <a:ext cx="1117614" cy="276999"/>
          </a:xfrm>
          <a:prstGeom prst="rect">
            <a:avLst/>
          </a:prstGeom>
          <a:noFill/>
        </p:spPr>
        <p:txBody>
          <a:bodyPr wrap="none" rtlCol="0">
            <a:spAutoFit/>
          </a:bodyPr>
          <a:lstStyle/>
          <a:p>
            <a:r>
              <a:rPr kumimoji="1" lang="en-US" altLang="ja-JP" sz="1200" dirty="0"/>
              <a:t>2018</a:t>
            </a:r>
            <a:r>
              <a:rPr kumimoji="1" lang="ja-JP" altLang="en-US" sz="1200" dirty="0"/>
              <a:t>年</a:t>
            </a:r>
            <a:r>
              <a:rPr kumimoji="1" lang="en-US" altLang="ja-JP" sz="1200" dirty="0"/>
              <a:t>3</a:t>
            </a:r>
            <a:r>
              <a:rPr kumimoji="1" lang="ja-JP" altLang="en-US" sz="1200" dirty="0"/>
              <a:t>月</a:t>
            </a:r>
            <a:r>
              <a:rPr kumimoji="1" lang="en-US" altLang="ja-JP" sz="1200" dirty="0"/>
              <a:t>1</a:t>
            </a:r>
            <a:r>
              <a:rPr kumimoji="1" lang="ja-JP" altLang="en-US" sz="1200" dirty="0"/>
              <a:t>日</a:t>
            </a:r>
          </a:p>
        </p:txBody>
      </p:sp>
      <p:sp>
        <p:nvSpPr>
          <p:cNvPr id="9" name="正方形/長方形 8">
            <a:extLst>
              <a:ext uri="{FF2B5EF4-FFF2-40B4-BE49-F238E27FC236}">
                <a16:creationId xmlns:a16="http://schemas.microsoft.com/office/drawing/2014/main" id="{D9619294-2ACF-47C8-9905-B78EA041ED99}"/>
              </a:ext>
            </a:extLst>
          </p:cNvPr>
          <p:cNvSpPr/>
          <p:nvPr/>
        </p:nvSpPr>
        <p:spPr>
          <a:xfrm>
            <a:off x="401781" y="1057497"/>
            <a:ext cx="6029336" cy="54864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latin typeface="+mn-ea"/>
              </a:rPr>
              <a:t>優勝者には</a:t>
            </a:r>
            <a:r>
              <a:rPr lang="en-US" altLang="ja-JP" sz="1200" dirty="0">
                <a:latin typeface="+mn-ea"/>
              </a:rPr>
              <a:t>11 </a:t>
            </a:r>
            <a:r>
              <a:rPr lang="ja-JP" altLang="en-US" sz="1200" dirty="0">
                <a:latin typeface="+mn-ea"/>
              </a:rPr>
              <a:t>月開催の国際タパスコンテストへの出場権</a:t>
            </a:r>
            <a:r>
              <a:rPr lang="en-US" altLang="ja-JP" sz="1200" dirty="0">
                <a:latin typeface="+mn-ea"/>
              </a:rPr>
              <a:t>!!</a:t>
            </a:r>
          </a:p>
          <a:p>
            <a:r>
              <a:rPr kumimoji="1" lang="ja-JP" altLang="en-US" sz="1600" b="1" dirty="0">
                <a:latin typeface="+mn-ea"/>
              </a:rPr>
              <a:t>第１回 全国タパス選手権</a:t>
            </a:r>
          </a:p>
        </p:txBody>
      </p:sp>
      <p:sp>
        <p:nvSpPr>
          <p:cNvPr id="10" name="テキスト ボックス 9">
            <a:extLst>
              <a:ext uri="{FF2B5EF4-FFF2-40B4-BE49-F238E27FC236}">
                <a16:creationId xmlns:a16="http://schemas.microsoft.com/office/drawing/2014/main" id="{BE14AB62-484D-4059-9BBD-777991C706B7}"/>
              </a:ext>
            </a:extLst>
          </p:cNvPr>
          <p:cNvSpPr txBox="1"/>
          <p:nvPr/>
        </p:nvSpPr>
        <p:spPr>
          <a:xfrm>
            <a:off x="366220" y="1717740"/>
            <a:ext cx="3230419" cy="2308324"/>
          </a:xfrm>
          <a:prstGeom prst="rect">
            <a:avLst/>
          </a:prstGeom>
          <a:noFill/>
        </p:spPr>
        <p:txBody>
          <a:bodyPr wrap="square" rtlCol="0">
            <a:spAutoFit/>
          </a:bodyPr>
          <a:lstStyle/>
          <a:p>
            <a:r>
              <a:rPr kumimoji="1" lang="ja-JP" altLang="en-US" sz="1200" dirty="0"/>
              <a:t>スペインバルには欠かせないタパス料理の日本一を皆さんの投票で決める「全国タパス選手権」が開催されます！　アヒージョやスパニッシュオムレツなど、スペイン料理には欠かせない美味しいメニューが盛りだくさん！　今回の優勝店舗にはなんと、スペイン・バリャドリードで行われる「国際タパスコンテスト」への出場権が与えられますので、各店舗「本気モード」で準備しています！</a:t>
            </a:r>
          </a:p>
          <a:p>
            <a:r>
              <a:rPr kumimoji="1" lang="ja-JP" altLang="en-US" sz="1200" dirty="0"/>
              <a:t>ワインを片手に、世界一を目指すタパス料理を楽しんでください！</a:t>
            </a:r>
          </a:p>
        </p:txBody>
      </p:sp>
      <p:sp>
        <p:nvSpPr>
          <p:cNvPr id="12" name="正方形/長方形 11">
            <a:extLst>
              <a:ext uri="{FF2B5EF4-FFF2-40B4-BE49-F238E27FC236}">
                <a16:creationId xmlns:a16="http://schemas.microsoft.com/office/drawing/2014/main" id="{CDC60253-D690-49D1-9239-8A1128343D00}"/>
              </a:ext>
            </a:extLst>
          </p:cNvPr>
          <p:cNvSpPr/>
          <p:nvPr/>
        </p:nvSpPr>
        <p:spPr>
          <a:xfrm>
            <a:off x="401781" y="6383884"/>
            <a:ext cx="6029336" cy="548640"/>
          </a:xfrm>
          <a:prstGeom prst="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latin typeface="+mn-ea"/>
              </a:rPr>
              <a:t>スペインの春祭りは話題のキラキラ光るスパークリングワインで乾杯</a:t>
            </a:r>
            <a:endParaRPr lang="en-US" altLang="ja-JP" sz="1200" dirty="0">
              <a:latin typeface="+mn-ea"/>
            </a:endParaRPr>
          </a:p>
          <a:p>
            <a:r>
              <a:rPr kumimoji="1" lang="en-US" altLang="ja-JP" sz="1600" b="1" dirty="0">
                <a:latin typeface="+mn-ea"/>
              </a:rPr>
              <a:t>MAVAM</a:t>
            </a:r>
            <a:r>
              <a:rPr kumimoji="1" lang="ja-JP" altLang="en-US" sz="1600" b="1" dirty="0">
                <a:latin typeface="+mn-ea"/>
              </a:rPr>
              <a:t>スペインワインブース・</a:t>
            </a:r>
            <a:r>
              <a:rPr kumimoji="1" lang="en-US" altLang="ja-JP" sz="1600" b="1" dirty="0">
                <a:latin typeface="+mn-ea"/>
              </a:rPr>
              <a:t>MAVAM</a:t>
            </a:r>
            <a:r>
              <a:rPr kumimoji="1" lang="ja-JP" altLang="en-US" sz="1600" b="1" dirty="0">
                <a:latin typeface="+mn-ea"/>
              </a:rPr>
              <a:t>特設ステージ</a:t>
            </a:r>
          </a:p>
        </p:txBody>
      </p:sp>
      <p:sp>
        <p:nvSpPr>
          <p:cNvPr id="13" name="テキスト ボックス 12">
            <a:extLst>
              <a:ext uri="{FF2B5EF4-FFF2-40B4-BE49-F238E27FC236}">
                <a16:creationId xmlns:a16="http://schemas.microsoft.com/office/drawing/2014/main" id="{6369436F-5D5E-4827-A5E4-C3956FA95B0C}"/>
              </a:ext>
            </a:extLst>
          </p:cNvPr>
          <p:cNvSpPr txBox="1"/>
          <p:nvPr/>
        </p:nvSpPr>
        <p:spPr>
          <a:xfrm>
            <a:off x="366220" y="7136267"/>
            <a:ext cx="3230419" cy="2308324"/>
          </a:xfrm>
          <a:prstGeom prst="rect">
            <a:avLst/>
          </a:prstGeom>
          <a:noFill/>
        </p:spPr>
        <p:txBody>
          <a:bodyPr wrap="square" rtlCol="0">
            <a:spAutoFit/>
          </a:bodyPr>
          <a:lstStyle/>
          <a:p>
            <a:r>
              <a:rPr kumimoji="1" lang="ja-JP" altLang="en-US" sz="1200" dirty="0"/>
              <a:t>桜開花予想によると、イベント当日</a:t>
            </a:r>
            <a:r>
              <a:rPr kumimoji="1" lang="en-US" altLang="ja-JP" sz="1200" dirty="0"/>
              <a:t>3</a:t>
            </a:r>
            <a:r>
              <a:rPr kumimoji="1" lang="ja-JP" altLang="en-US" sz="1200" dirty="0"/>
              <a:t>月</a:t>
            </a:r>
            <a:r>
              <a:rPr kumimoji="1" lang="en-US" altLang="ja-JP" sz="1200" dirty="0"/>
              <a:t>31</a:t>
            </a:r>
            <a:r>
              <a:rPr kumimoji="1" lang="ja-JP" altLang="en-US" sz="1200" dirty="0"/>
              <a:t>日～</a:t>
            </a:r>
            <a:r>
              <a:rPr kumimoji="1" lang="en-US" altLang="ja-JP" sz="1200" dirty="0"/>
              <a:t>4</a:t>
            </a:r>
            <a:r>
              <a:rPr kumimoji="1" lang="ja-JP" altLang="en-US" sz="1200" dirty="0"/>
              <a:t>月</a:t>
            </a:r>
            <a:r>
              <a:rPr kumimoji="1" lang="en-US" altLang="ja-JP" sz="1200" dirty="0"/>
              <a:t>1</a:t>
            </a:r>
            <a:r>
              <a:rPr kumimoji="1" lang="ja-JP" altLang="en-US" sz="1200" dirty="0"/>
              <a:t>日には代々木公園は桜が満開の予定です。</a:t>
            </a:r>
            <a:endParaRPr kumimoji="1" lang="en-US" altLang="ja-JP" sz="1200" dirty="0"/>
          </a:p>
          <a:p>
            <a:r>
              <a:rPr kumimoji="1" lang="ja-JP" altLang="en-US" sz="1200" dirty="0"/>
              <a:t>気分が盛り上がるシーズン！　お花見には、スペイン料理とキラキラ光るスパークリングワイン「</a:t>
            </a:r>
            <a:r>
              <a:rPr kumimoji="1" lang="en-US" altLang="ja-JP" sz="1200" dirty="0"/>
              <a:t>MAVAM</a:t>
            </a:r>
            <a:r>
              <a:rPr kumimoji="1" lang="ja-JP" altLang="en-US" sz="1200" dirty="0"/>
              <a:t>」で乾杯！</a:t>
            </a:r>
            <a:endParaRPr kumimoji="1" lang="en-US" altLang="ja-JP" sz="1200" dirty="0"/>
          </a:p>
          <a:p>
            <a:r>
              <a:rPr kumimoji="1" lang="ja-JP" altLang="en-US" sz="1200" dirty="0"/>
              <a:t>昨年に引き続き、今年もスペイン産スパークリングワイン「</a:t>
            </a:r>
            <a:r>
              <a:rPr kumimoji="1" lang="en-US" altLang="ja-JP" sz="1200" dirty="0"/>
              <a:t>MAVAM</a:t>
            </a:r>
            <a:r>
              <a:rPr kumimoji="1" lang="ja-JP" altLang="en-US" sz="1200" dirty="0"/>
              <a:t>」がスペインワインブースを設置。また、今回は</a:t>
            </a:r>
            <a:r>
              <a:rPr kumimoji="1" lang="en-US" altLang="ja-JP" sz="1200" dirty="0"/>
              <a:t>MAVAM</a:t>
            </a:r>
            <a:r>
              <a:rPr kumimoji="1" lang="ja-JP" altLang="en-US" sz="1200" dirty="0"/>
              <a:t>特設ステージを設置し、フラメンコショーやギターの生演奏でスペインの春祭りを盛り上げます！</a:t>
            </a:r>
            <a:endParaRPr kumimoji="1" lang="en-US" altLang="ja-JP" sz="1200" dirty="0"/>
          </a:p>
        </p:txBody>
      </p:sp>
      <p:sp>
        <p:nvSpPr>
          <p:cNvPr id="14" name="正方形/長方形 13">
            <a:extLst>
              <a:ext uri="{FF2B5EF4-FFF2-40B4-BE49-F238E27FC236}">
                <a16:creationId xmlns:a16="http://schemas.microsoft.com/office/drawing/2014/main" id="{B6201174-2449-40ED-B9DC-473B11EAF171}"/>
              </a:ext>
            </a:extLst>
          </p:cNvPr>
          <p:cNvSpPr/>
          <p:nvPr/>
        </p:nvSpPr>
        <p:spPr>
          <a:xfrm>
            <a:off x="536171" y="4198531"/>
            <a:ext cx="5702070" cy="18161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latin typeface="+mn-ea"/>
              </a:rPr>
              <a:t>国際タパスコンテスト</a:t>
            </a:r>
          </a:p>
          <a:p>
            <a:r>
              <a:rPr kumimoji="1" lang="ja-JP" altLang="en-US" sz="1200" dirty="0">
                <a:latin typeface="+mn-ea"/>
              </a:rPr>
              <a:t>毎年</a:t>
            </a:r>
            <a:r>
              <a:rPr kumimoji="1" lang="en-US" altLang="ja-JP" sz="1200" dirty="0">
                <a:latin typeface="+mn-ea"/>
              </a:rPr>
              <a:t>11</a:t>
            </a:r>
            <a:r>
              <a:rPr kumimoji="1" lang="ja-JP" altLang="en-US" sz="1200" dirty="0">
                <a:latin typeface="+mn-ea"/>
              </a:rPr>
              <a:t>月にスペイン・バリャドリードで開催される、スペイン中のタパス料理とシェフが集まる展示会「スペイン・タパス・コンペティション」と「国際タパスフェスティバル」。そのイベント内で開催されるのが「国際タパスコンテスト」です。各国の予選を勝ち抜いたシェフが国代表としてタパス料理を技と味を競います。昨年は</a:t>
            </a:r>
            <a:r>
              <a:rPr kumimoji="1" lang="en-US" altLang="ja-JP" sz="1200" dirty="0">
                <a:latin typeface="+mn-ea"/>
              </a:rPr>
              <a:t>10</a:t>
            </a:r>
            <a:r>
              <a:rPr kumimoji="1" lang="ja-JP" altLang="en-US" sz="1200" dirty="0">
                <a:latin typeface="+mn-ea"/>
              </a:rPr>
              <a:t>か国の代表で競われたこの大会に、「全国タパス選手権」優勝店舗が出場することができます。</a:t>
            </a:r>
          </a:p>
          <a:p>
            <a:endParaRPr kumimoji="1" lang="ja-JP" altLang="en-US" sz="1200" dirty="0">
              <a:latin typeface="+mn-ea"/>
            </a:endParaRPr>
          </a:p>
          <a:p>
            <a:r>
              <a:rPr kumimoji="1" lang="ja-JP" altLang="en-US" sz="1200" dirty="0">
                <a:latin typeface="+mn-ea"/>
              </a:rPr>
              <a:t>参考サイト（英語）　</a:t>
            </a:r>
            <a:r>
              <a:rPr kumimoji="1" lang="en-US" altLang="ja-JP" sz="1200" dirty="0">
                <a:latin typeface="+mn-ea"/>
              </a:rPr>
              <a:t>http://info.valladolid.es/dossierpatrociniocnp/</a:t>
            </a:r>
            <a:endParaRPr kumimoji="1" lang="ja-JP" altLang="en-US" sz="1200" dirty="0">
              <a:latin typeface="+mn-ea"/>
            </a:endParaRPr>
          </a:p>
        </p:txBody>
      </p:sp>
      <p:sp>
        <p:nvSpPr>
          <p:cNvPr id="15" name="テキスト ボックス 14">
            <a:extLst>
              <a:ext uri="{FF2B5EF4-FFF2-40B4-BE49-F238E27FC236}">
                <a16:creationId xmlns:a16="http://schemas.microsoft.com/office/drawing/2014/main" id="{406D828E-AB8E-4CBF-A435-10E59F299426}"/>
              </a:ext>
            </a:extLst>
          </p:cNvPr>
          <p:cNvSpPr txBox="1"/>
          <p:nvPr/>
        </p:nvSpPr>
        <p:spPr>
          <a:xfrm>
            <a:off x="6176880" y="9452204"/>
            <a:ext cx="508473" cy="369332"/>
          </a:xfrm>
          <a:prstGeom prst="rect">
            <a:avLst/>
          </a:prstGeom>
          <a:noFill/>
        </p:spPr>
        <p:txBody>
          <a:bodyPr wrap="none" rtlCol="0">
            <a:spAutoFit/>
          </a:bodyPr>
          <a:lstStyle/>
          <a:p>
            <a:r>
              <a:rPr kumimoji="1" lang="en-US" altLang="ja-JP" dirty="0"/>
              <a:t>2/3</a:t>
            </a:r>
            <a:endParaRPr kumimoji="1" lang="ja-JP" altLang="en-US" dirty="0"/>
          </a:p>
        </p:txBody>
      </p:sp>
      <p:pic>
        <p:nvPicPr>
          <p:cNvPr id="3074" name="Picture 2" descr="https://scontent.foko1-1.fna.fbcdn.net/v/t1.0-9/26238765_1788204181485139_4471082367095918199_n.jpg?oh=5b92d86336f59ba35e767d5d4243aeda&amp;oe=5B49644D">
            <a:extLst>
              <a:ext uri="{FF2B5EF4-FFF2-40B4-BE49-F238E27FC236}">
                <a16:creationId xmlns:a16="http://schemas.microsoft.com/office/drawing/2014/main" id="{1F55B414-2CDD-46B1-B802-DFE5EE21D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980" y="7105590"/>
            <a:ext cx="2533900" cy="2533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abelog.com/imgview/original?id=r7067165480066">
            <a:extLst>
              <a:ext uri="{FF2B5EF4-FFF2-40B4-BE49-F238E27FC236}">
                <a16:creationId xmlns:a16="http://schemas.microsoft.com/office/drawing/2014/main" id="{279D51E4-98FC-4DA1-945C-547DAB7B59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49" r="9876"/>
          <a:stretch/>
        </p:blipFill>
        <p:spPr bwMode="auto">
          <a:xfrm>
            <a:off x="3596639" y="1778604"/>
            <a:ext cx="1363890" cy="11498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belog.com/imgview/original?id=r7068065480088">
            <a:extLst>
              <a:ext uri="{FF2B5EF4-FFF2-40B4-BE49-F238E27FC236}">
                <a16:creationId xmlns:a16="http://schemas.microsoft.com/office/drawing/2014/main" id="{AFC29177-6D4C-4B9A-B4BE-D1E4F2E2C1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49" r="15593"/>
          <a:stretch/>
        </p:blipFill>
        <p:spPr bwMode="auto">
          <a:xfrm>
            <a:off x="4960529" y="1757185"/>
            <a:ext cx="1363890" cy="122110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abelog.com/imgview/original?id=r7132273916538">
            <a:extLst>
              <a:ext uri="{FF2B5EF4-FFF2-40B4-BE49-F238E27FC236}">
                <a16:creationId xmlns:a16="http://schemas.microsoft.com/office/drawing/2014/main" id="{A42B434D-8603-4DC3-817D-8B60199F71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190" b="43491"/>
          <a:stretch/>
        </p:blipFill>
        <p:spPr bwMode="auto">
          <a:xfrm>
            <a:off x="3596639" y="2949906"/>
            <a:ext cx="2725190" cy="93523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D660E2EB-183B-414E-8289-DA94BFC0D491}"/>
              </a:ext>
            </a:extLst>
          </p:cNvPr>
          <p:cNvSpPr txBox="1"/>
          <p:nvPr/>
        </p:nvSpPr>
        <p:spPr>
          <a:xfrm>
            <a:off x="5348768" y="3881379"/>
            <a:ext cx="1082348" cy="200055"/>
          </a:xfrm>
          <a:prstGeom prst="rect">
            <a:avLst/>
          </a:prstGeom>
          <a:noFill/>
        </p:spPr>
        <p:txBody>
          <a:bodyPr wrap="none" rtlCol="0">
            <a:spAutoFit/>
          </a:bodyPr>
          <a:lstStyle/>
          <a:p>
            <a:r>
              <a:rPr kumimoji="1" lang="en-US" altLang="ja-JP" sz="700" dirty="0">
                <a:latin typeface="+mn-ea"/>
              </a:rPr>
              <a:t>※</a:t>
            </a:r>
            <a:r>
              <a:rPr kumimoji="1" lang="ja-JP" altLang="en-US" sz="700" dirty="0">
                <a:latin typeface="+mn-ea"/>
              </a:rPr>
              <a:t>写真はイメージです</a:t>
            </a:r>
          </a:p>
        </p:txBody>
      </p:sp>
    </p:spTree>
    <p:extLst>
      <p:ext uri="{BB962C8B-B14F-4D97-AF65-F5344CB8AC3E}">
        <p14:creationId xmlns:p14="http://schemas.microsoft.com/office/powerpoint/2010/main" val="182221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5E085AF-F99A-4751-8897-9A35512EB22B}"/>
              </a:ext>
            </a:extLst>
          </p:cNvPr>
          <p:cNvSpPr txBox="1"/>
          <p:nvPr/>
        </p:nvSpPr>
        <p:spPr>
          <a:xfrm>
            <a:off x="290945" y="180106"/>
            <a:ext cx="1598579" cy="369332"/>
          </a:xfrm>
          <a:prstGeom prst="rect">
            <a:avLst/>
          </a:prstGeom>
          <a:noFill/>
        </p:spPr>
        <p:txBody>
          <a:bodyPr wrap="none" rtlCol="0">
            <a:spAutoFit/>
          </a:bodyPr>
          <a:lstStyle/>
          <a:p>
            <a:r>
              <a:rPr kumimoji="1" lang="en-US" altLang="ja-JP" dirty="0"/>
              <a:t>PRESS</a:t>
            </a:r>
            <a:r>
              <a:rPr kumimoji="1" lang="ja-JP" altLang="en-US" dirty="0"/>
              <a:t> </a:t>
            </a:r>
            <a:r>
              <a:rPr kumimoji="1" lang="en-US" altLang="ja-JP" dirty="0"/>
              <a:t>RELEASE</a:t>
            </a:r>
            <a:endParaRPr kumimoji="1" lang="ja-JP" altLang="en-US" dirty="0"/>
          </a:p>
        </p:txBody>
      </p:sp>
      <p:pic>
        <p:nvPicPr>
          <p:cNvPr id="5" name="図 4">
            <a:extLst>
              <a:ext uri="{FF2B5EF4-FFF2-40B4-BE49-F238E27FC236}">
                <a16:creationId xmlns:a16="http://schemas.microsoft.com/office/drawing/2014/main" id="{3F55BB4D-8992-49BA-A43C-A02C6A027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818" y="165337"/>
            <a:ext cx="563136" cy="576344"/>
          </a:xfrm>
          <a:prstGeom prst="rect">
            <a:avLst/>
          </a:prstGeom>
        </p:spPr>
      </p:pic>
      <p:cxnSp>
        <p:nvCxnSpPr>
          <p:cNvPr id="6" name="直線コネクタ 5">
            <a:extLst>
              <a:ext uri="{FF2B5EF4-FFF2-40B4-BE49-F238E27FC236}">
                <a16:creationId xmlns:a16="http://schemas.microsoft.com/office/drawing/2014/main" id="{5FFC58D6-2A88-4181-8625-E45C462992A2}"/>
              </a:ext>
            </a:extLst>
          </p:cNvPr>
          <p:cNvCxnSpPr/>
          <p:nvPr/>
        </p:nvCxnSpPr>
        <p:spPr>
          <a:xfrm>
            <a:off x="290945" y="761081"/>
            <a:ext cx="62510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6A1CCF1-3AB6-40CB-AFA7-44EA6DDAA235}"/>
              </a:ext>
            </a:extLst>
          </p:cNvPr>
          <p:cNvSpPr txBox="1"/>
          <p:nvPr/>
        </p:nvSpPr>
        <p:spPr>
          <a:xfrm>
            <a:off x="4638502" y="302026"/>
            <a:ext cx="1415772" cy="276999"/>
          </a:xfrm>
          <a:prstGeom prst="rect">
            <a:avLst/>
          </a:prstGeom>
          <a:noFill/>
        </p:spPr>
        <p:txBody>
          <a:bodyPr wrap="none" rtlCol="0">
            <a:spAutoFit/>
          </a:bodyPr>
          <a:lstStyle/>
          <a:p>
            <a:r>
              <a:rPr kumimoji="1" lang="ja-JP" altLang="en-US" sz="1200" dirty="0"/>
              <a:t>日本パエリア協会</a:t>
            </a:r>
          </a:p>
        </p:txBody>
      </p:sp>
      <p:sp>
        <p:nvSpPr>
          <p:cNvPr id="8" name="テキスト ボックス 7">
            <a:extLst>
              <a:ext uri="{FF2B5EF4-FFF2-40B4-BE49-F238E27FC236}">
                <a16:creationId xmlns:a16="http://schemas.microsoft.com/office/drawing/2014/main" id="{125F73E1-216F-4038-8604-934AC8436545}"/>
              </a:ext>
            </a:extLst>
          </p:cNvPr>
          <p:cNvSpPr txBox="1"/>
          <p:nvPr/>
        </p:nvSpPr>
        <p:spPr>
          <a:xfrm>
            <a:off x="307660" y="480302"/>
            <a:ext cx="1117614" cy="276999"/>
          </a:xfrm>
          <a:prstGeom prst="rect">
            <a:avLst/>
          </a:prstGeom>
          <a:noFill/>
        </p:spPr>
        <p:txBody>
          <a:bodyPr wrap="none" rtlCol="0">
            <a:spAutoFit/>
          </a:bodyPr>
          <a:lstStyle/>
          <a:p>
            <a:r>
              <a:rPr kumimoji="1" lang="en-US" altLang="ja-JP" sz="1200" dirty="0"/>
              <a:t>2018</a:t>
            </a:r>
            <a:r>
              <a:rPr kumimoji="1" lang="ja-JP" altLang="en-US" sz="1200" dirty="0"/>
              <a:t>年</a:t>
            </a:r>
            <a:r>
              <a:rPr kumimoji="1" lang="en-US" altLang="ja-JP" sz="1200" dirty="0"/>
              <a:t>3</a:t>
            </a:r>
            <a:r>
              <a:rPr kumimoji="1" lang="ja-JP" altLang="en-US" sz="1200" dirty="0"/>
              <a:t>月</a:t>
            </a:r>
            <a:r>
              <a:rPr kumimoji="1" lang="en-US" altLang="ja-JP" sz="1200" dirty="0"/>
              <a:t>1</a:t>
            </a:r>
            <a:r>
              <a:rPr kumimoji="1" lang="ja-JP" altLang="en-US" sz="1200" dirty="0"/>
              <a:t>日</a:t>
            </a:r>
          </a:p>
        </p:txBody>
      </p:sp>
      <p:sp>
        <p:nvSpPr>
          <p:cNvPr id="3" name="テキスト ボックス 2">
            <a:extLst>
              <a:ext uri="{FF2B5EF4-FFF2-40B4-BE49-F238E27FC236}">
                <a16:creationId xmlns:a16="http://schemas.microsoft.com/office/drawing/2014/main" id="{D3699333-FFB3-4DCE-9C56-12913BB528A5}"/>
              </a:ext>
            </a:extLst>
          </p:cNvPr>
          <p:cNvSpPr txBox="1"/>
          <p:nvPr/>
        </p:nvSpPr>
        <p:spPr>
          <a:xfrm>
            <a:off x="2875002" y="911765"/>
            <a:ext cx="1107996" cy="369332"/>
          </a:xfrm>
          <a:prstGeom prst="rect">
            <a:avLst/>
          </a:prstGeom>
          <a:noFill/>
        </p:spPr>
        <p:txBody>
          <a:bodyPr wrap="none" rtlCol="0">
            <a:spAutoFit/>
          </a:bodyPr>
          <a:lstStyle/>
          <a:p>
            <a:r>
              <a:rPr kumimoji="1" lang="ja-JP" altLang="en-US" b="1" dirty="0"/>
              <a:t>開催概要</a:t>
            </a:r>
          </a:p>
        </p:txBody>
      </p:sp>
      <p:sp>
        <p:nvSpPr>
          <p:cNvPr id="15" name="テキスト ボックス 14">
            <a:extLst>
              <a:ext uri="{FF2B5EF4-FFF2-40B4-BE49-F238E27FC236}">
                <a16:creationId xmlns:a16="http://schemas.microsoft.com/office/drawing/2014/main" id="{98AF337F-7F0C-4703-8334-DA65F55DD2DB}"/>
              </a:ext>
            </a:extLst>
          </p:cNvPr>
          <p:cNvSpPr txBox="1"/>
          <p:nvPr/>
        </p:nvSpPr>
        <p:spPr>
          <a:xfrm>
            <a:off x="373759" y="1342057"/>
            <a:ext cx="6085380" cy="5262979"/>
          </a:xfrm>
          <a:prstGeom prst="rect">
            <a:avLst/>
          </a:prstGeom>
          <a:noFill/>
        </p:spPr>
        <p:txBody>
          <a:bodyPr wrap="square" rtlCol="0">
            <a:spAutoFit/>
          </a:bodyPr>
          <a:lstStyle/>
          <a:p>
            <a:r>
              <a:rPr kumimoji="1" lang="ja-JP" altLang="en-US" sz="1200" dirty="0">
                <a:latin typeface="+mn-ea"/>
              </a:rPr>
              <a:t>名　称：　パエリア・タパス祭り</a:t>
            </a:r>
            <a:r>
              <a:rPr kumimoji="1" lang="en-US" altLang="ja-JP" sz="1200" dirty="0">
                <a:latin typeface="+mn-ea"/>
              </a:rPr>
              <a:t>2018</a:t>
            </a:r>
            <a:r>
              <a:rPr kumimoji="1" lang="ja-JP" altLang="en-US" sz="1200" dirty="0">
                <a:latin typeface="+mn-ea"/>
              </a:rPr>
              <a:t>　</a:t>
            </a:r>
            <a:r>
              <a:rPr kumimoji="1" lang="en-US" altLang="ja-JP" sz="1200" dirty="0">
                <a:latin typeface="+mn-ea"/>
              </a:rPr>
              <a:t>in Spring Love </a:t>
            </a:r>
            <a:r>
              <a:rPr kumimoji="1" lang="ja-JP" altLang="en-US" sz="1200" dirty="0">
                <a:latin typeface="+mn-ea"/>
              </a:rPr>
              <a:t>春風</a:t>
            </a:r>
          </a:p>
          <a:p>
            <a:r>
              <a:rPr kumimoji="1" lang="ja-JP" altLang="en-US" sz="1200" dirty="0">
                <a:latin typeface="+mn-ea"/>
              </a:rPr>
              <a:t>　　　　　第</a:t>
            </a:r>
            <a:r>
              <a:rPr kumimoji="1" lang="en-US" altLang="ja-JP" sz="1200" dirty="0">
                <a:latin typeface="+mn-ea"/>
              </a:rPr>
              <a:t>2</a:t>
            </a:r>
            <a:r>
              <a:rPr kumimoji="1" lang="ja-JP" altLang="en-US" sz="1200" dirty="0">
                <a:latin typeface="+mn-ea"/>
              </a:rPr>
              <a:t>回 全国パエリア選手権</a:t>
            </a:r>
          </a:p>
          <a:p>
            <a:r>
              <a:rPr kumimoji="1" lang="ja-JP" altLang="en-US" sz="1200" dirty="0">
                <a:latin typeface="+mn-ea"/>
              </a:rPr>
              <a:t>　　　　　第</a:t>
            </a:r>
            <a:r>
              <a:rPr kumimoji="1" lang="en-US" altLang="ja-JP" sz="1200" dirty="0">
                <a:latin typeface="+mn-ea"/>
              </a:rPr>
              <a:t>1</a:t>
            </a:r>
            <a:r>
              <a:rPr kumimoji="1" lang="ja-JP" altLang="en-US" sz="1200" dirty="0">
                <a:latin typeface="+mn-ea"/>
              </a:rPr>
              <a:t>回 全国タパス選手権</a:t>
            </a:r>
          </a:p>
          <a:p>
            <a:r>
              <a:rPr kumimoji="1" lang="ja-JP" altLang="en-US" sz="1200" dirty="0">
                <a:latin typeface="+mn-ea"/>
              </a:rPr>
              <a:t>開催日：　</a:t>
            </a:r>
            <a:r>
              <a:rPr kumimoji="1" lang="en-US" altLang="ja-JP" sz="1200" dirty="0">
                <a:latin typeface="+mn-ea"/>
              </a:rPr>
              <a:t>2018</a:t>
            </a:r>
            <a:r>
              <a:rPr kumimoji="1" lang="ja-JP" altLang="en-US" sz="1200" dirty="0">
                <a:latin typeface="+mn-ea"/>
              </a:rPr>
              <a:t>年</a:t>
            </a:r>
            <a:r>
              <a:rPr kumimoji="1" lang="en-US" altLang="ja-JP" sz="1200" dirty="0">
                <a:latin typeface="+mn-ea"/>
              </a:rPr>
              <a:t>3</a:t>
            </a:r>
            <a:r>
              <a:rPr kumimoji="1" lang="ja-JP" altLang="en-US" sz="1200" dirty="0">
                <a:latin typeface="+mn-ea"/>
              </a:rPr>
              <a:t>月</a:t>
            </a:r>
            <a:r>
              <a:rPr kumimoji="1" lang="en-US" altLang="ja-JP" sz="1200" dirty="0">
                <a:latin typeface="+mn-ea"/>
              </a:rPr>
              <a:t>31</a:t>
            </a:r>
            <a:r>
              <a:rPr kumimoji="1" lang="ja-JP" altLang="en-US" sz="1200" dirty="0">
                <a:latin typeface="+mn-ea"/>
              </a:rPr>
              <a:t>日（土）～</a:t>
            </a:r>
            <a:r>
              <a:rPr kumimoji="1" lang="en-US" altLang="ja-JP" sz="1200" dirty="0">
                <a:latin typeface="+mn-ea"/>
              </a:rPr>
              <a:t>4</a:t>
            </a:r>
            <a:r>
              <a:rPr kumimoji="1" lang="ja-JP" altLang="en-US" sz="1200" dirty="0">
                <a:latin typeface="+mn-ea"/>
              </a:rPr>
              <a:t>月</a:t>
            </a:r>
            <a:r>
              <a:rPr kumimoji="1" lang="en-US" altLang="ja-JP" sz="1200" dirty="0">
                <a:latin typeface="+mn-ea"/>
              </a:rPr>
              <a:t>1</a:t>
            </a:r>
            <a:r>
              <a:rPr kumimoji="1" lang="ja-JP" altLang="en-US" sz="1200" dirty="0">
                <a:latin typeface="+mn-ea"/>
              </a:rPr>
              <a:t>日（日）の２日間</a:t>
            </a:r>
          </a:p>
          <a:p>
            <a:r>
              <a:rPr kumimoji="1" lang="ja-JP" altLang="en-US" sz="1200" dirty="0">
                <a:latin typeface="+mn-ea"/>
              </a:rPr>
              <a:t>　　　　　</a:t>
            </a:r>
            <a:r>
              <a:rPr kumimoji="1" lang="en-US" altLang="ja-JP" sz="1200" dirty="0">
                <a:latin typeface="+mn-ea"/>
              </a:rPr>
              <a:t>※</a:t>
            </a:r>
            <a:r>
              <a:rPr kumimoji="1" lang="ja-JP" altLang="en-US" sz="1200" dirty="0">
                <a:latin typeface="+mn-ea"/>
              </a:rPr>
              <a:t>雨天決行・荒天中止</a:t>
            </a:r>
          </a:p>
          <a:p>
            <a:r>
              <a:rPr kumimoji="1" lang="ja-JP" altLang="en-US" sz="1200" dirty="0">
                <a:latin typeface="+mn-ea"/>
              </a:rPr>
              <a:t>開催時間：</a:t>
            </a:r>
            <a:r>
              <a:rPr kumimoji="1" lang="en-US" altLang="ja-JP" sz="1200" dirty="0">
                <a:latin typeface="+mn-ea"/>
              </a:rPr>
              <a:t>3</a:t>
            </a:r>
            <a:r>
              <a:rPr kumimoji="1" lang="ja-JP" altLang="en-US" sz="1200" dirty="0">
                <a:latin typeface="+mn-ea"/>
              </a:rPr>
              <a:t>月</a:t>
            </a:r>
            <a:r>
              <a:rPr kumimoji="1" lang="en-US" altLang="ja-JP" sz="1200" dirty="0">
                <a:latin typeface="+mn-ea"/>
              </a:rPr>
              <a:t>31</a:t>
            </a:r>
            <a:r>
              <a:rPr kumimoji="1" lang="ja-JP" altLang="en-US" sz="1200" dirty="0">
                <a:latin typeface="+mn-ea"/>
              </a:rPr>
              <a:t>日（土）</a:t>
            </a:r>
            <a:r>
              <a:rPr kumimoji="1" lang="en-US" altLang="ja-JP" sz="1200" dirty="0">
                <a:latin typeface="+mn-ea"/>
              </a:rPr>
              <a:t>11</a:t>
            </a:r>
            <a:r>
              <a:rPr kumimoji="1" lang="ja-JP" altLang="en-US" sz="1200" dirty="0">
                <a:latin typeface="+mn-ea"/>
              </a:rPr>
              <a:t>時～</a:t>
            </a:r>
            <a:r>
              <a:rPr kumimoji="1" lang="en-US" altLang="ja-JP" sz="1200" dirty="0">
                <a:latin typeface="+mn-ea"/>
              </a:rPr>
              <a:t>20</a:t>
            </a:r>
            <a:r>
              <a:rPr kumimoji="1" lang="ja-JP" altLang="en-US" sz="1200" dirty="0">
                <a:latin typeface="+mn-ea"/>
              </a:rPr>
              <a:t>時</a:t>
            </a:r>
          </a:p>
          <a:p>
            <a:r>
              <a:rPr kumimoji="1" lang="ja-JP" altLang="en-US" sz="1200" dirty="0">
                <a:latin typeface="+mn-ea"/>
              </a:rPr>
              <a:t>　　　　　</a:t>
            </a:r>
            <a:r>
              <a:rPr kumimoji="1" lang="en-US" altLang="ja-JP" sz="1200" dirty="0">
                <a:latin typeface="+mn-ea"/>
              </a:rPr>
              <a:t>4</a:t>
            </a:r>
            <a:r>
              <a:rPr kumimoji="1" lang="ja-JP" altLang="en-US" sz="1200" dirty="0">
                <a:latin typeface="+mn-ea"/>
              </a:rPr>
              <a:t>月</a:t>
            </a:r>
            <a:r>
              <a:rPr kumimoji="1" lang="en-US" altLang="ja-JP" sz="1200" dirty="0">
                <a:latin typeface="+mn-ea"/>
              </a:rPr>
              <a:t>1</a:t>
            </a:r>
            <a:r>
              <a:rPr kumimoji="1" lang="ja-JP" altLang="en-US" sz="1200" dirty="0">
                <a:latin typeface="+mn-ea"/>
              </a:rPr>
              <a:t>日（日）</a:t>
            </a:r>
            <a:r>
              <a:rPr kumimoji="1" lang="en-US" altLang="ja-JP" sz="1200" dirty="0">
                <a:latin typeface="+mn-ea"/>
              </a:rPr>
              <a:t>10</a:t>
            </a:r>
            <a:r>
              <a:rPr kumimoji="1" lang="ja-JP" altLang="en-US" sz="1200" dirty="0">
                <a:latin typeface="+mn-ea"/>
              </a:rPr>
              <a:t>時～</a:t>
            </a:r>
            <a:r>
              <a:rPr kumimoji="1" lang="en-US" altLang="ja-JP" sz="1200" dirty="0">
                <a:latin typeface="+mn-ea"/>
              </a:rPr>
              <a:t>20</a:t>
            </a:r>
            <a:r>
              <a:rPr kumimoji="1" lang="ja-JP" altLang="en-US" sz="1200" dirty="0">
                <a:latin typeface="+mn-ea"/>
              </a:rPr>
              <a:t>時</a:t>
            </a:r>
          </a:p>
          <a:p>
            <a:r>
              <a:rPr kumimoji="1" lang="ja-JP" altLang="en-US" sz="1200" dirty="0">
                <a:latin typeface="+mn-ea"/>
              </a:rPr>
              <a:t>　　　　　</a:t>
            </a:r>
            <a:r>
              <a:rPr kumimoji="1" lang="en-US" altLang="ja-JP" sz="1200" dirty="0">
                <a:latin typeface="+mn-ea"/>
              </a:rPr>
              <a:t>※</a:t>
            </a:r>
            <a:r>
              <a:rPr kumimoji="1" lang="ja-JP" altLang="en-US" sz="1200" dirty="0">
                <a:latin typeface="+mn-ea"/>
              </a:rPr>
              <a:t>開催時間は変更される場合がございます。</a:t>
            </a:r>
          </a:p>
          <a:p>
            <a:r>
              <a:rPr kumimoji="1" lang="ja-JP" altLang="en-US" sz="1200" dirty="0">
                <a:latin typeface="+mn-ea"/>
              </a:rPr>
              <a:t>会　場：　代々木公園イベント広場（東京都渋谷区）</a:t>
            </a:r>
          </a:p>
          <a:p>
            <a:r>
              <a:rPr kumimoji="1" lang="ja-JP" altLang="en-US" sz="1200" dirty="0">
                <a:latin typeface="+mn-ea"/>
              </a:rPr>
              <a:t>入場料：　無料（飲食代は別途）</a:t>
            </a:r>
          </a:p>
          <a:p>
            <a:endParaRPr kumimoji="1" lang="ja-JP" altLang="en-US" sz="1200" dirty="0">
              <a:latin typeface="+mn-ea"/>
            </a:endParaRPr>
          </a:p>
          <a:p>
            <a:r>
              <a:rPr kumimoji="1" lang="ja-JP" altLang="en-US" sz="1200" dirty="0">
                <a:latin typeface="+mn-ea"/>
              </a:rPr>
              <a:t>主　催：　日本パエリア協会／パエリア・タパス祭り実行委員会</a:t>
            </a:r>
          </a:p>
          <a:p>
            <a:r>
              <a:rPr kumimoji="1" lang="ja-JP" altLang="en-US" sz="1200" dirty="0">
                <a:latin typeface="+mn-ea"/>
              </a:rPr>
              <a:t>特別協力：</a:t>
            </a:r>
            <a:r>
              <a:rPr kumimoji="1" lang="en-US" altLang="ja-JP" sz="1200" dirty="0" err="1">
                <a:latin typeface="+mn-ea"/>
              </a:rPr>
              <a:t>SpringLove</a:t>
            </a:r>
            <a:r>
              <a:rPr kumimoji="1" lang="ja-JP" altLang="en-US" sz="1200" dirty="0">
                <a:latin typeface="+mn-ea"/>
              </a:rPr>
              <a:t>春風 実行委員会</a:t>
            </a:r>
          </a:p>
          <a:p>
            <a:r>
              <a:rPr kumimoji="1" lang="ja-JP" altLang="en-US" sz="1200" dirty="0">
                <a:latin typeface="+mn-ea"/>
              </a:rPr>
              <a:t>後　援：　スペイン大使館／スペイン政府観光局（予定）</a:t>
            </a:r>
            <a:endParaRPr kumimoji="1" lang="en-US" altLang="ja-JP" sz="1200" dirty="0">
              <a:latin typeface="+mn-ea"/>
            </a:endParaRPr>
          </a:p>
          <a:p>
            <a:r>
              <a:rPr kumimoji="1" lang="ja-JP" altLang="en-US" sz="1200" dirty="0">
                <a:latin typeface="+mn-ea"/>
              </a:rPr>
              <a:t>企　画：　株式会社アドギルド・ジャパン</a:t>
            </a:r>
          </a:p>
          <a:p>
            <a:r>
              <a:rPr kumimoji="1" lang="ja-JP" altLang="en-US" sz="1200" dirty="0">
                <a:latin typeface="+mn-ea"/>
              </a:rPr>
              <a:t>出店予定数：約</a:t>
            </a:r>
            <a:r>
              <a:rPr kumimoji="1" lang="en-US" altLang="ja-JP" sz="1200" dirty="0">
                <a:latin typeface="+mn-ea"/>
              </a:rPr>
              <a:t>25</a:t>
            </a:r>
            <a:r>
              <a:rPr kumimoji="1" lang="ja-JP" altLang="en-US" sz="1200" dirty="0">
                <a:latin typeface="+mn-ea"/>
              </a:rPr>
              <a:t>店舗（予定）</a:t>
            </a:r>
          </a:p>
          <a:p>
            <a:r>
              <a:rPr kumimoji="1" lang="ja-JP" altLang="en-US" sz="1200" dirty="0">
                <a:latin typeface="+mn-ea"/>
              </a:rPr>
              <a:t>来場者見込：約</a:t>
            </a:r>
            <a:r>
              <a:rPr kumimoji="1" lang="en-US" altLang="ja-JP" sz="1200" dirty="0">
                <a:latin typeface="+mn-ea"/>
              </a:rPr>
              <a:t>10</a:t>
            </a:r>
            <a:r>
              <a:rPr kumimoji="1" lang="ja-JP" altLang="en-US" sz="1200" dirty="0">
                <a:latin typeface="+mn-ea"/>
              </a:rPr>
              <a:t>万人（</a:t>
            </a:r>
            <a:r>
              <a:rPr kumimoji="1" lang="en-US" altLang="ja-JP" sz="1200" dirty="0">
                <a:latin typeface="+mn-ea"/>
              </a:rPr>
              <a:t>2017</a:t>
            </a:r>
            <a:r>
              <a:rPr kumimoji="1" lang="ja-JP" altLang="en-US" sz="1200" dirty="0">
                <a:latin typeface="+mn-ea"/>
              </a:rPr>
              <a:t>年実績）</a:t>
            </a:r>
            <a:endParaRPr kumimoji="1" lang="en-US" altLang="ja-JP" sz="1200" dirty="0">
              <a:latin typeface="+mn-ea"/>
            </a:endParaRPr>
          </a:p>
          <a:p>
            <a:r>
              <a:rPr kumimoji="1" lang="ja-JP" altLang="en-US" sz="1200" dirty="0">
                <a:latin typeface="+mn-ea"/>
              </a:rPr>
              <a:t>出店内容：■全国パエリア選手権</a:t>
            </a:r>
          </a:p>
          <a:p>
            <a:r>
              <a:rPr kumimoji="1" lang="ja-JP" altLang="en-US" sz="1200" dirty="0">
                <a:latin typeface="+mn-ea"/>
              </a:rPr>
              <a:t>　　　　　　日本全国から味自慢のパエリアが大集合し日本一を競う！</a:t>
            </a:r>
          </a:p>
          <a:p>
            <a:r>
              <a:rPr kumimoji="1" lang="ja-JP" altLang="en-US" sz="1200" dirty="0">
                <a:latin typeface="+mn-ea"/>
              </a:rPr>
              <a:t>　　　　　■全国タパス選手権</a:t>
            </a:r>
          </a:p>
          <a:p>
            <a:r>
              <a:rPr kumimoji="1" lang="ja-JP" altLang="en-US" sz="1200" dirty="0">
                <a:latin typeface="+mn-ea"/>
              </a:rPr>
              <a:t>　　　　　　国際タパスコンテストへの出場権をかけた熱い戦い！</a:t>
            </a:r>
          </a:p>
          <a:p>
            <a:r>
              <a:rPr kumimoji="1" lang="ja-JP" altLang="en-US" sz="1200" dirty="0">
                <a:latin typeface="+mn-ea"/>
              </a:rPr>
              <a:t>　　　　　■スペインワインブース</a:t>
            </a:r>
          </a:p>
          <a:p>
            <a:r>
              <a:rPr kumimoji="1" lang="ja-JP" altLang="en-US" sz="1200" dirty="0">
                <a:latin typeface="+mn-ea"/>
              </a:rPr>
              <a:t>　　　　　　話題のスペインワインを特設ブースで販売！</a:t>
            </a:r>
          </a:p>
          <a:p>
            <a:r>
              <a:rPr kumimoji="1" lang="ja-JP" altLang="en-US" sz="1200" dirty="0">
                <a:latin typeface="+mn-ea"/>
              </a:rPr>
              <a:t>　　　　　■スペイン屋台村</a:t>
            </a:r>
          </a:p>
          <a:p>
            <a:r>
              <a:rPr kumimoji="1" lang="ja-JP" altLang="en-US" sz="1200" dirty="0">
                <a:latin typeface="+mn-ea"/>
              </a:rPr>
              <a:t>　　　　　　スペインの屋台料理を満喫！</a:t>
            </a:r>
          </a:p>
          <a:p>
            <a:r>
              <a:rPr kumimoji="1" lang="ja-JP" altLang="en-US" sz="1200" dirty="0">
                <a:latin typeface="+mn-ea"/>
              </a:rPr>
              <a:t>　　　　　■</a:t>
            </a:r>
            <a:r>
              <a:rPr kumimoji="1" lang="en-US" altLang="ja-JP" sz="1200" dirty="0">
                <a:latin typeface="+mn-ea"/>
              </a:rPr>
              <a:t>MAVAM</a:t>
            </a:r>
            <a:r>
              <a:rPr kumimoji="1" lang="ja-JP" altLang="en-US" sz="1200" dirty="0">
                <a:latin typeface="+mn-ea"/>
              </a:rPr>
              <a:t>特設ステージ</a:t>
            </a:r>
          </a:p>
          <a:p>
            <a:r>
              <a:rPr kumimoji="1" lang="ja-JP" altLang="en-US" sz="1200" dirty="0">
                <a:latin typeface="+mn-ea"/>
              </a:rPr>
              <a:t>　　　　　　フラメンコショーやギター生演奏など盛りだくさん！</a:t>
            </a:r>
          </a:p>
        </p:txBody>
      </p:sp>
      <p:sp>
        <p:nvSpPr>
          <p:cNvPr id="16" name="正方形/長方形 15">
            <a:extLst>
              <a:ext uri="{FF2B5EF4-FFF2-40B4-BE49-F238E27FC236}">
                <a16:creationId xmlns:a16="http://schemas.microsoft.com/office/drawing/2014/main" id="{7B33C9EC-8F7A-4C1A-9775-CB875CB92247}"/>
              </a:ext>
            </a:extLst>
          </p:cNvPr>
          <p:cNvSpPr/>
          <p:nvPr/>
        </p:nvSpPr>
        <p:spPr>
          <a:xfrm>
            <a:off x="401781" y="6469287"/>
            <a:ext cx="6029336" cy="393418"/>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400" b="1" dirty="0">
                <a:latin typeface="+mn-ea"/>
              </a:rPr>
              <a:t>最新情報は公式</a:t>
            </a:r>
            <a:r>
              <a:rPr lang="en-US" altLang="ja-JP" sz="1400" b="1" dirty="0">
                <a:latin typeface="+mn-ea"/>
              </a:rPr>
              <a:t>HP</a:t>
            </a:r>
            <a:r>
              <a:rPr lang="ja-JP" altLang="en-US" sz="1400" b="1" dirty="0" err="1">
                <a:latin typeface="+mn-ea"/>
              </a:rPr>
              <a:t>、</a:t>
            </a:r>
            <a:r>
              <a:rPr lang="en-US" altLang="ja-JP" sz="1400" b="1" dirty="0">
                <a:latin typeface="+mn-ea"/>
              </a:rPr>
              <a:t>Facebook </a:t>
            </a:r>
            <a:r>
              <a:rPr lang="ja-JP" altLang="en-US" sz="1400" b="1" dirty="0">
                <a:latin typeface="+mn-ea"/>
              </a:rPr>
              <a:t>で配信中！</a:t>
            </a:r>
            <a:endParaRPr kumimoji="1" lang="ja-JP" altLang="en-US" b="1" dirty="0">
              <a:latin typeface="+mn-ea"/>
            </a:endParaRPr>
          </a:p>
        </p:txBody>
      </p:sp>
      <p:sp>
        <p:nvSpPr>
          <p:cNvPr id="11" name="テキスト ボックス 10">
            <a:extLst>
              <a:ext uri="{FF2B5EF4-FFF2-40B4-BE49-F238E27FC236}">
                <a16:creationId xmlns:a16="http://schemas.microsoft.com/office/drawing/2014/main" id="{7C04471A-B3B2-46B0-A305-6A44165D4F28}"/>
              </a:ext>
            </a:extLst>
          </p:cNvPr>
          <p:cNvSpPr txBox="1"/>
          <p:nvPr/>
        </p:nvSpPr>
        <p:spPr>
          <a:xfrm>
            <a:off x="504305" y="6923665"/>
            <a:ext cx="4756430" cy="523220"/>
          </a:xfrm>
          <a:prstGeom prst="rect">
            <a:avLst/>
          </a:prstGeom>
          <a:noFill/>
        </p:spPr>
        <p:txBody>
          <a:bodyPr wrap="none" rtlCol="0">
            <a:spAutoFit/>
          </a:bodyPr>
          <a:lstStyle/>
          <a:p>
            <a:r>
              <a:rPr lang="ja-JP" altLang="en-US" sz="1400" dirty="0">
                <a:latin typeface="+mn-ea"/>
              </a:rPr>
              <a:t>公式ホームページ </a:t>
            </a:r>
            <a:r>
              <a:rPr lang="en-US" altLang="ja-JP" sz="1400" dirty="0">
                <a:latin typeface="+mn-ea"/>
              </a:rPr>
              <a:t>http://www.paellajapon.org/</a:t>
            </a:r>
          </a:p>
          <a:p>
            <a:r>
              <a:rPr lang="ja-JP" altLang="en-US" sz="1400" dirty="0">
                <a:latin typeface="+mn-ea"/>
              </a:rPr>
              <a:t>公式</a:t>
            </a:r>
            <a:r>
              <a:rPr lang="en-US" altLang="ja-JP" sz="1400" dirty="0" err="1">
                <a:latin typeface="+mn-ea"/>
              </a:rPr>
              <a:t>facebook</a:t>
            </a:r>
            <a:r>
              <a:rPr lang="en-US" altLang="ja-JP" sz="1400" dirty="0">
                <a:latin typeface="+mn-ea"/>
              </a:rPr>
              <a:t> </a:t>
            </a:r>
            <a:r>
              <a:rPr lang="en-US" altLang="ja-JP" sz="1400" dirty="0">
                <a:latin typeface="+mn-ea"/>
                <a:hlinkClick r:id="rId3"/>
              </a:rPr>
              <a:t>https://www.facebook.com/paellajapon/</a:t>
            </a:r>
            <a:endParaRPr kumimoji="1" lang="ja-JP" altLang="en-US" sz="1400" dirty="0">
              <a:latin typeface="+mn-ea"/>
            </a:endParaRPr>
          </a:p>
        </p:txBody>
      </p:sp>
      <p:sp>
        <p:nvSpPr>
          <p:cNvPr id="17" name="正方形/長方形 16">
            <a:extLst>
              <a:ext uri="{FF2B5EF4-FFF2-40B4-BE49-F238E27FC236}">
                <a16:creationId xmlns:a16="http://schemas.microsoft.com/office/drawing/2014/main" id="{B25C6DB4-3701-4219-94CF-52223B106841}"/>
              </a:ext>
            </a:extLst>
          </p:cNvPr>
          <p:cNvSpPr/>
          <p:nvPr/>
        </p:nvSpPr>
        <p:spPr>
          <a:xfrm>
            <a:off x="401781" y="7536315"/>
            <a:ext cx="6029336" cy="1326290"/>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n-ea"/>
              </a:rPr>
              <a:t>★</a:t>
            </a:r>
            <a:r>
              <a:rPr kumimoji="1" lang="en-US" altLang="ja-JP" sz="1400" b="1" dirty="0">
                <a:latin typeface="+mn-ea"/>
              </a:rPr>
              <a:t>PR</a:t>
            </a:r>
            <a:r>
              <a:rPr kumimoji="1" lang="ja-JP" altLang="en-US" sz="1400" b="1" dirty="0" err="1">
                <a:latin typeface="+mn-ea"/>
              </a:rPr>
              <a:t>、</a:t>
            </a:r>
            <a:r>
              <a:rPr kumimoji="1" lang="ja-JP" altLang="en-US" sz="1400" b="1" dirty="0">
                <a:latin typeface="+mn-ea"/>
              </a:rPr>
              <a:t>取材に関するお問合せ</a:t>
            </a:r>
            <a:endParaRPr kumimoji="1" lang="en-US" altLang="ja-JP" sz="1400" b="1" dirty="0">
              <a:latin typeface="+mn-ea"/>
            </a:endParaRPr>
          </a:p>
          <a:p>
            <a:pPr algn="ctr"/>
            <a:r>
              <a:rPr kumimoji="1" lang="ja-JP" altLang="en-US" sz="1400" dirty="0">
                <a:latin typeface="+mn-ea"/>
              </a:rPr>
              <a:t>パエリア・タパス祭り実行委員会　事務局　担当／井上</a:t>
            </a:r>
          </a:p>
          <a:p>
            <a:pPr algn="ctr"/>
            <a:r>
              <a:rPr kumimoji="1" lang="ja-JP" altLang="en-US" sz="1400" dirty="0">
                <a:latin typeface="+mn-ea"/>
              </a:rPr>
              <a:t>〒</a:t>
            </a:r>
            <a:r>
              <a:rPr kumimoji="1" lang="en-US" altLang="ja-JP" sz="1400" dirty="0">
                <a:latin typeface="+mn-ea"/>
              </a:rPr>
              <a:t>150-0001</a:t>
            </a:r>
            <a:r>
              <a:rPr kumimoji="1" lang="ja-JP" altLang="en-US" sz="1400" dirty="0">
                <a:latin typeface="+mn-ea"/>
              </a:rPr>
              <a:t>　東京都渋谷区神宮前</a:t>
            </a:r>
            <a:r>
              <a:rPr kumimoji="1" lang="en-US" altLang="ja-JP" sz="1400" dirty="0">
                <a:latin typeface="+mn-ea"/>
              </a:rPr>
              <a:t>3-7-4-2F</a:t>
            </a:r>
            <a:endParaRPr kumimoji="1" lang="ja-JP" altLang="en-US" sz="1400" dirty="0">
              <a:latin typeface="+mn-ea"/>
            </a:endParaRPr>
          </a:p>
          <a:p>
            <a:pPr algn="ctr"/>
            <a:r>
              <a:rPr kumimoji="1" lang="en-US" altLang="ja-JP" sz="1400" dirty="0">
                <a:latin typeface="+mn-ea"/>
              </a:rPr>
              <a:t>TEL</a:t>
            </a:r>
            <a:r>
              <a:rPr kumimoji="1" lang="ja-JP" altLang="en-US" sz="1400" dirty="0">
                <a:latin typeface="+mn-ea"/>
              </a:rPr>
              <a:t>：</a:t>
            </a:r>
            <a:r>
              <a:rPr kumimoji="1" lang="en-US" altLang="ja-JP" sz="1400" dirty="0">
                <a:latin typeface="+mn-ea"/>
              </a:rPr>
              <a:t>03-6811-1239</a:t>
            </a:r>
            <a:r>
              <a:rPr kumimoji="1" lang="ja-JP" altLang="en-US" sz="1400" dirty="0">
                <a:latin typeface="+mn-ea"/>
              </a:rPr>
              <a:t>（平日</a:t>
            </a:r>
            <a:r>
              <a:rPr kumimoji="1" lang="en-US" altLang="ja-JP" sz="1400" dirty="0">
                <a:latin typeface="+mn-ea"/>
              </a:rPr>
              <a:t>10:00</a:t>
            </a:r>
            <a:r>
              <a:rPr kumimoji="1" lang="ja-JP" altLang="en-US" sz="1400" dirty="0">
                <a:latin typeface="+mn-ea"/>
              </a:rPr>
              <a:t>～</a:t>
            </a:r>
            <a:r>
              <a:rPr kumimoji="1" lang="en-US" altLang="ja-JP" sz="1400" dirty="0">
                <a:latin typeface="+mn-ea"/>
              </a:rPr>
              <a:t>18:00</a:t>
            </a:r>
            <a:r>
              <a:rPr kumimoji="1" lang="ja-JP" altLang="en-US" sz="1400" dirty="0">
                <a:latin typeface="+mn-ea"/>
              </a:rPr>
              <a:t>） 　　</a:t>
            </a:r>
          </a:p>
          <a:p>
            <a:pPr algn="ctr"/>
            <a:r>
              <a:rPr kumimoji="1" lang="en-US" altLang="ja-JP" sz="1400" dirty="0">
                <a:latin typeface="+mn-ea"/>
              </a:rPr>
              <a:t>Mail</a:t>
            </a:r>
            <a:r>
              <a:rPr kumimoji="1" lang="ja-JP" altLang="en-US" sz="1400" dirty="0">
                <a:latin typeface="+mn-ea"/>
              </a:rPr>
              <a:t>：</a:t>
            </a:r>
            <a:r>
              <a:rPr kumimoji="1" lang="en-US" altLang="ja-JP" sz="1400" dirty="0">
                <a:latin typeface="+mn-ea"/>
              </a:rPr>
              <a:t>paellafes2018@paellajapon.org</a:t>
            </a:r>
            <a:endParaRPr kumimoji="1" lang="ja-JP" altLang="en-US" sz="1400" dirty="0">
              <a:latin typeface="+mn-ea"/>
            </a:endParaRPr>
          </a:p>
        </p:txBody>
      </p:sp>
      <p:sp>
        <p:nvSpPr>
          <p:cNvPr id="18" name="テキスト ボックス 17">
            <a:extLst>
              <a:ext uri="{FF2B5EF4-FFF2-40B4-BE49-F238E27FC236}">
                <a16:creationId xmlns:a16="http://schemas.microsoft.com/office/drawing/2014/main" id="{EE230718-D32B-460B-9DD5-CBB4C27BBBA0}"/>
              </a:ext>
            </a:extLst>
          </p:cNvPr>
          <p:cNvSpPr txBox="1"/>
          <p:nvPr/>
        </p:nvSpPr>
        <p:spPr>
          <a:xfrm>
            <a:off x="6176880" y="9452204"/>
            <a:ext cx="508473" cy="369332"/>
          </a:xfrm>
          <a:prstGeom prst="rect">
            <a:avLst/>
          </a:prstGeom>
          <a:noFill/>
        </p:spPr>
        <p:txBody>
          <a:bodyPr wrap="none" rtlCol="0">
            <a:spAutoFit/>
          </a:bodyPr>
          <a:lstStyle/>
          <a:p>
            <a:r>
              <a:rPr kumimoji="1" lang="en-US" altLang="ja-JP" dirty="0"/>
              <a:t>3/3</a:t>
            </a:r>
            <a:endParaRPr kumimoji="1" lang="ja-JP" altLang="en-US" dirty="0"/>
          </a:p>
        </p:txBody>
      </p:sp>
      <p:sp>
        <p:nvSpPr>
          <p:cNvPr id="13" name="テキスト ボックス 12">
            <a:extLst>
              <a:ext uri="{FF2B5EF4-FFF2-40B4-BE49-F238E27FC236}">
                <a16:creationId xmlns:a16="http://schemas.microsoft.com/office/drawing/2014/main" id="{3477EA11-19BD-438C-9044-2906B53D5327}"/>
              </a:ext>
            </a:extLst>
          </p:cNvPr>
          <p:cNvSpPr txBox="1"/>
          <p:nvPr/>
        </p:nvSpPr>
        <p:spPr>
          <a:xfrm>
            <a:off x="504305" y="8949890"/>
            <a:ext cx="6109365" cy="523220"/>
          </a:xfrm>
          <a:prstGeom prst="rect">
            <a:avLst/>
          </a:prstGeom>
          <a:noFill/>
        </p:spPr>
        <p:txBody>
          <a:bodyPr wrap="none" rtlCol="0">
            <a:spAutoFit/>
          </a:bodyPr>
          <a:lstStyle/>
          <a:p>
            <a:r>
              <a:rPr kumimoji="1" lang="en-US" altLang="ja-JP" sz="1400" dirty="0">
                <a:latin typeface="+mn-ea"/>
              </a:rPr>
              <a:t>【</a:t>
            </a:r>
            <a:r>
              <a:rPr kumimoji="1" lang="ja-JP" altLang="en-US" sz="1400" dirty="0">
                <a:latin typeface="+mn-ea"/>
              </a:rPr>
              <a:t>写真素材やこのリリースのデータ版は下記よりダウンロードください</a:t>
            </a:r>
            <a:r>
              <a:rPr kumimoji="1" lang="en-US" altLang="ja-JP" sz="1400" dirty="0">
                <a:latin typeface="+mn-ea"/>
              </a:rPr>
              <a:t>】</a:t>
            </a:r>
          </a:p>
          <a:p>
            <a:r>
              <a:rPr kumimoji="1" lang="en-US" altLang="ja-JP" sz="1400" dirty="0">
                <a:latin typeface="+mn-ea"/>
              </a:rPr>
              <a:t>http://ts1.adguild.co.jp/ptf2018photo.zip</a:t>
            </a:r>
            <a:endParaRPr kumimoji="1" lang="ja-JP" altLang="en-US" sz="1400" dirty="0">
              <a:latin typeface="+mn-ea"/>
            </a:endParaRPr>
          </a:p>
        </p:txBody>
      </p:sp>
    </p:spTree>
    <p:extLst>
      <p:ext uri="{BB962C8B-B14F-4D97-AF65-F5344CB8AC3E}">
        <p14:creationId xmlns:p14="http://schemas.microsoft.com/office/powerpoint/2010/main" val="17576581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1469</TotalTime>
  <Words>458</Words>
  <Application>Microsoft Office PowerPoint</Application>
  <PresentationFormat>A4 210 x 297 mm</PresentationFormat>
  <Paragraphs>81</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chavie</dc:creator>
  <cp:lastModifiedBy>chavie</cp:lastModifiedBy>
  <cp:revision>20</cp:revision>
  <dcterms:created xsi:type="dcterms:W3CDTF">2018-02-26T21:10:01Z</dcterms:created>
  <dcterms:modified xsi:type="dcterms:W3CDTF">2018-03-05T07:30:39Z</dcterms:modified>
</cp:coreProperties>
</file>