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61" r:id="rId4"/>
    <p:sldId id="291" r:id="rId5"/>
    <p:sldId id="272" r:id="rId6"/>
    <p:sldId id="264" r:id="rId7"/>
    <p:sldId id="284" r:id="rId8"/>
    <p:sldId id="289" r:id="rId9"/>
    <p:sldId id="276" r:id="rId10"/>
    <p:sldId id="288" r:id="rId11"/>
    <p:sldId id="287" r:id="rId12"/>
    <p:sldId id="292" r:id="rId13"/>
    <p:sldId id="258" r:id="rId14"/>
    <p:sldId id="290" r:id="rId15"/>
  </p:sldIdLst>
  <p:sldSz cx="9144000" cy="5143500" type="screen16x9"/>
  <p:notesSz cx="6858000" cy="9144000"/>
  <p:embeddedFontLst>
    <p:embeddedFont>
      <p:font typeface="Microsoft YaHei UI" panose="020B0503020204020204" pitchFamily="34" charset="-122"/>
      <p:regular r:id="rId17"/>
      <p:bold r:id="rId18"/>
    </p:embeddedFont>
    <p:embeddedFont>
      <p:font typeface="游ゴシック Medium" panose="020B0500000000000000" pitchFamily="50" charset="-128"/>
      <p:regular r:id="rId19"/>
    </p:embeddedFont>
    <p:embeddedFont>
      <p:font typeface="HGPｺﾞｼｯｸE" panose="020B0900000000000000" pitchFamily="50" charset="-128"/>
      <p:regular r:id="rId20"/>
    </p:embeddedFont>
    <p:embeddedFont>
      <p:font typeface="游ゴシック" panose="020B0400000000000000" pitchFamily="50" charset="-128"/>
      <p:regular r:id="rId21"/>
      <p:bold r:id="rId22"/>
    </p:embeddedFont>
    <p:embeddedFont>
      <p:font typeface="Sniglet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66"/>
    <a:srgbClr val="0099CC"/>
    <a:srgbClr val="FFCC00"/>
    <a:srgbClr val="FF6600"/>
    <a:srgbClr val="009999"/>
    <a:srgbClr val="FF99CC"/>
    <a:srgbClr val="0F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DD1FA87-F4F2-48FF-B0B6-F4B8C61749A3}">
  <a:tblStyle styleId="{CDD1FA87-F4F2-48FF-B0B6-F4B8C61749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89702" autoAdjust="0"/>
  </p:normalViewPr>
  <p:slideViewPr>
    <p:cSldViewPr>
      <p:cViewPr>
        <p:scale>
          <a:sx n="138" d="100"/>
          <a:sy n="138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1600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09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127\クリエイト部\デザイン\05_アプリ\SKIMA\バナーナ\logo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64" y="1687801"/>
            <a:ext cx="4432392" cy="180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 rot="21354564">
            <a:off x="5516776" y="3788067"/>
            <a:ext cx="1810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バナー作成サービス</a:t>
            </a:r>
            <a:endParaRPr kumimoji="1" lang="en-US" altLang="ja-JP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ＰＲＩＣＥ </a:t>
            </a:r>
            <a:r>
              <a:rPr lang="ja-JP" altLang="en-US" dirty="0" smtClean="0"/>
              <a:t>媒体セット</a:t>
            </a:r>
            <a:endParaRPr dirty="0"/>
          </a:p>
        </p:txBody>
      </p:sp>
      <p:sp>
        <p:nvSpPr>
          <p:cNvPr id="4" name="正方形/長方形 3"/>
          <p:cNvSpPr/>
          <p:nvPr/>
        </p:nvSpPr>
        <p:spPr>
          <a:xfrm>
            <a:off x="1141590" y="1730958"/>
            <a:ext cx="2088232" cy="2487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41590" y="1794185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CC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共通</a:t>
            </a:r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本セット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1590" y="2081127"/>
            <a:ext cx="22108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300×250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468×60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728×90</a:t>
            </a:r>
            <a:r>
              <a:rPr lang="en-US" altLang="ja-JP" sz="1100" dirty="0"/>
              <a:t>  </a:t>
            </a:r>
            <a:endParaRPr lang="en-US" altLang="ja-JP" sz="1100" dirty="0" smtClean="0"/>
          </a:p>
          <a:p>
            <a:r>
              <a:rPr lang="en-US" altLang="ja-JP" sz="1100" dirty="0" smtClean="0"/>
              <a:t>160×600</a:t>
            </a:r>
          </a:p>
          <a:p>
            <a:endParaRPr kumimoji="1" lang="en-US" altLang="ja-JP" sz="11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汎用性の高い</a:t>
            </a:r>
            <a:r>
              <a:rPr kumimoji="1" lang="en-US" altLang="ja-JP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サイズを用意しました。</a:t>
            </a:r>
            <a:endParaRPr kumimoji="1" lang="en-US" altLang="ja-JP" sz="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</a:t>
            </a:r>
            <a:r>
              <a:rPr kumimoji="1" lang="en-US" altLang="ja-JP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本で最低限の配信が可能です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45846" y="1740255"/>
            <a:ext cx="2088232" cy="2487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750102" y="1730905"/>
            <a:ext cx="2088232" cy="2487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26751" y="2101962"/>
            <a:ext cx="215315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300×250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600</a:t>
            </a:r>
            <a:r>
              <a:rPr lang="en-US" altLang="ja-JP" sz="1100" dirty="0"/>
              <a:t>×</a:t>
            </a:r>
            <a:r>
              <a:rPr lang="en-US" altLang="ja-JP" sz="1100" dirty="0" smtClean="0"/>
              <a:t>500</a:t>
            </a:r>
            <a:r>
              <a:rPr lang="ja-JP" altLang="en-US" sz="1100" dirty="0" smtClean="0"/>
              <a:t>  </a:t>
            </a:r>
            <a:r>
              <a:rPr lang="en-US" altLang="ja-JP" sz="1100" dirty="0" smtClean="0"/>
              <a:t>1200×628  </a:t>
            </a:r>
          </a:p>
          <a:p>
            <a:r>
              <a:rPr lang="en-US" altLang="ja-JP" sz="1100" dirty="0" smtClean="0"/>
              <a:t>300×300  180×180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468×60</a:t>
            </a:r>
            <a:r>
              <a:rPr lang="en-US" altLang="ja-JP" sz="1100" dirty="0"/>
              <a:t> </a:t>
            </a:r>
            <a:r>
              <a:rPr lang="en-US" altLang="ja-JP" sz="1100" dirty="0" smtClean="0"/>
              <a:t> </a:t>
            </a:r>
          </a:p>
          <a:p>
            <a:r>
              <a:rPr lang="en-US" altLang="ja-JP" sz="1100" dirty="0" smtClean="0"/>
              <a:t>728×90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160×600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320×50</a:t>
            </a:r>
          </a:p>
          <a:p>
            <a:r>
              <a:rPr lang="en-US" altLang="ja-JP" sz="1100" dirty="0" smtClean="0"/>
              <a:t>320×100  640×100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640×200</a:t>
            </a:r>
          </a:p>
          <a:p>
            <a:endParaRPr lang="en-US" altLang="ja-JP" sz="1100" dirty="0"/>
          </a:p>
          <a:p>
            <a:endParaRPr lang="en-US" altLang="ja-JP" sz="1100" dirty="0" smtClean="0"/>
          </a:p>
          <a:p>
            <a:r>
              <a:rPr lang="en-US" altLang="ja-JP" sz="900" dirty="0" smtClean="0"/>
              <a:t>Yahoo!</a:t>
            </a:r>
            <a:r>
              <a:rPr lang="ja-JP" altLang="en-US" sz="900" dirty="0" smtClean="0"/>
              <a:t>の</a:t>
            </a:r>
            <a:r>
              <a:rPr lang="ja-JP" altLang="en-US" sz="900" dirty="0"/>
              <a:t>ディスプレイ広告用</a:t>
            </a:r>
            <a:endParaRPr lang="en-US" altLang="ja-JP" sz="900" dirty="0"/>
          </a:p>
          <a:p>
            <a:r>
              <a:rPr lang="ja-JP" altLang="en-US" sz="900" dirty="0"/>
              <a:t>フルセットなのでインプレッションの</a:t>
            </a:r>
            <a:endParaRPr lang="en-US" altLang="ja-JP" sz="900" dirty="0"/>
          </a:p>
          <a:p>
            <a:r>
              <a:rPr lang="ja-JP" altLang="en-US" sz="900" dirty="0"/>
              <a:t>取りこぼしがありません</a:t>
            </a:r>
            <a:r>
              <a:rPr lang="en-US" altLang="ja-JP" sz="900" dirty="0"/>
              <a:t>   </a:t>
            </a:r>
          </a:p>
          <a:p>
            <a:r>
              <a:rPr lang="en-US" altLang="ja-JP" sz="900" dirty="0" smtClean="0"/>
              <a:t> </a:t>
            </a:r>
            <a:endParaRPr kumimoji="1" lang="ja-JP" altLang="en-US" sz="9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45846" y="1794185"/>
            <a:ext cx="199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YDN</a:t>
            </a:r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本フルセット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2876" y="370757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\16,000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1287" y="370693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\8,000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91379" y="1810874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0099CC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GDN</a:t>
            </a:r>
            <a:r>
              <a: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</a:t>
            </a:r>
            <a:r>
              <a: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本フルセット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16686" y="2118651"/>
            <a:ext cx="2146742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300×250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336</a:t>
            </a:r>
            <a:r>
              <a:rPr lang="en-US" altLang="ja-JP" sz="1100" dirty="0"/>
              <a:t>×</a:t>
            </a:r>
            <a:r>
              <a:rPr lang="en-US" altLang="ja-JP" sz="1100" dirty="0" smtClean="0"/>
              <a:t>280</a:t>
            </a:r>
            <a:r>
              <a:rPr lang="ja-JP" altLang="en-US" sz="1100" dirty="0" smtClean="0"/>
              <a:t>  </a:t>
            </a:r>
            <a:r>
              <a:rPr lang="en-US" altLang="ja-JP" sz="1100" dirty="0" smtClean="0"/>
              <a:t>240</a:t>
            </a:r>
            <a:r>
              <a:rPr lang="en-US" altLang="ja-JP" sz="1100" dirty="0"/>
              <a:t>×</a:t>
            </a:r>
            <a:r>
              <a:rPr lang="en-US" altLang="ja-JP" sz="1100" dirty="0" smtClean="0"/>
              <a:t>400  </a:t>
            </a:r>
          </a:p>
          <a:p>
            <a:r>
              <a:rPr lang="en-US" altLang="ja-JP" sz="1100" dirty="0" smtClean="0"/>
              <a:t>250×250  200</a:t>
            </a:r>
            <a:r>
              <a:rPr lang="en-US" altLang="ja-JP" sz="1100" dirty="0"/>
              <a:t>×</a:t>
            </a:r>
            <a:r>
              <a:rPr lang="en-US" altLang="ja-JP" sz="1100" dirty="0" smtClean="0"/>
              <a:t>200 </a:t>
            </a:r>
            <a:r>
              <a:rPr lang="ja-JP" altLang="en-US" sz="1100" dirty="0"/>
              <a:t> </a:t>
            </a:r>
            <a:r>
              <a:rPr lang="en-US" altLang="ja-JP" sz="1100" dirty="0" smtClean="0"/>
              <a:t>468×60</a:t>
            </a:r>
          </a:p>
          <a:p>
            <a:r>
              <a:rPr lang="en-US" altLang="ja-JP" sz="1100" dirty="0" smtClean="0"/>
              <a:t>728×90</a:t>
            </a:r>
            <a:r>
              <a:rPr lang="en-US" altLang="ja-JP" sz="1100" dirty="0"/>
              <a:t>  </a:t>
            </a:r>
            <a:r>
              <a:rPr lang="en-US" altLang="ja-JP" sz="1100" dirty="0" smtClean="0"/>
              <a:t>970×90  970×250</a:t>
            </a:r>
          </a:p>
          <a:p>
            <a:r>
              <a:rPr lang="en-US" altLang="ja-JP" sz="1100" dirty="0" smtClean="0"/>
              <a:t>120×600  160×600  300×600</a:t>
            </a:r>
          </a:p>
          <a:p>
            <a:r>
              <a:rPr lang="en-US" altLang="ja-JP" sz="1100" dirty="0" smtClean="0"/>
              <a:t>300×1050  320×50  320×100</a:t>
            </a:r>
          </a:p>
          <a:p>
            <a:endParaRPr lang="en-US" altLang="ja-JP" sz="1100" dirty="0"/>
          </a:p>
          <a:p>
            <a:r>
              <a:rPr lang="en-US" altLang="ja-JP" sz="900" dirty="0" smtClean="0"/>
              <a:t>Google</a:t>
            </a:r>
            <a:r>
              <a:rPr lang="ja-JP" altLang="en-US" sz="900" dirty="0" smtClean="0"/>
              <a:t>のディスプレイ広告用</a:t>
            </a:r>
            <a:endParaRPr lang="en-US" altLang="ja-JP" sz="900" dirty="0" smtClean="0"/>
          </a:p>
          <a:p>
            <a:r>
              <a:rPr lang="ja-JP" altLang="en-US" sz="900" dirty="0" smtClean="0"/>
              <a:t>フルセットなのでインプレッションの</a:t>
            </a:r>
            <a:endParaRPr lang="en-US" altLang="ja-JP" sz="900" dirty="0" smtClean="0"/>
          </a:p>
          <a:p>
            <a:r>
              <a:rPr lang="ja-JP" altLang="en-US" sz="900" dirty="0" smtClean="0"/>
              <a:t>取りこぼしがありません</a:t>
            </a:r>
            <a:r>
              <a:rPr lang="en-US" altLang="ja-JP" sz="900" dirty="0" smtClean="0"/>
              <a:t> </a:t>
            </a:r>
            <a:r>
              <a:rPr lang="en-US" altLang="ja-JP" sz="900" dirty="0"/>
              <a:t> </a:t>
            </a:r>
            <a:r>
              <a:rPr lang="en-US" altLang="ja-JP" sz="900" dirty="0" smtClean="0"/>
              <a:t>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27132" y="3702273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\18,000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to\Desktop\ネットワークバナーサイズ\GDN\120×600_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7" y="1930830"/>
            <a:ext cx="462969" cy="23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to\Desktop\ネットワークバナーサイズ\GDN\160×600_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01" y="1917352"/>
            <a:ext cx="617292" cy="23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to\Desktop\ネットワークバナーサイズ\GDN\240×400_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9" y="1947925"/>
            <a:ext cx="925939" cy="15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to\Desktop\ネットワークバナーサイズ\GDN\250×250_SPP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9" y="3178821"/>
            <a:ext cx="964520" cy="9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to\Desktop\ネットワークバナーサイズ\GDN\300×250_SPP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22" y="784043"/>
            <a:ext cx="1157424" cy="9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to\Desktop\ネットワークバナーサイズ\GDN\300×600_P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98" y="1947925"/>
            <a:ext cx="1157424" cy="23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to\Desktop\ネットワークバナーサイズ\GDN\300×1050_P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4043"/>
            <a:ext cx="1157423" cy="40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ato\Desktop\ネットワークバナーサイズ\GDN\320×50_S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79" y="4622830"/>
            <a:ext cx="1234586" cy="1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ato\Desktop\ネットワークバナーサイズ\GDN\320×100_S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98" y="4449217"/>
            <a:ext cx="1234584" cy="3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ato\Desktop\ネットワークバナーサイズ\GDN\336×280_SPP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9" y="1947925"/>
            <a:ext cx="1296315" cy="10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ato\Desktop\ネットワークバナーサイズ\GDN\468×60_P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9" y="4603540"/>
            <a:ext cx="1805581" cy="2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ato\Desktop\ネットワークバナーサイズ\GDN\728×90_P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38" y="320507"/>
            <a:ext cx="2808683" cy="3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sato\Desktop\ネットワークバナーサイズ\GDN\970×90_P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1" y="320508"/>
            <a:ext cx="3742338" cy="3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sato\Desktop\ネットワークバナーサイズ\GDN\970×250_PC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9" y="777013"/>
            <a:ext cx="3742337" cy="9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　制作</a:t>
            </a:r>
            <a:endParaRPr kumimoji="1" lang="ja-JP" altLang="en-US" dirty="0"/>
          </a:p>
        </p:txBody>
      </p:sp>
      <p:pic>
        <p:nvPicPr>
          <p:cNvPr id="1027" name="Picture 3" descr="\\192.168.1.128\skima\09)バナーナ\サンプルバナー\ゴールド\contact@pori.jp\楽天チラシ_表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281015"/>
            <a:ext cx="2343118" cy="30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56176" y="973238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LP</a:t>
            </a:r>
            <a:r>
              <a: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制作</a:t>
            </a:r>
          </a:p>
        </p:txBody>
      </p:sp>
      <p:pic>
        <p:nvPicPr>
          <p:cNvPr id="1031" name="Picture 7" descr="「進撃の猫進撃の猫」のフリー写真素材を拡大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76322"/>
            <a:ext cx="2642796" cy="17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ato\Downloads\動画再生マークのアイコン.png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7" y="2671444"/>
            <a:ext cx="770517" cy="7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220317" y="186854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動画作成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5616" y="4273706"/>
            <a:ext cx="1415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/>
              <a:t>※</a:t>
            </a:r>
            <a:r>
              <a:rPr kumimoji="1" lang="ja-JP" altLang="en-US" sz="800" dirty="0" smtClean="0"/>
              <a:t>別途お見積りいたします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567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 idx="4294967295"/>
          </p:nvPr>
        </p:nvSpPr>
        <p:spPr>
          <a:xfrm>
            <a:off x="762000" y="1995686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400" dirty="0" smtClean="0">
                <a:solidFill>
                  <a:srgbClr val="000000"/>
                </a:solidFill>
              </a:rPr>
              <a:t>制作例</a:t>
            </a:r>
            <a:endParaRPr sz="5400" dirty="0"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52649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80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lang="ja-JP" altLang="en-US" sz="180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サイト用バナーからプロモーション広告まで様々なバナーお作りします。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6" name="Shape 7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300" y="518900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7E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o\Desktop\西村大志_バナーサンプル\バナーサンプル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93" y="4299942"/>
            <a:ext cx="1825657" cy="5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to\Desktop\西村大志_バナーサンプル\アメブロバナー2018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7493"/>
            <a:ext cx="3819456" cy="11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to\Desktop\西村大志_バナーサンプル\バナーサンプル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1810524" cy="15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to\Desktop\西村大志_バナーサンプル\バナーサンプル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460" y="1563638"/>
            <a:ext cx="1810524" cy="15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to\Desktop\西村大志_バナーサンプル\バナーサンプル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87" y="3421001"/>
            <a:ext cx="1837063" cy="5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1.127\クリエイト部\デザイン\05_アプリ\SKIMA\バナー\171115\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84634"/>
            <a:ext cx="22050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192.168.1.127\クリエイト部\デザイン\05_アプリ\SKIMA\バナー\171110\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394" y="284635"/>
            <a:ext cx="2204936" cy="11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to\Desktop\0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5026" y="3147815"/>
            <a:ext cx="1810524" cy="17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ato\Desktop\0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6" b="3192"/>
          <a:stretch/>
        </p:blipFill>
        <p:spPr bwMode="auto">
          <a:xfrm>
            <a:off x="4537854" y="1563638"/>
            <a:ext cx="3902286" cy="34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 smtClean="0"/>
              <a:t>COMPANY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PROFILE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917575" y="1474250"/>
            <a:ext cx="3153600" cy="26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200" b="1" dirty="0" smtClean="0">
                <a:solidFill>
                  <a:srgbClr val="000000"/>
                </a:solidFill>
                <a:latin typeface="+mj-ea"/>
                <a:ea typeface="+mj-ea"/>
              </a:rPr>
              <a:t>株式会社ビジュアルワークス</a:t>
            </a:r>
            <a:endParaRPr lang="en-US" altLang="ja-JP" sz="12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200" b="1" dirty="0" smtClean="0">
                <a:solidFill>
                  <a:srgbClr val="000000"/>
                </a:solidFill>
                <a:latin typeface="+mj-ea"/>
                <a:ea typeface="+mj-ea"/>
              </a:rPr>
              <a:t>設立：</a:t>
            </a:r>
            <a:r>
              <a:rPr lang="en-US" altLang="ja-JP" sz="1200" b="1" dirty="0" smtClean="0">
                <a:solidFill>
                  <a:srgbClr val="000000"/>
                </a:solidFill>
                <a:latin typeface="+mj-ea"/>
                <a:ea typeface="+mj-ea"/>
              </a:rPr>
              <a:t>2003</a:t>
            </a:r>
            <a:r>
              <a:rPr lang="ja-JP" altLang="en-US" sz="1200" b="1" dirty="0" smtClean="0">
                <a:solidFill>
                  <a:srgbClr val="000000"/>
                </a:solidFill>
                <a:latin typeface="+mj-ea"/>
                <a:ea typeface="+mj-ea"/>
              </a:rPr>
              <a:t>年</a:t>
            </a:r>
            <a:r>
              <a:rPr lang="en-US" altLang="ja-JP" sz="1200" b="1" dirty="0" smtClean="0">
                <a:solidFill>
                  <a:srgbClr val="000000"/>
                </a:solidFill>
                <a:latin typeface="+mj-ea"/>
                <a:ea typeface="+mj-ea"/>
              </a:rPr>
              <a:t>7</a:t>
            </a:r>
            <a:r>
              <a:rPr lang="ja-JP" altLang="en-US" sz="1200" b="1" dirty="0" smtClean="0">
                <a:solidFill>
                  <a:srgbClr val="000000"/>
                </a:solidFill>
                <a:latin typeface="+mj-ea"/>
                <a:ea typeface="+mj-ea"/>
              </a:rPr>
              <a:t>月</a:t>
            </a:r>
            <a:r>
              <a:rPr lang="en-US" altLang="ja-JP" sz="1200" b="1" dirty="0" smtClean="0">
                <a:solidFill>
                  <a:srgbClr val="000000"/>
                </a:solidFill>
                <a:latin typeface="+mj-ea"/>
                <a:ea typeface="+mj-ea"/>
              </a:rPr>
              <a:t>22</a:t>
            </a:r>
            <a:r>
              <a:rPr lang="ja-JP" altLang="en-US" sz="1200" b="1" dirty="0" smtClean="0">
                <a:solidFill>
                  <a:srgbClr val="000000"/>
                </a:solidFill>
                <a:latin typeface="+mj-ea"/>
                <a:ea typeface="+mj-ea"/>
              </a:rPr>
              <a:t>日</a:t>
            </a:r>
            <a:endParaRPr sz="12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379588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モバイル・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のメディア、及びコンテンツ</a:t>
            </a:r>
            <a:r>
              <a:rPr lang="ja-JP" altLang="en-US" dirty="0"/>
              <a:t>の企画・制作・運営ならびに</a:t>
            </a:r>
            <a:endParaRPr lang="en-US" altLang="ja-JP" dirty="0"/>
          </a:p>
          <a:p>
            <a:r>
              <a:rPr lang="ja-JP" altLang="en-US" dirty="0"/>
              <a:t>広告事業を中心とした事業を核に展開しております。</a:t>
            </a:r>
            <a:endParaRPr kumimoji="1" lang="ja-JP" altLang="en-US" dirty="0"/>
          </a:p>
        </p:txBody>
      </p:sp>
      <p:pic>
        <p:nvPicPr>
          <p:cNvPr id="1027" name="Picture 3" descr="C:\Users\sato\Desktop\img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61" y="987574"/>
            <a:ext cx="1120376" cy="4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M2 Voice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5833"/>
            <a:ext cx="1977905" cy="109001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フォレストページ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9155"/>
            <a:ext cx="1977905" cy="10900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1259632" y="2345833"/>
            <a:ext cx="1977905" cy="1076659"/>
            <a:chOff x="1115616" y="2178214"/>
            <a:chExt cx="1977905" cy="1076659"/>
          </a:xfrm>
        </p:grpSpPr>
        <p:sp>
          <p:nvSpPr>
            <p:cNvPr id="6" name="正方形/長方形 5"/>
            <p:cNvSpPr/>
            <p:nvPr/>
          </p:nvSpPr>
          <p:spPr>
            <a:xfrm>
              <a:off x="1115616" y="2178214"/>
              <a:ext cx="1977905" cy="1076659"/>
            </a:xfrm>
            <a:prstGeom prst="rect">
              <a:avLst/>
            </a:prstGeom>
            <a:ln w="12700">
              <a:solidFill>
                <a:srgbClr val="0FC1E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797" y="2363513"/>
              <a:ext cx="1435542" cy="6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1386809" y="3429168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イラストオーダーサービス</a:t>
            </a:r>
            <a:endParaRPr kumimoji="1" lang="ja-JP" altLang="en-US" sz="1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547049" y="3447739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ホームページ作成</a:t>
            </a:r>
            <a:r>
              <a:rPr kumimoji="1" lang="ja-JP" altLang="en-US" sz="1000" b="1" dirty="0"/>
              <a:t>サービス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34916" y="3447739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ドラマ</a:t>
            </a:r>
            <a:r>
              <a:rPr kumimoji="1" lang="en-US" altLang="ja-JP" sz="1000" b="1" dirty="0" smtClean="0"/>
              <a:t>CD</a:t>
            </a:r>
            <a:r>
              <a:rPr kumimoji="1" lang="ja-JP" altLang="en-US" sz="1000" b="1" dirty="0" smtClean="0"/>
              <a:t>レーベル</a:t>
            </a:r>
            <a:endParaRPr kumimoji="1" lang="ja-JP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What's</a:t>
            </a:r>
            <a:r>
              <a:rPr lang="ja-JP" altLang="en-US" dirty="0" smtClean="0"/>
              <a:t>　</a:t>
            </a:r>
            <a:r>
              <a:rPr lang="ja-JP" altLang="en-US" dirty="0"/>
              <a:t>バナーナ</a:t>
            </a: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6968100" cy="2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latin typeface="+mn-ea"/>
                <a:ea typeface="+mn-ea"/>
              </a:rPr>
              <a:t>弊社では</a:t>
            </a:r>
            <a:r>
              <a:rPr lang="en-US" altLang="ja-JP" sz="1600" dirty="0" smtClean="0">
                <a:latin typeface="+mn-ea"/>
                <a:ea typeface="+mn-ea"/>
              </a:rPr>
              <a:t>SKIMA</a:t>
            </a:r>
            <a:r>
              <a:rPr lang="ja-JP" altLang="en-US" sz="1600" dirty="0" smtClean="0">
                <a:latin typeface="+mn-ea"/>
                <a:ea typeface="+mn-ea"/>
              </a:rPr>
              <a:t>という「絵を描いて欲しい人」と「クリエイター」を繋ぐシェアサービスを運営しており、</a:t>
            </a:r>
            <a:r>
              <a:rPr lang="en-US" altLang="ja-JP" sz="1600" dirty="0" smtClean="0">
                <a:latin typeface="+mn-ea"/>
                <a:ea typeface="+mn-ea"/>
              </a:rPr>
              <a:t>4000</a:t>
            </a:r>
            <a:r>
              <a:rPr lang="ja-JP" altLang="en-US" sz="1600" dirty="0" smtClean="0">
                <a:latin typeface="+mn-ea"/>
                <a:ea typeface="+mn-ea"/>
              </a:rPr>
              <a:t>名のクリエイターが</a:t>
            </a:r>
            <a:r>
              <a:rPr lang="ja-JP" altLang="en-US" sz="1600" dirty="0">
                <a:latin typeface="+mn-ea"/>
                <a:ea typeface="+mn-ea"/>
              </a:rPr>
              <a:t>活動</a:t>
            </a:r>
            <a:r>
              <a:rPr lang="ja-JP" altLang="en-US" sz="1600" dirty="0" smtClean="0">
                <a:latin typeface="+mn-ea"/>
                <a:ea typeface="+mn-ea"/>
              </a:rPr>
              <a:t>を</a:t>
            </a:r>
            <a:r>
              <a:rPr lang="ja-JP" altLang="en-US" sz="1600" dirty="0">
                <a:latin typeface="+mn-ea"/>
                <a:ea typeface="+mn-ea"/>
              </a:rPr>
              <a:t>して</a:t>
            </a:r>
            <a:r>
              <a:rPr lang="ja-JP" altLang="en-US" sz="1600" dirty="0" smtClean="0">
                <a:latin typeface="+mn-ea"/>
                <a:ea typeface="+mn-ea"/>
              </a:rPr>
              <a:t>おります</a:t>
            </a:r>
            <a:r>
              <a:rPr lang="ja-JP" altLang="en-US" sz="1600" dirty="0">
                <a:latin typeface="+mn-ea"/>
                <a:ea typeface="+mn-ea"/>
              </a:rPr>
              <a:t>。</a:t>
            </a:r>
            <a:endParaRPr lang="en-US" altLang="ja-JP" sz="1600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latin typeface="+mn-ea"/>
                <a:ea typeface="+mn-ea"/>
              </a:rPr>
              <a:t>登録クリエイターがお客様のニーズに合させたバナーを作成させていただきます。</a:t>
            </a:r>
            <a:endParaRPr lang="en-US" altLang="ja-JP" sz="1600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ja-JP" sz="1600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200" dirty="0" smtClean="0">
                <a:latin typeface="+mn-ea"/>
                <a:ea typeface="+mn-ea"/>
              </a:rPr>
              <a:t>▼こんなお悩み</a:t>
            </a:r>
            <a:r>
              <a:rPr lang="ja-JP" altLang="en-US" sz="1200" dirty="0">
                <a:latin typeface="+mn-ea"/>
                <a:ea typeface="+mn-ea"/>
              </a:rPr>
              <a:t>ありません</a:t>
            </a:r>
            <a:r>
              <a:rPr lang="ja-JP" altLang="en-US" sz="1200" dirty="0" smtClean="0">
                <a:latin typeface="+mn-ea"/>
                <a:ea typeface="+mn-ea"/>
              </a:rPr>
              <a:t>か</a:t>
            </a:r>
            <a:endParaRPr lang="en-US" altLang="ja-JP" sz="1200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200" dirty="0" smtClean="0">
                <a:latin typeface="+mn-ea"/>
                <a:ea typeface="+mn-ea"/>
              </a:rPr>
              <a:t>・</a:t>
            </a:r>
            <a:r>
              <a:rPr lang="ja-JP" altLang="en-US" sz="1200" u="sng" dirty="0" smtClean="0">
                <a:latin typeface="+mn-ea"/>
                <a:ea typeface="+mn-ea"/>
              </a:rPr>
              <a:t>広告がすぐに枯れてしまう</a:t>
            </a:r>
            <a:endParaRPr lang="en-US" altLang="ja-JP" sz="1200" u="sng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200" dirty="0" smtClean="0">
                <a:latin typeface="+mn-ea"/>
                <a:ea typeface="+mn-ea"/>
              </a:rPr>
              <a:t>・</a:t>
            </a:r>
            <a:r>
              <a:rPr lang="ja-JP" altLang="en-US" sz="1200" u="sng" dirty="0" smtClean="0">
                <a:latin typeface="+mn-ea"/>
                <a:ea typeface="+mn-ea"/>
              </a:rPr>
              <a:t>配信したけど効果がよくわからなかった</a:t>
            </a:r>
            <a:endParaRPr lang="en-US" altLang="ja-JP" sz="1200" u="sng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200" dirty="0" smtClean="0">
                <a:latin typeface="+mn-ea"/>
                <a:ea typeface="+mn-ea"/>
              </a:rPr>
              <a:t>・</a:t>
            </a:r>
            <a:r>
              <a:rPr lang="ja-JP" altLang="en-US" sz="1200" u="sng" dirty="0" smtClean="0">
                <a:latin typeface="+mn-ea"/>
                <a:ea typeface="+mn-ea"/>
              </a:rPr>
              <a:t>自社制作だとクリエイティブに偏りがでてしまう</a:t>
            </a:r>
            <a:endParaRPr lang="en-US" altLang="ja-JP" sz="1200" u="sng" dirty="0" smtClean="0">
              <a:latin typeface="+mn-ea"/>
              <a:ea typeface="+mn-ea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1200" dirty="0" smtClean="0">
                <a:latin typeface="+mn-ea"/>
                <a:ea typeface="+mn-ea"/>
              </a:rPr>
              <a:t>・</a:t>
            </a:r>
            <a:r>
              <a:rPr lang="ja-JP" altLang="en-US" sz="1200" u="sng" dirty="0" smtClean="0">
                <a:latin typeface="+mn-ea"/>
                <a:ea typeface="+mn-ea"/>
              </a:rPr>
              <a:t>バナー制作にかける時間がない</a:t>
            </a:r>
            <a:endParaRPr lang="en-US" altLang="ja-JP" sz="1200" u="sng" dirty="0">
              <a:latin typeface="+mn-ea"/>
              <a:ea typeface="+mn-ea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4997385" y="2787774"/>
            <a:ext cx="2079634" cy="1512168"/>
          </a:xfrm>
          <a:prstGeom prst="wedgeEllipseCallout">
            <a:avLst>
              <a:gd name="adj1" fmla="val -72493"/>
              <a:gd name="adj2" fmla="val 898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24086" y="3219822"/>
            <a:ext cx="2068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そのお悩み</a:t>
            </a:r>
            <a:endParaRPr kumimoji="1"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バナーナが解決します！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制作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流れ</a:t>
            </a:r>
          </a:p>
        </p:txBody>
      </p:sp>
      <p:pic>
        <p:nvPicPr>
          <p:cNvPr id="20" name="Picture 3" descr="C:\Users\sato\Desktop\th_business_icon_simple_compan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68" y="2051591"/>
            <a:ext cx="1470573" cy="14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3212893" y="1927575"/>
            <a:ext cx="1924352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06559" y="300379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スケジュール管理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品質</a:t>
            </a:r>
            <a:r>
              <a:rPr lang="ja-JP" altLang="en-US" dirty="0"/>
              <a:t>管理</a:t>
            </a:r>
            <a:endParaRPr kumimoji="1" lang="ja-JP" altLang="en-US" dirty="0"/>
          </a:p>
        </p:txBody>
      </p:sp>
      <p:pic>
        <p:nvPicPr>
          <p:cNvPr id="33" name="Picture 2" descr="\\192.168.1.127\クリエイト部\デザイン\05_アプリ\SKIMA\バナーナ\logo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013" y="2140477"/>
            <a:ext cx="1601000" cy="6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6176040" y="1923678"/>
            <a:ext cx="192435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6" descr="\\192.168.1.128\skima\02)デザイン\ロゴ\ロゴ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656" y="1997410"/>
            <a:ext cx="949119" cy="2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orage.skima.jp/storage/1/normal/item/014/596/14596/showcase-cc4f5613872c07d671e9b837cb80d4bd-20160928170717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384" y="2362465"/>
            <a:ext cx="526948" cy="5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age.skima.jp/storage/1/normal/item/035/819/35819/showcase-40838032c10ef198d3fdc3290b3930b8-20170516040106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083" y="2373536"/>
            <a:ext cx="510983" cy="5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orage.skima.jp/storage/1/normal/item/060/454/60454/showcase-c47d532042a4b9bbeb3e9a47ce728d6a-20171211211840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372" y="2982762"/>
            <a:ext cx="515960" cy="5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orage.skima.jp/storage/1/normal/item/062/179/62179/showcase-cfbc5865414ee361e37c8f64cad0fe71-20171227224441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882" y="2960261"/>
            <a:ext cx="560962" cy="5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orage.skima.jp/storage/gallery/gallery/012/542/12542/detail-5d33c9360326b7dcf2c78a9f86551da9-20171016204422.jpe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5845" y="2373536"/>
            <a:ext cx="504347" cy="5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orage.skima.jp/storage/1/normal/item/051/739/51739/showcase-8f3fdf6f9a5a1fea4cd3a5d588bbc33b-20170920045024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881" y="2982762"/>
            <a:ext cx="531746" cy="5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手書きハーフ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5624" y="2288766"/>
            <a:ext cx="918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2249641" y="2246578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依頼</a:t>
            </a:r>
            <a:endParaRPr kumimoji="1" lang="ja-JP" altLang="en-US" sz="105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250491" y="225350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募集</a:t>
            </a:r>
            <a:endParaRPr kumimoji="1" lang="ja-JP" altLang="en-US" sz="105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14496" y="300353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納品</a:t>
            </a:r>
            <a:endParaRPr kumimoji="1" lang="ja-JP" altLang="en-US" sz="1050" dirty="0"/>
          </a:p>
        </p:txBody>
      </p:sp>
      <p:pic>
        <p:nvPicPr>
          <p:cNvPr id="49" name="Picture 14" descr="手書きハーフ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184594" y="2750079"/>
            <a:ext cx="918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2609233" y="302431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納品</a:t>
            </a:r>
            <a:endParaRPr kumimoji="1" lang="ja-JP" altLang="en-US" sz="1050" dirty="0"/>
          </a:p>
        </p:txBody>
      </p:sp>
      <p:pic>
        <p:nvPicPr>
          <p:cNvPr id="52" name="Picture 14" descr="手書きハーフ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629" y="2288766"/>
            <a:ext cx="918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手書きハーフ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191599" y="2750079"/>
            <a:ext cx="918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983858" y="3867894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/>
              <a:t>バナーナがクリエイターと品質の管理を行うので安心です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0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 smtClean="0"/>
              <a:t>FLOW</a:t>
            </a:r>
            <a:endParaRPr dirty="0"/>
          </a:p>
        </p:txBody>
      </p:sp>
      <p:sp>
        <p:nvSpPr>
          <p:cNvPr id="193" name="Shape 193"/>
          <p:cNvSpPr/>
          <p:nvPr/>
        </p:nvSpPr>
        <p:spPr>
          <a:xfrm rot="-152142">
            <a:off x="839682" y="2409683"/>
            <a:ext cx="1225242" cy="995527"/>
          </a:xfrm>
          <a:prstGeom prst="homePlate">
            <a:avLst>
              <a:gd name="adj" fmla="val 30129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+mn-ea"/>
                <a:ea typeface="+mn-ea"/>
                <a:cs typeface="Sniglet"/>
                <a:sym typeface="Sniglet"/>
              </a:rPr>
              <a:t>お問い合わせ</a:t>
            </a:r>
            <a:endParaRPr sz="1050" b="1" dirty="0">
              <a:latin typeface="+mn-ea"/>
              <a:ea typeface="+mn-ea"/>
              <a:cs typeface="Sniglet"/>
              <a:sym typeface="Sniglet"/>
            </a:endParaRPr>
          </a:p>
        </p:txBody>
      </p:sp>
      <p:sp>
        <p:nvSpPr>
          <p:cNvPr id="194" name="Shape 194"/>
          <p:cNvSpPr/>
          <p:nvPr/>
        </p:nvSpPr>
        <p:spPr>
          <a:xfrm rot="-151954">
            <a:off x="2018063" y="2345704"/>
            <a:ext cx="1248795" cy="995527"/>
          </a:xfrm>
          <a:prstGeom prst="chevron">
            <a:avLst>
              <a:gd name="adj" fmla="val 29853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+mn-ea"/>
                <a:ea typeface="+mn-ea"/>
                <a:cs typeface="Sniglet"/>
                <a:sym typeface="Sniglet"/>
              </a:rPr>
              <a:t>ヒアリング</a:t>
            </a:r>
            <a:endParaRPr sz="1050" b="1" dirty="0">
              <a:latin typeface="+mn-ea"/>
              <a:ea typeface="+mn-ea"/>
              <a:cs typeface="Sniglet"/>
              <a:sym typeface="Sniglet"/>
            </a:endParaRPr>
          </a:p>
        </p:txBody>
      </p:sp>
      <p:sp>
        <p:nvSpPr>
          <p:cNvPr id="195" name="Shape 195"/>
          <p:cNvSpPr/>
          <p:nvPr/>
        </p:nvSpPr>
        <p:spPr>
          <a:xfrm rot="-151954">
            <a:off x="3242199" y="2283082"/>
            <a:ext cx="1248795" cy="995527"/>
          </a:xfrm>
          <a:prstGeom prst="chevron">
            <a:avLst>
              <a:gd name="adj" fmla="val 29853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+mn-ea"/>
                <a:ea typeface="+mn-ea"/>
                <a:cs typeface="Sniglet"/>
                <a:sym typeface="Sniglet"/>
              </a:rPr>
              <a:t>ご提案</a:t>
            </a:r>
            <a:endParaRPr sz="1050" b="1" dirty="0">
              <a:latin typeface="+mn-ea"/>
              <a:ea typeface="+mn-ea"/>
              <a:cs typeface="Sniglet"/>
              <a:sym typeface="Sniglet"/>
            </a:endParaRPr>
          </a:p>
        </p:txBody>
      </p:sp>
      <p:sp>
        <p:nvSpPr>
          <p:cNvPr id="9" name="Shape 194"/>
          <p:cNvSpPr/>
          <p:nvPr/>
        </p:nvSpPr>
        <p:spPr>
          <a:xfrm rot="-151954">
            <a:off x="4466335" y="2214109"/>
            <a:ext cx="1248795" cy="995527"/>
          </a:xfrm>
          <a:prstGeom prst="chevron">
            <a:avLst>
              <a:gd name="adj" fmla="val 29853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+mn-ea"/>
                <a:ea typeface="+mn-ea"/>
                <a:cs typeface="Sniglet"/>
                <a:sym typeface="Sniglet"/>
              </a:rPr>
              <a:t>ご契約</a:t>
            </a:r>
            <a:endParaRPr sz="1050" b="1" dirty="0">
              <a:latin typeface="+mn-ea"/>
              <a:ea typeface="+mn-ea"/>
              <a:cs typeface="Sniglet"/>
              <a:sym typeface="Sniglet"/>
            </a:endParaRPr>
          </a:p>
        </p:txBody>
      </p:sp>
      <p:sp>
        <p:nvSpPr>
          <p:cNvPr id="10" name="Shape 195"/>
          <p:cNvSpPr/>
          <p:nvPr/>
        </p:nvSpPr>
        <p:spPr>
          <a:xfrm rot="-151954">
            <a:off x="5690471" y="2151487"/>
            <a:ext cx="1248795" cy="995527"/>
          </a:xfrm>
          <a:prstGeom prst="chevron">
            <a:avLst>
              <a:gd name="adj" fmla="val 29853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+mn-ea"/>
                <a:ea typeface="+mn-ea"/>
                <a:cs typeface="Sniglet"/>
                <a:sym typeface="Sniglet"/>
              </a:rPr>
              <a:t>ラフ</a:t>
            </a:r>
            <a:endParaRPr sz="1050" b="1" dirty="0">
              <a:latin typeface="+mn-ea"/>
              <a:ea typeface="+mn-ea"/>
              <a:cs typeface="Sniglet"/>
              <a:sym typeface="Sniglet"/>
            </a:endParaRPr>
          </a:p>
        </p:txBody>
      </p:sp>
      <p:sp>
        <p:nvSpPr>
          <p:cNvPr id="11" name="Shape 195"/>
          <p:cNvSpPr/>
          <p:nvPr/>
        </p:nvSpPr>
        <p:spPr>
          <a:xfrm rot="-151954">
            <a:off x="6893062" y="2086010"/>
            <a:ext cx="1248795" cy="995527"/>
          </a:xfrm>
          <a:prstGeom prst="chevron">
            <a:avLst>
              <a:gd name="adj" fmla="val 29853"/>
            </a:avLst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50" b="1" dirty="0" smtClean="0">
                <a:latin typeface="+mn-ea"/>
                <a:ea typeface="+mn-ea"/>
                <a:cs typeface="Sniglet"/>
                <a:sym typeface="Sniglet"/>
              </a:rPr>
              <a:t>納品</a:t>
            </a:r>
            <a:endParaRPr sz="1050" b="1" dirty="0">
              <a:latin typeface="+mn-ea"/>
              <a:ea typeface="+mn-ea"/>
              <a:cs typeface="Sniglet"/>
              <a:sym typeface="Sniglet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71600" y="379588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/>
              <a:t>お問い合わせから納品までお客様のニーズに合わせてスムーズに対応させていただきます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ＰＲＩＣＥ </a:t>
            </a:r>
            <a:r>
              <a:rPr lang="ja-JP" altLang="en-US" dirty="0" smtClean="0"/>
              <a:t>静止画</a:t>
            </a:r>
            <a:endParaRPr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116"/>
              </p:ext>
            </p:extLst>
          </p:nvPr>
        </p:nvGraphicFramePr>
        <p:xfrm>
          <a:off x="1331642" y="1596293"/>
          <a:ext cx="6336702" cy="26642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</a:tblGrid>
              <a:tr h="296033"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59036" marR="59036" marT="29518" marB="29518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200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600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700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800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¥3,600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¥4,400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200px</a:t>
                      </a:r>
                      <a:endParaRPr lang="en-US" altLang="ja-JP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¥3,600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¥4,400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¥4,200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¥4,400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¥4,200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¥4,400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¥4,400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¥4,600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600px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¥4,600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700px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¥4,800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800px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¥5,000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5,200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50518" y="4260062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 smtClean="0"/>
              <a:t>バナー</a:t>
            </a:r>
            <a:r>
              <a:rPr kumimoji="1" lang="en-US" altLang="ja-JP" sz="800" dirty="0" smtClean="0"/>
              <a:t>1</a:t>
            </a:r>
            <a:r>
              <a:rPr kumimoji="1" lang="ja-JP" altLang="en-US" sz="800" dirty="0" smtClean="0"/>
              <a:t>本の価格　基本料金</a:t>
            </a:r>
            <a:endParaRPr kumimoji="1" lang="en-US" altLang="ja-JP" sz="800" dirty="0" smtClean="0"/>
          </a:p>
          <a:p>
            <a:r>
              <a:rPr kumimoji="1" lang="en-US" altLang="ja-JP" sz="800" dirty="0" smtClean="0"/>
              <a:t>※</a:t>
            </a:r>
            <a:r>
              <a:rPr kumimoji="1" lang="ja-JP" altLang="en-US" sz="800" dirty="0" smtClean="0"/>
              <a:t>上記以外のサイズはお見積りさせていただきます</a:t>
            </a:r>
            <a:endParaRPr kumimoji="1" lang="ja-JP" altLang="en-US" sz="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58874" y="160477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縦</a:t>
            </a:r>
            <a:endParaRPr kumimoji="1" lang="ja-JP" altLang="en-US" sz="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18580" y="168984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横</a:t>
            </a:r>
            <a:endParaRPr kumimoji="1" lang="ja-JP" alt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ＰＲＩＣＥ </a:t>
            </a:r>
            <a:r>
              <a:rPr lang="ja-JP" altLang="en-US" dirty="0" smtClean="0"/>
              <a:t>アニメ</a:t>
            </a:r>
            <a:r>
              <a:rPr lang="en-US" altLang="ja-JP" dirty="0" smtClean="0"/>
              <a:t>GIF</a:t>
            </a:r>
            <a:endParaRPr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13932"/>
              </p:ext>
            </p:extLst>
          </p:nvPr>
        </p:nvGraphicFramePr>
        <p:xfrm>
          <a:off x="1331642" y="1596293"/>
          <a:ext cx="6336702" cy="26642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  <a:gridCol w="704078"/>
              </a:tblGrid>
              <a:tr h="296033"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59036" marR="59036" marT="29518" marB="29518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200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600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700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800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px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6,600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¥6,600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¥7,400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200px</a:t>
                      </a:r>
                      <a:endParaRPr lang="en-US" altLang="ja-JP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¥6,600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¥7,400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300px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¥7,400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¥7,400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500px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¥7,400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600px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700px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¥7,800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800px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¥8,000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\8,200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-</a:t>
                      </a:r>
                      <a:r>
                        <a:rPr lang="ja-JP" altLang="en-US" sz="1100" u="none" strike="noStrike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50518" y="4260062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 smtClean="0"/>
              <a:t>バナー</a:t>
            </a:r>
            <a:r>
              <a:rPr kumimoji="1" lang="en-US" altLang="ja-JP" sz="800" dirty="0" smtClean="0"/>
              <a:t>1</a:t>
            </a:r>
            <a:r>
              <a:rPr kumimoji="1" lang="ja-JP" altLang="en-US" sz="800" dirty="0" smtClean="0"/>
              <a:t>本の価格　基本料金　</a:t>
            </a:r>
            <a:r>
              <a:rPr kumimoji="1" lang="en-US" altLang="ja-JP" sz="800" dirty="0" smtClean="0"/>
              <a:t>3</a:t>
            </a:r>
            <a:r>
              <a:rPr kumimoji="1" lang="ja-JP" altLang="en-US" sz="800" dirty="0" smtClean="0"/>
              <a:t>コマまで</a:t>
            </a:r>
            <a:endParaRPr kumimoji="1" lang="en-US" altLang="ja-JP" sz="800" dirty="0" smtClean="0"/>
          </a:p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上記以外のサイズはお見積りさせて</a:t>
            </a:r>
            <a:r>
              <a:rPr kumimoji="1" lang="ja-JP" altLang="en-US" sz="800" dirty="0" smtClean="0"/>
              <a:t>いただきます</a:t>
            </a:r>
            <a:endParaRPr kumimoji="1" lang="ja-JP" altLang="en-US" sz="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58874" y="160477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縦</a:t>
            </a:r>
            <a:endParaRPr kumimoji="1" lang="ja-JP" altLang="en-US" sz="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18580" y="168984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横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584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ＰＲＩＣＥ </a:t>
            </a:r>
            <a:r>
              <a:rPr lang="ja-JP" altLang="en-US" dirty="0" smtClean="0"/>
              <a:t>オプション</a:t>
            </a:r>
            <a:endParaRPr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0518" y="4260062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 smtClean="0"/>
              <a:t>バナー</a:t>
            </a:r>
            <a:r>
              <a:rPr kumimoji="1" lang="en-US" altLang="ja-JP" sz="800" dirty="0" smtClean="0"/>
              <a:t>1</a:t>
            </a:r>
            <a:r>
              <a:rPr kumimoji="1" lang="ja-JP" altLang="en-US" sz="800" dirty="0" smtClean="0"/>
              <a:t>本の価格　基本料金</a:t>
            </a:r>
            <a:endParaRPr kumimoji="1" lang="en-US" altLang="ja-JP" sz="800" dirty="0" smtClean="0"/>
          </a:p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上記以外のサイズはお見積りさせて</a:t>
            </a:r>
            <a:r>
              <a:rPr kumimoji="1" lang="ja-JP" altLang="en-US" sz="800" dirty="0" smtClean="0"/>
              <a:t>いただきます</a:t>
            </a:r>
            <a:endParaRPr kumimoji="1" lang="ja-JP" altLang="en-US" sz="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1053579" y="1984497"/>
            <a:ext cx="2088232" cy="1811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53579" y="2334666"/>
            <a:ext cx="21467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制作</a:t>
            </a:r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バナーのサイズ違いをお求めの</a:t>
            </a:r>
            <a:endParaRPr kumimoji="1" lang="en-US" altLang="ja-JP" sz="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</a:t>
            </a:r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はこちら。複数サイズ必要な場合</a:t>
            </a:r>
            <a:endParaRPr kumimoji="1" lang="en-US" altLang="ja-JP" sz="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はこちらをご利用ください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51945" y="332050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</a:t>
            </a:r>
            <a:r>
              <a:rPr kumimoji="1" lang="en-US" altLang="ja-JP" sz="2000" b="1" dirty="0">
                <a:solidFill>
                  <a:srgbClr val="FF660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FF6600"/>
                </a:solidFill>
              </a:rPr>
              <a:t>,000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64120" y="2013072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リサイズオプション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429844" y="1987763"/>
            <a:ext cx="2088232" cy="1808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29844" y="233793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バナーの文言のみを変更するオプショ</a:t>
            </a:r>
            <a:endParaRPr kumimoji="1" lang="en-US" altLang="ja-JP" sz="9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ンです。</a:t>
            </a:r>
            <a:r>
              <a:rPr kumimoji="1" lang="en-US" altLang="ja-JP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AB</a:t>
            </a:r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テストに最適です。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28210" y="332376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\1,000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40385" y="2016338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文字替えオプション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67575" y="1984496"/>
            <a:ext cx="2088232" cy="18113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67575" y="23346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バナー</a:t>
            </a:r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の色のみ</a:t>
            </a:r>
            <a:r>
              <a:rPr kumimoji="1"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を変更するオプショ</a:t>
            </a:r>
            <a:endParaRPr kumimoji="1" lang="en-US" altLang="ja-JP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ンです。</a:t>
            </a:r>
            <a:r>
              <a:rPr kumimoji="1"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AB</a:t>
            </a:r>
            <a:r>
              <a:rPr kumimoji="1" lang="ja-JP" altLang="en-US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テストに最適です。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65941" y="332050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\1,000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78116" y="2013071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色替えオプション</a:t>
            </a:r>
            <a:endParaRPr kumimoji="1"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53464" y="291134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\1,500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29729" y="291461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\800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867460" y="291134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\800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331640" y="2995983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静止画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335659" y="340840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アニメ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779912" y="2995983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静止画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83931" y="340840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アニメ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99272" y="3000874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静止画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103291" y="341329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アニメ</a:t>
            </a:r>
            <a:endParaRPr kumimoji="1" lang="ja-JP" altLang="en-US" sz="9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07893" y="3807333"/>
            <a:ext cx="2133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/>
              <a:t>※</a:t>
            </a:r>
            <a:r>
              <a:rPr kumimoji="1" lang="ja-JP" altLang="en-US" sz="800" dirty="0" smtClean="0"/>
              <a:t>元サイズ</a:t>
            </a:r>
            <a:r>
              <a:rPr kumimoji="1" lang="ja-JP" altLang="en-US" sz="800" dirty="0"/>
              <a:t>より</a:t>
            </a:r>
            <a:r>
              <a:rPr kumimoji="1" lang="ja-JP" altLang="en-US" sz="800" dirty="0" smtClean="0"/>
              <a:t>も大きくする場合は応相談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78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5063769" y="977324"/>
            <a:ext cx="1589700" cy="2811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B05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4932040" y="411510"/>
            <a:ext cx="1863608" cy="3921828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4294967295"/>
          </p:nvPr>
        </p:nvSpPr>
        <p:spPr>
          <a:xfrm>
            <a:off x="675650" y="747350"/>
            <a:ext cx="4184382" cy="3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5400" dirty="0" smtClea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バナーセット</a:t>
            </a:r>
            <a:endParaRPr lang="en-US" altLang="ja-JP" sz="5400" dirty="0" smtClean="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5400" dirty="0" smtClean="0">
                <a:solidFill>
                  <a:schemeClr val="bg1"/>
                </a:solidFill>
                <a:latin typeface="Bangers"/>
                <a:ea typeface="Bangers"/>
                <a:cs typeface="Bangers"/>
                <a:sym typeface="Bangers"/>
              </a:rPr>
              <a:t>GDN</a:t>
            </a:r>
            <a:r>
              <a:rPr lang="ja-JP" altLang="en-US" sz="5400" dirty="0" smtClea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・</a:t>
            </a:r>
            <a:r>
              <a:rPr lang="en-US" altLang="ja-JP" sz="5400" dirty="0" smtClean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YDN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Google</a:t>
            </a:r>
            <a:r>
              <a:rPr lang="ja-JP" altLang="en-US" sz="2400" dirty="0" smtClean="0">
                <a:solidFill>
                  <a:srgbClr val="FFFFFF"/>
                </a:solidFill>
              </a:rPr>
              <a:t>と</a:t>
            </a:r>
            <a:r>
              <a:rPr lang="en-US" altLang="ja-JP" sz="2400" dirty="0" smtClean="0">
                <a:solidFill>
                  <a:srgbClr val="FFFFFF"/>
                </a:solidFill>
              </a:rPr>
              <a:t>Yahoo!</a:t>
            </a:r>
            <a:r>
              <a:rPr lang="ja-JP" altLang="en-US" sz="2400" dirty="0" smtClean="0">
                <a:solidFill>
                  <a:srgbClr val="FFFFFF"/>
                </a:solidFill>
              </a:rPr>
              <a:t>のアドネットワークバナーをセットで！</a:t>
            </a:r>
            <a:endParaRPr lang="en-US" altLang="ja-JP" sz="2400" dirty="0" smtClean="0">
              <a:solidFill>
                <a:srgbClr val="FFFFFF"/>
              </a:solidFill>
            </a:endParaRPr>
          </a:p>
        </p:txBody>
      </p:sp>
      <p:sp>
        <p:nvSpPr>
          <p:cNvPr id="8" name="Shape 238"/>
          <p:cNvSpPr/>
          <p:nvPr/>
        </p:nvSpPr>
        <p:spPr>
          <a:xfrm>
            <a:off x="5742382" y="2054418"/>
            <a:ext cx="3123107" cy="19942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" name="Shape 239"/>
          <p:cNvSpPr/>
          <p:nvPr/>
        </p:nvSpPr>
        <p:spPr>
          <a:xfrm>
            <a:off x="5599748" y="1923678"/>
            <a:ext cx="3408378" cy="265346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him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643</Words>
  <Application>Microsoft Office PowerPoint</Application>
  <PresentationFormat>画面に合わせる (16:9)</PresentationFormat>
  <Paragraphs>274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Arial</vt:lpstr>
      <vt:lpstr>ＭＳ Ｐゴシック</vt:lpstr>
      <vt:lpstr>Microsoft YaHei UI</vt:lpstr>
      <vt:lpstr>游ゴシック Medium</vt:lpstr>
      <vt:lpstr>HGPｺﾞｼｯｸE</vt:lpstr>
      <vt:lpstr>游ゴシック</vt:lpstr>
      <vt:lpstr>Bangers</vt:lpstr>
      <vt:lpstr>Sniglet</vt:lpstr>
      <vt:lpstr>Jachimo template</vt:lpstr>
      <vt:lpstr>PowerPoint プレゼンテーション</vt:lpstr>
      <vt:lpstr>COMPANY　PROFILE</vt:lpstr>
      <vt:lpstr>What's　バナーナ</vt:lpstr>
      <vt:lpstr>制作の流れ</vt:lpstr>
      <vt:lpstr>FLOW</vt:lpstr>
      <vt:lpstr>ＰＲＩＣＥ 静止画</vt:lpstr>
      <vt:lpstr>ＰＲＩＣＥ アニメGIF</vt:lpstr>
      <vt:lpstr>ＰＲＩＣＥ オプション</vt:lpstr>
      <vt:lpstr>PowerPoint プレゼンテーション</vt:lpstr>
      <vt:lpstr>ＰＲＩＣＥ 媒体セット</vt:lpstr>
      <vt:lpstr>PowerPoint プレゼンテーション</vt:lpstr>
      <vt:lpstr>その他　制作</vt:lpstr>
      <vt:lpstr>制作例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バナーナ</dc:title>
  <cp:lastModifiedBy>nozawa</cp:lastModifiedBy>
  <cp:revision>48</cp:revision>
  <dcterms:modified xsi:type="dcterms:W3CDTF">2018-03-14T09:08:53Z</dcterms:modified>
</cp:coreProperties>
</file>