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69" r:id="rId2"/>
    <p:sldId id="268" r:id="rId3"/>
    <p:sldId id="266" r:id="rId4"/>
    <p:sldId id="264" r:id="rId5"/>
    <p:sldId id="265" r:id="rId6"/>
    <p:sldId id="267" r:id="rId7"/>
    <p:sldId id="271" r:id="rId8"/>
    <p:sldId id="270" r:id="rId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88" d="100"/>
          <a:sy n="88" d="100"/>
        </p:scale>
        <p:origin x="464" y="76"/>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92" d="100"/>
          <a:sy n="92" d="100"/>
        </p:scale>
        <p:origin x="-217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前田慶之" userId="3ce805a7aae86102" providerId="LiveId" clId="{139D40E0-F00A-4728-A660-9422E697E68B}"/>
    <pc:docChg chg="modSld modMainMaster">
      <pc:chgData name="前田慶之" userId="3ce805a7aae86102" providerId="LiveId" clId="{139D40E0-F00A-4728-A660-9422E697E68B}" dt="2018-04-02T06:06:22.011" v="37" actId="14100"/>
      <pc:docMkLst>
        <pc:docMk/>
      </pc:docMkLst>
      <pc:sldChg chg="modSp">
        <pc:chgData name="前田慶之" userId="3ce805a7aae86102" providerId="LiveId" clId="{139D40E0-F00A-4728-A660-9422E697E68B}" dt="2018-04-02T06:06:22.011" v="37" actId="14100"/>
        <pc:sldMkLst>
          <pc:docMk/>
          <pc:sldMk cId="4025336163" sldId="270"/>
        </pc:sldMkLst>
        <pc:spChg chg="mod">
          <ac:chgData name="前田慶之" userId="3ce805a7aae86102" providerId="LiveId" clId="{139D40E0-F00A-4728-A660-9422E697E68B}" dt="2018-04-02T06:06:22.011" v="37" actId="14100"/>
          <ac:spMkLst>
            <pc:docMk/>
            <pc:sldMk cId="4025336163" sldId="270"/>
            <ac:spMk id="8" creationId="{00000000-0000-0000-0000-000000000000}"/>
          </ac:spMkLst>
        </pc:spChg>
      </pc:sldChg>
      <pc:sldMasterChg chg="modSldLayout">
        <pc:chgData name="前田慶之" userId="3ce805a7aae86102" providerId="LiveId" clId="{139D40E0-F00A-4728-A660-9422E697E68B}" dt="2018-04-02T06:05:53.571" v="18" actId="14100"/>
        <pc:sldMasterMkLst>
          <pc:docMk/>
          <pc:sldMasterMk cId="0" sldId="2147483660"/>
        </pc:sldMasterMkLst>
        <pc:sldLayoutChg chg="modSp">
          <pc:chgData name="前田慶之" userId="3ce805a7aae86102" providerId="LiveId" clId="{139D40E0-F00A-4728-A660-9422E697E68B}" dt="2018-04-02T06:05:53.571" v="18" actId="14100"/>
          <pc:sldLayoutMkLst>
            <pc:docMk/>
            <pc:sldMasterMk cId="0" sldId="2147483660"/>
            <pc:sldLayoutMk cId="0" sldId="2147483661"/>
          </pc:sldLayoutMkLst>
          <pc:spChg chg="mod">
            <ac:chgData name="前田慶之" userId="3ce805a7aae86102" providerId="LiveId" clId="{139D40E0-F00A-4728-A660-9422E697E68B}" dt="2018-04-02T06:05:53.571" v="18" actId="14100"/>
            <ac:spMkLst>
              <pc:docMk/>
              <pc:sldMasterMk cId="0" sldId="2147483660"/>
              <pc:sldLayoutMk cId="0" sldId="2147483661"/>
              <ac:spMk id="2" creationId="{00000000-0000-0000-0000-000000000000}"/>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03AC1A-15BC-4B12-B815-C3FDEB465612}" type="doc">
      <dgm:prSet loTypeId="urn:microsoft.com/office/officeart/2005/8/layout/cycle2" loCatId="cycle" qsTypeId="urn:microsoft.com/office/officeart/2005/8/quickstyle/simple1" qsCatId="simple" csTypeId="urn:microsoft.com/office/officeart/2005/8/colors/colorful1" csCatId="colorful" phldr="1"/>
      <dgm:spPr/>
      <dgm:t>
        <a:bodyPr/>
        <a:lstStyle/>
        <a:p>
          <a:endParaRPr kumimoji="1" lang="ja-JP" altLang="en-US"/>
        </a:p>
      </dgm:t>
    </dgm:pt>
    <dgm:pt modelId="{61571015-15F5-4E39-8D44-904B8BFB8059}">
      <dgm:prSet phldrT="[テキスト]" custT="1"/>
      <dgm:spPr>
        <a:xfrm>
          <a:off x="2922072" y="848"/>
          <a:ext cx="1716694" cy="1716694"/>
        </a:xfrm>
        <a:solidFill>
          <a:schemeClr val="bg1">
            <a:lumMod val="50000"/>
          </a:schemeClr>
        </a:solidFill>
        <a:ln w="25400" cap="flat" cmpd="sng" algn="ctr">
          <a:solidFill>
            <a:sysClr val="window" lastClr="FFFFFF">
              <a:hueOff val="0"/>
              <a:satOff val="0"/>
              <a:lumOff val="0"/>
              <a:alphaOff val="0"/>
            </a:sysClr>
          </a:solidFill>
          <a:prstDash val="solid"/>
        </a:ln>
        <a:effectLst/>
      </dgm:spPr>
      <dgm:t>
        <a:bodyPr/>
        <a:lstStyle/>
        <a:p>
          <a:r>
            <a:rPr kumimoji="1" lang="ja-JP" altLang="en-US" sz="1800" dirty="0">
              <a:solidFill>
                <a:sysClr val="window" lastClr="FFFFFF"/>
              </a:solidFill>
              <a:latin typeface="HGP創英角ｺﾞｼｯｸUB" pitchFamily="50" charset="-128"/>
              <a:ea typeface="HGP創英角ｺﾞｼｯｸUB" pitchFamily="50" charset="-128"/>
              <a:cs typeface="+mn-cs"/>
            </a:rPr>
            <a:t>「あるべき姿」</a:t>
          </a:r>
          <a:r>
            <a:rPr kumimoji="1" lang="ja-JP" altLang="en-US" sz="1800" b="1" dirty="0">
              <a:solidFill>
                <a:sysClr val="window" lastClr="FFFFFF"/>
              </a:solidFill>
              <a:latin typeface="HGP創英角ｺﾞｼｯｸUB" pitchFamily="50" charset="-128"/>
              <a:ea typeface="HGP創英角ｺﾞｼｯｸUB" pitchFamily="50" charset="-128"/>
              <a:cs typeface="+mn-cs"/>
            </a:rPr>
            <a:t>と</a:t>
          </a:r>
          <a:r>
            <a:rPr kumimoji="1" lang="ja-JP" altLang="en-US" sz="1800" dirty="0">
              <a:solidFill>
                <a:sysClr val="window" lastClr="FFFFFF"/>
              </a:solidFill>
              <a:latin typeface="HGP創英角ｺﾞｼｯｸUB" pitchFamily="50" charset="-128"/>
              <a:ea typeface="HGP創英角ｺﾞｼｯｸUB" pitchFamily="50" charset="-128"/>
              <a:cs typeface="+mn-cs"/>
            </a:rPr>
            <a:t>「現状把握」から課題（</a:t>
          </a:r>
          <a:r>
            <a:rPr kumimoji="1" lang="en-US" altLang="ja-JP" sz="1800" dirty="0">
              <a:solidFill>
                <a:sysClr val="window" lastClr="FFFFFF"/>
              </a:solidFill>
              <a:latin typeface="HGP創英角ｺﾞｼｯｸUB" pitchFamily="50" charset="-128"/>
              <a:ea typeface="HGP創英角ｺﾞｼｯｸUB" pitchFamily="50" charset="-128"/>
              <a:cs typeface="+mn-cs"/>
            </a:rPr>
            <a:t>What</a:t>
          </a:r>
          <a:r>
            <a:rPr kumimoji="1" lang="ja-JP" altLang="en-US" sz="1800" dirty="0">
              <a:solidFill>
                <a:sysClr val="window" lastClr="FFFFFF"/>
              </a:solidFill>
              <a:latin typeface="HGP創英角ｺﾞｼｯｸUB" pitchFamily="50" charset="-128"/>
              <a:ea typeface="HGP創英角ｺﾞｼｯｸUB" pitchFamily="50" charset="-128"/>
              <a:cs typeface="+mn-cs"/>
            </a:rPr>
            <a:t>）を特定</a:t>
          </a:r>
        </a:p>
      </dgm:t>
    </dgm:pt>
    <dgm:pt modelId="{59C98C3B-ADC1-4BB5-BE15-BF032A706A9E}" type="parTrans" cxnId="{B247EF47-5E91-4CDF-A669-06801B0E6AA5}">
      <dgm:prSet/>
      <dgm:spPr/>
      <dgm:t>
        <a:bodyPr/>
        <a:lstStyle/>
        <a:p>
          <a:endParaRPr kumimoji="1" lang="ja-JP" altLang="en-US"/>
        </a:p>
      </dgm:t>
    </dgm:pt>
    <dgm:pt modelId="{0735F8AD-E114-4339-A9D3-8213DACDCE8A}" type="sibTrans" cxnId="{B247EF47-5E91-4CDF-A669-06801B0E6AA5}">
      <dgm:prSet/>
      <dgm:spPr>
        <a:xfrm rot="2160000">
          <a:off x="4584802" y="1320140"/>
          <a:ext cx="457562" cy="579384"/>
        </a:xfrm>
        <a:solidFill>
          <a:schemeClr val="bg1">
            <a:lumMod val="50000"/>
          </a:schemeClr>
        </a:solidFill>
        <a:ln>
          <a:noFill/>
        </a:ln>
        <a:effectLst/>
      </dgm:spPr>
      <dgm:t>
        <a:bodyPr/>
        <a:lstStyle/>
        <a:p>
          <a:endParaRPr kumimoji="1" lang="ja-JP" altLang="en-US">
            <a:solidFill>
              <a:sysClr val="window" lastClr="FFFFFF"/>
            </a:solidFill>
            <a:latin typeface="Calibri"/>
            <a:ea typeface="ＭＳ Ｐゴシック"/>
            <a:cs typeface="+mn-cs"/>
          </a:endParaRPr>
        </a:p>
      </dgm:t>
    </dgm:pt>
    <dgm:pt modelId="{81564296-500E-4BD6-8F7E-877E9CF3D63D}">
      <dgm:prSet phldrT="[テキスト]" custT="1"/>
      <dgm:spPr>
        <a:xfrm>
          <a:off x="5009352" y="1517345"/>
          <a:ext cx="1716694" cy="1716694"/>
        </a:xfrm>
        <a:solidFill>
          <a:schemeClr val="bg1">
            <a:lumMod val="50000"/>
          </a:schemeClr>
        </a:solidFill>
        <a:ln w="25400" cap="flat" cmpd="sng" algn="ctr">
          <a:solidFill>
            <a:sysClr val="window" lastClr="FFFFFF">
              <a:hueOff val="0"/>
              <a:satOff val="0"/>
              <a:lumOff val="0"/>
              <a:alphaOff val="0"/>
            </a:sysClr>
          </a:solidFill>
          <a:prstDash val="solid"/>
        </a:ln>
        <a:effectLst/>
      </dgm:spPr>
      <dgm:t>
        <a:bodyPr/>
        <a:lstStyle/>
        <a:p>
          <a:r>
            <a:rPr kumimoji="1" lang="ja-JP" altLang="en-US" sz="2000" dirty="0">
              <a:solidFill>
                <a:sysClr val="window" lastClr="FFFFFF"/>
              </a:solidFill>
              <a:latin typeface="HGP創英角ｺﾞｼｯｸUB" pitchFamily="50" charset="-128"/>
              <a:ea typeface="HGP創英角ｺﾞｼｯｸUB" pitchFamily="50" charset="-128"/>
              <a:cs typeface="+mn-cs"/>
            </a:rPr>
            <a:t>課題の　　どこが（</a:t>
          </a:r>
          <a:r>
            <a:rPr kumimoji="1" lang="en-US" altLang="ja-JP" sz="2000" dirty="0">
              <a:solidFill>
                <a:sysClr val="window" lastClr="FFFFFF"/>
              </a:solidFill>
              <a:latin typeface="HGP創英角ｺﾞｼｯｸUB" pitchFamily="50" charset="-128"/>
              <a:ea typeface="HGP創英角ｺﾞｼｯｸUB" pitchFamily="50" charset="-128"/>
              <a:cs typeface="+mn-cs"/>
            </a:rPr>
            <a:t>Where</a:t>
          </a:r>
          <a:r>
            <a:rPr kumimoji="1" lang="ja-JP" altLang="en-US" sz="2000" dirty="0">
              <a:solidFill>
                <a:sysClr val="window" lastClr="FFFFFF"/>
              </a:solidFill>
              <a:latin typeface="HGP創英角ｺﾞｼｯｸUB" pitchFamily="50" charset="-128"/>
              <a:ea typeface="HGP創英角ｺﾞｼｯｸUB" pitchFamily="50" charset="-128"/>
              <a:cs typeface="+mn-cs"/>
            </a:rPr>
            <a:t>）悪い</a:t>
          </a:r>
          <a:endParaRPr kumimoji="1" lang="ja-JP" altLang="en-US" sz="2000" dirty="0">
            <a:solidFill>
              <a:sysClr val="window" lastClr="FFFFFF"/>
            </a:solidFill>
            <a:latin typeface="Calibri"/>
            <a:ea typeface="ＭＳ Ｐゴシック"/>
            <a:cs typeface="+mn-cs"/>
          </a:endParaRPr>
        </a:p>
      </dgm:t>
    </dgm:pt>
    <dgm:pt modelId="{9FDF4069-0A5F-4EAB-B2D5-32789725E10F}" type="parTrans" cxnId="{75A62ECB-25EA-470D-AF08-2C99633BB25F}">
      <dgm:prSet/>
      <dgm:spPr/>
      <dgm:t>
        <a:bodyPr/>
        <a:lstStyle/>
        <a:p>
          <a:endParaRPr kumimoji="1" lang="ja-JP" altLang="en-US"/>
        </a:p>
      </dgm:t>
    </dgm:pt>
    <dgm:pt modelId="{69ADBB3C-4D36-4B48-A4A6-FE4A19AE0183}" type="sibTrans" cxnId="{75A62ECB-25EA-470D-AF08-2C99633BB25F}">
      <dgm:prSet/>
      <dgm:spPr>
        <a:xfrm rot="6480000">
          <a:off x="5244285" y="3300556"/>
          <a:ext cx="457562" cy="579384"/>
        </a:xfrm>
        <a:solidFill>
          <a:schemeClr val="bg1">
            <a:lumMod val="50000"/>
          </a:schemeClr>
        </a:solidFill>
        <a:ln>
          <a:noFill/>
        </a:ln>
        <a:effectLst/>
      </dgm:spPr>
      <dgm:t>
        <a:bodyPr/>
        <a:lstStyle/>
        <a:p>
          <a:endParaRPr kumimoji="1" lang="ja-JP" altLang="en-US">
            <a:solidFill>
              <a:sysClr val="window" lastClr="FFFFFF"/>
            </a:solidFill>
            <a:latin typeface="Calibri"/>
            <a:ea typeface="ＭＳ Ｐゴシック"/>
            <a:cs typeface="+mn-cs"/>
          </a:endParaRPr>
        </a:p>
      </dgm:t>
    </dgm:pt>
    <dgm:pt modelId="{E9CC24C8-8E31-4B7E-B3C2-90678E81CD04}">
      <dgm:prSet phldrT="[テキスト]" custT="1"/>
      <dgm:spPr>
        <a:xfrm>
          <a:off x="4212082" y="3971089"/>
          <a:ext cx="1716694" cy="1716694"/>
        </a:xfrm>
        <a:solidFill>
          <a:schemeClr val="bg1">
            <a:lumMod val="50000"/>
          </a:schemeClr>
        </a:solidFill>
        <a:ln w="25400" cap="flat" cmpd="sng" algn="ctr">
          <a:solidFill>
            <a:sysClr val="window" lastClr="FFFFFF">
              <a:hueOff val="0"/>
              <a:satOff val="0"/>
              <a:lumOff val="0"/>
              <a:alphaOff val="0"/>
            </a:sysClr>
          </a:solidFill>
          <a:prstDash val="solid"/>
        </a:ln>
        <a:effectLst/>
      </dgm:spPr>
      <dgm:t>
        <a:bodyPr/>
        <a:lstStyle/>
        <a:p>
          <a:r>
            <a:rPr kumimoji="1" lang="ja-JP" altLang="en-US" sz="2000" dirty="0">
              <a:solidFill>
                <a:sysClr val="window" lastClr="FFFFFF"/>
              </a:solidFill>
              <a:latin typeface="HGP創英角ｺﾞｼｯｸUB" pitchFamily="50" charset="-128"/>
              <a:ea typeface="HGP創英角ｺﾞｼｯｸUB" pitchFamily="50" charset="-128"/>
              <a:cs typeface="+mn-cs"/>
            </a:rPr>
            <a:t>それはなぜ　　　　（</a:t>
          </a:r>
          <a:r>
            <a:rPr kumimoji="1" lang="en-US" altLang="ja-JP" sz="2000" dirty="0">
              <a:solidFill>
                <a:sysClr val="window" lastClr="FFFFFF"/>
              </a:solidFill>
              <a:latin typeface="HGP創英角ｺﾞｼｯｸUB" pitchFamily="50" charset="-128"/>
              <a:ea typeface="HGP創英角ｺﾞｼｯｸUB" pitchFamily="50" charset="-128"/>
              <a:cs typeface="+mn-cs"/>
            </a:rPr>
            <a:t>Why</a:t>
          </a:r>
          <a:r>
            <a:rPr kumimoji="1" lang="ja-JP" altLang="en-US" sz="2000" dirty="0">
              <a:solidFill>
                <a:sysClr val="window" lastClr="FFFFFF"/>
              </a:solidFill>
              <a:latin typeface="HGP創英角ｺﾞｼｯｸUB" pitchFamily="50" charset="-128"/>
              <a:ea typeface="HGP創英角ｺﾞｼｯｸUB" pitchFamily="50" charset="-128"/>
              <a:cs typeface="+mn-cs"/>
            </a:rPr>
            <a:t>）　　　　悪いのか</a:t>
          </a:r>
          <a:endParaRPr kumimoji="1" lang="ja-JP" altLang="en-US" sz="2000" dirty="0">
            <a:solidFill>
              <a:sysClr val="window" lastClr="FFFFFF"/>
            </a:solidFill>
            <a:latin typeface="Calibri"/>
            <a:ea typeface="ＭＳ Ｐゴシック"/>
            <a:cs typeface="+mn-cs"/>
          </a:endParaRPr>
        </a:p>
      </dgm:t>
    </dgm:pt>
    <dgm:pt modelId="{903481CA-2F0A-4DF7-8F04-4639F112B34B}" type="parTrans" cxnId="{00EC1DD6-A443-4729-B081-3E4C94C7AF89}">
      <dgm:prSet/>
      <dgm:spPr/>
      <dgm:t>
        <a:bodyPr/>
        <a:lstStyle/>
        <a:p>
          <a:endParaRPr kumimoji="1" lang="ja-JP" altLang="en-US"/>
        </a:p>
      </dgm:t>
    </dgm:pt>
    <dgm:pt modelId="{D5127D16-E279-4B0D-B057-932449873DA5}" type="sibTrans" cxnId="{00EC1DD6-A443-4729-B081-3E4C94C7AF89}">
      <dgm:prSet/>
      <dgm:spPr>
        <a:xfrm rot="10800000">
          <a:off x="3564588" y="4539744"/>
          <a:ext cx="457562" cy="579384"/>
        </a:xfrm>
        <a:solidFill>
          <a:schemeClr val="bg1">
            <a:lumMod val="50000"/>
          </a:schemeClr>
        </a:solidFill>
        <a:ln>
          <a:noFill/>
        </a:ln>
        <a:effectLst/>
      </dgm:spPr>
      <dgm:t>
        <a:bodyPr/>
        <a:lstStyle/>
        <a:p>
          <a:endParaRPr kumimoji="1" lang="ja-JP" altLang="en-US">
            <a:solidFill>
              <a:sysClr val="window" lastClr="FFFFFF"/>
            </a:solidFill>
            <a:latin typeface="Calibri"/>
            <a:ea typeface="ＭＳ Ｐゴシック"/>
            <a:cs typeface="+mn-cs"/>
          </a:endParaRPr>
        </a:p>
      </dgm:t>
    </dgm:pt>
    <dgm:pt modelId="{80B389DD-82B2-4072-A0D2-FFBA99FB5AA8}">
      <dgm:prSet phldrT="[テキスト]" custT="1"/>
      <dgm:spPr>
        <a:xfrm>
          <a:off x="1632063" y="3971089"/>
          <a:ext cx="1716694" cy="1716694"/>
        </a:xfrm>
        <a:solidFill>
          <a:schemeClr val="bg1">
            <a:lumMod val="50000"/>
          </a:schemeClr>
        </a:solidFill>
        <a:ln w="25400" cap="flat" cmpd="sng" algn="ctr">
          <a:solidFill>
            <a:sysClr val="window" lastClr="FFFFFF">
              <a:hueOff val="0"/>
              <a:satOff val="0"/>
              <a:lumOff val="0"/>
              <a:alphaOff val="0"/>
            </a:sysClr>
          </a:solidFill>
          <a:prstDash val="solid"/>
        </a:ln>
        <a:effectLst/>
      </dgm:spPr>
      <dgm:t>
        <a:bodyPr/>
        <a:lstStyle/>
        <a:p>
          <a:r>
            <a:rPr kumimoji="1" lang="ja-JP" altLang="en-US" sz="1800" dirty="0">
              <a:solidFill>
                <a:sysClr val="window" lastClr="FFFFFF"/>
              </a:solidFill>
              <a:latin typeface="HGP創英角ｺﾞｼｯｸUB" pitchFamily="50" charset="-128"/>
              <a:ea typeface="HGP創英角ｺﾞｼｯｸUB" pitchFamily="50" charset="-128"/>
              <a:cs typeface="+mn-cs"/>
            </a:rPr>
            <a:t>解決：だからどうする（</a:t>
          </a:r>
          <a:r>
            <a:rPr kumimoji="1" lang="en-US" altLang="ja-JP" sz="1800" dirty="0">
              <a:solidFill>
                <a:sysClr val="window" lastClr="FFFFFF"/>
              </a:solidFill>
              <a:latin typeface="HGP創英角ｺﾞｼｯｸUB" pitchFamily="50" charset="-128"/>
              <a:ea typeface="HGP創英角ｺﾞｼｯｸUB" pitchFamily="50" charset="-128"/>
              <a:cs typeface="+mn-cs"/>
            </a:rPr>
            <a:t>How</a:t>
          </a:r>
          <a:r>
            <a:rPr kumimoji="1" lang="ja-JP" altLang="en-US" sz="1800" dirty="0">
              <a:solidFill>
                <a:sysClr val="window" lastClr="FFFFFF"/>
              </a:solidFill>
              <a:latin typeface="HGP創英角ｺﾞｼｯｸUB" pitchFamily="50" charset="-128"/>
              <a:ea typeface="HGP創英角ｺﾞｼｯｸUB" pitchFamily="50" charset="-128"/>
              <a:cs typeface="+mn-cs"/>
            </a:rPr>
            <a:t>）　⇒</a:t>
          </a:r>
          <a:r>
            <a:rPr kumimoji="1" lang="ja-JP" altLang="en-US" sz="1600" dirty="0">
              <a:solidFill>
                <a:sysClr val="window" lastClr="FFFFFF"/>
              </a:solidFill>
              <a:latin typeface="HGP創英角ｺﾞｼｯｸUB" pitchFamily="50" charset="-128"/>
              <a:ea typeface="HGP創英角ｺﾞｼｯｸUB" pitchFamily="50" charset="-128"/>
              <a:cs typeface="+mn-cs"/>
            </a:rPr>
            <a:t>ワークショップ</a:t>
          </a:r>
          <a:endParaRPr kumimoji="1" lang="ja-JP" altLang="en-US" sz="1600" dirty="0">
            <a:solidFill>
              <a:sysClr val="window" lastClr="FFFFFF"/>
            </a:solidFill>
            <a:latin typeface="Calibri"/>
            <a:ea typeface="ＭＳ Ｐゴシック"/>
            <a:cs typeface="+mn-cs"/>
          </a:endParaRPr>
        </a:p>
      </dgm:t>
    </dgm:pt>
    <dgm:pt modelId="{502FA1B1-740B-4D24-AE99-82C388FC476A}" type="parTrans" cxnId="{04DBB58A-1E05-4C6A-BC20-1EAACE5DF9A3}">
      <dgm:prSet/>
      <dgm:spPr/>
      <dgm:t>
        <a:bodyPr/>
        <a:lstStyle/>
        <a:p>
          <a:endParaRPr kumimoji="1" lang="ja-JP" altLang="en-US"/>
        </a:p>
      </dgm:t>
    </dgm:pt>
    <dgm:pt modelId="{372B927C-AE02-4B1B-9B5C-EA28430F9C9A}" type="sibTrans" cxnId="{04DBB58A-1E05-4C6A-BC20-1EAACE5DF9A3}">
      <dgm:prSet/>
      <dgm:spPr>
        <a:xfrm rot="15120000">
          <a:off x="1866996" y="3325188"/>
          <a:ext cx="457562" cy="579384"/>
        </a:xfrm>
        <a:solidFill>
          <a:schemeClr val="bg1">
            <a:lumMod val="50000"/>
          </a:schemeClr>
        </a:solidFill>
        <a:ln>
          <a:noFill/>
        </a:ln>
        <a:effectLst/>
      </dgm:spPr>
      <dgm:t>
        <a:bodyPr/>
        <a:lstStyle/>
        <a:p>
          <a:endParaRPr kumimoji="1" lang="ja-JP" altLang="en-US">
            <a:solidFill>
              <a:sysClr val="window" lastClr="FFFFFF"/>
            </a:solidFill>
            <a:latin typeface="Calibri"/>
            <a:ea typeface="ＭＳ Ｐゴシック"/>
            <a:cs typeface="+mn-cs"/>
          </a:endParaRPr>
        </a:p>
      </dgm:t>
    </dgm:pt>
    <dgm:pt modelId="{396C5482-4489-4A57-9557-BC30D44F9C87}">
      <dgm:prSet phldrT="[テキスト]" custT="1"/>
      <dgm:spPr>
        <a:xfrm>
          <a:off x="834793" y="1517345"/>
          <a:ext cx="1716694" cy="1716694"/>
        </a:xfrm>
        <a:solidFill>
          <a:schemeClr val="bg1">
            <a:lumMod val="50000"/>
          </a:schemeClr>
        </a:solidFill>
        <a:ln w="25400" cap="flat" cmpd="sng" algn="ctr">
          <a:solidFill>
            <a:sysClr val="window" lastClr="FFFFFF">
              <a:hueOff val="0"/>
              <a:satOff val="0"/>
              <a:lumOff val="0"/>
              <a:alphaOff val="0"/>
            </a:sysClr>
          </a:solidFill>
          <a:prstDash val="solid"/>
        </a:ln>
        <a:effectLst/>
      </dgm:spPr>
      <dgm:t>
        <a:bodyPr/>
        <a:lstStyle/>
        <a:p>
          <a:r>
            <a:rPr kumimoji="1" lang="en-US" altLang="ja-JP" sz="2000" dirty="0">
              <a:solidFill>
                <a:sysClr val="window" lastClr="FFFFFF"/>
              </a:solidFill>
              <a:latin typeface="HGP創英角ｺﾞｼｯｸUB" pitchFamily="50" charset="-128"/>
              <a:ea typeface="HGP創英角ｺﾞｼｯｸUB" pitchFamily="50" charset="-128"/>
              <a:cs typeface="+mn-cs"/>
            </a:rPr>
            <a:t>5W1H</a:t>
          </a:r>
          <a:r>
            <a:rPr kumimoji="1" lang="ja-JP" altLang="en-US" sz="2000" dirty="0">
              <a:solidFill>
                <a:sysClr val="window" lastClr="FFFFFF"/>
              </a:solidFill>
              <a:latin typeface="HGP創英角ｺﾞｼｯｸUB" pitchFamily="50" charset="-128"/>
              <a:ea typeface="HGP創英角ｺﾞｼｯｸUB" pitchFamily="50" charset="-128"/>
              <a:cs typeface="+mn-cs"/>
            </a:rPr>
            <a:t>の　作成</a:t>
          </a:r>
          <a:r>
            <a:rPr kumimoji="1" lang="ja-JP" altLang="en-US" sz="1400" dirty="0">
              <a:solidFill>
                <a:sysClr val="window" lastClr="FFFFFF"/>
              </a:solidFill>
              <a:latin typeface="HGP創英角ｺﾞｼｯｸUB" pitchFamily="50" charset="-128"/>
              <a:ea typeface="HGP創英角ｺﾞｼｯｸUB" pitchFamily="50" charset="-128"/>
              <a:cs typeface="+mn-cs"/>
            </a:rPr>
            <a:t>（ミクロ</a:t>
          </a:r>
          <a:r>
            <a:rPr kumimoji="1" lang="ja-JP" altLang="en-US" sz="1200" dirty="0">
              <a:solidFill>
                <a:sysClr val="window" lastClr="FFFFFF"/>
              </a:solidFill>
              <a:latin typeface="HGP創英角ｺﾞｼｯｸUB" pitchFamily="50" charset="-128"/>
              <a:ea typeface="HGP創英角ｺﾞｼｯｸUB" pitchFamily="50" charset="-128"/>
              <a:cs typeface="+mn-cs"/>
            </a:rPr>
            <a:t>、</a:t>
          </a:r>
          <a:r>
            <a:rPr kumimoji="1" lang="ja-JP" altLang="en-US" sz="1400" dirty="0">
              <a:solidFill>
                <a:sysClr val="window" lastClr="FFFFFF"/>
              </a:solidFill>
              <a:latin typeface="HGP創英角ｺﾞｼｯｸUB" pitchFamily="50" charset="-128"/>
              <a:ea typeface="HGP創英角ｺﾞｼｯｸUB" pitchFamily="50" charset="-128"/>
              <a:cs typeface="+mn-cs"/>
            </a:rPr>
            <a:t>マクロ</a:t>
          </a:r>
          <a:r>
            <a:rPr kumimoji="1" lang="ja-JP" altLang="en-US" sz="1200" dirty="0">
              <a:solidFill>
                <a:sysClr val="window" lastClr="FFFFFF"/>
              </a:solidFill>
              <a:latin typeface="HGP創英角ｺﾞｼｯｸUB" pitchFamily="50" charset="-128"/>
              <a:ea typeface="HGP創英角ｺﾞｼｯｸUB" pitchFamily="50" charset="-128"/>
              <a:cs typeface="+mn-cs"/>
            </a:rPr>
            <a:t>、</a:t>
          </a:r>
          <a:r>
            <a:rPr kumimoji="1" lang="ja-JP" altLang="en-US" sz="1400" dirty="0">
              <a:solidFill>
                <a:sysClr val="window" lastClr="FFFFFF"/>
              </a:solidFill>
              <a:latin typeface="HGP創英角ｺﾞｼｯｸUB" pitchFamily="50" charset="-128"/>
              <a:ea typeface="HGP創英角ｺﾞｼｯｸUB" pitchFamily="50" charset="-128"/>
              <a:cs typeface="+mn-cs"/>
            </a:rPr>
            <a:t>トレンド）</a:t>
          </a:r>
          <a:r>
            <a:rPr kumimoji="1" lang="ja-JP" altLang="en-US" sz="2000" dirty="0">
              <a:solidFill>
                <a:sysClr val="window" lastClr="FFFFFF"/>
              </a:solidFill>
              <a:latin typeface="HGP創英角ｺﾞｼｯｸUB" pitchFamily="50" charset="-128"/>
              <a:ea typeface="HGP創英角ｺﾞｼｯｸUB" pitchFamily="50" charset="-128"/>
              <a:cs typeface="+mn-cs"/>
            </a:rPr>
            <a:t>　　　⇒実行</a:t>
          </a:r>
        </a:p>
      </dgm:t>
    </dgm:pt>
    <dgm:pt modelId="{4E1FB040-F38E-426E-BBCF-A8496D809C58}" type="parTrans" cxnId="{15A8B89C-2B05-45B3-92BA-EAF0082753EF}">
      <dgm:prSet/>
      <dgm:spPr/>
      <dgm:t>
        <a:bodyPr/>
        <a:lstStyle/>
        <a:p>
          <a:endParaRPr kumimoji="1" lang="ja-JP" altLang="en-US"/>
        </a:p>
      </dgm:t>
    </dgm:pt>
    <dgm:pt modelId="{97DFBF93-392D-41DB-9E89-0AC1C769A9B5}" type="sibTrans" cxnId="{15A8B89C-2B05-45B3-92BA-EAF0082753EF}">
      <dgm:prSet/>
      <dgm:spPr>
        <a:xfrm rot="19440000">
          <a:off x="2497522" y="1335363"/>
          <a:ext cx="457562" cy="579384"/>
        </a:xfrm>
        <a:solidFill>
          <a:schemeClr val="bg1">
            <a:lumMod val="50000"/>
          </a:schemeClr>
        </a:solidFill>
        <a:ln>
          <a:noFill/>
        </a:ln>
        <a:effectLst/>
      </dgm:spPr>
      <dgm:t>
        <a:bodyPr/>
        <a:lstStyle/>
        <a:p>
          <a:endParaRPr kumimoji="1" lang="ja-JP" altLang="en-US">
            <a:solidFill>
              <a:sysClr val="window" lastClr="FFFFFF"/>
            </a:solidFill>
            <a:latin typeface="Calibri"/>
            <a:ea typeface="ＭＳ Ｐゴシック"/>
            <a:cs typeface="+mn-cs"/>
          </a:endParaRPr>
        </a:p>
      </dgm:t>
    </dgm:pt>
    <dgm:pt modelId="{EAC1CD5D-01F6-48DD-9AB1-45E58A562235}" type="pres">
      <dgm:prSet presAssocID="{B603AC1A-15BC-4B12-B815-C3FDEB465612}" presName="cycle" presStyleCnt="0">
        <dgm:presLayoutVars>
          <dgm:dir/>
          <dgm:resizeHandles val="exact"/>
        </dgm:presLayoutVars>
      </dgm:prSet>
      <dgm:spPr/>
    </dgm:pt>
    <dgm:pt modelId="{161215FD-7F88-43F5-9B52-18642F3A31CF}" type="pres">
      <dgm:prSet presAssocID="{61571015-15F5-4E39-8D44-904B8BFB8059}" presName="node" presStyleLbl="node1" presStyleIdx="0" presStyleCnt="5">
        <dgm:presLayoutVars>
          <dgm:bulletEnabled val="1"/>
        </dgm:presLayoutVars>
      </dgm:prSet>
      <dgm:spPr>
        <a:prstGeom prst="ellipse">
          <a:avLst/>
        </a:prstGeom>
      </dgm:spPr>
    </dgm:pt>
    <dgm:pt modelId="{9F3A06C5-5D8C-46FF-A7AC-82F5C4DEB9FA}" type="pres">
      <dgm:prSet presAssocID="{0735F8AD-E114-4339-A9D3-8213DACDCE8A}" presName="sibTrans" presStyleLbl="sibTrans2D1" presStyleIdx="0" presStyleCnt="5"/>
      <dgm:spPr>
        <a:prstGeom prst="rightArrow">
          <a:avLst>
            <a:gd name="adj1" fmla="val 60000"/>
            <a:gd name="adj2" fmla="val 50000"/>
          </a:avLst>
        </a:prstGeom>
      </dgm:spPr>
    </dgm:pt>
    <dgm:pt modelId="{E4E3FE0E-9120-41ED-812C-ACD9B3329315}" type="pres">
      <dgm:prSet presAssocID="{0735F8AD-E114-4339-A9D3-8213DACDCE8A}" presName="connectorText" presStyleLbl="sibTrans2D1" presStyleIdx="0" presStyleCnt="5"/>
      <dgm:spPr/>
    </dgm:pt>
    <dgm:pt modelId="{B13D5720-249F-40D3-A8A8-2B25DF6CCA5A}" type="pres">
      <dgm:prSet presAssocID="{81564296-500E-4BD6-8F7E-877E9CF3D63D}" presName="node" presStyleLbl="node1" presStyleIdx="1" presStyleCnt="5">
        <dgm:presLayoutVars>
          <dgm:bulletEnabled val="1"/>
        </dgm:presLayoutVars>
      </dgm:prSet>
      <dgm:spPr>
        <a:prstGeom prst="ellipse">
          <a:avLst/>
        </a:prstGeom>
      </dgm:spPr>
    </dgm:pt>
    <dgm:pt modelId="{FB949FA1-2AD4-4F3D-91F9-A36EC1D85717}" type="pres">
      <dgm:prSet presAssocID="{69ADBB3C-4D36-4B48-A4A6-FE4A19AE0183}" presName="sibTrans" presStyleLbl="sibTrans2D1" presStyleIdx="1" presStyleCnt="5"/>
      <dgm:spPr>
        <a:prstGeom prst="rightArrow">
          <a:avLst>
            <a:gd name="adj1" fmla="val 60000"/>
            <a:gd name="adj2" fmla="val 50000"/>
          </a:avLst>
        </a:prstGeom>
      </dgm:spPr>
    </dgm:pt>
    <dgm:pt modelId="{E174FBDB-ED7E-4688-9985-1D849A499E70}" type="pres">
      <dgm:prSet presAssocID="{69ADBB3C-4D36-4B48-A4A6-FE4A19AE0183}" presName="connectorText" presStyleLbl="sibTrans2D1" presStyleIdx="1" presStyleCnt="5"/>
      <dgm:spPr/>
    </dgm:pt>
    <dgm:pt modelId="{FF7276D0-B9F5-4C91-B2B2-C57F9D8007D2}" type="pres">
      <dgm:prSet presAssocID="{E9CC24C8-8E31-4B7E-B3C2-90678E81CD04}" presName="node" presStyleLbl="node1" presStyleIdx="2" presStyleCnt="5">
        <dgm:presLayoutVars>
          <dgm:bulletEnabled val="1"/>
        </dgm:presLayoutVars>
      </dgm:prSet>
      <dgm:spPr>
        <a:prstGeom prst="ellipse">
          <a:avLst/>
        </a:prstGeom>
      </dgm:spPr>
    </dgm:pt>
    <dgm:pt modelId="{5E43C207-448F-4221-B455-48C99AE7295C}" type="pres">
      <dgm:prSet presAssocID="{D5127D16-E279-4B0D-B057-932449873DA5}" presName="sibTrans" presStyleLbl="sibTrans2D1" presStyleIdx="2" presStyleCnt="5"/>
      <dgm:spPr>
        <a:prstGeom prst="rightArrow">
          <a:avLst>
            <a:gd name="adj1" fmla="val 60000"/>
            <a:gd name="adj2" fmla="val 50000"/>
          </a:avLst>
        </a:prstGeom>
      </dgm:spPr>
    </dgm:pt>
    <dgm:pt modelId="{32B17572-247E-4B31-8178-BD9BE81D67A3}" type="pres">
      <dgm:prSet presAssocID="{D5127D16-E279-4B0D-B057-932449873DA5}" presName="connectorText" presStyleLbl="sibTrans2D1" presStyleIdx="2" presStyleCnt="5"/>
      <dgm:spPr/>
    </dgm:pt>
    <dgm:pt modelId="{727A2815-8F33-46AC-B1EC-7092D95D51A4}" type="pres">
      <dgm:prSet presAssocID="{80B389DD-82B2-4072-A0D2-FFBA99FB5AA8}" presName="node" presStyleLbl="node1" presStyleIdx="3" presStyleCnt="5">
        <dgm:presLayoutVars>
          <dgm:bulletEnabled val="1"/>
        </dgm:presLayoutVars>
      </dgm:prSet>
      <dgm:spPr>
        <a:prstGeom prst="ellipse">
          <a:avLst/>
        </a:prstGeom>
      </dgm:spPr>
    </dgm:pt>
    <dgm:pt modelId="{CF535258-0C97-4FC2-A7CA-752287B29EEF}" type="pres">
      <dgm:prSet presAssocID="{372B927C-AE02-4B1B-9B5C-EA28430F9C9A}" presName="sibTrans" presStyleLbl="sibTrans2D1" presStyleIdx="3" presStyleCnt="5"/>
      <dgm:spPr>
        <a:prstGeom prst="rightArrow">
          <a:avLst>
            <a:gd name="adj1" fmla="val 60000"/>
            <a:gd name="adj2" fmla="val 50000"/>
          </a:avLst>
        </a:prstGeom>
      </dgm:spPr>
    </dgm:pt>
    <dgm:pt modelId="{6A9F1663-295E-40AD-92EB-60CD01B39188}" type="pres">
      <dgm:prSet presAssocID="{372B927C-AE02-4B1B-9B5C-EA28430F9C9A}" presName="connectorText" presStyleLbl="sibTrans2D1" presStyleIdx="3" presStyleCnt="5"/>
      <dgm:spPr/>
    </dgm:pt>
    <dgm:pt modelId="{9AB8E491-05DA-43F7-8E55-6E1CD0C3264A}" type="pres">
      <dgm:prSet presAssocID="{396C5482-4489-4A57-9557-BC30D44F9C87}" presName="node" presStyleLbl="node1" presStyleIdx="4" presStyleCnt="5">
        <dgm:presLayoutVars>
          <dgm:bulletEnabled val="1"/>
        </dgm:presLayoutVars>
      </dgm:prSet>
      <dgm:spPr>
        <a:prstGeom prst="ellipse">
          <a:avLst/>
        </a:prstGeom>
      </dgm:spPr>
    </dgm:pt>
    <dgm:pt modelId="{B064CBDA-0601-4454-BCE2-7A7ACC036F9B}" type="pres">
      <dgm:prSet presAssocID="{97DFBF93-392D-41DB-9E89-0AC1C769A9B5}" presName="sibTrans" presStyleLbl="sibTrans2D1" presStyleIdx="4" presStyleCnt="5"/>
      <dgm:spPr>
        <a:prstGeom prst="rightArrow">
          <a:avLst>
            <a:gd name="adj1" fmla="val 60000"/>
            <a:gd name="adj2" fmla="val 50000"/>
          </a:avLst>
        </a:prstGeom>
      </dgm:spPr>
    </dgm:pt>
    <dgm:pt modelId="{87FB44AE-80C5-4F9E-9B25-DA70C23B2EC8}" type="pres">
      <dgm:prSet presAssocID="{97DFBF93-392D-41DB-9E89-0AC1C769A9B5}" presName="connectorText" presStyleLbl="sibTrans2D1" presStyleIdx="4" presStyleCnt="5"/>
      <dgm:spPr/>
    </dgm:pt>
  </dgm:ptLst>
  <dgm:cxnLst>
    <dgm:cxn modelId="{4452710E-ACBD-49CF-A851-C48A93AE50A8}" type="presOf" srcId="{0735F8AD-E114-4339-A9D3-8213DACDCE8A}" destId="{9F3A06C5-5D8C-46FF-A7AC-82F5C4DEB9FA}" srcOrd="0" destOrd="0" presId="urn:microsoft.com/office/officeart/2005/8/layout/cycle2"/>
    <dgm:cxn modelId="{84D5E522-B19F-4C01-9A14-6A792902376A}" type="presOf" srcId="{69ADBB3C-4D36-4B48-A4A6-FE4A19AE0183}" destId="{FB949FA1-2AD4-4F3D-91F9-A36EC1D85717}" srcOrd="0" destOrd="0" presId="urn:microsoft.com/office/officeart/2005/8/layout/cycle2"/>
    <dgm:cxn modelId="{392F382A-C285-4208-A148-6EED500283A8}" type="presOf" srcId="{D5127D16-E279-4B0D-B057-932449873DA5}" destId="{5E43C207-448F-4221-B455-48C99AE7295C}" srcOrd="0" destOrd="0" presId="urn:microsoft.com/office/officeart/2005/8/layout/cycle2"/>
    <dgm:cxn modelId="{F06C5935-DCD5-4901-9C15-C8CEA52D62D7}" type="presOf" srcId="{B603AC1A-15BC-4B12-B815-C3FDEB465612}" destId="{EAC1CD5D-01F6-48DD-9AB1-45E58A562235}" srcOrd="0" destOrd="0" presId="urn:microsoft.com/office/officeart/2005/8/layout/cycle2"/>
    <dgm:cxn modelId="{46E80943-04EB-49C2-81B6-AB1BA233795F}" type="presOf" srcId="{97DFBF93-392D-41DB-9E89-0AC1C769A9B5}" destId="{B064CBDA-0601-4454-BCE2-7A7ACC036F9B}" srcOrd="0" destOrd="0" presId="urn:microsoft.com/office/officeart/2005/8/layout/cycle2"/>
    <dgm:cxn modelId="{05F0B747-9AA9-484B-9C5C-5659FAC9C583}" type="presOf" srcId="{81564296-500E-4BD6-8F7E-877E9CF3D63D}" destId="{B13D5720-249F-40D3-A8A8-2B25DF6CCA5A}" srcOrd="0" destOrd="0" presId="urn:microsoft.com/office/officeart/2005/8/layout/cycle2"/>
    <dgm:cxn modelId="{B247EF47-5E91-4CDF-A669-06801B0E6AA5}" srcId="{B603AC1A-15BC-4B12-B815-C3FDEB465612}" destId="{61571015-15F5-4E39-8D44-904B8BFB8059}" srcOrd="0" destOrd="0" parTransId="{59C98C3B-ADC1-4BB5-BE15-BF032A706A9E}" sibTransId="{0735F8AD-E114-4339-A9D3-8213DACDCE8A}"/>
    <dgm:cxn modelId="{685ECE55-31F9-48F7-8787-F38963267493}" type="presOf" srcId="{396C5482-4489-4A57-9557-BC30D44F9C87}" destId="{9AB8E491-05DA-43F7-8E55-6E1CD0C3264A}" srcOrd="0" destOrd="0" presId="urn:microsoft.com/office/officeart/2005/8/layout/cycle2"/>
    <dgm:cxn modelId="{6044AF58-8555-4362-AB65-6C9F1189C1CF}" type="presOf" srcId="{61571015-15F5-4E39-8D44-904B8BFB8059}" destId="{161215FD-7F88-43F5-9B52-18642F3A31CF}" srcOrd="0" destOrd="0" presId="urn:microsoft.com/office/officeart/2005/8/layout/cycle2"/>
    <dgm:cxn modelId="{691CB77A-3637-4B1C-AF57-0E306D900771}" type="presOf" srcId="{0735F8AD-E114-4339-A9D3-8213DACDCE8A}" destId="{E4E3FE0E-9120-41ED-812C-ACD9B3329315}" srcOrd="1" destOrd="0" presId="urn:microsoft.com/office/officeart/2005/8/layout/cycle2"/>
    <dgm:cxn modelId="{04DBB58A-1E05-4C6A-BC20-1EAACE5DF9A3}" srcId="{B603AC1A-15BC-4B12-B815-C3FDEB465612}" destId="{80B389DD-82B2-4072-A0D2-FFBA99FB5AA8}" srcOrd="3" destOrd="0" parTransId="{502FA1B1-740B-4D24-AE99-82C388FC476A}" sibTransId="{372B927C-AE02-4B1B-9B5C-EA28430F9C9A}"/>
    <dgm:cxn modelId="{366E188E-8A68-4DA6-A5EB-0A3BC327C077}" type="presOf" srcId="{97DFBF93-392D-41DB-9E89-0AC1C769A9B5}" destId="{87FB44AE-80C5-4F9E-9B25-DA70C23B2EC8}" srcOrd="1" destOrd="0" presId="urn:microsoft.com/office/officeart/2005/8/layout/cycle2"/>
    <dgm:cxn modelId="{F8E26C99-6F41-484F-8E0E-FD137471FFDB}" type="presOf" srcId="{372B927C-AE02-4B1B-9B5C-EA28430F9C9A}" destId="{CF535258-0C97-4FC2-A7CA-752287B29EEF}" srcOrd="0" destOrd="0" presId="urn:microsoft.com/office/officeart/2005/8/layout/cycle2"/>
    <dgm:cxn modelId="{15A8B89C-2B05-45B3-92BA-EAF0082753EF}" srcId="{B603AC1A-15BC-4B12-B815-C3FDEB465612}" destId="{396C5482-4489-4A57-9557-BC30D44F9C87}" srcOrd="4" destOrd="0" parTransId="{4E1FB040-F38E-426E-BBCF-A8496D809C58}" sibTransId="{97DFBF93-392D-41DB-9E89-0AC1C769A9B5}"/>
    <dgm:cxn modelId="{3CEB9B9F-5342-4EAB-B2DF-566C3BFF4C2D}" type="presOf" srcId="{69ADBB3C-4D36-4B48-A4A6-FE4A19AE0183}" destId="{E174FBDB-ED7E-4688-9985-1D849A499E70}" srcOrd="1" destOrd="0" presId="urn:microsoft.com/office/officeart/2005/8/layout/cycle2"/>
    <dgm:cxn modelId="{75A62ECB-25EA-470D-AF08-2C99633BB25F}" srcId="{B603AC1A-15BC-4B12-B815-C3FDEB465612}" destId="{81564296-500E-4BD6-8F7E-877E9CF3D63D}" srcOrd="1" destOrd="0" parTransId="{9FDF4069-0A5F-4EAB-B2D5-32789725E10F}" sibTransId="{69ADBB3C-4D36-4B48-A4A6-FE4A19AE0183}"/>
    <dgm:cxn modelId="{AB29F8D0-7DFA-44ED-A9AD-B836012A7D05}" type="presOf" srcId="{D5127D16-E279-4B0D-B057-932449873DA5}" destId="{32B17572-247E-4B31-8178-BD9BE81D67A3}" srcOrd="1" destOrd="0" presId="urn:microsoft.com/office/officeart/2005/8/layout/cycle2"/>
    <dgm:cxn modelId="{00EC1DD6-A443-4729-B081-3E4C94C7AF89}" srcId="{B603AC1A-15BC-4B12-B815-C3FDEB465612}" destId="{E9CC24C8-8E31-4B7E-B3C2-90678E81CD04}" srcOrd="2" destOrd="0" parTransId="{903481CA-2F0A-4DF7-8F04-4639F112B34B}" sibTransId="{D5127D16-E279-4B0D-B057-932449873DA5}"/>
    <dgm:cxn modelId="{58F83FE4-C84C-466F-BA98-B6C53A899271}" type="presOf" srcId="{E9CC24C8-8E31-4B7E-B3C2-90678E81CD04}" destId="{FF7276D0-B9F5-4C91-B2B2-C57F9D8007D2}" srcOrd="0" destOrd="0" presId="urn:microsoft.com/office/officeart/2005/8/layout/cycle2"/>
    <dgm:cxn modelId="{689BF7E9-B829-40A8-9A1C-346FC1807E48}" type="presOf" srcId="{80B389DD-82B2-4072-A0D2-FFBA99FB5AA8}" destId="{727A2815-8F33-46AC-B1EC-7092D95D51A4}" srcOrd="0" destOrd="0" presId="urn:microsoft.com/office/officeart/2005/8/layout/cycle2"/>
    <dgm:cxn modelId="{4FF82DF6-1C7C-4E74-8DAB-2815E6852605}" type="presOf" srcId="{372B927C-AE02-4B1B-9B5C-EA28430F9C9A}" destId="{6A9F1663-295E-40AD-92EB-60CD01B39188}" srcOrd="1" destOrd="0" presId="urn:microsoft.com/office/officeart/2005/8/layout/cycle2"/>
    <dgm:cxn modelId="{517FCCBD-994E-4E8D-B6F8-EE91E74F5DA5}" type="presParOf" srcId="{EAC1CD5D-01F6-48DD-9AB1-45E58A562235}" destId="{161215FD-7F88-43F5-9B52-18642F3A31CF}" srcOrd="0" destOrd="0" presId="urn:microsoft.com/office/officeart/2005/8/layout/cycle2"/>
    <dgm:cxn modelId="{ADA4A582-0760-4FA3-99CB-1BEB928F9197}" type="presParOf" srcId="{EAC1CD5D-01F6-48DD-9AB1-45E58A562235}" destId="{9F3A06C5-5D8C-46FF-A7AC-82F5C4DEB9FA}" srcOrd="1" destOrd="0" presId="urn:microsoft.com/office/officeart/2005/8/layout/cycle2"/>
    <dgm:cxn modelId="{36A0F7A6-8D1A-462C-9B71-13BD0FAB0F7F}" type="presParOf" srcId="{9F3A06C5-5D8C-46FF-A7AC-82F5C4DEB9FA}" destId="{E4E3FE0E-9120-41ED-812C-ACD9B3329315}" srcOrd="0" destOrd="0" presId="urn:microsoft.com/office/officeart/2005/8/layout/cycle2"/>
    <dgm:cxn modelId="{67E6266E-F43A-49DA-91B3-AC35EC6E5DDB}" type="presParOf" srcId="{EAC1CD5D-01F6-48DD-9AB1-45E58A562235}" destId="{B13D5720-249F-40D3-A8A8-2B25DF6CCA5A}" srcOrd="2" destOrd="0" presId="urn:microsoft.com/office/officeart/2005/8/layout/cycle2"/>
    <dgm:cxn modelId="{BE255645-6D61-4166-853E-7FD2A0E487B0}" type="presParOf" srcId="{EAC1CD5D-01F6-48DD-9AB1-45E58A562235}" destId="{FB949FA1-2AD4-4F3D-91F9-A36EC1D85717}" srcOrd="3" destOrd="0" presId="urn:microsoft.com/office/officeart/2005/8/layout/cycle2"/>
    <dgm:cxn modelId="{4A5E7423-44B6-419B-9BA9-4B4992BD0D9E}" type="presParOf" srcId="{FB949FA1-2AD4-4F3D-91F9-A36EC1D85717}" destId="{E174FBDB-ED7E-4688-9985-1D849A499E70}" srcOrd="0" destOrd="0" presId="urn:microsoft.com/office/officeart/2005/8/layout/cycle2"/>
    <dgm:cxn modelId="{63A88FF9-DAB2-4A7B-9710-7732DC31A676}" type="presParOf" srcId="{EAC1CD5D-01F6-48DD-9AB1-45E58A562235}" destId="{FF7276D0-B9F5-4C91-B2B2-C57F9D8007D2}" srcOrd="4" destOrd="0" presId="urn:microsoft.com/office/officeart/2005/8/layout/cycle2"/>
    <dgm:cxn modelId="{D0E5C927-8A13-4C60-AEA3-1401C2062BE4}" type="presParOf" srcId="{EAC1CD5D-01F6-48DD-9AB1-45E58A562235}" destId="{5E43C207-448F-4221-B455-48C99AE7295C}" srcOrd="5" destOrd="0" presId="urn:microsoft.com/office/officeart/2005/8/layout/cycle2"/>
    <dgm:cxn modelId="{CFE4F112-5817-4EE5-B958-54F3959EBB8F}" type="presParOf" srcId="{5E43C207-448F-4221-B455-48C99AE7295C}" destId="{32B17572-247E-4B31-8178-BD9BE81D67A3}" srcOrd="0" destOrd="0" presId="urn:microsoft.com/office/officeart/2005/8/layout/cycle2"/>
    <dgm:cxn modelId="{81855715-99D3-4677-A5FE-EE6A128863DA}" type="presParOf" srcId="{EAC1CD5D-01F6-48DD-9AB1-45E58A562235}" destId="{727A2815-8F33-46AC-B1EC-7092D95D51A4}" srcOrd="6" destOrd="0" presId="urn:microsoft.com/office/officeart/2005/8/layout/cycle2"/>
    <dgm:cxn modelId="{B855EC74-6D75-482E-BDF5-AFD3F64585DC}" type="presParOf" srcId="{EAC1CD5D-01F6-48DD-9AB1-45E58A562235}" destId="{CF535258-0C97-4FC2-A7CA-752287B29EEF}" srcOrd="7" destOrd="0" presId="urn:microsoft.com/office/officeart/2005/8/layout/cycle2"/>
    <dgm:cxn modelId="{6F071817-CEC7-4FA6-AE9A-9D7459F4529F}" type="presParOf" srcId="{CF535258-0C97-4FC2-A7CA-752287B29EEF}" destId="{6A9F1663-295E-40AD-92EB-60CD01B39188}" srcOrd="0" destOrd="0" presId="urn:microsoft.com/office/officeart/2005/8/layout/cycle2"/>
    <dgm:cxn modelId="{104EA3AA-14C7-40A0-91F7-4C9064A1ADA2}" type="presParOf" srcId="{EAC1CD5D-01F6-48DD-9AB1-45E58A562235}" destId="{9AB8E491-05DA-43F7-8E55-6E1CD0C3264A}" srcOrd="8" destOrd="0" presId="urn:microsoft.com/office/officeart/2005/8/layout/cycle2"/>
    <dgm:cxn modelId="{48F37E10-4111-4BE7-9172-F0CCD83E9DAC}" type="presParOf" srcId="{EAC1CD5D-01F6-48DD-9AB1-45E58A562235}" destId="{B064CBDA-0601-4454-BCE2-7A7ACC036F9B}" srcOrd="9" destOrd="0" presId="urn:microsoft.com/office/officeart/2005/8/layout/cycle2"/>
    <dgm:cxn modelId="{06FB5C31-BBBE-44D8-9670-216883AE5FD6}" type="presParOf" srcId="{B064CBDA-0601-4454-BCE2-7A7ACC036F9B}" destId="{87FB44AE-80C5-4F9E-9B25-DA70C23B2EC8}"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1215FD-7F88-43F5-9B52-18642F3A31CF}">
      <dsp:nvSpPr>
        <dsp:cNvPr id="0" name=""/>
        <dsp:cNvSpPr/>
      </dsp:nvSpPr>
      <dsp:spPr>
        <a:xfrm>
          <a:off x="2922072" y="848"/>
          <a:ext cx="1716694" cy="1716694"/>
        </a:xfrm>
        <a:prstGeom prst="ellipse">
          <a:avLst/>
        </a:prstGeom>
        <a:solidFill>
          <a:schemeClr val="bg1">
            <a:lumMod val="50000"/>
          </a:scheme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solidFill>
                <a:sysClr val="window" lastClr="FFFFFF"/>
              </a:solidFill>
              <a:latin typeface="HGP創英角ｺﾞｼｯｸUB" pitchFamily="50" charset="-128"/>
              <a:ea typeface="HGP創英角ｺﾞｼｯｸUB" pitchFamily="50" charset="-128"/>
              <a:cs typeface="+mn-cs"/>
            </a:rPr>
            <a:t>「あるべき姿」</a:t>
          </a:r>
          <a:r>
            <a:rPr kumimoji="1" lang="ja-JP" altLang="en-US" sz="1800" b="1" kern="1200" dirty="0">
              <a:solidFill>
                <a:sysClr val="window" lastClr="FFFFFF"/>
              </a:solidFill>
              <a:latin typeface="HGP創英角ｺﾞｼｯｸUB" pitchFamily="50" charset="-128"/>
              <a:ea typeface="HGP創英角ｺﾞｼｯｸUB" pitchFamily="50" charset="-128"/>
              <a:cs typeface="+mn-cs"/>
            </a:rPr>
            <a:t>と</a:t>
          </a:r>
          <a:r>
            <a:rPr kumimoji="1" lang="ja-JP" altLang="en-US" sz="1800" kern="1200" dirty="0">
              <a:solidFill>
                <a:sysClr val="window" lastClr="FFFFFF"/>
              </a:solidFill>
              <a:latin typeface="HGP創英角ｺﾞｼｯｸUB" pitchFamily="50" charset="-128"/>
              <a:ea typeface="HGP創英角ｺﾞｼｯｸUB" pitchFamily="50" charset="-128"/>
              <a:cs typeface="+mn-cs"/>
            </a:rPr>
            <a:t>「現状把握」から課題（</a:t>
          </a:r>
          <a:r>
            <a:rPr kumimoji="1" lang="en-US" altLang="ja-JP" sz="1800" kern="1200" dirty="0">
              <a:solidFill>
                <a:sysClr val="window" lastClr="FFFFFF"/>
              </a:solidFill>
              <a:latin typeface="HGP創英角ｺﾞｼｯｸUB" pitchFamily="50" charset="-128"/>
              <a:ea typeface="HGP創英角ｺﾞｼｯｸUB" pitchFamily="50" charset="-128"/>
              <a:cs typeface="+mn-cs"/>
            </a:rPr>
            <a:t>What</a:t>
          </a:r>
          <a:r>
            <a:rPr kumimoji="1" lang="ja-JP" altLang="en-US" sz="1800" kern="1200" dirty="0">
              <a:solidFill>
                <a:sysClr val="window" lastClr="FFFFFF"/>
              </a:solidFill>
              <a:latin typeface="HGP創英角ｺﾞｼｯｸUB" pitchFamily="50" charset="-128"/>
              <a:ea typeface="HGP創英角ｺﾞｼｯｸUB" pitchFamily="50" charset="-128"/>
              <a:cs typeface="+mn-cs"/>
            </a:rPr>
            <a:t>）を特定</a:t>
          </a:r>
        </a:p>
      </dsp:txBody>
      <dsp:txXfrm>
        <a:off x="3173476" y="252252"/>
        <a:ext cx="1213886" cy="1213886"/>
      </dsp:txXfrm>
    </dsp:sp>
    <dsp:sp modelId="{9F3A06C5-5D8C-46FF-A7AC-82F5C4DEB9FA}">
      <dsp:nvSpPr>
        <dsp:cNvPr id="0" name=""/>
        <dsp:cNvSpPr/>
      </dsp:nvSpPr>
      <dsp:spPr>
        <a:xfrm rot="2160000">
          <a:off x="4584802" y="1320140"/>
          <a:ext cx="457562" cy="579384"/>
        </a:xfrm>
        <a:prstGeom prst="rightArrow">
          <a:avLst>
            <a:gd name="adj1" fmla="val 60000"/>
            <a:gd name="adj2" fmla="val 50000"/>
          </a:avLst>
        </a:prstGeom>
        <a:solidFill>
          <a:schemeClr val="bg1">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kumimoji="1" lang="ja-JP" altLang="en-US" sz="2400" kern="1200">
            <a:solidFill>
              <a:sysClr val="window" lastClr="FFFFFF"/>
            </a:solidFill>
            <a:latin typeface="Calibri"/>
            <a:ea typeface="ＭＳ Ｐゴシック"/>
            <a:cs typeface="+mn-cs"/>
          </a:endParaRPr>
        </a:p>
      </dsp:txBody>
      <dsp:txXfrm>
        <a:off x="4597910" y="1395675"/>
        <a:ext cx="320293" cy="347630"/>
      </dsp:txXfrm>
    </dsp:sp>
    <dsp:sp modelId="{B13D5720-249F-40D3-A8A8-2B25DF6CCA5A}">
      <dsp:nvSpPr>
        <dsp:cNvPr id="0" name=""/>
        <dsp:cNvSpPr/>
      </dsp:nvSpPr>
      <dsp:spPr>
        <a:xfrm>
          <a:off x="5009352" y="1517345"/>
          <a:ext cx="1716694" cy="1716694"/>
        </a:xfrm>
        <a:prstGeom prst="ellipse">
          <a:avLst/>
        </a:prstGeom>
        <a:solidFill>
          <a:schemeClr val="bg1">
            <a:lumMod val="50000"/>
          </a:scheme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solidFill>
                <a:sysClr val="window" lastClr="FFFFFF"/>
              </a:solidFill>
              <a:latin typeface="HGP創英角ｺﾞｼｯｸUB" pitchFamily="50" charset="-128"/>
              <a:ea typeface="HGP創英角ｺﾞｼｯｸUB" pitchFamily="50" charset="-128"/>
              <a:cs typeface="+mn-cs"/>
            </a:rPr>
            <a:t>課題の　　どこが（</a:t>
          </a:r>
          <a:r>
            <a:rPr kumimoji="1" lang="en-US" altLang="ja-JP" sz="2000" kern="1200" dirty="0">
              <a:solidFill>
                <a:sysClr val="window" lastClr="FFFFFF"/>
              </a:solidFill>
              <a:latin typeface="HGP創英角ｺﾞｼｯｸUB" pitchFamily="50" charset="-128"/>
              <a:ea typeface="HGP創英角ｺﾞｼｯｸUB" pitchFamily="50" charset="-128"/>
              <a:cs typeface="+mn-cs"/>
            </a:rPr>
            <a:t>Where</a:t>
          </a:r>
          <a:r>
            <a:rPr kumimoji="1" lang="ja-JP" altLang="en-US" sz="2000" kern="1200" dirty="0">
              <a:solidFill>
                <a:sysClr val="window" lastClr="FFFFFF"/>
              </a:solidFill>
              <a:latin typeface="HGP創英角ｺﾞｼｯｸUB" pitchFamily="50" charset="-128"/>
              <a:ea typeface="HGP創英角ｺﾞｼｯｸUB" pitchFamily="50" charset="-128"/>
              <a:cs typeface="+mn-cs"/>
            </a:rPr>
            <a:t>）悪い</a:t>
          </a:r>
          <a:endParaRPr kumimoji="1" lang="ja-JP" altLang="en-US" sz="2000" kern="1200" dirty="0">
            <a:solidFill>
              <a:sysClr val="window" lastClr="FFFFFF"/>
            </a:solidFill>
            <a:latin typeface="Calibri"/>
            <a:ea typeface="ＭＳ Ｐゴシック"/>
            <a:cs typeface="+mn-cs"/>
          </a:endParaRPr>
        </a:p>
      </dsp:txBody>
      <dsp:txXfrm>
        <a:off x="5260756" y="1768749"/>
        <a:ext cx="1213886" cy="1213886"/>
      </dsp:txXfrm>
    </dsp:sp>
    <dsp:sp modelId="{FB949FA1-2AD4-4F3D-91F9-A36EC1D85717}">
      <dsp:nvSpPr>
        <dsp:cNvPr id="0" name=""/>
        <dsp:cNvSpPr/>
      </dsp:nvSpPr>
      <dsp:spPr>
        <a:xfrm rot="6480000">
          <a:off x="5244285" y="3300556"/>
          <a:ext cx="457562" cy="579384"/>
        </a:xfrm>
        <a:prstGeom prst="rightArrow">
          <a:avLst>
            <a:gd name="adj1" fmla="val 60000"/>
            <a:gd name="adj2" fmla="val 50000"/>
          </a:avLst>
        </a:prstGeom>
        <a:solidFill>
          <a:schemeClr val="bg1">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kumimoji="1" lang="ja-JP" altLang="en-US" sz="2400" kern="1200">
            <a:solidFill>
              <a:sysClr val="window" lastClr="FFFFFF"/>
            </a:solidFill>
            <a:latin typeface="Calibri"/>
            <a:ea typeface="ＭＳ Ｐゴシック"/>
            <a:cs typeface="+mn-cs"/>
          </a:endParaRPr>
        </a:p>
      </dsp:txBody>
      <dsp:txXfrm rot="10800000">
        <a:off x="5334129" y="3351158"/>
        <a:ext cx="320293" cy="347630"/>
      </dsp:txXfrm>
    </dsp:sp>
    <dsp:sp modelId="{FF7276D0-B9F5-4C91-B2B2-C57F9D8007D2}">
      <dsp:nvSpPr>
        <dsp:cNvPr id="0" name=""/>
        <dsp:cNvSpPr/>
      </dsp:nvSpPr>
      <dsp:spPr>
        <a:xfrm>
          <a:off x="4212082" y="3971089"/>
          <a:ext cx="1716694" cy="1716694"/>
        </a:xfrm>
        <a:prstGeom prst="ellipse">
          <a:avLst/>
        </a:prstGeom>
        <a:solidFill>
          <a:schemeClr val="bg1">
            <a:lumMod val="50000"/>
          </a:scheme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solidFill>
                <a:sysClr val="window" lastClr="FFFFFF"/>
              </a:solidFill>
              <a:latin typeface="HGP創英角ｺﾞｼｯｸUB" pitchFamily="50" charset="-128"/>
              <a:ea typeface="HGP創英角ｺﾞｼｯｸUB" pitchFamily="50" charset="-128"/>
              <a:cs typeface="+mn-cs"/>
            </a:rPr>
            <a:t>それはなぜ　　　　（</a:t>
          </a:r>
          <a:r>
            <a:rPr kumimoji="1" lang="en-US" altLang="ja-JP" sz="2000" kern="1200" dirty="0">
              <a:solidFill>
                <a:sysClr val="window" lastClr="FFFFFF"/>
              </a:solidFill>
              <a:latin typeface="HGP創英角ｺﾞｼｯｸUB" pitchFamily="50" charset="-128"/>
              <a:ea typeface="HGP創英角ｺﾞｼｯｸUB" pitchFamily="50" charset="-128"/>
              <a:cs typeface="+mn-cs"/>
            </a:rPr>
            <a:t>Why</a:t>
          </a:r>
          <a:r>
            <a:rPr kumimoji="1" lang="ja-JP" altLang="en-US" sz="2000" kern="1200" dirty="0">
              <a:solidFill>
                <a:sysClr val="window" lastClr="FFFFFF"/>
              </a:solidFill>
              <a:latin typeface="HGP創英角ｺﾞｼｯｸUB" pitchFamily="50" charset="-128"/>
              <a:ea typeface="HGP創英角ｺﾞｼｯｸUB" pitchFamily="50" charset="-128"/>
              <a:cs typeface="+mn-cs"/>
            </a:rPr>
            <a:t>）　　　　悪いのか</a:t>
          </a:r>
          <a:endParaRPr kumimoji="1" lang="ja-JP" altLang="en-US" sz="2000" kern="1200" dirty="0">
            <a:solidFill>
              <a:sysClr val="window" lastClr="FFFFFF"/>
            </a:solidFill>
            <a:latin typeface="Calibri"/>
            <a:ea typeface="ＭＳ Ｐゴシック"/>
            <a:cs typeface="+mn-cs"/>
          </a:endParaRPr>
        </a:p>
      </dsp:txBody>
      <dsp:txXfrm>
        <a:off x="4463486" y="4222493"/>
        <a:ext cx="1213886" cy="1213886"/>
      </dsp:txXfrm>
    </dsp:sp>
    <dsp:sp modelId="{5E43C207-448F-4221-B455-48C99AE7295C}">
      <dsp:nvSpPr>
        <dsp:cNvPr id="0" name=""/>
        <dsp:cNvSpPr/>
      </dsp:nvSpPr>
      <dsp:spPr>
        <a:xfrm rot="10800000">
          <a:off x="3564588" y="4539744"/>
          <a:ext cx="457562" cy="579384"/>
        </a:xfrm>
        <a:prstGeom prst="rightArrow">
          <a:avLst>
            <a:gd name="adj1" fmla="val 60000"/>
            <a:gd name="adj2" fmla="val 50000"/>
          </a:avLst>
        </a:prstGeom>
        <a:solidFill>
          <a:schemeClr val="bg1">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kumimoji="1" lang="ja-JP" altLang="en-US" sz="2400" kern="1200">
            <a:solidFill>
              <a:sysClr val="window" lastClr="FFFFFF"/>
            </a:solidFill>
            <a:latin typeface="Calibri"/>
            <a:ea typeface="ＭＳ Ｐゴシック"/>
            <a:cs typeface="+mn-cs"/>
          </a:endParaRPr>
        </a:p>
      </dsp:txBody>
      <dsp:txXfrm rot="10800000">
        <a:off x="3701857" y="4655621"/>
        <a:ext cx="320293" cy="347630"/>
      </dsp:txXfrm>
    </dsp:sp>
    <dsp:sp modelId="{727A2815-8F33-46AC-B1EC-7092D95D51A4}">
      <dsp:nvSpPr>
        <dsp:cNvPr id="0" name=""/>
        <dsp:cNvSpPr/>
      </dsp:nvSpPr>
      <dsp:spPr>
        <a:xfrm>
          <a:off x="1632063" y="3971089"/>
          <a:ext cx="1716694" cy="1716694"/>
        </a:xfrm>
        <a:prstGeom prst="ellipse">
          <a:avLst/>
        </a:prstGeom>
        <a:solidFill>
          <a:schemeClr val="bg1">
            <a:lumMod val="50000"/>
          </a:scheme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solidFill>
                <a:sysClr val="window" lastClr="FFFFFF"/>
              </a:solidFill>
              <a:latin typeface="HGP創英角ｺﾞｼｯｸUB" pitchFamily="50" charset="-128"/>
              <a:ea typeface="HGP創英角ｺﾞｼｯｸUB" pitchFamily="50" charset="-128"/>
              <a:cs typeface="+mn-cs"/>
            </a:rPr>
            <a:t>解決：だからどうする（</a:t>
          </a:r>
          <a:r>
            <a:rPr kumimoji="1" lang="en-US" altLang="ja-JP" sz="1800" kern="1200" dirty="0">
              <a:solidFill>
                <a:sysClr val="window" lastClr="FFFFFF"/>
              </a:solidFill>
              <a:latin typeface="HGP創英角ｺﾞｼｯｸUB" pitchFamily="50" charset="-128"/>
              <a:ea typeface="HGP創英角ｺﾞｼｯｸUB" pitchFamily="50" charset="-128"/>
              <a:cs typeface="+mn-cs"/>
            </a:rPr>
            <a:t>How</a:t>
          </a:r>
          <a:r>
            <a:rPr kumimoji="1" lang="ja-JP" altLang="en-US" sz="1800" kern="1200" dirty="0">
              <a:solidFill>
                <a:sysClr val="window" lastClr="FFFFFF"/>
              </a:solidFill>
              <a:latin typeface="HGP創英角ｺﾞｼｯｸUB" pitchFamily="50" charset="-128"/>
              <a:ea typeface="HGP創英角ｺﾞｼｯｸUB" pitchFamily="50" charset="-128"/>
              <a:cs typeface="+mn-cs"/>
            </a:rPr>
            <a:t>）　⇒</a:t>
          </a:r>
          <a:r>
            <a:rPr kumimoji="1" lang="ja-JP" altLang="en-US" sz="1600" kern="1200" dirty="0">
              <a:solidFill>
                <a:sysClr val="window" lastClr="FFFFFF"/>
              </a:solidFill>
              <a:latin typeface="HGP創英角ｺﾞｼｯｸUB" pitchFamily="50" charset="-128"/>
              <a:ea typeface="HGP創英角ｺﾞｼｯｸUB" pitchFamily="50" charset="-128"/>
              <a:cs typeface="+mn-cs"/>
            </a:rPr>
            <a:t>ワークショップ</a:t>
          </a:r>
          <a:endParaRPr kumimoji="1" lang="ja-JP" altLang="en-US" sz="1600" kern="1200" dirty="0">
            <a:solidFill>
              <a:sysClr val="window" lastClr="FFFFFF"/>
            </a:solidFill>
            <a:latin typeface="Calibri"/>
            <a:ea typeface="ＭＳ Ｐゴシック"/>
            <a:cs typeface="+mn-cs"/>
          </a:endParaRPr>
        </a:p>
      </dsp:txBody>
      <dsp:txXfrm>
        <a:off x="1883467" y="4222493"/>
        <a:ext cx="1213886" cy="1213886"/>
      </dsp:txXfrm>
    </dsp:sp>
    <dsp:sp modelId="{CF535258-0C97-4FC2-A7CA-752287B29EEF}">
      <dsp:nvSpPr>
        <dsp:cNvPr id="0" name=""/>
        <dsp:cNvSpPr/>
      </dsp:nvSpPr>
      <dsp:spPr>
        <a:xfrm rot="15120000">
          <a:off x="1866996" y="3325188"/>
          <a:ext cx="457562" cy="579384"/>
        </a:xfrm>
        <a:prstGeom prst="rightArrow">
          <a:avLst>
            <a:gd name="adj1" fmla="val 60000"/>
            <a:gd name="adj2" fmla="val 50000"/>
          </a:avLst>
        </a:prstGeom>
        <a:solidFill>
          <a:schemeClr val="bg1">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kumimoji="1" lang="ja-JP" altLang="en-US" sz="2400" kern="1200">
            <a:solidFill>
              <a:sysClr val="window" lastClr="FFFFFF"/>
            </a:solidFill>
            <a:latin typeface="Calibri"/>
            <a:ea typeface="ＭＳ Ｐゴシック"/>
            <a:cs typeface="+mn-cs"/>
          </a:endParaRPr>
        </a:p>
      </dsp:txBody>
      <dsp:txXfrm rot="10800000">
        <a:off x="1956840" y="3506340"/>
        <a:ext cx="320293" cy="347630"/>
      </dsp:txXfrm>
    </dsp:sp>
    <dsp:sp modelId="{9AB8E491-05DA-43F7-8E55-6E1CD0C3264A}">
      <dsp:nvSpPr>
        <dsp:cNvPr id="0" name=""/>
        <dsp:cNvSpPr/>
      </dsp:nvSpPr>
      <dsp:spPr>
        <a:xfrm>
          <a:off x="834793" y="1517345"/>
          <a:ext cx="1716694" cy="1716694"/>
        </a:xfrm>
        <a:prstGeom prst="ellipse">
          <a:avLst/>
        </a:prstGeom>
        <a:solidFill>
          <a:schemeClr val="bg1">
            <a:lumMod val="50000"/>
          </a:scheme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kumimoji="1" lang="en-US" altLang="ja-JP" sz="2000" kern="1200" dirty="0">
              <a:solidFill>
                <a:sysClr val="window" lastClr="FFFFFF"/>
              </a:solidFill>
              <a:latin typeface="HGP創英角ｺﾞｼｯｸUB" pitchFamily="50" charset="-128"/>
              <a:ea typeface="HGP創英角ｺﾞｼｯｸUB" pitchFamily="50" charset="-128"/>
              <a:cs typeface="+mn-cs"/>
            </a:rPr>
            <a:t>5W1H</a:t>
          </a:r>
          <a:r>
            <a:rPr kumimoji="1" lang="ja-JP" altLang="en-US" sz="2000" kern="1200" dirty="0">
              <a:solidFill>
                <a:sysClr val="window" lastClr="FFFFFF"/>
              </a:solidFill>
              <a:latin typeface="HGP創英角ｺﾞｼｯｸUB" pitchFamily="50" charset="-128"/>
              <a:ea typeface="HGP創英角ｺﾞｼｯｸUB" pitchFamily="50" charset="-128"/>
              <a:cs typeface="+mn-cs"/>
            </a:rPr>
            <a:t>の　作成</a:t>
          </a:r>
          <a:r>
            <a:rPr kumimoji="1" lang="ja-JP" altLang="en-US" sz="1400" kern="1200" dirty="0">
              <a:solidFill>
                <a:sysClr val="window" lastClr="FFFFFF"/>
              </a:solidFill>
              <a:latin typeface="HGP創英角ｺﾞｼｯｸUB" pitchFamily="50" charset="-128"/>
              <a:ea typeface="HGP創英角ｺﾞｼｯｸUB" pitchFamily="50" charset="-128"/>
              <a:cs typeface="+mn-cs"/>
            </a:rPr>
            <a:t>（ミクロ</a:t>
          </a:r>
          <a:r>
            <a:rPr kumimoji="1" lang="ja-JP" altLang="en-US" sz="1200" kern="1200" dirty="0">
              <a:solidFill>
                <a:sysClr val="window" lastClr="FFFFFF"/>
              </a:solidFill>
              <a:latin typeface="HGP創英角ｺﾞｼｯｸUB" pitchFamily="50" charset="-128"/>
              <a:ea typeface="HGP創英角ｺﾞｼｯｸUB" pitchFamily="50" charset="-128"/>
              <a:cs typeface="+mn-cs"/>
            </a:rPr>
            <a:t>、</a:t>
          </a:r>
          <a:r>
            <a:rPr kumimoji="1" lang="ja-JP" altLang="en-US" sz="1400" kern="1200" dirty="0">
              <a:solidFill>
                <a:sysClr val="window" lastClr="FFFFFF"/>
              </a:solidFill>
              <a:latin typeface="HGP創英角ｺﾞｼｯｸUB" pitchFamily="50" charset="-128"/>
              <a:ea typeface="HGP創英角ｺﾞｼｯｸUB" pitchFamily="50" charset="-128"/>
              <a:cs typeface="+mn-cs"/>
            </a:rPr>
            <a:t>マクロ</a:t>
          </a:r>
          <a:r>
            <a:rPr kumimoji="1" lang="ja-JP" altLang="en-US" sz="1200" kern="1200" dirty="0">
              <a:solidFill>
                <a:sysClr val="window" lastClr="FFFFFF"/>
              </a:solidFill>
              <a:latin typeface="HGP創英角ｺﾞｼｯｸUB" pitchFamily="50" charset="-128"/>
              <a:ea typeface="HGP創英角ｺﾞｼｯｸUB" pitchFamily="50" charset="-128"/>
              <a:cs typeface="+mn-cs"/>
            </a:rPr>
            <a:t>、</a:t>
          </a:r>
          <a:r>
            <a:rPr kumimoji="1" lang="ja-JP" altLang="en-US" sz="1400" kern="1200" dirty="0">
              <a:solidFill>
                <a:sysClr val="window" lastClr="FFFFFF"/>
              </a:solidFill>
              <a:latin typeface="HGP創英角ｺﾞｼｯｸUB" pitchFamily="50" charset="-128"/>
              <a:ea typeface="HGP創英角ｺﾞｼｯｸUB" pitchFamily="50" charset="-128"/>
              <a:cs typeface="+mn-cs"/>
            </a:rPr>
            <a:t>トレンド）</a:t>
          </a:r>
          <a:r>
            <a:rPr kumimoji="1" lang="ja-JP" altLang="en-US" sz="2000" kern="1200" dirty="0">
              <a:solidFill>
                <a:sysClr val="window" lastClr="FFFFFF"/>
              </a:solidFill>
              <a:latin typeface="HGP創英角ｺﾞｼｯｸUB" pitchFamily="50" charset="-128"/>
              <a:ea typeface="HGP創英角ｺﾞｼｯｸUB" pitchFamily="50" charset="-128"/>
              <a:cs typeface="+mn-cs"/>
            </a:rPr>
            <a:t>　　　⇒実行</a:t>
          </a:r>
        </a:p>
      </dsp:txBody>
      <dsp:txXfrm>
        <a:off x="1086197" y="1768749"/>
        <a:ext cx="1213886" cy="1213886"/>
      </dsp:txXfrm>
    </dsp:sp>
    <dsp:sp modelId="{B064CBDA-0601-4454-BCE2-7A7ACC036F9B}">
      <dsp:nvSpPr>
        <dsp:cNvPr id="0" name=""/>
        <dsp:cNvSpPr/>
      </dsp:nvSpPr>
      <dsp:spPr>
        <a:xfrm rot="19440000">
          <a:off x="2497522" y="1335363"/>
          <a:ext cx="457562" cy="579384"/>
        </a:xfrm>
        <a:prstGeom prst="rightArrow">
          <a:avLst>
            <a:gd name="adj1" fmla="val 60000"/>
            <a:gd name="adj2" fmla="val 50000"/>
          </a:avLst>
        </a:prstGeom>
        <a:solidFill>
          <a:schemeClr val="bg1">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kumimoji="1" lang="ja-JP" altLang="en-US" sz="2400" kern="1200">
            <a:solidFill>
              <a:sysClr val="window" lastClr="FFFFFF"/>
            </a:solidFill>
            <a:latin typeface="Calibri"/>
            <a:ea typeface="ＭＳ Ｐゴシック"/>
            <a:cs typeface="+mn-cs"/>
          </a:endParaRPr>
        </a:p>
      </dsp:txBody>
      <dsp:txXfrm>
        <a:off x="2510630" y="1491582"/>
        <a:ext cx="320293" cy="347630"/>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C3D54E-EB9C-4C74-9B47-8EAD1E9330B0}" type="datetimeFigureOut">
              <a:rPr kumimoji="1" lang="ja-JP" altLang="en-US" smtClean="0"/>
              <a:t>2018/4/2</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069CDE-D1A9-4346-BF03-D45C8A8A5B5D}" type="slidenum">
              <a:rPr kumimoji="1" lang="ja-JP" altLang="en-US" smtClean="0"/>
              <a:t>‹#›</a:t>
            </a:fld>
            <a:endParaRPr kumimoji="1" lang="ja-JP" altLang="en-US"/>
          </a:p>
        </p:txBody>
      </p:sp>
    </p:spTree>
    <p:extLst>
      <p:ext uri="{BB962C8B-B14F-4D97-AF65-F5344CB8AC3E}">
        <p14:creationId xmlns:p14="http://schemas.microsoft.com/office/powerpoint/2010/main" val="83582249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1" name="Rectangle 10"/>
          <p:cNvSpPr/>
          <p:nvPr/>
        </p:nvSpPr>
        <p:spPr>
          <a:xfrm>
            <a:off x="0" y="6262478"/>
            <a:ext cx="9144000" cy="595522"/>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1400" dirty="0">
                <a:solidFill>
                  <a:schemeClr val="tx1"/>
                </a:solidFill>
                <a:latin typeface="HGP創英角ｺﾞｼｯｸUB" panose="020B0900000000000000" pitchFamily="50" charset="-128"/>
                <a:ea typeface="HGP創英角ｺﾞｼｯｸUB" panose="020B0900000000000000" pitchFamily="50" charset="-128"/>
              </a:rPr>
              <a:t>　　　　　　　　　　　　　　　　　　　　　</a:t>
            </a:r>
            <a:r>
              <a:rPr lang="en-US" altLang="ja-JP" sz="1400"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sz="1400" dirty="0">
                <a:solidFill>
                  <a:schemeClr val="tx1"/>
                </a:solidFill>
                <a:latin typeface="HGP創英角ｺﾞｼｯｸUB" panose="020B0900000000000000" pitchFamily="50" charset="-128"/>
                <a:ea typeface="HGP創英角ｺﾞｼｯｸUB" panose="020B0900000000000000" pitchFamily="50" charset="-128"/>
              </a:rPr>
              <a:t>　　</a:t>
            </a:r>
            <a:r>
              <a:rPr lang="en-US" altLang="ja-JP" sz="1400" dirty="0">
                <a:solidFill>
                  <a:schemeClr val="tx1"/>
                </a:solidFill>
                <a:latin typeface="HGP創英角ｺﾞｼｯｸUB" panose="020B0900000000000000" pitchFamily="50" charset="-128"/>
                <a:ea typeface="HGP創英角ｺﾞｼｯｸUB" panose="020B0900000000000000" pitchFamily="50" charset="-128"/>
              </a:rPr>
              <a:t>URL</a:t>
            </a:r>
            <a:r>
              <a:rPr lang="ja-JP" altLang="en-US" sz="1400" dirty="0">
                <a:solidFill>
                  <a:schemeClr val="tx1"/>
                </a:solidFill>
                <a:latin typeface="HGP創英角ｺﾞｼｯｸUB" panose="020B0900000000000000" pitchFamily="50" charset="-128"/>
                <a:ea typeface="HGP創英角ｺﾞｼｯｸUB" panose="020B0900000000000000" pitchFamily="50" charset="-128"/>
              </a:rPr>
              <a:t>： </a:t>
            </a:r>
            <a:r>
              <a:rPr lang="en-US" altLang="ja-JP" sz="1400" dirty="0">
                <a:solidFill>
                  <a:schemeClr val="tx1"/>
                </a:solidFill>
                <a:latin typeface="HGP創英角ｺﾞｼｯｸUB" panose="020B0900000000000000" pitchFamily="50" charset="-128"/>
                <a:ea typeface="HGP創英角ｺﾞｼｯｸUB" panose="020B0900000000000000" pitchFamily="50" charset="-128"/>
              </a:rPr>
              <a:t>https://www.mgijyutsu.jp/</a:t>
            </a:r>
            <a:r>
              <a:rPr lang="ja-JP" altLang="en-US" sz="1400" dirty="0">
                <a:solidFill>
                  <a:prstClr val="black"/>
                </a:solidFill>
                <a:latin typeface="HGP創英角ｺﾞｼｯｸUB" panose="020B0900000000000000" pitchFamily="50" charset="-128"/>
                <a:ea typeface="HGP創英角ｺﾞｼｯｸUB" panose="020B0900000000000000" pitchFamily="50" charset="-128"/>
              </a:rPr>
              <a:t>　　  </a:t>
            </a:r>
            <a:r>
              <a:rPr lang="ja-JP" altLang="en-US" b="0" dirty="0">
                <a:solidFill>
                  <a:schemeClr val="tx1"/>
                </a:solidFill>
                <a:latin typeface="HGP創英角ｺﾞｼｯｸUB" panose="020B0900000000000000" pitchFamily="50" charset="-128"/>
                <a:ea typeface="HGP創英角ｺﾞｼｯｸUB" panose="020B0900000000000000" pitchFamily="50" charset="-128"/>
              </a:rPr>
              <a:t>株式会社前田技術士経営研究所</a:t>
            </a:r>
            <a:endParaRPr lang="en-US" b="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07504"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スライド番号プレースホルダー 13"/>
          <p:cNvSpPr txBox="1">
            <a:spLocks/>
          </p:cNvSpPr>
          <p:nvPr userDrawn="1"/>
        </p:nvSpPr>
        <p:spPr>
          <a:xfrm>
            <a:off x="3505200" y="6655708"/>
            <a:ext cx="2133600" cy="202293"/>
          </a:xfrm>
          <a:prstGeom prst="rect">
            <a:avLst/>
          </a:prstGeom>
        </p:spPr>
        <p:txBody>
          <a:bodyPr vert="horz" lIns="91440" tIns="45720" rIns="91440" bIns="45720" rtlCol="0" anchor="ctr"/>
          <a:lstStyle>
            <a:defPPr>
              <a:defRPr lang="ja-JP"/>
            </a:defPPr>
            <a:lvl1pPr marL="0" algn="ctr" defTabSz="914400" rtl="0" eaLnBrk="1" latinLnBrk="0" hangingPunct="1">
              <a:defRPr kumimoji="1" sz="900" b="1"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8C0A14F4-B038-4CDD-8850-825343F583CA}" type="slidenum">
              <a:rPr lang="ja-JP" altLang="en-US" sz="1100" smtClean="0"/>
              <a:pPr/>
              <a:t>‹#›</a:t>
            </a:fld>
            <a:endParaRPr lang="ja-JP" altLang="en-US" sz="1100" dirty="0"/>
          </a:p>
        </p:txBody>
      </p:sp>
      <p:cxnSp>
        <p:nvCxnSpPr>
          <p:cNvPr id="16" name="直線コネクタ 21"/>
          <p:cNvCxnSpPr/>
          <p:nvPr userDrawn="1"/>
        </p:nvCxnSpPr>
        <p:spPr>
          <a:xfrm>
            <a:off x="0" y="6262478"/>
            <a:ext cx="9144000" cy="0"/>
          </a:xfrm>
          <a:prstGeom prst="line">
            <a:avLst/>
          </a:prstGeom>
          <a:ln w="9525" cmpd="sng">
            <a:solidFill>
              <a:srgbClr val="3333FF"/>
            </a:solidFill>
          </a:ln>
          <a:effectLst/>
        </p:spPr>
        <p:style>
          <a:lnRef idx="2">
            <a:schemeClr val="accent1"/>
          </a:lnRef>
          <a:fillRef idx="0">
            <a:schemeClr val="accent1"/>
          </a:fillRef>
          <a:effectRef idx="1">
            <a:schemeClr val="accent1"/>
          </a:effectRef>
          <a:fontRef idx="minor">
            <a:schemeClr val="tx1"/>
          </a:fontRef>
        </p:style>
      </p:cxnSp>
      <p:sp>
        <p:nvSpPr>
          <p:cNvPr id="2" name="正方形/長方形 1"/>
          <p:cNvSpPr/>
          <p:nvPr userDrawn="1"/>
        </p:nvSpPr>
        <p:spPr>
          <a:xfrm>
            <a:off x="0" y="6429266"/>
            <a:ext cx="1331640" cy="276334"/>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200" baseline="0" dirty="0">
                <a:solidFill>
                  <a:schemeClr val="tx1"/>
                </a:solidFill>
                <a:latin typeface="Tahoma" panose="020B0604030504040204" pitchFamily="34" charset="0"/>
              </a:rPr>
              <a:t>前田技術士経営</a:t>
            </a:r>
          </a:p>
        </p:txBody>
      </p:sp>
      <p:sp>
        <p:nvSpPr>
          <p:cNvPr id="3" name="角丸四角形 2"/>
          <p:cNvSpPr/>
          <p:nvPr userDrawn="1"/>
        </p:nvSpPr>
        <p:spPr>
          <a:xfrm>
            <a:off x="1378395" y="6427108"/>
            <a:ext cx="601317" cy="278492"/>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0" dirty="0">
                <a:latin typeface="Tahoma" panose="020B0604030504040204" pitchFamily="34" charset="0"/>
                <a:ea typeface="HGP創英角ｺﾞｼｯｸUB" panose="020B0900000000000000" pitchFamily="50" charset="-128"/>
                <a:cs typeface="Tahoma" panose="020B0604030504040204" pitchFamily="34" charset="0"/>
              </a:rPr>
              <a:t>検索</a:t>
            </a:r>
          </a:p>
        </p:txBody>
      </p:sp>
      <p:cxnSp>
        <p:nvCxnSpPr>
          <p:cNvPr id="5" name="直線矢印コネクタ 4"/>
          <p:cNvCxnSpPr/>
          <p:nvPr userDrawn="1"/>
        </p:nvCxnSpPr>
        <p:spPr>
          <a:xfrm flipH="1" flipV="1">
            <a:off x="1926176" y="6650888"/>
            <a:ext cx="108012" cy="18864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EE602C9-80D1-479A-A66D-10CE93948A9D}" type="datetimeFigureOut">
              <a:rPr kumimoji="1" lang="ja-JP" altLang="en-US" smtClean="0"/>
              <a:t>2018/4/2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4D795F-EBB3-4EDC-B49F-6E94DBFEBD50}"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EE602C9-80D1-479A-A66D-10CE93948A9D}" type="datetimeFigureOut">
              <a:rPr kumimoji="1" lang="ja-JP" altLang="en-US" smtClean="0"/>
              <a:t>2018/4/2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4D795F-EBB3-4EDC-B49F-6E94DBFEBD50}" type="slidenum">
              <a:rPr kumimoji="1" lang="ja-JP" altLang="en-US" smtClean="0"/>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タイトル スライド">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5633367-8793-47BB-88F4-BE1474DE8F5E}" type="datetimeFigureOut">
              <a:rPr kumimoji="1" lang="ja-JP" altLang="en-US" smtClean="0"/>
              <a:t>2018/4/2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2F7C25-A9D5-4725-9471-D267ED1057C0}" type="slidenum">
              <a:rPr kumimoji="1" lang="ja-JP" altLang="en-US" smtClean="0"/>
              <a:t>‹#›</a:t>
            </a:fld>
            <a:endParaRPr kumimoji="1" lang="ja-JP" alt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ja-JP" altLang="en-US"/>
              <a:t>マスター タイトルの書式設定</a:t>
            </a:r>
            <a:endParaRPr lang="en-US" dirty="0"/>
          </a:p>
        </p:txBody>
      </p:sp>
    </p:spTree>
    <p:extLst>
      <p:ext uri="{BB962C8B-B14F-4D97-AF65-F5344CB8AC3E}">
        <p14:creationId xmlns:p14="http://schemas.microsoft.com/office/powerpoint/2010/main" val="3149728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EE602C9-80D1-479A-A66D-10CE93948A9D}" type="datetimeFigureOut">
              <a:rPr kumimoji="1" lang="ja-JP" altLang="en-US" smtClean="0"/>
              <a:t>2018/4/2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4D795F-EBB3-4EDC-B49F-6E94DBFEBD50}" type="slidenum">
              <a:rPr kumimoji="1" lang="ja-JP" altLang="en-US" smtClean="0"/>
              <a:t>‹#›</a:t>
            </a:fld>
            <a:endParaRPr kumimoji="1" lang="ja-JP" altLang="en-US"/>
          </a:p>
        </p:txBody>
      </p:sp>
      <p:sp>
        <p:nvSpPr>
          <p:cNvPr id="8" name="Title 7"/>
          <p:cNvSpPr>
            <a:spLocks noGrp="1"/>
          </p:cNvSpPr>
          <p:nvPr>
            <p:ph type="title"/>
          </p:nvPr>
        </p:nvSpPr>
        <p:spPr/>
        <p:txBody>
          <a:bodyPr/>
          <a:lstStyle/>
          <a:p>
            <a:r>
              <a:rPr lang="ja-JP" altLang="en-US"/>
              <a:t>マスター タイトルの書式設定</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EE602C9-80D1-479A-A66D-10CE93948A9D}" type="datetimeFigureOut">
              <a:rPr kumimoji="1" lang="ja-JP" altLang="en-US" smtClean="0"/>
              <a:t>2018/4/2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4D795F-EBB3-4EDC-B49F-6E94DBFEBD50}"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EE602C9-80D1-479A-A66D-10CE93948A9D}" type="datetimeFigureOut">
              <a:rPr kumimoji="1" lang="ja-JP" altLang="en-US" smtClean="0"/>
              <a:t>2018/4/2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4D795F-EBB3-4EDC-B49F-6E94DBFEBD50}" type="slidenum">
              <a:rPr kumimoji="1" lang="ja-JP" altLang="en-US" smtClean="0"/>
              <a:t>‹#›</a:t>
            </a:fld>
            <a:endParaRPr kumimoji="1" lang="ja-JP" altLang="en-US"/>
          </a:p>
        </p:txBody>
      </p:sp>
      <p:sp>
        <p:nvSpPr>
          <p:cNvPr id="8" name="Title 7"/>
          <p:cNvSpPr>
            <a:spLocks noGrp="1"/>
          </p:cNvSpPr>
          <p:nvPr>
            <p:ph type="title"/>
          </p:nvPr>
        </p:nvSpPr>
        <p:spPr/>
        <p:txBody>
          <a:bodyPr/>
          <a:lstStyle/>
          <a:p>
            <a:r>
              <a:rPr lang="ja-JP" altLang="en-US"/>
              <a:t>マスター タイトルの書式設定</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ja-JP" altLang="en-US"/>
              <a:t>マスター テキストの書式設定</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EE602C9-80D1-479A-A66D-10CE93948A9D}" type="datetimeFigureOut">
              <a:rPr kumimoji="1" lang="ja-JP" altLang="en-US" smtClean="0"/>
              <a:t>2018/4/2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64D795F-EBB3-4EDC-B49F-6E94DBFEBD50}"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EE602C9-80D1-479A-A66D-10CE93948A9D}" type="datetimeFigureOut">
              <a:rPr kumimoji="1" lang="ja-JP" altLang="en-US" smtClean="0"/>
              <a:t>2018/4/2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64D795F-EBB3-4EDC-B49F-6E94DBFEBD50}"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E602C9-80D1-479A-A66D-10CE93948A9D}" type="datetimeFigureOut">
              <a:rPr kumimoji="1" lang="ja-JP" altLang="en-US" smtClean="0"/>
              <a:t>2018/4/2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64D795F-EBB3-4EDC-B49F-6E94DBFEBD50}"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EE602C9-80D1-479A-A66D-10CE93948A9D}" type="datetimeFigureOut">
              <a:rPr kumimoji="1" lang="ja-JP" altLang="en-US" smtClean="0"/>
              <a:t>2018/4/2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4D795F-EBB3-4EDC-B49F-6E94DBFEBD50}"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EE602C9-80D1-479A-A66D-10CE93948A9D}" type="datetimeFigureOut">
              <a:rPr kumimoji="1" lang="ja-JP" altLang="en-US" smtClean="0"/>
              <a:t>2018/4/2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4D795F-EBB3-4EDC-B49F-6E94DBFEBD50}" type="slidenum">
              <a:rPr kumimoji="1" lang="ja-JP" altLang="en-US" smtClean="0"/>
              <a:t>‹#›</a:t>
            </a:fld>
            <a:endParaRPr kumimoji="1" lang="ja-JP" alt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ja-JP" altLang="en-US"/>
              <a:t>マスター タイトルの書式設定</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CEE602C9-80D1-479A-A66D-10CE93948A9D}" type="datetimeFigureOut">
              <a:rPr kumimoji="1" lang="ja-JP" altLang="en-US" smtClean="0"/>
              <a:t>2018/4/2</a:t>
            </a:fld>
            <a:endParaRPr kumimoji="1" lang="ja-JP" alt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kumimoji="1" lang="ja-JP" alt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264D795F-EBB3-4EDC-B49F-6E94DBFEBD50}"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kumimoji="1"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151797" y="2268161"/>
            <a:ext cx="7520821" cy="584775"/>
          </a:xfrm>
          <a:prstGeom prst="rect">
            <a:avLst/>
          </a:prstGeom>
          <a:noFill/>
          <a:ln w="25400">
            <a:solidFill>
              <a:schemeClr val="tx1"/>
            </a:solidFill>
          </a:ln>
        </p:spPr>
        <p:txBody>
          <a:bodyPr wrap="square" rtlCol="0">
            <a:spAutoFit/>
          </a:bodyPr>
          <a:lstStyle/>
          <a:p>
            <a:pPr algn="ctr"/>
            <a:r>
              <a:rPr kumimoji="1" lang="en-US" altLang="ja-JP" sz="3200" b="1" dirty="0">
                <a:latin typeface="Meiryo UI" panose="020B0604030504040204" pitchFamily="50" charset="-128"/>
                <a:ea typeface="Meiryo UI" panose="020B0604030504040204" pitchFamily="50" charset="-128"/>
                <a:cs typeface="Meiryo UI" panose="020B0604030504040204" pitchFamily="50" charset="-128"/>
              </a:rPr>
              <a:t>VE</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機能思考</a:t>
            </a:r>
            <a:r>
              <a:rPr kumimoji="1" lang="ja-JP" altLang="en-US" sz="3200" b="1"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3200" b="1" dirty="0">
                <a:latin typeface="Meiryo UI" panose="020B0604030504040204" pitchFamily="50" charset="-128"/>
                <a:ea typeface="Meiryo UI" panose="020B0604030504040204" pitchFamily="50" charset="-128"/>
                <a:cs typeface="Meiryo UI" panose="020B0604030504040204" pitchFamily="50" charset="-128"/>
              </a:rPr>
              <a:t>3W1H</a:t>
            </a:r>
            <a:r>
              <a:rPr kumimoji="1" lang="ja-JP" altLang="en-US" sz="3200" b="1" dirty="0">
                <a:latin typeface="Meiryo UI" panose="020B0604030504040204" pitchFamily="50" charset="-128"/>
                <a:ea typeface="Meiryo UI" panose="020B0604030504040204" pitchFamily="50" charset="-128"/>
                <a:cs typeface="Meiryo UI" panose="020B0604030504040204" pitchFamily="50" charset="-128"/>
              </a:rPr>
              <a:t>論理的思考講座</a:t>
            </a:r>
          </a:p>
        </p:txBody>
      </p:sp>
      <p:sp>
        <p:nvSpPr>
          <p:cNvPr id="3" name="テキスト ボックス 2"/>
          <p:cNvSpPr txBox="1"/>
          <p:nvPr/>
        </p:nvSpPr>
        <p:spPr>
          <a:xfrm>
            <a:off x="1151797" y="3306729"/>
            <a:ext cx="1980029" cy="523220"/>
          </a:xfrm>
          <a:prstGeom prst="rect">
            <a:avLst/>
          </a:prstGeom>
          <a:solidFill>
            <a:schemeClr val="tx1"/>
          </a:solidFill>
        </p:spPr>
        <p:txBody>
          <a:bodyPr wrap="square" rtlCol="0">
            <a:spAutoFit/>
          </a:bodyPr>
          <a:lstStyle/>
          <a:p>
            <a:pPr algn="ctr"/>
            <a:r>
              <a:rPr kumimoji="1" lang="ja-JP" altLang="en-US" sz="2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前編</a:t>
            </a:r>
          </a:p>
        </p:txBody>
      </p:sp>
      <p:sp>
        <p:nvSpPr>
          <p:cNvPr id="5" name="テキスト ボックス 4"/>
          <p:cNvSpPr txBox="1"/>
          <p:nvPr/>
        </p:nvSpPr>
        <p:spPr>
          <a:xfrm>
            <a:off x="1151797" y="4216411"/>
            <a:ext cx="1980029" cy="523220"/>
          </a:xfrm>
          <a:prstGeom prst="rect">
            <a:avLst/>
          </a:prstGeom>
          <a:solidFill>
            <a:schemeClr val="tx1"/>
          </a:solidFill>
        </p:spPr>
        <p:txBody>
          <a:bodyPr wrap="square" rtlCol="0">
            <a:spAutoFit/>
          </a:bodyPr>
          <a:lstStyle/>
          <a:p>
            <a:pPr algn="ctr"/>
            <a:r>
              <a:rPr kumimoji="1" lang="ja-JP" altLang="en-US" sz="2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後編</a:t>
            </a:r>
          </a:p>
        </p:txBody>
      </p:sp>
      <p:sp>
        <p:nvSpPr>
          <p:cNvPr id="8" name="テキスト ボックス 7"/>
          <p:cNvSpPr txBox="1"/>
          <p:nvPr/>
        </p:nvSpPr>
        <p:spPr>
          <a:xfrm>
            <a:off x="3131840" y="3239871"/>
            <a:ext cx="5475506" cy="646331"/>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cs typeface="Meiryo UI" panose="020B0604030504040204" pitchFamily="50" charset="-128"/>
              </a:rPr>
              <a:t>一日（６時間）で、機能思考と論理的思考を併用した　　課題設定、アイデア発想力を習得する</a:t>
            </a:r>
          </a:p>
        </p:txBody>
      </p:sp>
      <p:sp>
        <p:nvSpPr>
          <p:cNvPr id="9" name="テキスト ボックス 8"/>
          <p:cNvSpPr txBox="1"/>
          <p:nvPr/>
        </p:nvSpPr>
        <p:spPr>
          <a:xfrm>
            <a:off x="3131840" y="4150821"/>
            <a:ext cx="5760640" cy="646331"/>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cs typeface="Meiryo UI" panose="020B0604030504040204" pitchFamily="50" charset="-128"/>
              </a:rPr>
              <a:t>前編で得られた設定課題、アイデアを洗練化するとともに、　論理的に第三者に伝えるプレゼンテーション能力を習得する　　　</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6" name="グループ化 25"/>
          <p:cNvGrpSpPr/>
          <p:nvPr/>
        </p:nvGrpSpPr>
        <p:grpSpPr>
          <a:xfrm>
            <a:off x="7524328" y="56087"/>
            <a:ext cx="1584176" cy="708617"/>
            <a:chOff x="7563240" y="-181"/>
            <a:chExt cx="1584176" cy="708617"/>
          </a:xfrm>
        </p:grpSpPr>
        <p:pic>
          <p:nvPicPr>
            <p:cNvPr id="27" name="Picture 3" descr="C:\Users\00107635\Pictures\1_Primary_logo_1024.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929836" y="-181"/>
              <a:ext cx="857526" cy="701253"/>
            </a:xfrm>
            <a:prstGeom prst="rect">
              <a:avLst/>
            </a:prstGeom>
            <a:noFill/>
            <a:extLst>
              <a:ext uri="{909E8E84-426E-40DD-AFC4-6F175D3DCCD1}">
                <a14:hiddenFill xmlns:a14="http://schemas.microsoft.com/office/drawing/2010/main">
                  <a:solidFill>
                    <a:srgbClr val="FFFFFF"/>
                  </a:solidFill>
                </a14:hiddenFill>
              </a:ext>
            </a:extLst>
          </p:spPr>
        </p:pic>
        <p:sp>
          <p:nvSpPr>
            <p:cNvPr id="28" name="正方形/長方形 27"/>
            <p:cNvSpPr/>
            <p:nvPr userDrawn="1"/>
          </p:nvSpPr>
          <p:spPr>
            <a:xfrm>
              <a:off x="7563240" y="509664"/>
              <a:ext cx="1584176" cy="1987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en-US" altLang="ja-JP" sz="850" b="1" baseline="0" dirty="0">
                  <a:solidFill>
                    <a:srgbClr val="CC9900"/>
                  </a:solidFill>
                  <a:latin typeface="Tahoma" panose="020B0604030504040204" pitchFamily="34" charset="0"/>
                  <a:ea typeface="Tahoma" panose="020B0604030504040204" pitchFamily="34" charset="0"/>
                  <a:cs typeface="Tahoma" panose="020B0604030504040204" pitchFamily="34" charset="0"/>
                </a:rPr>
                <a:t>YMMOT Ins.</a:t>
              </a:r>
              <a:endParaRPr kumimoji="1" lang="ja-JP" altLang="en-US" sz="850" b="1" baseline="0" dirty="0">
                <a:solidFill>
                  <a:srgbClr val="CC9900"/>
                </a:solidFill>
                <a:latin typeface="Tahoma" panose="020B0604030504040204" pitchFamily="34" charset="0"/>
                <a:cs typeface="Tahoma" panose="020B0604030504040204" pitchFamily="34" charset="0"/>
              </a:endParaRPr>
            </a:p>
          </p:txBody>
        </p:sp>
        <p:sp>
          <p:nvSpPr>
            <p:cNvPr id="29" name="正方形/長方形 28"/>
            <p:cNvSpPr/>
            <p:nvPr userDrawn="1"/>
          </p:nvSpPr>
          <p:spPr>
            <a:xfrm>
              <a:off x="8646258" y="509"/>
              <a:ext cx="501158" cy="5451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
          <p:nvSpPr>
            <p:cNvPr id="30" name="正方形/長方形 29"/>
            <p:cNvSpPr/>
            <p:nvPr userDrawn="1"/>
          </p:nvSpPr>
          <p:spPr>
            <a:xfrm>
              <a:off x="7564032" y="3488"/>
              <a:ext cx="464352" cy="5451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grpSp>
      <p:sp>
        <p:nvSpPr>
          <p:cNvPr id="11" name="右矢印 10"/>
          <p:cNvSpPr/>
          <p:nvPr/>
        </p:nvSpPr>
        <p:spPr>
          <a:xfrm>
            <a:off x="1151797" y="5373216"/>
            <a:ext cx="827915" cy="360040"/>
          </a:xfrm>
          <a:prstGeom prst="rightArrow">
            <a:avLst/>
          </a:prstGeom>
          <a:solidFill>
            <a:srgbClr val="FF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952553" y="5373216"/>
            <a:ext cx="7191447" cy="923330"/>
          </a:xfrm>
          <a:prstGeom prst="rect">
            <a:avLst/>
          </a:prstGeom>
          <a:noFill/>
        </p:spPr>
        <p:txBody>
          <a:bodyPr wrap="square" rtlCol="0">
            <a:spAutoFit/>
          </a:bodyPr>
          <a:lstStyle/>
          <a:p>
            <a:r>
              <a:rPr kumimoji="1" lang="ja-JP" altLang="en-US" b="1"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上記を基本に、出張セミナー、集合研修、現場の実課題解決ワークショップに対応可能。分割開催や合宿セミナーなども可能。</a:t>
            </a:r>
            <a:endParaRPr kumimoji="1" lang="en-US" altLang="ja-JP" b="1" dirty="0">
              <a:solidFill>
                <a:srgbClr val="FF00FF"/>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b="1"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（開催要領や費用負担などの要望は、下記</a:t>
            </a:r>
            <a:r>
              <a:rPr lang="en-US" altLang="ja-JP" b="1"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URL</a:t>
            </a:r>
            <a:r>
              <a:rPr lang="ja-JP" altLang="en-US" b="1"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経由でお願いします）</a:t>
            </a:r>
            <a:endParaRPr kumimoji="1" lang="ja-JP" altLang="en-US" b="1" dirty="0">
              <a:solidFill>
                <a:srgbClr val="FF00FF"/>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テキスト ボックス 18"/>
          <p:cNvSpPr txBox="1"/>
          <p:nvPr/>
        </p:nvSpPr>
        <p:spPr>
          <a:xfrm>
            <a:off x="0" y="1106741"/>
            <a:ext cx="9144000" cy="830997"/>
          </a:xfrm>
          <a:prstGeom prst="rect">
            <a:avLst/>
          </a:prstGeom>
          <a:noFill/>
        </p:spPr>
        <p:txBody>
          <a:bodyPr wrap="square" rtlCol="0">
            <a:spAutoFit/>
          </a:bodyPr>
          <a:lstStyle/>
          <a:p>
            <a:pPr algn="ctr"/>
            <a:r>
              <a:rPr kumimoji="1" lang="ja-JP" altLang="en-US" sz="2400" dirty="0">
                <a:solidFill>
                  <a:srgbClr val="FF00FF"/>
                </a:solidFill>
                <a:latin typeface="HGP創英角ｺﾞｼｯｸUB" panose="020B0900000000000000" pitchFamily="50" charset="-128"/>
                <a:ea typeface="HGP創英角ｺﾞｼｯｸUB" panose="020B0900000000000000" pitchFamily="50" charset="-128"/>
              </a:rPr>
              <a:t>　「課題解決の</a:t>
            </a:r>
            <a:r>
              <a:rPr kumimoji="1" lang="en-US" altLang="ja-JP" sz="2400" dirty="0">
                <a:solidFill>
                  <a:srgbClr val="FF00FF"/>
                </a:solidFill>
                <a:latin typeface="HGP創英角ｺﾞｼｯｸUB" panose="020B0900000000000000" pitchFamily="50" charset="-128"/>
                <a:ea typeface="HGP創英角ｺﾞｼｯｸUB" panose="020B0900000000000000" pitchFamily="50" charset="-128"/>
              </a:rPr>
              <a:t>WS</a:t>
            </a:r>
            <a:r>
              <a:rPr kumimoji="1" lang="ja-JP" altLang="en-US" sz="2400" dirty="0">
                <a:solidFill>
                  <a:srgbClr val="FF00FF"/>
                </a:solidFill>
                <a:latin typeface="HGP創英角ｺﾞｼｯｸUB" panose="020B0900000000000000" pitchFamily="50" charset="-128"/>
                <a:ea typeface="HGP創英角ｺﾞｼｯｸUB" panose="020B0900000000000000" pitchFamily="50" charset="-128"/>
              </a:rPr>
              <a:t>（ワークショップ）」で継続的な改善・改革の勘所や　　　　　ノウハウが習得できます。伝道者やコンサルタントへの道も切り開けます。</a:t>
            </a:r>
            <a:endParaRPr kumimoji="1" lang="ja-JP" altLang="en-US" sz="2000" dirty="0">
              <a:solidFill>
                <a:srgbClr val="FF00FF"/>
              </a:solidFill>
              <a:latin typeface="HGP創英角ｺﾞｼｯｸUB" panose="020B0900000000000000" pitchFamily="50" charset="-128"/>
              <a:ea typeface="HGP創英角ｺﾞｼｯｸUB" panose="020B0900000000000000" pitchFamily="50" charset="-128"/>
            </a:endParaRPr>
          </a:p>
        </p:txBody>
      </p:sp>
      <p:sp>
        <p:nvSpPr>
          <p:cNvPr id="21" name="テキスト ボックス 20">
            <a:extLst>
              <a:ext uri="{FF2B5EF4-FFF2-40B4-BE49-F238E27FC236}">
                <a16:creationId xmlns:a16="http://schemas.microsoft.com/office/drawing/2014/main" id="{29951237-F76D-4292-BE6B-8DC883493D6D}"/>
              </a:ext>
            </a:extLst>
          </p:cNvPr>
          <p:cNvSpPr txBox="1"/>
          <p:nvPr/>
        </p:nvSpPr>
        <p:spPr>
          <a:xfrm>
            <a:off x="107504" y="108165"/>
            <a:ext cx="7344816" cy="769441"/>
          </a:xfrm>
          <a:prstGeom prst="rect">
            <a:avLst/>
          </a:prstGeom>
          <a:solidFill>
            <a:srgbClr val="FF00FF"/>
          </a:solidFill>
          <a:ln w="25400">
            <a:solidFill>
              <a:srgbClr val="3333FF"/>
            </a:solidFill>
          </a:ln>
        </p:spPr>
        <p:txBody>
          <a:bodyPr wrap="square" rtlCol="0">
            <a:spAutoFit/>
          </a:bodyPr>
          <a:lstStyle/>
          <a:p>
            <a:pPr algn="ctr"/>
            <a:r>
              <a:rPr kumimoji="1" lang="ja-JP" altLang="en-US" sz="2400" dirty="0">
                <a:solidFill>
                  <a:schemeClr val="bg1"/>
                </a:solidFill>
                <a:latin typeface="HGP創英角ｺﾞｼｯｸUB" panose="020B0900000000000000" pitchFamily="50" charset="-128"/>
                <a:ea typeface="HGP創英角ｺﾞｼｯｸUB" panose="020B0900000000000000" pitchFamily="50" charset="-128"/>
              </a:rPr>
              <a:t>アイデアを</a:t>
            </a:r>
            <a:r>
              <a:rPr kumimoji="1" lang="ja-JP" altLang="en-US" sz="4400" dirty="0">
                <a:solidFill>
                  <a:schemeClr val="bg1"/>
                </a:solidFill>
                <a:latin typeface="HGP創英角ｺﾞｼｯｸUB" panose="020B0900000000000000" pitchFamily="50" charset="-128"/>
                <a:ea typeface="HGP創英角ｺﾞｼｯｸUB" panose="020B0900000000000000" pitchFamily="50" charset="-128"/>
              </a:rPr>
              <a:t>「パ</a:t>
            </a:r>
            <a:r>
              <a:rPr kumimoji="1" lang="ja-JP" altLang="en-US" sz="3600" dirty="0">
                <a:solidFill>
                  <a:schemeClr val="bg1"/>
                </a:solidFill>
                <a:latin typeface="HGP創英角ｺﾞｼｯｸUB" panose="020B0900000000000000" pitchFamily="50" charset="-128"/>
                <a:ea typeface="HGP創英角ｺﾞｼｯｸUB" panose="020B0900000000000000" pitchFamily="50" charset="-128"/>
              </a:rPr>
              <a:t>ッ</a:t>
            </a:r>
            <a:r>
              <a:rPr kumimoji="1" lang="ja-JP" altLang="en-US" sz="4400" dirty="0">
                <a:solidFill>
                  <a:schemeClr val="bg1"/>
                </a:solidFill>
                <a:latin typeface="HGP創英角ｺﾞｼｯｸUB" panose="020B0900000000000000" pitchFamily="50" charset="-128"/>
                <a:ea typeface="HGP創英角ｺﾞｼｯｸUB" panose="020B0900000000000000" pitchFamily="50" charset="-128"/>
              </a:rPr>
              <a:t>」</a:t>
            </a:r>
            <a:r>
              <a:rPr kumimoji="1" lang="ja-JP" altLang="en-US" sz="2400" dirty="0">
                <a:solidFill>
                  <a:schemeClr val="bg1"/>
                </a:solidFill>
                <a:latin typeface="HGP創英角ｺﾞｼｯｸUB" panose="020B0900000000000000" pitchFamily="50" charset="-128"/>
                <a:ea typeface="HGP創英角ｺﾞｼｯｸUB" panose="020B0900000000000000" pitchFamily="50" charset="-128"/>
              </a:rPr>
              <a:t>と発想する</a:t>
            </a:r>
            <a:r>
              <a:rPr kumimoji="1" lang="en-US" altLang="ja-JP" sz="2400" dirty="0">
                <a:solidFill>
                  <a:schemeClr val="bg1"/>
                </a:solidFill>
                <a:latin typeface="HGP創英角ｺﾞｼｯｸUB" panose="020B0900000000000000" pitchFamily="50" charset="-128"/>
                <a:ea typeface="HGP創英角ｺﾞｼｯｸUB" panose="020B0900000000000000" pitchFamily="50" charset="-128"/>
              </a:rPr>
              <a:t>WS</a:t>
            </a:r>
            <a:r>
              <a:rPr kumimoji="1" lang="ja-JP" altLang="en-US" sz="2400" dirty="0">
                <a:solidFill>
                  <a:schemeClr val="bg1"/>
                </a:solidFill>
                <a:latin typeface="HGP創英角ｺﾞｼｯｸUB" panose="020B0900000000000000" pitchFamily="50" charset="-128"/>
                <a:ea typeface="HGP創英角ｺﾞｼｯｸUB" panose="020B0900000000000000" pitchFamily="50" charset="-128"/>
              </a:rPr>
              <a:t>セミナー（前・後編）</a:t>
            </a:r>
          </a:p>
        </p:txBody>
      </p:sp>
    </p:spTree>
    <p:extLst>
      <p:ext uri="{BB962C8B-B14F-4D97-AF65-F5344CB8AC3E}">
        <p14:creationId xmlns:p14="http://schemas.microsoft.com/office/powerpoint/2010/main" val="2895379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6"/>
          <p:cNvSpPr txBox="1">
            <a:spLocks/>
          </p:cNvSpPr>
          <p:nvPr/>
        </p:nvSpPr>
        <p:spPr>
          <a:xfrm>
            <a:off x="0" y="8476"/>
            <a:ext cx="8964488" cy="6156828"/>
          </a:xfrm>
          <a:prstGeom prst="rect">
            <a:avLst/>
          </a:prstGeom>
        </p:spPr>
        <p:txBody>
          <a:bodyPr>
            <a:noAutofit/>
          </a:bodyPr>
          <a:lstStyle>
            <a:lvl1pPr marL="342900" indent="-342900" algn="l" defTabSz="914400" rtl="0" eaLnBrk="1" latinLnBrk="0" hangingPunct="1">
              <a:spcBef>
                <a:spcPct val="20000"/>
              </a:spcBef>
              <a:buClr>
                <a:schemeClr val="accent2"/>
              </a:buClr>
              <a:buFont typeface="Wingdings" panose="05000000000000000000" pitchFamily="2" charset="2"/>
              <a:buChar char="n"/>
              <a:defRPr kumimoji="1" sz="2800" kern="1200">
                <a:solidFill>
                  <a:schemeClr val="tx1"/>
                </a:solidFill>
                <a:latin typeface="+mn-lt"/>
                <a:ea typeface="+mn-ea"/>
                <a:cs typeface="+mn-cs"/>
              </a:defRPr>
            </a:lvl1pPr>
            <a:lvl2pPr marL="809625" indent="-352425" algn="l" defTabSz="914400" rtl="0" eaLnBrk="1" latinLnBrk="0" hangingPunct="1">
              <a:spcBef>
                <a:spcPct val="20000"/>
              </a:spcBef>
              <a:buClr>
                <a:schemeClr val="accent5"/>
              </a:buClr>
              <a:buFont typeface="Wingdings" panose="05000000000000000000" pitchFamily="2" charset="2"/>
              <a:buChar char="u"/>
              <a:defRPr kumimoji="1" sz="2400" kern="1200">
                <a:solidFill>
                  <a:schemeClr val="tx1"/>
                </a:solidFill>
                <a:latin typeface="+mn-lt"/>
                <a:ea typeface="+mn-ea"/>
                <a:cs typeface="+mn-cs"/>
              </a:defRPr>
            </a:lvl2pPr>
            <a:lvl3pPr marL="1254125" indent="-228600" algn="l" defTabSz="914400" rtl="0" eaLnBrk="1" latinLnBrk="0" hangingPunct="1">
              <a:spcBef>
                <a:spcPct val="20000"/>
              </a:spcBef>
              <a:buClr>
                <a:schemeClr val="accent5"/>
              </a:buClr>
              <a:buFont typeface="Wingdings" panose="05000000000000000000" pitchFamily="2" charset="2"/>
              <a:buChar char="Ø"/>
              <a:defRPr kumimoji="1" sz="2000" kern="1200">
                <a:solidFill>
                  <a:schemeClr val="tx1"/>
                </a:solidFill>
                <a:latin typeface="+mn-lt"/>
                <a:ea typeface="+mn-ea"/>
                <a:cs typeface="+mn-cs"/>
              </a:defRPr>
            </a:lvl3pPr>
            <a:lvl4pPr marL="1657350" indent="-285750" algn="l" defTabSz="914400" rtl="0" eaLnBrk="1" latinLnBrk="0" hangingPunct="1">
              <a:spcBef>
                <a:spcPct val="20000"/>
              </a:spcBef>
              <a:buClr>
                <a:schemeClr val="accent5"/>
              </a:buClr>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spcBef>
                <a:spcPct val="20000"/>
              </a:spcBef>
              <a:buClr>
                <a:schemeClr val="accent5"/>
              </a:buClr>
              <a:buFont typeface="Wingdings" panose="05000000000000000000" pitchFamily="2" charset="2"/>
              <a:buChar char="ü"/>
              <a:defRPr kumimoji="1"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buClr>
                <a:srgbClr val="F1BC1A"/>
              </a:buClr>
            </a:pPr>
            <a:r>
              <a:rPr lang="ja-JP" altLang="en-US" b="1" dirty="0">
                <a:solidFill>
                  <a:srgbClr val="000000"/>
                </a:solidFill>
                <a:latin typeface="Meiryo UI"/>
                <a:ea typeface="Meiryo UI"/>
              </a:rPr>
              <a:t>ご挨拶：講座開設の背景</a:t>
            </a:r>
            <a:endParaRPr lang="en-US" altLang="ja-JP" b="1" dirty="0">
              <a:solidFill>
                <a:srgbClr val="000000"/>
              </a:solidFill>
              <a:latin typeface="Meiryo UI"/>
              <a:ea typeface="Meiryo UI"/>
            </a:endParaRPr>
          </a:p>
          <a:p>
            <a:pPr lvl="1">
              <a:buClr>
                <a:srgbClr val="F1BC1A"/>
              </a:buClr>
            </a:pPr>
            <a:endParaRPr lang="en-US" altLang="ja-JP" sz="2200" b="1" dirty="0">
              <a:solidFill>
                <a:srgbClr val="000000"/>
              </a:solidFill>
              <a:latin typeface="Meiryo UI"/>
              <a:ea typeface="Meiryo UI"/>
            </a:endParaRPr>
          </a:p>
          <a:p>
            <a:pPr lvl="1">
              <a:buClr>
                <a:srgbClr val="F1BC1A"/>
              </a:buClr>
            </a:pPr>
            <a:r>
              <a:rPr lang="ja-JP" altLang="en-US" sz="2200" b="1" dirty="0">
                <a:solidFill>
                  <a:srgbClr val="000000"/>
                </a:solidFill>
                <a:latin typeface="Meiryo UI"/>
                <a:ea typeface="Meiryo UI"/>
              </a:rPr>
              <a:t>ここ</a:t>
            </a:r>
            <a:r>
              <a:rPr lang="en-US" altLang="ja-JP" sz="2200" b="1" dirty="0">
                <a:solidFill>
                  <a:srgbClr val="000000"/>
                </a:solidFill>
                <a:latin typeface="Meiryo UI"/>
                <a:ea typeface="Meiryo UI"/>
              </a:rPr>
              <a:t>10</a:t>
            </a:r>
            <a:r>
              <a:rPr lang="ja-JP" altLang="en-US" sz="2200" b="1" dirty="0">
                <a:solidFill>
                  <a:srgbClr val="000000"/>
                </a:solidFill>
                <a:latin typeface="Meiryo UI"/>
                <a:ea typeface="Meiryo UI"/>
              </a:rPr>
              <a:t>年来、技術マネージメント、ロジカルシンキング、システム思考、デザイン思考、アイデア発想、</a:t>
            </a:r>
            <a:r>
              <a:rPr lang="en-US" altLang="ja-JP" sz="2200" b="1" dirty="0">
                <a:solidFill>
                  <a:srgbClr val="000000"/>
                </a:solidFill>
                <a:latin typeface="Meiryo UI"/>
                <a:ea typeface="Meiryo UI"/>
              </a:rPr>
              <a:t>TQM</a:t>
            </a:r>
            <a:r>
              <a:rPr lang="ja-JP" altLang="en-US" sz="2200" b="1" dirty="0" err="1">
                <a:solidFill>
                  <a:srgbClr val="000000"/>
                </a:solidFill>
                <a:latin typeface="Meiryo UI"/>
                <a:ea typeface="Meiryo UI"/>
              </a:rPr>
              <a:t>、</a:t>
            </a:r>
            <a:r>
              <a:rPr lang="en-US" altLang="ja-JP" sz="2200" b="1" dirty="0">
                <a:solidFill>
                  <a:srgbClr val="000000"/>
                </a:solidFill>
                <a:latin typeface="Meiryo UI"/>
                <a:ea typeface="Meiryo UI"/>
              </a:rPr>
              <a:t>VE/VA </a:t>
            </a:r>
            <a:r>
              <a:rPr lang="ja-JP" altLang="en-US" sz="2200" b="1" dirty="0" err="1">
                <a:solidFill>
                  <a:srgbClr val="000000"/>
                </a:solidFill>
                <a:latin typeface="Meiryo UI"/>
                <a:ea typeface="Meiryo UI"/>
              </a:rPr>
              <a:t>、</a:t>
            </a:r>
            <a:r>
              <a:rPr lang="en-US" altLang="ja-JP" sz="2200" b="1" dirty="0">
                <a:solidFill>
                  <a:srgbClr val="000000"/>
                </a:solidFill>
                <a:latin typeface="Meiryo UI"/>
                <a:ea typeface="Meiryo UI"/>
              </a:rPr>
              <a:t>QC</a:t>
            </a:r>
            <a:r>
              <a:rPr lang="ja-JP" altLang="en-US" sz="2200" b="1" dirty="0" err="1">
                <a:solidFill>
                  <a:srgbClr val="000000"/>
                </a:solidFill>
                <a:latin typeface="Meiryo UI"/>
                <a:ea typeface="Meiryo UI"/>
              </a:rPr>
              <a:t>、</a:t>
            </a:r>
            <a:r>
              <a:rPr lang="ja-JP" altLang="en-US" sz="2200" b="1" dirty="0">
                <a:solidFill>
                  <a:srgbClr val="000000"/>
                </a:solidFill>
                <a:latin typeface="Meiryo UI"/>
                <a:ea typeface="Meiryo UI"/>
              </a:rPr>
              <a:t>プレゼンテーションスキル・・・などの</a:t>
            </a:r>
            <a:r>
              <a:rPr lang="ja-JP" altLang="en-US" sz="2200" b="1" dirty="0">
                <a:solidFill>
                  <a:srgbClr val="FF00FF"/>
                </a:solidFill>
                <a:latin typeface="Meiryo UI"/>
                <a:ea typeface="Meiryo UI"/>
              </a:rPr>
              <a:t>業務効率の革新・向上手法</a:t>
            </a:r>
            <a:r>
              <a:rPr lang="ja-JP" altLang="en-US" sz="2200" b="1" dirty="0">
                <a:solidFill>
                  <a:srgbClr val="000000"/>
                </a:solidFill>
                <a:latin typeface="Meiryo UI"/>
                <a:ea typeface="Meiryo UI"/>
              </a:rPr>
              <a:t>が大きな注目を浴びています。</a:t>
            </a:r>
            <a:endParaRPr lang="en-US" altLang="ja-JP" sz="2200" b="1" dirty="0">
              <a:solidFill>
                <a:srgbClr val="000000"/>
              </a:solidFill>
              <a:latin typeface="Meiryo UI"/>
              <a:ea typeface="Meiryo UI"/>
            </a:endParaRPr>
          </a:p>
          <a:p>
            <a:pPr lvl="1">
              <a:buClr>
                <a:srgbClr val="F1BC1A"/>
              </a:buClr>
            </a:pPr>
            <a:r>
              <a:rPr lang="ja-JP" altLang="en-US" sz="2200" b="1" dirty="0">
                <a:solidFill>
                  <a:srgbClr val="000000"/>
                </a:solidFill>
                <a:latin typeface="Meiryo UI"/>
                <a:ea typeface="Meiryo UI"/>
              </a:rPr>
              <a:t>本講座は、上記手法の詳細獲得に至るまでに必須と考えられる共通の基礎知識について、座学で学習しいきなり</a:t>
            </a:r>
            <a:r>
              <a:rPr lang="ja-JP" altLang="en-US" sz="2200" b="1" dirty="0">
                <a:solidFill>
                  <a:srgbClr val="FF00FF"/>
                </a:solidFill>
                <a:latin typeface="Meiryo UI"/>
                <a:ea typeface="Meiryo UI"/>
              </a:rPr>
              <a:t>ワークショップで活用</a:t>
            </a:r>
            <a:r>
              <a:rPr lang="ja-JP" altLang="en-US" sz="2200" b="1" dirty="0">
                <a:solidFill>
                  <a:srgbClr val="000000"/>
                </a:solidFill>
                <a:latin typeface="Meiryo UI"/>
                <a:ea typeface="Meiryo UI"/>
              </a:rPr>
              <a:t>してもらいます。その場で</a:t>
            </a:r>
            <a:r>
              <a:rPr lang="ja-JP" altLang="en-US" sz="2200" b="1" dirty="0">
                <a:solidFill>
                  <a:srgbClr val="FF00FF"/>
                </a:solidFill>
                <a:latin typeface="Meiryo UI"/>
                <a:ea typeface="Meiryo UI"/>
              </a:rPr>
              <a:t>「これは使える」を実感</a:t>
            </a:r>
            <a:r>
              <a:rPr lang="ja-JP" altLang="en-US" sz="2200" b="1" dirty="0">
                <a:solidFill>
                  <a:srgbClr val="000000"/>
                </a:solidFill>
                <a:latin typeface="Meiryo UI"/>
                <a:ea typeface="Meiryo UI"/>
              </a:rPr>
              <a:t>してもらい、さらに深く勉強し使いこなせるようになりたいと思って、行動を開始してもらえるトリガーになることを、目的にしています。</a:t>
            </a:r>
            <a:endParaRPr lang="en-US" altLang="ja-JP" sz="2200" b="1" dirty="0">
              <a:solidFill>
                <a:srgbClr val="000000"/>
              </a:solidFill>
              <a:latin typeface="Meiryo UI"/>
              <a:ea typeface="Meiryo UI"/>
            </a:endParaRPr>
          </a:p>
          <a:p>
            <a:pPr lvl="1">
              <a:buClr>
                <a:srgbClr val="F1BC1A"/>
              </a:buClr>
            </a:pPr>
            <a:r>
              <a:rPr lang="ja-JP" altLang="en-US" sz="2200" b="1" dirty="0">
                <a:solidFill>
                  <a:srgbClr val="000000"/>
                </a:solidFill>
                <a:latin typeface="Meiryo UI"/>
                <a:ea typeface="Meiryo UI"/>
              </a:rPr>
              <a:t>講師の現場での長年の経験とカン・コツをベースに、ロジカルシンキング　関連分野として体系化し、</a:t>
            </a:r>
            <a:r>
              <a:rPr lang="ja-JP" altLang="en-US" sz="2200" b="1" dirty="0">
                <a:solidFill>
                  <a:srgbClr val="FF00FF"/>
                </a:solidFill>
                <a:latin typeface="Meiryo UI"/>
                <a:ea typeface="Meiryo UI"/>
              </a:rPr>
              <a:t>必須の基本事項を</a:t>
            </a:r>
            <a:r>
              <a:rPr lang="en-US" altLang="ja-JP" sz="2200" b="1" dirty="0">
                <a:solidFill>
                  <a:srgbClr val="FF00FF"/>
                </a:solidFill>
                <a:latin typeface="Meiryo UI"/>
                <a:ea typeface="Meiryo UI"/>
              </a:rPr>
              <a:t>2</a:t>
            </a:r>
            <a:r>
              <a:rPr lang="ja-JP" altLang="en-US" sz="2200" b="1" dirty="0">
                <a:solidFill>
                  <a:srgbClr val="FF00FF"/>
                </a:solidFill>
                <a:latin typeface="Meiryo UI"/>
                <a:ea typeface="Meiryo UI"/>
              </a:rPr>
              <a:t>種類の講座</a:t>
            </a:r>
            <a:r>
              <a:rPr lang="ja-JP" altLang="en-US" sz="2200" b="1" dirty="0">
                <a:solidFill>
                  <a:srgbClr val="000000"/>
                </a:solidFill>
                <a:latin typeface="Meiryo UI"/>
                <a:ea typeface="Meiryo UI"/>
              </a:rPr>
              <a:t>としてまとめたものです。</a:t>
            </a:r>
            <a:endParaRPr lang="en-US" altLang="ja-JP" sz="2200" b="1" dirty="0">
              <a:solidFill>
                <a:srgbClr val="000000"/>
              </a:solidFill>
              <a:latin typeface="Meiryo UI"/>
              <a:ea typeface="Meiryo UI"/>
            </a:endParaRPr>
          </a:p>
          <a:p>
            <a:pPr lvl="1">
              <a:buClr>
                <a:srgbClr val="F1BC1A"/>
              </a:buClr>
            </a:pPr>
            <a:r>
              <a:rPr lang="ja-JP" altLang="en-US" sz="2200" b="1" dirty="0">
                <a:solidFill>
                  <a:srgbClr val="000000"/>
                </a:solidFill>
                <a:latin typeface="Meiryo UI"/>
                <a:ea typeface="Meiryo UI"/>
              </a:rPr>
              <a:t>ここから気付きが得られれば、皆様の思考プロセスとアイデア発想の可能性およびその情報発信力は、無限に広がります。</a:t>
            </a:r>
            <a:r>
              <a:rPr lang="en-US" altLang="ja-JP" sz="2200" b="1" dirty="0">
                <a:solidFill>
                  <a:srgbClr val="FF00FF"/>
                </a:solidFill>
                <a:latin typeface="Meiryo UI"/>
                <a:ea typeface="Meiryo UI"/>
              </a:rPr>
              <a:t>MBA</a:t>
            </a:r>
            <a:r>
              <a:rPr lang="ja-JP" altLang="en-US" sz="2200" b="1" dirty="0">
                <a:solidFill>
                  <a:srgbClr val="FF00FF"/>
                </a:solidFill>
                <a:latin typeface="Meiryo UI"/>
                <a:ea typeface="Meiryo UI"/>
              </a:rPr>
              <a:t>レベルに挑戦</a:t>
            </a:r>
            <a:r>
              <a:rPr lang="ja-JP" altLang="en-US" sz="2200" b="1" dirty="0">
                <a:latin typeface="Meiryo UI"/>
                <a:ea typeface="Meiryo UI"/>
              </a:rPr>
              <a:t>ください。</a:t>
            </a:r>
          </a:p>
        </p:txBody>
      </p:sp>
    </p:spTree>
    <p:extLst>
      <p:ext uri="{BB962C8B-B14F-4D97-AF65-F5344CB8AC3E}">
        <p14:creationId xmlns:p14="http://schemas.microsoft.com/office/powerpoint/2010/main" val="4265209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グループ化 25"/>
          <p:cNvGrpSpPr/>
          <p:nvPr/>
        </p:nvGrpSpPr>
        <p:grpSpPr>
          <a:xfrm>
            <a:off x="7524328" y="56087"/>
            <a:ext cx="1584176" cy="708617"/>
            <a:chOff x="7563240" y="-181"/>
            <a:chExt cx="1584176" cy="708617"/>
          </a:xfrm>
        </p:grpSpPr>
        <p:pic>
          <p:nvPicPr>
            <p:cNvPr id="27" name="Picture 3" descr="C:\Users\00107635\Pictures\1_Primary_logo_1024.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929836" y="-181"/>
              <a:ext cx="857526" cy="701253"/>
            </a:xfrm>
            <a:prstGeom prst="rect">
              <a:avLst/>
            </a:prstGeom>
            <a:noFill/>
            <a:extLst>
              <a:ext uri="{909E8E84-426E-40DD-AFC4-6F175D3DCCD1}">
                <a14:hiddenFill xmlns:a14="http://schemas.microsoft.com/office/drawing/2010/main">
                  <a:solidFill>
                    <a:srgbClr val="FFFFFF"/>
                  </a:solidFill>
                </a14:hiddenFill>
              </a:ext>
            </a:extLst>
          </p:spPr>
        </p:pic>
        <p:sp>
          <p:nvSpPr>
            <p:cNvPr id="28" name="正方形/長方形 27"/>
            <p:cNvSpPr/>
            <p:nvPr userDrawn="1"/>
          </p:nvSpPr>
          <p:spPr>
            <a:xfrm>
              <a:off x="7563240" y="509664"/>
              <a:ext cx="1584176" cy="1987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en-US" altLang="ja-JP" sz="850" b="1" baseline="0" dirty="0">
                  <a:solidFill>
                    <a:srgbClr val="CC9900"/>
                  </a:solidFill>
                  <a:latin typeface="Tahoma" panose="020B0604030504040204" pitchFamily="34" charset="0"/>
                  <a:ea typeface="Tahoma" panose="020B0604030504040204" pitchFamily="34" charset="0"/>
                  <a:cs typeface="Tahoma" panose="020B0604030504040204" pitchFamily="34" charset="0"/>
                </a:rPr>
                <a:t>MAEDA P.E. and MOT Ins.</a:t>
              </a:r>
              <a:endParaRPr kumimoji="1" lang="ja-JP" altLang="en-US" sz="850" b="1" baseline="0" dirty="0">
                <a:solidFill>
                  <a:srgbClr val="CC9900"/>
                </a:solidFill>
                <a:latin typeface="Tahoma" panose="020B0604030504040204" pitchFamily="34" charset="0"/>
                <a:cs typeface="Tahoma" panose="020B0604030504040204" pitchFamily="34" charset="0"/>
              </a:endParaRPr>
            </a:p>
          </p:txBody>
        </p:sp>
        <p:sp>
          <p:nvSpPr>
            <p:cNvPr id="29" name="正方形/長方形 28"/>
            <p:cNvSpPr/>
            <p:nvPr userDrawn="1"/>
          </p:nvSpPr>
          <p:spPr>
            <a:xfrm>
              <a:off x="8646258" y="509"/>
              <a:ext cx="501158" cy="5451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
          <p:nvSpPr>
            <p:cNvPr id="30" name="正方形/長方形 29"/>
            <p:cNvSpPr/>
            <p:nvPr userDrawn="1"/>
          </p:nvSpPr>
          <p:spPr>
            <a:xfrm>
              <a:off x="7564032" y="3488"/>
              <a:ext cx="464352" cy="5451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grpSp>
      <p:pic>
        <p:nvPicPr>
          <p:cNvPr id="7" name="Picture 2" descr="C:\Users\00107635\AppData\Local\Microsoft\Windows\Temporary Internet Files\Content.IE5\ZT1CLEWP\gi01a20140107070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80534" y="980728"/>
            <a:ext cx="1499578" cy="2767121"/>
          </a:xfrm>
          <a:prstGeom prst="rect">
            <a:avLst/>
          </a:prstGeom>
          <a:noFill/>
          <a:extLst>
            <a:ext uri="{909E8E84-426E-40DD-AFC4-6F175D3DCCD1}">
              <a14:hiddenFill xmlns:a14="http://schemas.microsoft.com/office/drawing/2010/main">
                <a:solidFill>
                  <a:srgbClr val="FFFFFF"/>
                </a:solidFill>
              </a14:hiddenFill>
            </a:ext>
          </a:extLst>
        </p:spPr>
      </p:pic>
      <p:sp>
        <p:nvSpPr>
          <p:cNvPr id="8" name="雲形吹き出し 7"/>
          <p:cNvSpPr/>
          <p:nvPr/>
        </p:nvSpPr>
        <p:spPr>
          <a:xfrm>
            <a:off x="45470" y="1046204"/>
            <a:ext cx="3790157" cy="2437532"/>
          </a:xfrm>
          <a:prstGeom prst="cloudCallout">
            <a:avLst>
              <a:gd name="adj1" fmla="val 60159"/>
              <a:gd name="adj2" fmla="val -14700"/>
            </a:avLst>
          </a:prstGeom>
          <a:solidFill>
            <a:srgbClr val="FFFFFF"/>
          </a:solidFill>
          <a:ln w="25400" cap="flat" cmpd="sng" algn="ctr">
            <a:solidFill>
              <a:srgbClr val="00316C">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srgbClr val="000000"/>
                </a:solidFill>
                <a:effectLst/>
                <a:uLnTx/>
                <a:uFillTx/>
                <a:latin typeface="Arial"/>
                <a:ea typeface="Meiryo UI"/>
                <a:cs typeface="+mn-cs"/>
              </a:rPr>
              <a:t>技術・経営問題が山積中。でも、何から手を付ければいいのか、さっぱりわからない。</a:t>
            </a:r>
          </a:p>
        </p:txBody>
      </p:sp>
      <p:sp>
        <p:nvSpPr>
          <p:cNvPr id="9" name="テキスト ボックス 8"/>
          <p:cNvSpPr txBox="1"/>
          <p:nvPr/>
        </p:nvSpPr>
        <p:spPr>
          <a:xfrm>
            <a:off x="1089353" y="5382468"/>
            <a:ext cx="7217040" cy="523220"/>
          </a:xfrm>
          <a:prstGeom prst="rect">
            <a:avLst/>
          </a:prstGeom>
          <a:noFill/>
        </p:spPr>
        <p:txBody>
          <a:bodyPr wrap="none" rtlCol="0">
            <a:spAutoFit/>
          </a:bodyPr>
          <a:lstStyle/>
          <a:p>
            <a:pPr algn="ctr"/>
            <a:r>
              <a:rPr lang="ja-JP" altLang="en-US" sz="2800" b="1" u="dbl" dirty="0">
                <a:solidFill>
                  <a:srgbClr val="FF00FF"/>
                </a:solidFill>
                <a:latin typeface="Arial"/>
                <a:ea typeface="Meiryo UI"/>
              </a:rPr>
              <a:t>機能</a:t>
            </a:r>
            <a:r>
              <a:rPr lang="ja-JP" altLang="en-US" sz="2800" b="1" u="dbl" dirty="0">
                <a:solidFill>
                  <a:srgbClr val="000000"/>
                </a:solidFill>
                <a:latin typeface="Arial"/>
                <a:ea typeface="Meiryo UI"/>
              </a:rPr>
              <a:t>で考える</a:t>
            </a:r>
            <a:r>
              <a:rPr lang="ja-JP" altLang="en-US" sz="2800" b="1" dirty="0">
                <a:solidFill>
                  <a:srgbClr val="000000"/>
                </a:solidFill>
                <a:latin typeface="Arial"/>
                <a:ea typeface="Meiryo UI"/>
              </a:rPr>
              <a:t>⇔論理的に</a:t>
            </a:r>
            <a:r>
              <a:rPr lang="ja-JP" altLang="en-US" sz="2800" b="1" u="dbl" dirty="0">
                <a:solidFill>
                  <a:srgbClr val="000000"/>
                </a:solidFill>
                <a:latin typeface="Arial"/>
                <a:ea typeface="Meiryo UI"/>
              </a:rPr>
              <a:t>物事</a:t>
            </a:r>
            <a:r>
              <a:rPr lang="ja-JP" altLang="en-US" sz="2800" b="1" dirty="0">
                <a:solidFill>
                  <a:srgbClr val="000000"/>
                </a:solidFill>
                <a:latin typeface="Arial"/>
                <a:ea typeface="Meiryo UI"/>
              </a:rPr>
              <a:t>を考える出発点</a:t>
            </a:r>
          </a:p>
        </p:txBody>
      </p:sp>
      <p:sp>
        <p:nvSpPr>
          <p:cNvPr id="10" name="雲形吹き出し 9"/>
          <p:cNvSpPr/>
          <p:nvPr/>
        </p:nvSpPr>
        <p:spPr>
          <a:xfrm>
            <a:off x="186612" y="4184887"/>
            <a:ext cx="3125755" cy="836536"/>
          </a:xfrm>
          <a:prstGeom prst="cloudCallout">
            <a:avLst>
              <a:gd name="adj1" fmla="val 14535"/>
              <a:gd name="adj2" fmla="val 98895"/>
            </a:avLst>
          </a:prstGeom>
          <a:solidFill>
            <a:srgbClr val="004F9B">
              <a:lumMod val="60000"/>
              <a:lumOff val="40000"/>
            </a:srgbClr>
          </a:solidFill>
          <a:ln w="25400" cap="flat" cmpd="sng" algn="ctr">
            <a:solidFill>
              <a:srgbClr val="004F9B">
                <a:lumMod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solidFill>
                  <a:srgbClr val="FFFFFF"/>
                </a:solidFill>
                <a:effectLst/>
                <a:uLnTx/>
                <a:uFillTx/>
                <a:latin typeface="Arial"/>
                <a:ea typeface="Meiryo UI"/>
                <a:cs typeface="Tahoma" panose="020B0604030504040204" pitchFamily="34" charset="0"/>
              </a:rPr>
              <a:t>これが腹落ちすると、　後は早い</a:t>
            </a:r>
          </a:p>
        </p:txBody>
      </p:sp>
      <p:sp>
        <p:nvSpPr>
          <p:cNvPr id="11" name="雲形吹き出し 10"/>
          <p:cNvSpPr/>
          <p:nvPr/>
        </p:nvSpPr>
        <p:spPr>
          <a:xfrm>
            <a:off x="5292080" y="764704"/>
            <a:ext cx="3851920" cy="3024335"/>
          </a:xfrm>
          <a:prstGeom prst="cloudCallout">
            <a:avLst>
              <a:gd name="adj1" fmla="val -61751"/>
              <a:gd name="adj2" fmla="val -12717"/>
            </a:avLst>
          </a:prstGeom>
          <a:solidFill>
            <a:srgbClr val="FFFFFF"/>
          </a:solidFill>
          <a:ln w="25400" cap="flat" cmpd="sng" algn="ctr">
            <a:solidFill>
              <a:srgbClr val="004F9B">
                <a:lumMod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a:ln>
                  <a:noFill/>
                </a:ln>
                <a:solidFill>
                  <a:srgbClr val="000000"/>
                </a:solidFill>
                <a:effectLst/>
                <a:uLnTx/>
                <a:uFillTx/>
                <a:latin typeface="Arial"/>
                <a:ea typeface="Meiryo UI"/>
                <a:cs typeface="Tahoma" panose="020B0604030504040204" pitchFamily="34" charset="0"/>
              </a:rPr>
              <a:t>そもそも何が問題で解くべきことが何なのか、誰のために、あるいは、何のためにやるのかが、はっきりしない。</a:t>
            </a:r>
          </a:p>
        </p:txBody>
      </p:sp>
      <p:sp>
        <p:nvSpPr>
          <p:cNvPr id="12" name="テキスト ボックス 11"/>
          <p:cNvSpPr txBox="1"/>
          <p:nvPr/>
        </p:nvSpPr>
        <p:spPr>
          <a:xfrm>
            <a:off x="1331640" y="116632"/>
            <a:ext cx="6000361" cy="584775"/>
          </a:xfrm>
          <a:prstGeom prst="rect">
            <a:avLst/>
          </a:prstGeom>
          <a:solidFill>
            <a:srgbClr val="3333FF"/>
          </a:solidFill>
          <a:ln w="25400">
            <a:noFill/>
          </a:ln>
        </p:spPr>
        <p:txBody>
          <a:bodyPr wrap="none" rtlCol="0">
            <a:spAutoFit/>
          </a:bodyPr>
          <a:lstStyle/>
          <a:p>
            <a:pPr algn="ctr"/>
            <a:r>
              <a:rPr lang="ja-JP" altLang="en-US" sz="3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こんな日々の悩みがありませんか？</a:t>
            </a:r>
          </a:p>
        </p:txBody>
      </p:sp>
      <p:sp>
        <p:nvSpPr>
          <p:cNvPr id="14" name="角丸四角形吹き出し 3">
            <a:extLst>
              <a:ext uri="{FF2B5EF4-FFF2-40B4-BE49-F238E27FC236}">
                <a16:creationId xmlns:a16="http://schemas.microsoft.com/office/drawing/2014/main" id="{E547867F-9108-4B06-BF4D-6A91E6893C09}"/>
              </a:ext>
            </a:extLst>
          </p:cNvPr>
          <p:cNvSpPr/>
          <p:nvPr/>
        </p:nvSpPr>
        <p:spPr>
          <a:xfrm>
            <a:off x="3995936" y="4194565"/>
            <a:ext cx="5148064" cy="1037368"/>
          </a:xfrm>
          <a:prstGeom prst="wedgeRoundRectCallout">
            <a:avLst>
              <a:gd name="adj1" fmla="val -25197"/>
              <a:gd name="adj2" fmla="val 68532"/>
              <a:gd name="adj3" fmla="val 16667"/>
            </a:avLst>
          </a:prstGeom>
          <a:solidFill>
            <a:srgbClr val="000000"/>
          </a:solidFill>
          <a:ln w="25400" cap="flat" cmpd="sng" algn="ctr">
            <a:solidFill>
              <a:srgbClr val="004F9B">
                <a:lumMod val="50000"/>
              </a:srgbClr>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1" i="0" u="none" strike="noStrike" kern="0" cap="none" spc="0" normalizeH="0" baseline="0" noProof="0" dirty="0">
                <a:ln>
                  <a:noFill/>
                </a:ln>
                <a:solidFill>
                  <a:srgbClr val="FFFFFF"/>
                </a:solidFill>
                <a:effectLst/>
                <a:uLnTx/>
                <a:uFillTx/>
                <a:latin typeface="Meiryo UI"/>
                <a:ea typeface="Meiryo UI"/>
                <a:cs typeface="Tahoma" panose="020B0604030504040204" pitchFamily="34" charset="0"/>
              </a:rPr>
              <a:t>・物事は「モノ」・「コト」に分割できる</a:t>
            </a:r>
            <a:endParaRPr kumimoji="0" lang="en-US" altLang="ja-JP" sz="2000" b="1" i="0" u="none" strike="noStrike" kern="0" cap="none" spc="0" normalizeH="0" baseline="0" noProof="0" dirty="0">
              <a:ln>
                <a:noFill/>
              </a:ln>
              <a:solidFill>
                <a:srgbClr val="FFFFFF"/>
              </a:solidFill>
              <a:effectLst/>
              <a:uLnTx/>
              <a:uFillTx/>
              <a:latin typeface="Meiryo UI"/>
              <a:ea typeface="Meiryo UI"/>
              <a:cs typeface="Tahoma" panose="020B060403050404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1" i="0" u="none" strike="noStrike" kern="0" cap="none" spc="0" normalizeH="0" baseline="0" noProof="0" dirty="0">
                <a:ln>
                  <a:noFill/>
                </a:ln>
                <a:solidFill>
                  <a:srgbClr val="FFFFFF"/>
                </a:solidFill>
                <a:effectLst/>
                <a:uLnTx/>
                <a:uFillTx/>
                <a:latin typeface="Meiryo UI"/>
                <a:ea typeface="Meiryo UI"/>
                <a:cs typeface="Tahoma" panose="020B0604030504040204" pitchFamily="34" charset="0"/>
              </a:rPr>
              <a:t>　⇒モノ：目に見える有形の物体　←製品</a:t>
            </a:r>
            <a:endParaRPr kumimoji="0" lang="en-US" altLang="ja-JP" sz="2000" b="1" i="0" u="none" strike="noStrike" kern="0" cap="none" spc="0" normalizeH="0" baseline="0" noProof="0" dirty="0">
              <a:ln>
                <a:noFill/>
              </a:ln>
              <a:solidFill>
                <a:srgbClr val="FFFFFF"/>
              </a:solidFill>
              <a:effectLst/>
              <a:uLnTx/>
              <a:uFillTx/>
              <a:latin typeface="Meiryo UI"/>
              <a:ea typeface="Meiryo UI"/>
              <a:cs typeface="Tahoma" panose="020B060403050404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1" i="0" u="none" strike="noStrike" kern="0" cap="none" spc="0" normalizeH="0" baseline="0" noProof="0" dirty="0">
                <a:ln>
                  <a:noFill/>
                </a:ln>
                <a:solidFill>
                  <a:srgbClr val="FFFFFF"/>
                </a:solidFill>
                <a:effectLst/>
                <a:uLnTx/>
                <a:uFillTx/>
                <a:latin typeface="Meiryo UI"/>
                <a:ea typeface="Meiryo UI"/>
                <a:cs typeface="Tahoma" panose="020B0604030504040204" pitchFamily="34" charset="0"/>
              </a:rPr>
              <a:t>　⇒コト：目に見えない無形の行動←サービス</a:t>
            </a:r>
          </a:p>
        </p:txBody>
      </p:sp>
    </p:spTree>
    <p:extLst>
      <p:ext uri="{BB962C8B-B14F-4D97-AF65-F5344CB8AC3E}">
        <p14:creationId xmlns:p14="http://schemas.microsoft.com/office/powerpoint/2010/main" val="3214404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グループ化 25"/>
          <p:cNvGrpSpPr/>
          <p:nvPr/>
        </p:nvGrpSpPr>
        <p:grpSpPr>
          <a:xfrm>
            <a:off x="7524328" y="56087"/>
            <a:ext cx="1584176" cy="708617"/>
            <a:chOff x="7563240" y="-181"/>
            <a:chExt cx="1584176" cy="708617"/>
          </a:xfrm>
        </p:grpSpPr>
        <p:pic>
          <p:nvPicPr>
            <p:cNvPr id="27" name="Picture 3" descr="C:\Users\00107635\Pictures\1_Primary_logo_1024.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929836" y="-181"/>
              <a:ext cx="857526" cy="701253"/>
            </a:xfrm>
            <a:prstGeom prst="rect">
              <a:avLst/>
            </a:prstGeom>
            <a:noFill/>
            <a:extLst>
              <a:ext uri="{909E8E84-426E-40DD-AFC4-6F175D3DCCD1}">
                <a14:hiddenFill xmlns:a14="http://schemas.microsoft.com/office/drawing/2010/main">
                  <a:solidFill>
                    <a:srgbClr val="FFFFFF"/>
                  </a:solidFill>
                </a14:hiddenFill>
              </a:ext>
            </a:extLst>
          </p:spPr>
        </p:pic>
        <p:sp>
          <p:nvSpPr>
            <p:cNvPr id="28" name="正方形/長方形 27"/>
            <p:cNvSpPr/>
            <p:nvPr userDrawn="1"/>
          </p:nvSpPr>
          <p:spPr>
            <a:xfrm>
              <a:off x="7563240" y="509664"/>
              <a:ext cx="1584176" cy="1987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en-US" altLang="ja-JP" sz="850" b="1" baseline="0" dirty="0">
                  <a:solidFill>
                    <a:srgbClr val="CC9900"/>
                  </a:solidFill>
                  <a:latin typeface="Tahoma" panose="020B0604030504040204" pitchFamily="34" charset="0"/>
                  <a:ea typeface="Tahoma" panose="020B0604030504040204" pitchFamily="34" charset="0"/>
                  <a:cs typeface="Tahoma" panose="020B0604030504040204" pitchFamily="34" charset="0"/>
                </a:rPr>
                <a:t>MAEDA P.E. and MOT Ins.</a:t>
              </a:r>
              <a:endParaRPr kumimoji="1" lang="ja-JP" altLang="en-US" sz="850" b="1" baseline="0" dirty="0">
                <a:solidFill>
                  <a:srgbClr val="CC9900"/>
                </a:solidFill>
                <a:latin typeface="Tahoma" panose="020B0604030504040204" pitchFamily="34" charset="0"/>
                <a:cs typeface="Tahoma" panose="020B0604030504040204" pitchFamily="34" charset="0"/>
              </a:endParaRPr>
            </a:p>
          </p:txBody>
        </p:sp>
        <p:sp>
          <p:nvSpPr>
            <p:cNvPr id="29" name="正方形/長方形 28"/>
            <p:cNvSpPr/>
            <p:nvPr userDrawn="1"/>
          </p:nvSpPr>
          <p:spPr>
            <a:xfrm>
              <a:off x="8646258" y="509"/>
              <a:ext cx="501158" cy="5451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
          <p:nvSpPr>
            <p:cNvPr id="30" name="正方形/長方形 29"/>
            <p:cNvSpPr/>
            <p:nvPr userDrawn="1"/>
          </p:nvSpPr>
          <p:spPr>
            <a:xfrm>
              <a:off x="7564032" y="3488"/>
              <a:ext cx="464352" cy="5451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grpSp>
      <p:sp>
        <p:nvSpPr>
          <p:cNvPr id="10" name="コンテンツ プレースホルダー 2"/>
          <p:cNvSpPr txBox="1">
            <a:spLocks/>
          </p:cNvSpPr>
          <p:nvPr/>
        </p:nvSpPr>
        <p:spPr>
          <a:xfrm>
            <a:off x="35496" y="783366"/>
            <a:ext cx="9066245" cy="5250668"/>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Clr>
                <a:schemeClr val="accent2"/>
              </a:buClr>
              <a:buFont typeface="Wingdings" panose="05000000000000000000" pitchFamily="2" charset="2"/>
              <a:buChar char="n"/>
              <a:defRPr kumimoji="1" sz="2800" kern="1200">
                <a:solidFill>
                  <a:schemeClr val="bg1"/>
                </a:solidFill>
                <a:latin typeface="+mn-lt"/>
                <a:ea typeface="+mn-ea"/>
                <a:cs typeface="+mn-cs"/>
              </a:defRPr>
            </a:lvl1pPr>
            <a:lvl2pPr marL="809625" indent="-352425" algn="l" defTabSz="914400" rtl="0" eaLnBrk="1" latinLnBrk="0" hangingPunct="1">
              <a:spcBef>
                <a:spcPct val="20000"/>
              </a:spcBef>
              <a:buClr>
                <a:schemeClr val="bg1"/>
              </a:buClr>
              <a:buFont typeface="Wingdings" panose="05000000000000000000" pitchFamily="2" charset="2"/>
              <a:buChar char="u"/>
              <a:defRPr kumimoji="1" sz="2400" kern="1200">
                <a:solidFill>
                  <a:schemeClr val="bg1"/>
                </a:solidFill>
                <a:latin typeface="+mn-lt"/>
                <a:ea typeface="+mn-ea"/>
                <a:cs typeface="+mn-cs"/>
              </a:defRPr>
            </a:lvl2pPr>
            <a:lvl3pPr marL="1254125" indent="-228600" algn="l" defTabSz="914400" rtl="0" eaLnBrk="1" latinLnBrk="0" hangingPunct="1">
              <a:spcBef>
                <a:spcPct val="20000"/>
              </a:spcBef>
              <a:buClr>
                <a:schemeClr val="bg1"/>
              </a:buClr>
              <a:buFont typeface="Wingdings" panose="05000000000000000000" pitchFamily="2" charset="2"/>
              <a:buChar char="Ø"/>
              <a:defRPr kumimoji="1" sz="2000" kern="1200">
                <a:solidFill>
                  <a:schemeClr val="bg1"/>
                </a:solidFill>
                <a:latin typeface="+mn-lt"/>
                <a:ea typeface="+mn-ea"/>
                <a:cs typeface="+mn-cs"/>
              </a:defRPr>
            </a:lvl3pPr>
            <a:lvl4pPr marL="1657350" indent="-285750" algn="l" defTabSz="914400" rtl="0" eaLnBrk="1" latinLnBrk="0" hangingPunct="1">
              <a:spcBef>
                <a:spcPct val="20000"/>
              </a:spcBef>
              <a:buClr>
                <a:schemeClr val="bg1"/>
              </a:buClr>
              <a:buFont typeface="Arial" panose="020B0604020202020204" pitchFamily="34" charset="0"/>
              <a:buChar char="•"/>
              <a:defRPr kumimoji="1" sz="1800" kern="1200">
                <a:solidFill>
                  <a:schemeClr val="bg1"/>
                </a:solidFill>
                <a:latin typeface="+mn-lt"/>
                <a:ea typeface="+mn-ea"/>
                <a:cs typeface="+mn-cs"/>
              </a:defRPr>
            </a:lvl4pPr>
            <a:lvl5pPr marL="2057400" indent="-228600" algn="l" defTabSz="914400" rtl="0" eaLnBrk="1" latinLnBrk="0" hangingPunct="1">
              <a:spcBef>
                <a:spcPct val="20000"/>
              </a:spcBef>
              <a:buClr>
                <a:schemeClr val="bg1"/>
              </a:buClr>
              <a:buFont typeface="Wingdings" panose="05000000000000000000" pitchFamily="2" charset="2"/>
              <a:buChar char="ü"/>
              <a:defRPr kumimoji="1" sz="16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buClr>
                <a:srgbClr val="3333FF"/>
              </a:buClr>
            </a:pPr>
            <a:r>
              <a:rPr lang="ja-JP" altLang="en-US" b="1"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個人で自己啓発される方へ</a:t>
            </a:r>
            <a:endParaRPr lang="en-US" altLang="ja-JP" b="1" dirty="0">
              <a:solidFill>
                <a:srgbClr val="3333FF"/>
              </a:solidFill>
              <a:latin typeface="Meiryo UI" panose="020B0604030504040204" pitchFamily="50" charset="-128"/>
              <a:ea typeface="Meiryo UI" panose="020B0604030504040204" pitchFamily="50" charset="-128"/>
              <a:cs typeface="Meiryo UI" panose="020B0604030504040204" pitchFamily="50" charset="-128"/>
            </a:endParaRPr>
          </a:p>
          <a:p>
            <a:pPr lvl="1">
              <a:buClr>
                <a:schemeClr val="tx1"/>
              </a:buClr>
            </a:pPr>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リーダに必須の基本スキルです。いや、これからの時代は、この　　スキルを保有してはじめて、グローバルでの舞台に立てます。</a:t>
            </a:r>
            <a:endParaRPr lang="en-US" altLang="ja-JP"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1">
              <a:buClr>
                <a:schemeClr val="tx1"/>
              </a:buClr>
            </a:pPr>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前・後編の内容が腹落ちすれば、この内容だけで十分通用します。</a:t>
            </a:r>
          </a:p>
          <a:p>
            <a:pPr>
              <a:buClr>
                <a:srgbClr val="3333FF"/>
              </a:buClr>
            </a:pPr>
            <a:r>
              <a:rPr lang="ja-JP" altLang="en-US" b="1"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組織へ定着されるリーダの方へ</a:t>
            </a:r>
            <a:endParaRPr lang="en-US" altLang="ja-JP" b="1" dirty="0">
              <a:solidFill>
                <a:srgbClr val="3333FF"/>
              </a:solidFill>
              <a:latin typeface="Meiryo UI" panose="020B0604030504040204" pitchFamily="50" charset="-128"/>
              <a:ea typeface="Meiryo UI" panose="020B0604030504040204" pitchFamily="50" charset="-128"/>
              <a:cs typeface="Meiryo UI" panose="020B0604030504040204" pitchFamily="50" charset="-128"/>
            </a:endParaRPr>
          </a:p>
          <a:p>
            <a:pPr lvl="1">
              <a:buClr>
                <a:schemeClr val="tx1"/>
              </a:buClr>
            </a:pPr>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講座内容を人にも伝道する意識で、最初から参加してください。</a:t>
            </a:r>
            <a:endParaRPr lang="en-US" altLang="ja-JP"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1">
              <a:buClr>
                <a:schemeClr val="tx1"/>
              </a:buClr>
            </a:pPr>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講座で使用した資料は全て公的使用も自由です。自分なりに編集し普及活動に活用ください。この行動が自分をさらに育てます。</a:t>
            </a:r>
            <a:endParaRPr lang="en-US" altLang="ja-JP"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buClr>
                <a:srgbClr val="3333FF"/>
              </a:buClr>
            </a:pPr>
            <a:r>
              <a:rPr lang="ja-JP" altLang="en-US" b="1"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自社やコミュミティの教育プログラムとして活用される方へ</a:t>
            </a:r>
            <a:endParaRPr lang="en-US" altLang="ja-JP" b="1" dirty="0">
              <a:solidFill>
                <a:srgbClr val="3333FF"/>
              </a:solidFill>
              <a:latin typeface="Meiryo UI" panose="020B0604030504040204" pitchFamily="50" charset="-128"/>
              <a:ea typeface="Meiryo UI" panose="020B0604030504040204" pitchFamily="50" charset="-128"/>
              <a:cs typeface="Meiryo UI" panose="020B0604030504040204" pitchFamily="50" charset="-128"/>
            </a:endParaRPr>
          </a:p>
          <a:p>
            <a:pPr lvl="1">
              <a:buClr>
                <a:schemeClr val="tx1"/>
              </a:buClr>
            </a:pPr>
            <a:r>
              <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前・後編の内容を自社の教育・訓練プルグラムとして運用することが、大きな効果を生むための人財育成の仕組みに繋がります。集団の風土として根付かせられれば、自社やコミュニティは変わります。</a:t>
            </a:r>
            <a:endParaRPr lang="ja-JP" altLang="en-US" b="1" dirty="0">
              <a:solidFill>
                <a:srgbClr val="3333FF"/>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179512" y="197779"/>
            <a:ext cx="7143301" cy="461665"/>
          </a:xfrm>
          <a:prstGeom prst="rect">
            <a:avLst/>
          </a:prstGeom>
          <a:solidFill>
            <a:srgbClr val="3333FF"/>
          </a:solidFill>
          <a:ln w="25400">
            <a:noFill/>
          </a:ln>
        </p:spPr>
        <p:txBody>
          <a:bodyPr wrap="none" rtlCol="0">
            <a:spAutoFit/>
          </a:bodyPr>
          <a:lstStyle/>
          <a:p>
            <a:pPr algn="ctr"/>
            <a:r>
              <a:rPr lang="ja-JP" altLang="en-US"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個人・組織・社会（コミュニティ）に向けた本講座の狙い</a:t>
            </a:r>
          </a:p>
        </p:txBody>
      </p:sp>
    </p:spTree>
    <p:extLst>
      <p:ext uri="{BB962C8B-B14F-4D97-AF65-F5344CB8AC3E}">
        <p14:creationId xmlns:p14="http://schemas.microsoft.com/office/powerpoint/2010/main" val="1841004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グループ化 25"/>
          <p:cNvGrpSpPr/>
          <p:nvPr/>
        </p:nvGrpSpPr>
        <p:grpSpPr>
          <a:xfrm>
            <a:off x="7524328" y="56087"/>
            <a:ext cx="1584176" cy="708617"/>
            <a:chOff x="7563240" y="-181"/>
            <a:chExt cx="1584176" cy="708617"/>
          </a:xfrm>
        </p:grpSpPr>
        <p:pic>
          <p:nvPicPr>
            <p:cNvPr id="27" name="Picture 3" descr="C:\Users\00107635\Pictures\1_Primary_logo_1024.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929836" y="-181"/>
              <a:ext cx="857526" cy="701253"/>
            </a:xfrm>
            <a:prstGeom prst="rect">
              <a:avLst/>
            </a:prstGeom>
            <a:noFill/>
            <a:extLst>
              <a:ext uri="{909E8E84-426E-40DD-AFC4-6F175D3DCCD1}">
                <a14:hiddenFill xmlns:a14="http://schemas.microsoft.com/office/drawing/2010/main">
                  <a:solidFill>
                    <a:srgbClr val="FFFFFF"/>
                  </a:solidFill>
                </a14:hiddenFill>
              </a:ext>
            </a:extLst>
          </p:spPr>
        </p:pic>
        <p:sp>
          <p:nvSpPr>
            <p:cNvPr id="28" name="正方形/長方形 27"/>
            <p:cNvSpPr/>
            <p:nvPr userDrawn="1"/>
          </p:nvSpPr>
          <p:spPr>
            <a:xfrm>
              <a:off x="7563240" y="509664"/>
              <a:ext cx="1584176" cy="1987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en-US" altLang="ja-JP" sz="850" b="1" baseline="0" dirty="0">
                  <a:solidFill>
                    <a:srgbClr val="CC9900"/>
                  </a:solidFill>
                  <a:latin typeface="Tahoma" panose="020B0604030504040204" pitchFamily="34" charset="0"/>
                  <a:ea typeface="Tahoma" panose="020B0604030504040204" pitchFamily="34" charset="0"/>
                  <a:cs typeface="Tahoma" panose="020B0604030504040204" pitchFamily="34" charset="0"/>
                </a:rPr>
                <a:t>MAEDA P.E. and MOT Ins.</a:t>
              </a:r>
              <a:endParaRPr kumimoji="1" lang="ja-JP" altLang="en-US" sz="850" b="1" baseline="0" dirty="0">
                <a:solidFill>
                  <a:srgbClr val="CC9900"/>
                </a:solidFill>
                <a:latin typeface="Tahoma" panose="020B0604030504040204" pitchFamily="34" charset="0"/>
                <a:cs typeface="Tahoma" panose="020B0604030504040204" pitchFamily="34" charset="0"/>
              </a:endParaRPr>
            </a:p>
          </p:txBody>
        </p:sp>
        <p:sp>
          <p:nvSpPr>
            <p:cNvPr id="29" name="正方形/長方形 28"/>
            <p:cNvSpPr/>
            <p:nvPr userDrawn="1"/>
          </p:nvSpPr>
          <p:spPr>
            <a:xfrm>
              <a:off x="8646258" y="509"/>
              <a:ext cx="501158" cy="5451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
          <p:nvSpPr>
            <p:cNvPr id="30" name="正方形/長方形 29"/>
            <p:cNvSpPr/>
            <p:nvPr userDrawn="1"/>
          </p:nvSpPr>
          <p:spPr>
            <a:xfrm>
              <a:off x="7564032" y="3488"/>
              <a:ext cx="464352" cy="5451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grpSp>
      <p:sp>
        <p:nvSpPr>
          <p:cNvPr id="8" name="テキスト ボックス 7"/>
          <p:cNvSpPr txBox="1"/>
          <p:nvPr/>
        </p:nvSpPr>
        <p:spPr>
          <a:xfrm>
            <a:off x="36889" y="22322"/>
            <a:ext cx="7359675" cy="738664"/>
          </a:xfrm>
          <a:prstGeom prst="rect">
            <a:avLst/>
          </a:prstGeom>
          <a:solidFill>
            <a:srgbClr val="3333FF"/>
          </a:solidFill>
        </p:spPr>
        <p:txBody>
          <a:bodyPr wrap="square" rtlCol="0">
            <a:spAutoFit/>
          </a:bodyPr>
          <a:lstStyle/>
          <a:p>
            <a:r>
              <a:rPr kumimoji="1" lang="ja-JP" altLang="en-US" sz="2800" b="1"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前編：機能思考＋論理的思考の併用・活用　　　　</a:t>
            </a:r>
            <a:endParaRPr kumimoji="1" lang="en-US" altLang="ja-JP" sz="2800" b="1" dirty="0">
              <a:solidFill>
                <a:srgbClr val="FF00FF"/>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1"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　　　　　　　　　 終日</a:t>
            </a:r>
            <a:r>
              <a:rPr lang="ja-JP" altLang="en-US" sz="1400" b="1"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コース</a:t>
            </a:r>
            <a:r>
              <a:rPr kumimoji="1" lang="ja-JP" altLang="en-US" sz="1400" b="1"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400" b="1"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10:00~17:00</a:t>
            </a:r>
            <a:r>
              <a:rPr kumimoji="1" lang="ja-JP" altLang="en-US" sz="1400" b="1"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3287114199"/>
              </p:ext>
            </p:extLst>
          </p:nvPr>
        </p:nvGraphicFramePr>
        <p:xfrm>
          <a:off x="107204" y="801279"/>
          <a:ext cx="8937230" cy="4827972"/>
        </p:xfrm>
        <a:graphic>
          <a:graphicData uri="http://schemas.openxmlformats.org/drawingml/2006/table">
            <a:tbl>
              <a:tblPr firstRow="1" bandRow="1">
                <a:tableStyleId>{5C22544A-7EE6-4342-B048-85BDC9FD1C3A}</a:tableStyleId>
              </a:tblPr>
              <a:tblGrid>
                <a:gridCol w="1808438">
                  <a:extLst>
                    <a:ext uri="{9D8B030D-6E8A-4147-A177-3AD203B41FA5}">
                      <a16:colId xmlns:a16="http://schemas.microsoft.com/office/drawing/2014/main" val="20000"/>
                    </a:ext>
                  </a:extLst>
                </a:gridCol>
                <a:gridCol w="2232248">
                  <a:extLst>
                    <a:ext uri="{9D8B030D-6E8A-4147-A177-3AD203B41FA5}">
                      <a16:colId xmlns:a16="http://schemas.microsoft.com/office/drawing/2014/main" val="20001"/>
                    </a:ext>
                  </a:extLst>
                </a:gridCol>
                <a:gridCol w="2448272">
                  <a:extLst>
                    <a:ext uri="{9D8B030D-6E8A-4147-A177-3AD203B41FA5}">
                      <a16:colId xmlns:a16="http://schemas.microsoft.com/office/drawing/2014/main" val="20002"/>
                    </a:ext>
                  </a:extLst>
                </a:gridCol>
                <a:gridCol w="2448272">
                  <a:extLst>
                    <a:ext uri="{9D8B030D-6E8A-4147-A177-3AD203B41FA5}">
                      <a16:colId xmlns:a16="http://schemas.microsoft.com/office/drawing/2014/main" val="20003"/>
                    </a:ext>
                  </a:extLst>
                </a:gridCol>
              </a:tblGrid>
              <a:tr h="303808">
                <a:tc>
                  <a:txBody>
                    <a:bodyPr/>
                    <a:lstStyle/>
                    <a:p>
                      <a:endPar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400" b="1" baseline="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節（</a:t>
                      </a:r>
                      <a:r>
                        <a:rPr kumimoji="1" lang="en-US" altLang="ja-JP" sz="1400" b="1" baseline="0" dirty="0">
                          <a:latin typeface="Meiryo UI" panose="020B0604030504040204" pitchFamily="50" charset="-128"/>
                          <a:ea typeface="Meiryo UI" panose="020B0604030504040204" pitchFamily="50" charset="-128"/>
                          <a:cs typeface="Meiryo UI" panose="020B0604030504040204" pitchFamily="50" charset="-128"/>
                        </a:rPr>
                        <a:t>10:00~12:00</a:t>
                      </a: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400" b="1" baseline="0" dirty="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節</a:t>
                      </a:r>
                      <a:endParaRPr kumimoji="1" lang="en-US" altLang="ja-JP" sz="1400" b="1" baseline="0" dirty="0">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400" b="1" baseline="0" dirty="0">
                          <a:latin typeface="Meiryo UI" panose="020B0604030504040204" pitchFamily="50" charset="-128"/>
                          <a:ea typeface="Meiryo UI" panose="020B0604030504040204" pitchFamily="50" charset="-128"/>
                          <a:cs typeface="Meiryo UI" panose="020B0604030504040204" pitchFamily="50" charset="-128"/>
                        </a:rPr>
                        <a:t>13:00~15:00</a:t>
                      </a: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400" b="1" baseline="0" dirty="0">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節</a:t>
                      </a:r>
                      <a:endParaRPr kumimoji="1" lang="en-US" altLang="ja-JP" sz="1400" b="1" baseline="0" dirty="0">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400" b="1" baseline="0" dirty="0">
                          <a:latin typeface="Meiryo UI" panose="020B0604030504040204" pitchFamily="50" charset="-128"/>
                          <a:ea typeface="Meiryo UI" panose="020B0604030504040204" pitchFamily="50" charset="-128"/>
                          <a:cs typeface="Meiryo UI" panose="020B0604030504040204" pitchFamily="50" charset="-128"/>
                        </a:rPr>
                        <a:t>15:00~17:00</a:t>
                      </a: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10921">
                <a:tc>
                  <a:txBody>
                    <a:bodyPr/>
                    <a:lstStyle/>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テーマ</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①機能で考える</a:t>
                      </a:r>
                      <a:r>
                        <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rPr>
                        <a:t>VE</a:t>
                      </a: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の</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   真の目的と勘所を</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   マスター</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②論理的思考の基本</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　 フレームワーク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③</a:t>
                      </a:r>
                      <a:r>
                        <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rPr>
                        <a:t>VE</a:t>
                      </a: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機能思考と </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rPr>
                        <a:t>   3W1H</a:t>
                      </a: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論理的思考    </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   の併用・活用の基本</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7503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前半の</a:t>
                      </a:r>
                      <a:r>
                        <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rPr>
                        <a:t>40</a:t>
                      </a: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分：</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座学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・機能で考える重要性</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・価値分析</a:t>
                      </a:r>
                      <a:r>
                        <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rPr>
                        <a:t>VE</a:t>
                      </a:r>
                    </a:p>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1" baseline="0" dirty="0">
                          <a:latin typeface="Meiryo UI" panose="020B0604030504040204" pitchFamily="50" charset="-128"/>
                          <a:ea typeface="Meiryo UI" panose="020B0604030504040204" pitchFamily="50" charset="-128"/>
                          <a:cs typeface="Meiryo UI" panose="020B0604030504040204" pitchFamily="50" charset="-128"/>
                        </a:rPr>
                        <a:t>（機能</a:t>
                      </a:r>
                      <a:r>
                        <a:rPr kumimoji="1" lang="en-US" altLang="ja-JP" sz="1200" b="1" baseline="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baseline="0" dirty="0">
                          <a:latin typeface="Meiryo UI" panose="020B0604030504040204" pitchFamily="50" charset="-128"/>
                          <a:ea typeface="Meiryo UI" panose="020B0604030504040204" pitchFamily="50" charset="-128"/>
                          <a:cs typeface="Meiryo UI" panose="020B0604030504040204" pitchFamily="50" charset="-128"/>
                        </a:rPr>
                        <a:t>コスト）</a:t>
                      </a: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とは</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・アイデア発想法</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rPr>
                        <a:t>・収束、拡散思考</a:t>
                      </a:r>
                      <a:endParaRPr kumimoji="1" lang="en-US" altLang="ja-JP" sz="1600" b="1" baseline="0" dirty="0">
                        <a:latin typeface="Meiryo UI" panose="020B0604030504040204" pitchFamily="50" charset="-128"/>
                        <a:ea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rPr>
                        <a:t>・</a:t>
                      </a:r>
                      <a:r>
                        <a:rPr kumimoji="1" lang="en-US" altLang="ja-JP" sz="1600" b="1" baseline="0" dirty="0">
                          <a:latin typeface="Meiryo UI" panose="020B0604030504040204" pitchFamily="50" charset="-128"/>
                          <a:ea typeface="Meiryo UI" panose="020B0604030504040204" pitchFamily="50" charset="-128"/>
                        </a:rPr>
                        <a:t>3</a:t>
                      </a:r>
                      <a:r>
                        <a:rPr kumimoji="1" lang="ja-JP" altLang="en-US" sz="1600" b="1" baseline="0" dirty="0" err="1">
                          <a:latin typeface="Meiryo UI" panose="020B0604030504040204" pitchFamily="50" charset="-128"/>
                          <a:ea typeface="Meiryo UI" panose="020B0604030504040204" pitchFamily="50" charset="-128"/>
                        </a:rPr>
                        <a:t>つの</a:t>
                      </a:r>
                      <a:r>
                        <a:rPr kumimoji="1" lang="ja-JP" altLang="en-US" sz="1600" b="1" baseline="0" dirty="0">
                          <a:latin typeface="Meiryo UI" panose="020B0604030504040204" pitchFamily="50" charset="-128"/>
                          <a:ea typeface="Meiryo UI" panose="020B0604030504040204" pitchFamily="50" charset="-128"/>
                        </a:rPr>
                        <a:t>関、</a:t>
                      </a: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帰納法、</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 演繹法、</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rPr>
                        <a:t>MECE</a:t>
                      </a:r>
                      <a:r>
                        <a:rPr kumimoji="1" lang="ja-JP" altLang="en-US" sz="1600" b="1" baseline="0" dirty="0" err="1">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ロジックツリー</a:t>
                      </a:r>
                      <a:endParaRPr kumimoji="1" lang="en-US" altLang="ja-JP" sz="1600" b="1" baseline="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latin typeface="Meiryo UI" panose="020B0604030504040204" pitchFamily="50" charset="-128"/>
                          <a:ea typeface="Meiryo UI" panose="020B0604030504040204" pitchFamily="50" charset="-128"/>
                        </a:rPr>
                        <a:t>・恋人探しと犯人探し</a:t>
                      </a:r>
                      <a:endParaRPr kumimoji="1" lang="en-US" altLang="ja-JP" sz="1600" b="1" baseline="0" dirty="0">
                        <a:latin typeface="Meiryo UI" panose="020B0604030504040204" pitchFamily="50" charset="-128"/>
                        <a:ea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rPr>
                        <a:t>VE</a:t>
                      </a: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機能思考＋　</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rPr>
                        <a:t>3W1H</a:t>
                      </a: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論理的思考</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05082">
                <a:tc rowSpan="2">
                  <a:txBody>
                    <a:bodyPr/>
                    <a:lstStyle/>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後半の</a:t>
                      </a:r>
                      <a:r>
                        <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rPr>
                        <a:t>80</a:t>
                      </a: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分：</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・課題実習</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b="1" baseline="0" dirty="0">
                          <a:latin typeface="Meiryo UI" panose="020B0604030504040204" pitchFamily="50" charset="-128"/>
                          <a:ea typeface="Meiryo UI" panose="020B0604030504040204" pitchFamily="50" charset="-128"/>
                          <a:cs typeface="Meiryo UI" panose="020B0604030504040204" pitchFamily="50" charset="-128"/>
                        </a:rPr>
                        <a:t>　ワークショップ（</a:t>
                      </a:r>
                      <a:r>
                        <a:rPr kumimoji="1" lang="en-US" altLang="ja-JP" sz="1200" b="1" baseline="0" dirty="0">
                          <a:latin typeface="Meiryo UI" panose="020B0604030504040204" pitchFamily="50" charset="-128"/>
                          <a:ea typeface="Meiryo UI" panose="020B0604030504040204" pitchFamily="50" charset="-128"/>
                          <a:cs typeface="Meiryo UI" panose="020B0604030504040204" pitchFamily="50" charset="-128"/>
                        </a:rPr>
                        <a:t>WS</a:t>
                      </a:r>
                      <a:r>
                        <a:rPr kumimoji="1" lang="ja-JP" altLang="en-US" sz="1200" b="1" baseline="0" dirty="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b="1"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b="1" baseline="0"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1" baseline="0"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目指すゴール</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600" b="1" u="sng" baseline="0" dirty="0">
                          <a:latin typeface="Meiryo UI" panose="020B0604030504040204" pitchFamily="50" charset="-128"/>
                          <a:ea typeface="Meiryo UI" panose="020B0604030504040204" pitchFamily="50" charset="-128"/>
                          <a:cs typeface="Meiryo UI" panose="020B0604030504040204" pitchFamily="50" charset="-128"/>
                        </a:rPr>
                        <a:t>・実習内容</a:t>
                      </a:r>
                      <a:endParaRPr kumimoji="1" lang="en-US" altLang="ja-JP" sz="1600" b="1" u="sng"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rPr>
                        <a:t>VE</a:t>
                      </a: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実施手順で機能系　</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　統図を作成する</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u="sng" baseline="0" dirty="0">
                          <a:latin typeface="Meiryo UI" panose="020B0604030504040204" pitchFamily="50" charset="-128"/>
                          <a:ea typeface="Meiryo UI" panose="020B0604030504040204" pitchFamily="50" charset="-128"/>
                          <a:cs typeface="Meiryo UI" panose="020B0604030504040204" pitchFamily="50" charset="-128"/>
                        </a:rPr>
                        <a:t>・実習内容</a:t>
                      </a:r>
                      <a:endParaRPr kumimoji="1" lang="en-US" altLang="ja-JP" sz="1600" b="1" u="sng"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ロジックツリーを書いて　チームで議論・洗練化する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600" b="1" u="sng" baseline="0" dirty="0">
                          <a:latin typeface="Meiryo UI" panose="020B0604030504040204" pitchFamily="50" charset="-128"/>
                          <a:ea typeface="Meiryo UI" panose="020B0604030504040204" pitchFamily="50" charset="-128"/>
                          <a:cs typeface="Meiryo UI" panose="020B0604030504040204" pitchFamily="50" charset="-128"/>
                        </a:rPr>
                        <a:t>・実習内容</a:t>
                      </a:r>
                      <a:endParaRPr kumimoji="1" lang="en-US" altLang="ja-JP" sz="1600" b="1" u="sng"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平凡な商品をダントツにする</a:t>
                      </a:r>
                      <a:r>
                        <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rPr>
                        <a:t>WS</a:t>
                      </a: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をやってみる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17300335"/>
                  </a:ext>
                </a:extLst>
              </a:tr>
              <a:tr h="1353252">
                <a:tc vMerge="1">
                  <a:txBody>
                    <a:bodyPr/>
                    <a:lstStyle/>
                    <a:p>
                      <a:endParaRPr kumimoji="1" lang="ja-JP" altLang="en-US" sz="1600" b="1" baseline="0" dirty="0">
                        <a:solidFill>
                          <a:srgbClr val="FF00FF"/>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600" b="1" u="none" baseline="0"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1" u="none"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機能で考えるが腹落　</a:t>
                      </a:r>
                      <a:endParaRPr kumimoji="1" lang="en-US" altLang="ja-JP" sz="1600" b="1" u="none"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u="none"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b="1" u="none" baseline="0" dirty="0" err="1">
                          <a:solidFill>
                            <a:srgbClr val="3333FF"/>
                          </a:solidFill>
                          <a:latin typeface="Meiryo UI" panose="020B0604030504040204" pitchFamily="50" charset="-128"/>
                          <a:ea typeface="Meiryo UI" panose="020B0604030504040204" pitchFamily="50" charset="-128"/>
                          <a:cs typeface="Meiryo UI" panose="020B0604030504040204" pitchFamily="50" charset="-128"/>
                        </a:rPr>
                        <a:t>ち</a:t>
                      </a:r>
                      <a:r>
                        <a:rPr kumimoji="1" lang="ja-JP" altLang="en-US" sz="1600" b="1" u="none"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する</a:t>
                      </a:r>
                      <a:endParaRPr kumimoji="1" lang="en-US" altLang="ja-JP" sz="1600" b="1" u="none"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u="none" baseline="0"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b="1"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VE</a:t>
                      </a:r>
                      <a:r>
                        <a:rPr kumimoji="1" lang="ja-JP" altLang="en-US" sz="1600" b="1"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実施手順が理解</a:t>
                      </a:r>
                      <a:endParaRPr kumimoji="1" lang="en-US" altLang="ja-JP" sz="1600" b="1"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   でき</a:t>
                      </a:r>
                      <a:r>
                        <a:rPr kumimoji="1" lang="ja-JP" altLang="en-US" sz="1600" b="1" u="none"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機能系統図が作</a:t>
                      </a:r>
                      <a:endParaRPr kumimoji="1" lang="en-US" altLang="ja-JP" sz="1600" b="1" u="none"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u="none"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   成できるようになる</a:t>
                      </a:r>
                      <a:endParaRPr kumimoji="1" lang="en-US" altLang="ja-JP" sz="1600" b="1" u="none"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600" b="1" baseline="0"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1"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アイデア発想の基本</a:t>
                      </a:r>
                      <a:endParaRPr kumimoji="1" lang="en-US" altLang="ja-JP" sz="1600" b="1"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　 フレームワークが使い</a:t>
                      </a:r>
                      <a:r>
                        <a:rPr kumimoji="1" lang="ja-JP" altLang="en-US" sz="1600" b="1" baseline="0" dirty="0" err="1">
                          <a:solidFill>
                            <a:srgbClr val="3333FF"/>
                          </a:solidFill>
                          <a:latin typeface="Meiryo UI" panose="020B0604030504040204" pitchFamily="50" charset="-128"/>
                          <a:ea typeface="Meiryo UI" panose="020B0604030504040204" pitchFamily="50" charset="-128"/>
                          <a:cs typeface="Meiryo UI" panose="020B0604030504040204" pitchFamily="50" charset="-128"/>
                        </a:rPr>
                        <a:t>こな</a:t>
                      </a:r>
                      <a:endParaRPr kumimoji="1" lang="en-US" altLang="ja-JP" sz="1600" b="1"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   せるようになる</a:t>
                      </a:r>
                      <a:endParaRPr kumimoji="1" lang="en-US" altLang="ja-JP" sz="1600" b="1" baseline="0" dirty="0">
                        <a:solidFill>
                          <a:srgbClr val="FF00FF"/>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600" b="1" baseline="0"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b="1" baseline="0" dirty="0">
                          <a:solidFill>
                            <a:srgbClr val="3333FF"/>
                          </a:solidFill>
                          <a:latin typeface="Meiryo UI" panose="020B0604030504040204" pitchFamily="50" charset="-128"/>
                          <a:ea typeface="Meiryo UI" panose="020B0604030504040204" pitchFamily="50" charset="-128"/>
                        </a:rPr>
                        <a:t>VE</a:t>
                      </a:r>
                      <a:r>
                        <a:rPr kumimoji="1" lang="ja-JP" altLang="en-US" sz="1600" b="1" baseline="0" dirty="0">
                          <a:solidFill>
                            <a:srgbClr val="3333FF"/>
                          </a:solidFill>
                          <a:latin typeface="Meiryo UI" panose="020B0604030504040204" pitchFamily="50" charset="-128"/>
                          <a:ea typeface="Meiryo UI" panose="020B0604030504040204" pitchFamily="50" charset="-128"/>
                        </a:rPr>
                        <a:t>＋</a:t>
                      </a:r>
                      <a:r>
                        <a:rPr kumimoji="1" lang="en-US" altLang="ja-JP" sz="1600" b="1" baseline="0" dirty="0">
                          <a:solidFill>
                            <a:srgbClr val="3333FF"/>
                          </a:solidFill>
                          <a:latin typeface="Meiryo UI" panose="020B0604030504040204" pitchFamily="50" charset="-128"/>
                          <a:ea typeface="Meiryo UI" panose="020B0604030504040204" pitchFamily="50" charset="-128"/>
                        </a:rPr>
                        <a:t>3W1H</a:t>
                      </a:r>
                      <a:r>
                        <a:rPr kumimoji="1" lang="ja-JP" altLang="en-US" sz="1600" b="1"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の基本フ</a:t>
                      </a:r>
                      <a:endParaRPr kumimoji="1" lang="en-US" altLang="ja-JP" sz="1600" b="1"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　 レームワークが使い</a:t>
                      </a:r>
                      <a:r>
                        <a:rPr kumimoji="1" lang="ja-JP" altLang="en-US" sz="1600" b="1" baseline="0" dirty="0" err="1">
                          <a:solidFill>
                            <a:srgbClr val="3333FF"/>
                          </a:solidFill>
                          <a:latin typeface="Meiryo UI" panose="020B0604030504040204" pitchFamily="50" charset="-128"/>
                          <a:ea typeface="Meiryo UI" panose="020B0604030504040204" pitchFamily="50" charset="-128"/>
                          <a:cs typeface="Meiryo UI" panose="020B0604030504040204" pitchFamily="50" charset="-128"/>
                        </a:rPr>
                        <a:t>こな</a:t>
                      </a:r>
                      <a:endParaRPr kumimoji="1" lang="en-US" altLang="ja-JP" sz="1600" b="1"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   せるようになり、アイデア</a:t>
                      </a:r>
                      <a:endParaRPr kumimoji="1" lang="en-US" altLang="ja-JP" sz="1600" b="1"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rPr>
                        <a:t>   発想にキレが出てくる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
        <p:nvSpPr>
          <p:cNvPr id="10" name="テキスト ボックス 9">
            <a:extLst>
              <a:ext uri="{FF2B5EF4-FFF2-40B4-BE49-F238E27FC236}">
                <a16:creationId xmlns:a16="http://schemas.microsoft.com/office/drawing/2014/main" id="{8DCA408A-8E1C-4BBB-99AB-AC895571FE3F}"/>
              </a:ext>
            </a:extLst>
          </p:cNvPr>
          <p:cNvSpPr txBox="1"/>
          <p:nvPr/>
        </p:nvSpPr>
        <p:spPr>
          <a:xfrm>
            <a:off x="8834" y="5602014"/>
            <a:ext cx="9126700" cy="646331"/>
          </a:xfrm>
          <a:prstGeom prst="rect">
            <a:avLst/>
          </a:prstGeom>
          <a:noFill/>
        </p:spPr>
        <p:txBody>
          <a:bodyPr wrap="square" rtlCol="0">
            <a:spAutoFit/>
          </a:bodyPr>
          <a:lstStyle/>
          <a:p>
            <a:r>
              <a:rPr lang="ja-JP" altLang="en-US"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★前・後編を終了した方には、さらに高度な実践編（実際の現場の課題解決を図る）を</a:t>
            </a:r>
            <a:endParaRPr lang="en-US" altLang="ja-JP"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p>
            <a:r>
              <a:rPr lang="ja-JP" altLang="en-US"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　 用意しています。各種カスタマイズも可能です。お気軽にご相談ください。</a:t>
            </a:r>
            <a:endParaRPr kumimoji="1" lang="en-US" altLang="ja-JP"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p:txBody>
      </p:sp>
    </p:spTree>
    <p:extLst>
      <p:ext uri="{BB962C8B-B14F-4D97-AF65-F5344CB8AC3E}">
        <p14:creationId xmlns:p14="http://schemas.microsoft.com/office/powerpoint/2010/main" val="3214404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グループ化 25"/>
          <p:cNvGrpSpPr/>
          <p:nvPr/>
        </p:nvGrpSpPr>
        <p:grpSpPr>
          <a:xfrm>
            <a:off x="7524328" y="56087"/>
            <a:ext cx="1584176" cy="708617"/>
            <a:chOff x="7563240" y="-181"/>
            <a:chExt cx="1584176" cy="708617"/>
          </a:xfrm>
        </p:grpSpPr>
        <p:pic>
          <p:nvPicPr>
            <p:cNvPr id="27" name="Picture 3" descr="C:\Users\00107635\Pictures\1_Primary_logo_1024.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929836" y="-181"/>
              <a:ext cx="857526" cy="701253"/>
            </a:xfrm>
            <a:prstGeom prst="rect">
              <a:avLst/>
            </a:prstGeom>
            <a:noFill/>
            <a:extLst>
              <a:ext uri="{909E8E84-426E-40DD-AFC4-6F175D3DCCD1}">
                <a14:hiddenFill xmlns:a14="http://schemas.microsoft.com/office/drawing/2010/main">
                  <a:solidFill>
                    <a:srgbClr val="FFFFFF"/>
                  </a:solidFill>
                </a14:hiddenFill>
              </a:ext>
            </a:extLst>
          </p:spPr>
        </p:pic>
        <p:sp>
          <p:nvSpPr>
            <p:cNvPr id="28" name="正方形/長方形 27"/>
            <p:cNvSpPr/>
            <p:nvPr userDrawn="1"/>
          </p:nvSpPr>
          <p:spPr>
            <a:xfrm>
              <a:off x="7563240" y="509664"/>
              <a:ext cx="1584176" cy="1987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en-US" altLang="ja-JP" sz="850" b="1" baseline="0" dirty="0">
                  <a:solidFill>
                    <a:srgbClr val="CC9900"/>
                  </a:solidFill>
                  <a:latin typeface="Tahoma" panose="020B0604030504040204" pitchFamily="34" charset="0"/>
                  <a:ea typeface="Tahoma" panose="020B0604030504040204" pitchFamily="34" charset="0"/>
                  <a:cs typeface="Tahoma" panose="020B0604030504040204" pitchFamily="34" charset="0"/>
                </a:rPr>
                <a:t>MAEDA P.E. and MOT Ins.</a:t>
              </a:r>
              <a:endParaRPr kumimoji="1" lang="ja-JP" altLang="en-US" sz="850" b="1" baseline="0" dirty="0">
                <a:solidFill>
                  <a:srgbClr val="CC9900"/>
                </a:solidFill>
                <a:latin typeface="Tahoma" panose="020B0604030504040204" pitchFamily="34" charset="0"/>
                <a:cs typeface="Tahoma" panose="020B0604030504040204" pitchFamily="34" charset="0"/>
              </a:endParaRPr>
            </a:p>
          </p:txBody>
        </p:sp>
        <p:sp>
          <p:nvSpPr>
            <p:cNvPr id="29" name="正方形/長方形 28"/>
            <p:cNvSpPr/>
            <p:nvPr userDrawn="1"/>
          </p:nvSpPr>
          <p:spPr>
            <a:xfrm>
              <a:off x="8646258" y="509"/>
              <a:ext cx="501158" cy="5451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
          <p:nvSpPr>
            <p:cNvPr id="30" name="正方形/長方形 29"/>
            <p:cNvSpPr/>
            <p:nvPr userDrawn="1"/>
          </p:nvSpPr>
          <p:spPr>
            <a:xfrm>
              <a:off x="7564032" y="3488"/>
              <a:ext cx="464352" cy="5451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grpSp>
      <p:sp>
        <p:nvSpPr>
          <p:cNvPr id="7" name="テキスト ボックス 6"/>
          <p:cNvSpPr txBox="1"/>
          <p:nvPr/>
        </p:nvSpPr>
        <p:spPr>
          <a:xfrm>
            <a:off x="8834" y="5602014"/>
            <a:ext cx="9126700" cy="646331"/>
          </a:xfrm>
          <a:prstGeom prst="rect">
            <a:avLst/>
          </a:prstGeom>
          <a:noFill/>
        </p:spPr>
        <p:txBody>
          <a:bodyPr wrap="square" rtlCol="0">
            <a:spAutoFit/>
          </a:bodyPr>
          <a:lstStyle/>
          <a:p>
            <a:r>
              <a:rPr lang="ja-JP" altLang="en-US"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★前・後編を終了した方には、さらに高度な実践編（実際の現場の課題解決を図る）を</a:t>
            </a:r>
            <a:endParaRPr lang="en-US" altLang="ja-JP"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a:p>
            <a:r>
              <a:rPr lang="ja-JP" altLang="en-US" dirty="0">
                <a:latin typeface="HGP創英角ｺﾞｼｯｸUB" panose="020B0900000000000000" pitchFamily="50" charset="-128"/>
                <a:ea typeface="HGP創英角ｺﾞｼｯｸUB" panose="020B0900000000000000" pitchFamily="50" charset="-128"/>
                <a:cs typeface="Meiryo UI" panose="020B0604030504040204" pitchFamily="50" charset="-128"/>
              </a:rPr>
              <a:t>　 用意しています。各種カスタマイズも可能です。お気軽にご相談ください。</a:t>
            </a:r>
            <a:endParaRPr kumimoji="1" lang="en-US" altLang="ja-JP" dirty="0">
              <a:latin typeface="HGP創英角ｺﾞｼｯｸUB" panose="020B0900000000000000" pitchFamily="50" charset="-128"/>
              <a:ea typeface="HGP創英角ｺﾞｼｯｸUB" panose="020B0900000000000000" pitchFamily="50" charset="-128"/>
              <a:cs typeface="Meiryo UI" panose="020B0604030504040204" pitchFamily="50" charset="-128"/>
            </a:endParaRPr>
          </a:p>
        </p:txBody>
      </p:sp>
      <p:sp>
        <p:nvSpPr>
          <p:cNvPr id="8" name="テキスト ボックス 7"/>
          <p:cNvSpPr txBox="1"/>
          <p:nvPr/>
        </p:nvSpPr>
        <p:spPr>
          <a:xfrm>
            <a:off x="36889" y="22322"/>
            <a:ext cx="7359675" cy="738664"/>
          </a:xfrm>
          <a:prstGeom prst="rect">
            <a:avLst/>
          </a:prstGeom>
          <a:solidFill>
            <a:srgbClr val="3333FF"/>
          </a:solidFill>
        </p:spPr>
        <p:txBody>
          <a:bodyPr wrap="square" rtlCol="0">
            <a:spAutoFit/>
          </a:bodyPr>
          <a:lstStyle/>
          <a:p>
            <a:r>
              <a:rPr kumimoji="1" lang="ja-JP" altLang="en-US" sz="2800" b="1"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後編：前編の洗練化と論理的プレゼンテーション　　　　</a:t>
            </a:r>
            <a:endParaRPr kumimoji="1" lang="en-US" altLang="ja-JP" sz="2800" b="1" dirty="0">
              <a:solidFill>
                <a:srgbClr val="FF00FF"/>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b="1"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　　　　　　　　　 終日</a:t>
            </a:r>
            <a:r>
              <a:rPr lang="ja-JP" altLang="en-US" sz="1400" b="1"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コース</a:t>
            </a:r>
            <a:r>
              <a:rPr kumimoji="1" lang="ja-JP" altLang="en-US" sz="1400" b="1"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400" b="1"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10:00~17:00</a:t>
            </a:r>
            <a:r>
              <a:rPr kumimoji="1" lang="ja-JP" altLang="en-US" sz="1400" b="1"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2494549067"/>
              </p:ext>
            </p:extLst>
          </p:nvPr>
        </p:nvGraphicFramePr>
        <p:xfrm>
          <a:off x="107204" y="932029"/>
          <a:ext cx="8937230" cy="4584061"/>
        </p:xfrm>
        <a:graphic>
          <a:graphicData uri="http://schemas.openxmlformats.org/drawingml/2006/table">
            <a:tbl>
              <a:tblPr firstRow="1" bandRow="1">
                <a:tableStyleId>{5C22544A-7EE6-4342-B048-85BDC9FD1C3A}</a:tableStyleId>
              </a:tblPr>
              <a:tblGrid>
                <a:gridCol w="1656484">
                  <a:extLst>
                    <a:ext uri="{9D8B030D-6E8A-4147-A177-3AD203B41FA5}">
                      <a16:colId xmlns:a16="http://schemas.microsoft.com/office/drawing/2014/main" val="20000"/>
                    </a:ext>
                  </a:extLst>
                </a:gridCol>
                <a:gridCol w="2448272">
                  <a:extLst>
                    <a:ext uri="{9D8B030D-6E8A-4147-A177-3AD203B41FA5}">
                      <a16:colId xmlns:a16="http://schemas.microsoft.com/office/drawing/2014/main" val="20001"/>
                    </a:ext>
                  </a:extLst>
                </a:gridCol>
                <a:gridCol w="2520280">
                  <a:extLst>
                    <a:ext uri="{9D8B030D-6E8A-4147-A177-3AD203B41FA5}">
                      <a16:colId xmlns:a16="http://schemas.microsoft.com/office/drawing/2014/main" val="20002"/>
                    </a:ext>
                  </a:extLst>
                </a:gridCol>
                <a:gridCol w="2312194">
                  <a:extLst>
                    <a:ext uri="{9D8B030D-6E8A-4147-A177-3AD203B41FA5}">
                      <a16:colId xmlns:a16="http://schemas.microsoft.com/office/drawing/2014/main" val="20003"/>
                    </a:ext>
                  </a:extLst>
                </a:gridCol>
              </a:tblGrid>
              <a:tr h="303808">
                <a:tc>
                  <a:txBody>
                    <a:bodyPr/>
                    <a:lstStyle/>
                    <a:p>
                      <a:endPar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400" b="1" baseline="0" dirty="0">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節　　（</a:t>
                      </a:r>
                      <a:r>
                        <a:rPr kumimoji="1" lang="en-US" altLang="ja-JP" sz="1400" b="1" baseline="0" dirty="0">
                          <a:latin typeface="Meiryo UI" panose="020B0604030504040204" pitchFamily="50" charset="-128"/>
                          <a:ea typeface="Meiryo UI" panose="020B0604030504040204" pitchFamily="50" charset="-128"/>
                          <a:cs typeface="Meiryo UI" panose="020B0604030504040204" pitchFamily="50" charset="-128"/>
                        </a:rPr>
                        <a:t>10:00~12:00</a:t>
                      </a: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1400" b="1" baseline="0" dirty="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節</a:t>
                      </a:r>
                      <a:endParaRPr kumimoji="1" lang="en-US" altLang="ja-JP" sz="1400" b="1" baseline="0" dirty="0">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400" b="1" baseline="0" dirty="0">
                          <a:latin typeface="Meiryo UI" panose="020B0604030504040204" pitchFamily="50" charset="-128"/>
                          <a:ea typeface="Meiryo UI" panose="020B0604030504040204" pitchFamily="50" charset="-128"/>
                          <a:cs typeface="Meiryo UI" panose="020B0604030504040204" pitchFamily="50" charset="-128"/>
                        </a:rPr>
                        <a:t>13:00~15:00</a:t>
                      </a: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第６節</a:t>
                      </a:r>
                      <a:endParaRPr kumimoji="1" lang="en-US" altLang="ja-JP" sz="1400" b="1" baseline="0" dirty="0">
                        <a:latin typeface="Meiryo UI" panose="020B0604030504040204" pitchFamily="50" charset="-128"/>
                        <a:ea typeface="Meiryo UI" panose="020B0604030504040204" pitchFamily="50" charset="-128"/>
                        <a:cs typeface="Meiryo UI" panose="020B0604030504040204"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400" b="1" baseline="0" dirty="0">
                          <a:latin typeface="Meiryo UI" panose="020B0604030504040204" pitchFamily="50" charset="-128"/>
                          <a:ea typeface="Meiryo UI" panose="020B0604030504040204" pitchFamily="50" charset="-128"/>
                          <a:cs typeface="Meiryo UI" panose="020B0604030504040204" pitchFamily="50" charset="-128"/>
                        </a:rPr>
                        <a:t>15:00~17:00</a:t>
                      </a:r>
                      <a:r>
                        <a:rPr kumimoji="1" lang="ja-JP" altLang="en-US" sz="1400" b="1" baseline="0" dirty="0">
                          <a:latin typeface="Meiryo UI" panose="020B0604030504040204" pitchFamily="50" charset="-128"/>
                          <a:ea typeface="Meiryo UI" panose="020B0604030504040204" pitchFamily="50" charset="-128"/>
                          <a:cs typeface="Meiryo UI" panose="020B0604030504040204" pitchFamily="50"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90190">
                <a:tc>
                  <a:txBody>
                    <a:bodyPr/>
                    <a:lstStyle/>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テーマ</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④</a:t>
                      </a:r>
                      <a:r>
                        <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VE</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機能思考と </a:t>
                      </a:r>
                      <a:endPar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3W1H</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論理的思考    </a:t>
                      </a:r>
                      <a:endPar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の併用・活用の応用</a:t>
                      </a:r>
                      <a:endPar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⑤</a:t>
                      </a:r>
                      <a:r>
                        <a:rPr kumimoji="1" lang="ja-JP" altLang="en-US" sz="1600" b="1" baseline="0" dirty="0">
                          <a:latin typeface="Meiryo UI" panose="020B0604030504040204" pitchFamily="50" charset="-128"/>
                          <a:ea typeface="Meiryo UI" panose="020B0604030504040204" pitchFamily="50" charset="-128"/>
                        </a:rPr>
                        <a:t>アイデア発想フレーム　</a:t>
                      </a:r>
                      <a:endParaRPr kumimoji="1" lang="en-US" altLang="ja-JP" sz="1600" b="1" baseline="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latin typeface="Meiryo UI" panose="020B0604030504040204" pitchFamily="50" charset="-128"/>
                          <a:ea typeface="Meiryo UI" panose="020B0604030504040204" pitchFamily="50" charset="-128"/>
                        </a:rPr>
                        <a:t>   ワーク</a:t>
                      </a:r>
                      <a:endPar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⑥</a:t>
                      </a:r>
                      <a:r>
                        <a:rPr kumimoji="1" lang="ja-JP" altLang="en-US" sz="1600" b="1" baseline="0" dirty="0">
                          <a:latin typeface="Meiryo UI" panose="020B0604030504040204" pitchFamily="50" charset="-128"/>
                          <a:ea typeface="Meiryo UI" panose="020B0604030504040204" pitchFamily="50" charset="-128"/>
                        </a:rPr>
                        <a:t>論理的な提案書作成</a:t>
                      </a:r>
                      <a:endParaRPr kumimoji="1" lang="en-US" altLang="ja-JP" sz="1600" b="1" baseline="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latin typeface="Meiryo UI" panose="020B0604030504040204" pitchFamily="50" charset="-128"/>
                          <a:ea typeface="Meiryo UI" panose="020B0604030504040204" pitchFamily="50" charset="-128"/>
                        </a:rPr>
                        <a:t>   とプレゼンテーション</a:t>
                      </a:r>
                      <a:endParaRPr kumimoji="1" lang="en-US" altLang="ja-JP" sz="1600" b="1" baseline="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1" baseline="0" dirty="0">
                          <a:latin typeface="Meiryo UI" panose="020B0604030504040204" pitchFamily="50" charset="-128"/>
                          <a:ea typeface="Meiryo UI" panose="020B0604030504040204" pitchFamily="50" charset="-128"/>
                        </a:rPr>
                        <a:t>   </a:t>
                      </a:r>
                      <a:r>
                        <a:rPr kumimoji="1" lang="ja-JP" altLang="en-US" sz="1600" b="1" baseline="0" dirty="0">
                          <a:latin typeface="Meiryo UI" panose="020B0604030504040204" pitchFamily="50" charset="-128"/>
                          <a:ea typeface="Meiryo UI" panose="020B0604030504040204" pitchFamily="50" charset="-128"/>
                        </a:rPr>
                        <a:t>手法・手順</a:t>
                      </a:r>
                      <a:endPar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8922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前半の</a:t>
                      </a:r>
                      <a:r>
                        <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rPr>
                        <a:t>40</a:t>
                      </a: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分：</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座学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400" b="1" baseline="0" dirty="0">
                          <a:latin typeface="Meiryo UI" panose="020B0604030504040204" pitchFamily="50" charset="-128"/>
                          <a:ea typeface="Meiryo UI" panose="020B0604030504040204" pitchFamily="50" charset="-128"/>
                        </a:rPr>
                        <a:t>・</a:t>
                      </a:r>
                      <a:r>
                        <a:rPr kumimoji="1" lang="en-US" altLang="ja-JP" sz="1600" b="1" baseline="0" dirty="0">
                          <a:latin typeface="Meiryo UI" panose="020B0604030504040204" pitchFamily="50" charset="-128"/>
                          <a:ea typeface="Meiryo UI" panose="020B0604030504040204" pitchFamily="50" charset="-128"/>
                        </a:rPr>
                        <a:t>VE</a:t>
                      </a:r>
                      <a:r>
                        <a:rPr kumimoji="1" lang="ja-JP" altLang="en-US" sz="1400" b="1" baseline="0" dirty="0">
                          <a:latin typeface="Meiryo UI" panose="020B0604030504040204" pitchFamily="50" charset="-128"/>
                          <a:ea typeface="Meiryo UI" panose="020B0604030504040204" pitchFamily="50" charset="-128"/>
                        </a:rPr>
                        <a:t>＋「</a:t>
                      </a:r>
                      <a:r>
                        <a:rPr kumimoji="1" lang="en-US" altLang="ja-JP" sz="1400" b="1" baseline="0" dirty="0">
                          <a:latin typeface="Meiryo UI" panose="020B0604030504040204" pitchFamily="50" charset="-128"/>
                          <a:ea typeface="Meiryo UI" panose="020B0604030504040204" pitchFamily="50" charset="-128"/>
                        </a:rPr>
                        <a:t>WHAT-WHERE-WHY-HOW</a:t>
                      </a:r>
                      <a:r>
                        <a:rPr kumimoji="1" lang="ja-JP" altLang="en-US" sz="1400" b="1" baseline="0" dirty="0">
                          <a:latin typeface="Meiryo UI" panose="020B0604030504040204" pitchFamily="50" charset="-128"/>
                          <a:ea typeface="Meiryo UI" panose="020B0604030504040204" pitchFamily="50" charset="-128"/>
                        </a:rPr>
                        <a:t>」の</a:t>
                      </a:r>
                      <a:r>
                        <a:rPr kumimoji="1" lang="ja-JP" altLang="en-US" sz="1600" b="1" baseline="0" dirty="0">
                          <a:latin typeface="Meiryo UI" panose="020B0604030504040204" pitchFamily="50" charset="-128"/>
                          <a:ea typeface="Meiryo UI" panose="020B0604030504040204" pitchFamily="50" charset="-128"/>
                        </a:rPr>
                        <a:t>復習・発展</a:t>
                      </a:r>
                      <a:endParaRPr kumimoji="1" lang="en-US" altLang="ja-JP" sz="1600" b="1" baseline="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latin typeface="Meiryo UI" panose="020B0604030504040204" pitchFamily="50" charset="-128"/>
                          <a:ea typeface="Meiryo UI" panose="020B0604030504040204" pitchFamily="50" charset="-128"/>
                        </a:rPr>
                        <a:t>・虫、鳥、魚の目の視点か</a:t>
                      </a:r>
                      <a:endParaRPr kumimoji="1" lang="en-US" altLang="ja-JP" sz="1600" b="1" baseline="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latin typeface="Meiryo UI" panose="020B0604030504040204" pitchFamily="50" charset="-128"/>
                          <a:ea typeface="Meiryo UI" panose="020B0604030504040204" pitchFamily="50" charset="-128"/>
                        </a:rPr>
                        <a:t>　ら活用</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1" baseline="0" dirty="0">
                          <a:latin typeface="Meiryo UI" panose="020B0604030504040204" pitchFamily="50" charset="-128"/>
                          <a:ea typeface="Meiryo UI" panose="020B0604030504040204" pitchFamily="50" charset="-128"/>
                        </a:rPr>
                        <a:t>システム思考との比較</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600" b="1" baseline="0" dirty="0">
                          <a:latin typeface="Meiryo UI" panose="020B0604030504040204" pitchFamily="50" charset="-128"/>
                          <a:ea typeface="Meiryo UI" panose="020B0604030504040204" pitchFamily="50" charset="-128"/>
                        </a:rPr>
                        <a:t>・</a:t>
                      </a:r>
                      <a:r>
                        <a:rPr kumimoji="1" lang="en-US" altLang="ja-JP" sz="1600" b="1" baseline="0" dirty="0">
                          <a:latin typeface="Meiryo UI" panose="020B0604030504040204" pitchFamily="50" charset="-128"/>
                          <a:ea typeface="Meiryo UI" panose="020B0604030504040204" pitchFamily="50" charset="-128"/>
                        </a:rPr>
                        <a:t>3C</a:t>
                      </a:r>
                      <a:r>
                        <a:rPr kumimoji="1" lang="ja-JP" altLang="en-US" sz="1600" b="1" baseline="0" dirty="0">
                          <a:latin typeface="Meiryo UI" panose="020B0604030504040204" pitchFamily="50" charset="-128"/>
                          <a:ea typeface="Meiryo UI" panose="020B0604030504040204" pitchFamily="50" charset="-128"/>
                        </a:rPr>
                        <a:t>とは</a:t>
                      </a:r>
                      <a:endParaRPr kumimoji="1" lang="en-US" altLang="ja-JP" sz="1600" b="1" baseline="0" dirty="0">
                        <a:latin typeface="Meiryo UI" panose="020B0604030504040204" pitchFamily="50" charset="-128"/>
                        <a:ea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rPr>
                        <a:t>・</a:t>
                      </a:r>
                      <a:r>
                        <a:rPr kumimoji="1" lang="en-US" altLang="ja-JP" sz="1600" b="1" baseline="0" dirty="0">
                          <a:latin typeface="Meiryo UI" panose="020B0604030504040204" pitchFamily="50" charset="-128"/>
                          <a:ea typeface="Meiryo UI" panose="020B0604030504040204" pitchFamily="50" charset="-128"/>
                        </a:rPr>
                        <a:t>7S</a:t>
                      </a:r>
                      <a:r>
                        <a:rPr kumimoji="1" lang="ja-JP" altLang="en-US" sz="1600" b="1" baseline="0" dirty="0">
                          <a:latin typeface="Meiryo UI" panose="020B0604030504040204" pitchFamily="50" charset="-128"/>
                          <a:ea typeface="Meiryo UI" panose="020B0604030504040204" pitchFamily="50" charset="-128"/>
                        </a:rPr>
                        <a:t>の活用例</a:t>
                      </a:r>
                      <a:endParaRPr kumimoji="1" lang="en-US" altLang="ja-JP" sz="1600" b="1" baseline="0" dirty="0">
                        <a:latin typeface="Meiryo UI" panose="020B0604030504040204" pitchFamily="50" charset="-128"/>
                        <a:ea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rPr>
                        <a:t>・</a:t>
                      </a:r>
                      <a:r>
                        <a:rPr kumimoji="1" lang="en-US" altLang="ja-JP" sz="1600" b="1" baseline="0" dirty="0">
                          <a:latin typeface="Meiryo UI" panose="020B0604030504040204" pitchFamily="50" charset="-128"/>
                          <a:ea typeface="Meiryo UI" panose="020B0604030504040204" pitchFamily="50" charset="-128"/>
                        </a:rPr>
                        <a:t>SWOT</a:t>
                      </a:r>
                      <a:r>
                        <a:rPr kumimoji="1" lang="ja-JP" altLang="en-US" sz="1600" b="1" baseline="0" dirty="0">
                          <a:latin typeface="Meiryo UI" panose="020B0604030504040204" pitchFamily="50" charset="-128"/>
                          <a:ea typeface="Meiryo UI" panose="020B0604030504040204" pitchFamily="50" charset="-128"/>
                        </a:rPr>
                        <a:t>分析で強み、弱み</a:t>
                      </a:r>
                      <a:r>
                        <a:rPr kumimoji="1" lang="en-US" altLang="ja-JP" sz="1600" b="1" baseline="0" dirty="0">
                          <a:latin typeface="Meiryo UI" panose="020B0604030504040204" pitchFamily="50" charset="-128"/>
                          <a:ea typeface="Meiryo UI" panose="020B0604030504040204" pitchFamily="50" charset="-128"/>
                        </a:rPr>
                        <a:t>   </a:t>
                      </a:r>
                    </a:p>
                    <a:p>
                      <a:r>
                        <a:rPr kumimoji="1" lang="ja-JP" altLang="en-US" sz="1600" b="1" baseline="0" dirty="0">
                          <a:latin typeface="Meiryo UI" panose="020B0604030504040204" pitchFamily="50" charset="-128"/>
                          <a:ea typeface="Meiryo UI" panose="020B0604030504040204" pitchFamily="50" charset="-128"/>
                        </a:rPr>
                        <a:t>  を活かす</a:t>
                      </a:r>
                      <a:endPar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600" b="1" baseline="0" dirty="0">
                          <a:latin typeface="Meiryo UI" panose="020B0604030504040204" pitchFamily="50" charset="-128"/>
                          <a:ea typeface="Meiryo UI" panose="020B0604030504040204" pitchFamily="50" charset="-128"/>
                        </a:rPr>
                        <a:t>・ハイコンテクストとローコ</a:t>
                      </a:r>
                      <a:endParaRPr kumimoji="1" lang="en-US" altLang="ja-JP" sz="1600" b="1" baseline="0" dirty="0">
                        <a:latin typeface="Meiryo UI" panose="020B0604030504040204" pitchFamily="50" charset="-128"/>
                        <a:ea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rPr>
                        <a:t>  ンテクスト</a:t>
                      </a:r>
                      <a:endParaRPr kumimoji="1" lang="en-US" altLang="ja-JP" sz="1600" b="1" baseline="0" dirty="0">
                        <a:latin typeface="Meiryo UI" panose="020B0604030504040204" pitchFamily="50" charset="-128"/>
                        <a:ea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rPr>
                        <a:t>・ピラミッドストラクチャー</a:t>
                      </a:r>
                      <a:endParaRPr kumimoji="1" lang="en-US" altLang="ja-JP" sz="1600" b="1" baseline="0" dirty="0">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latin typeface="Meiryo UI" panose="020B0604030504040204" pitchFamily="50" charset="-128"/>
                          <a:ea typeface="Meiryo UI" panose="020B0604030504040204" pitchFamily="50" charset="-128"/>
                        </a:rPr>
                        <a:t>・</a:t>
                      </a:r>
                      <a:r>
                        <a:rPr kumimoji="1" lang="en-US" altLang="ja-JP" sz="1600" b="1" baseline="0" dirty="0">
                          <a:latin typeface="Meiryo UI" panose="020B0604030504040204" pitchFamily="50" charset="-128"/>
                          <a:ea typeface="Meiryo UI" panose="020B0604030504040204" pitchFamily="50" charset="-128"/>
                        </a:rPr>
                        <a:t>BOSCAR</a:t>
                      </a:r>
                      <a:r>
                        <a:rPr kumimoji="1" lang="ja-JP" altLang="en-US" sz="1600" b="1" baseline="0" dirty="0" err="1">
                          <a:latin typeface="Meiryo UI" panose="020B0604030504040204" pitchFamily="50" charset="-128"/>
                          <a:ea typeface="Meiryo UI" panose="020B0604030504040204" pitchFamily="50" charset="-128"/>
                        </a:rPr>
                        <a:t>、</a:t>
                      </a:r>
                      <a:r>
                        <a:rPr kumimoji="1" lang="en-US" altLang="ja-JP" sz="1600" b="1" baseline="0" dirty="0">
                          <a:latin typeface="Meiryo UI" panose="020B0604030504040204" pitchFamily="50" charset="-128"/>
                          <a:ea typeface="Meiryo UI" panose="020B0604030504040204" pitchFamily="50" charset="-128"/>
                        </a:rPr>
                        <a:t>SDS</a:t>
                      </a:r>
                      <a:r>
                        <a:rPr kumimoji="1" lang="ja-JP" altLang="en-US" sz="1600" b="1" baseline="0" dirty="0">
                          <a:latin typeface="Meiryo UI" panose="020B0604030504040204" pitchFamily="50" charset="-128"/>
                          <a:ea typeface="Meiryo UI" panose="020B0604030504040204" pitchFamily="50" charset="-128"/>
                        </a:rPr>
                        <a:t>法、</a:t>
                      </a:r>
                      <a:endParaRPr kumimoji="1" lang="en-US" altLang="ja-JP" sz="1600" b="1" baseline="0" dirty="0">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b="1" baseline="0" dirty="0">
                          <a:latin typeface="Meiryo UI" panose="020B0604030504040204" pitchFamily="50" charset="-128"/>
                          <a:ea typeface="Meiryo UI" panose="020B0604030504040204" pitchFamily="50" charset="-128"/>
                        </a:rPr>
                        <a:t>  PREP</a:t>
                      </a:r>
                      <a:r>
                        <a:rPr kumimoji="1" lang="ja-JP" altLang="en-US" sz="1600" b="1" baseline="0" dirty="0">
                          <a:latin typeface="Meiryo UI" panose="020B0604030504040204" pitchFamily="50" charset="-128"/>
                          <a:ea typeface="Meiryo UI" panose="020B0604030504040204" pitchFamily="50" charset="-128"/>
                        </a:rPr>
                        <a:t>法</a:t>
                      </a:r>
                      <a:endPar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89222">
                <a:tc rowSpan="2">
                  <a:txBody>
                    <a:bodyPr/>
                    <a:lstStyle/>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後半の</a:t>
                      </a:r>
                      <a:r>
                        <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rPr>
                        <a:t>80</a:t>
                      </a: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分：</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・課題実習</a:t>
                      </a:r>
                      <a:endPar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b="1" baseline="0" dirty="0">
                          <a:latin typeface="Meiryo UI" panose="020B0604030504040204" pitchFamily="50" charset="-128"/>
                          <a:ea typeface="Meiryo UI" panose="020B0604030504040204" pitchFamily="50" charset="-128"/>
                          <a:cs typeface="Meiryo UI" panose="020B0604030504040204" pitchFamily="50" charset="-128"/>
                        </a:rPr>
                        <a:t>　ワークショップ（</a:t>
                      </a:r>
                      <a:r>
                        <a:rPr kumimoji="1" lang="en-US" altLang="ja-JP" sz="1200" b="1" baseline="0" dirty="0">
                          <a:latin typeface="Meiryo UI" panose="020B0604030504040204" pitchFamily="50" charset="-128"/>
                          <a:ea typeface="Meiryo UI" panose="020B0604030504040204" pitchFamily="50" charset="-128"/>
                          <a:cs typeface="Meiryo UI" panose="020B0604030504040204" pitchFamily="50" charset="-128"/>
                        </a:rPr>
                        <a:t>WS</a:t>
                      </a:r>
                      <a:r>
                        <a:rPr kumimoji="1" lang="ja-JP" altLang="en-US" sz="1200" b="1" baseline="0" dirty="0">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200" b="1"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b="1" baseline="0"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1" baseline="0" dirty="0">
                          <a:solidFill>
                            <a:srgbClr val="FF00FF"/>
                          </a:solidFill>
                          <a:latin typeface="Meiryo UI" panose="020B0604030504040204" pitchFamily="50" charset="-128"/>
                          <a:ea typeface="Meiryo UI" panose="020B0604030504040204" pitchFamily="50" charset="-128"/>
                          <a:cs typeface="Meiryo UI" panose="020B0604030504040204" pitchFamily="50" charset="-128"/>
                        </a:rPr>
                        <a:t>目指すゴール</a:t>
                      </a:r>
                    </a:p>
                    <a:p>
                      <a:endParaRPr kumimoji="1" lang="ja-JP" altLang="en-US" sz="1600" b="1" baseline="0" dirty="0">
                        <a:solidFill>
                          <a:srgbClr val="FF00FF"/>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u="sng" baseline="0" dirty="0">
                          <a:latin typeface="Meiryo UI" panose="020B0604030504040204" pitchFamily="50" charset="-128"/>
                          <a:ea typeface="Meiryo UI" panose="020B0604030504040204" pitchFamily="50" charset="-128"/>
                          <a:cs typeface="Meiryo UI" panose="020B0604030504040204" pitchFamily="50" charset="-128"/>
                        </a:rPr>
                        <a:t>・実習内容</a:t>
                      </a:r>
                      <a:endParaRPr kumimoji="1" lang="en-US" altLang="ja-JP" sz="1600" b="1" u="sng" baseline="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600" b="1" baseline="0" dirty="0">
                          <a:solidFill>
                            <a:schemeClr val="tx1"/>
                          </a:solidFill>
                          <a:latin typeface="Meiryo UI" panose="020B0604030504040204" pitchFamily="50" charset="-128"/>
                          <a:ea typeface="Meiryo UI" panose="020B0604030504040204" pitchFamily="50" charset="-128"/>
                        </a:rPr>
                        <a:t>VE</a:t>
                      </a:r>
                      <a:r>
                        <a:rPr kumimoji="1" lang="ja-JP" altLang="en-US" sz="1600" b="1" baseline="0" dirty="0">
                          <a:solidFill>
                            <a:schemeClr val="tx1"/>
                          </a:solidFill>
                          <a:latin typeface="Meiryo UI" panose="020B0604030504040204" pitchFamily="50" charset="-128"/>
                          <a:ea typeface="Meiryo UI" panose="020B0604030504040204" pitchFamily="50" charset="-128"/>
                        </a:rPr>
                        <a:t>＋</a:t>
                      </a:r>
                      <a:r>
                        <a:rPr kumimoji="1" lang="en-US" altLang="ja-JP" sz="1600" b="1" baseline="0" dirty="0">
                          <a:solidFill>
                            <a:schemeClr val="tx1"/>
                          </a:solidFill>
                          <a:latin typeface="Meiryo UI" panose="020B0604030504040204" pitchFamily="50" charset="-128"/>
                          <a:ea typeface="Meiryo UI" panose="020B0604030504040204" pitchFamily="50" charset="-128"/>
                        </a:rPr>
                        <a:t>3W1H</a:t>
                      </a:r>
                      <a:r>
                        <a:rPr kumimoji="1" lang="ja-JP" altLang="en-US" sz="1600" b="1" baseline="0" dirty="0">
                          <a:solidFill>
                            <a:schemeClr val="tx1"/>
                          </a:solidFill>
                          <a:latin typeface="Meiryo UI" panose="020B0604030504040204" pitchFamily="50" charset="-128"/>
                          <a:ea typeface="Meiryo UI" panose="020B0604030504040204" pitchFamily="50" charset="-128"/>
                        </a:rPr>
                        <a:t>に三つの視点を併用してアイデアを出す</a:t>
                      </a:r>
                      <a:endParaRPr kumimoji="1" lang="en-US" altLang="ja-JP" sz="1600" b="1" baseline="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u="sng" baseline="0" dirty="0">
                          <a:latin typeface="Meiryo UI" panose="020B0604030504040204" pitchFamily="50" charset="-128"/>
                          <a:ea typeface="Meiryo UI" panose="020B0604030504040204" pitchFamily="50" charset="-128"/>
                          <a:cs typeface="Meiryo UI" panose="020B0604030504040204" pitchFamily="50" charset="-128"/>
                        </a:rPr>
                        <a:t>・実習内容</a:t>
                      </a:r>
                      <a:endParaRPr kumimoji="1" lang="en-US" altLang="ja-JP" sz="1600" b="1" u="sng" baseline="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自身の</a:t>
                      </a:r>
                      <a:r>
                        <a:rPr kumimoji="1" lang="en-US" altLang="ja-JP" sz="1600" b="1" baseline="0" dirty="0">
                          <a:latin typeface="Meiryo UI" panose="020B0604030504040204" pitchFamily="50" charset="-128"/>
                          <a:ea typeface="Meiryo UI" panose="020B0604030504040204" pitchFamily="50" charset="-128"/>
                          <a:cs typeface="Meiryo UI" panose="020B0604030504040204" pitchFamily="50" charset="-128"/>
                        </a:rPr>
                        <a:t>SWOT</a:t>
                      </a: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分析を行いチームで論じる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u="sng" baseline="0" dirty="0">
                          <a:latin typeface="Meiryo UI" panose="020B0604030504040204" pitchFamily="50" charset="-128"/>
                          <a:ea typeface="Meiryo UI" panose="020B0604030504040204" pitchFamily="50" charset="-128"/>
                          <a:cs typeface="Meiryo UI" panose="020B0604030504040204" pitchFamily="50" charset="-128"/>
                        </a:rPr>
                        <a:t>・実習内容</a:t>
                      </a:r>
                      <a:endParaRPr kumimoji="1" lang="en-US" altLang="ja-JP" sz="1600" b="1" u="sng" baseline="0" dirty="0">
                        <a:latin typeface="Meiryo UI" panose="020B0604030504040204" pitchFamily="50" charset="-128"/>
                        <a:ea typeface="Meiryo UI" panose="020B0604030504040204" pitchFamily="50" charset="-128"/>
                        <a:cs typeface="Meiryo UI"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latin typeface="Meiryo UI" panose="020B0604030504040204" pitchFamily="50" charset="-128"/>
                          <a:ea typeface="Meiryo UI" panose="020B0604030504040204" pitchFamily="50" charset="-128"/>
                          <a:cs typeface="Meiryo UI" panose="020B0604030504040204" pitchFamily="50" charset="-128"/>
                        </a:rPr>
                        <a:t>実際の提案書を作成しプレゼンテーションしてみる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47724613"/>
                  </a:ext>
                </a:extLst>
              </a:tr>
              <a:tr h="1109341">
                <a:tc vMerge="1">
                  <a:txBody>
                    <a:bodyPr/>
                    <a:lstStyle/>
                    <a:p>
                      <a:endParaRPr kumimoji="1" lang="ja-JP" altLang="en-US" sz="1600" b="1" baseline="0" dirty="0">
                        <a:solidFill>
                          <a:srgbClr val="FF00FF"/>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600" b="1" u="sng" baseline="0" dirty="0">
                          <a:latin typeface="Meiryo UI" panose="020B0604030504040204" pitchFamily="50" charset="-128"/>
                          <a:ea typeface="Meiryo UI" panose="020B0604030504040204" pitchFamily="50" charset="-128"/>
                        </a:rPr>
                        <a:t>・課題実習</a:t>
                      </a:r>
                    </a:p>
                    <a:p>
                      <a:r>
                        <a:rPr kumimoji="1" lang="ja-JP" altLang="en-US" sz="1600" b="1" baseline="0" dirty="0">
                          <a:solidFill>
                            <a:srgbClr val="FF00FF"/>
                          </a:solidFill>
                          <a:latin typeface="Meiryo UI" panose="020B0604030504040204" pitchFamily="50" charset="-128"/>
                          <a:ea typeface="Meiryo UI" panose="020B0604030504040204" pitchFamily="50" charset="-128"/>
                        </a:rPr>
                        <a:t>★</a:t>
                      </a:r>
                      <a:r>
                        <a:rPr kumimoji="1" lang="en-US" altLang="ja-JP" sz="1600" b="1" baseline="0" dirty="0">
                          <a:solidFill>
                            <a:srgbClr val="3333FF"/>
                          </a:solidFill>
                          <a:latin typeface="Meiryo UI" panose="020B0604030504040204" pitchFamily="50" charset="-128"/>
                          <a:ea typeface="Meiryo UI" panose="020B0604030504040204" pitchFamily="50" charset="-128"/>
                        </a:rPr>
                        <a:t>VE</a:t>
                      </a:r>
                      <a:r>
                        <a:rPr kumimoji="1" lang="ja-JP" altLang="en-US" sz="1600" b="1" baseline="0" dirty="0">
                          <a:solidFill>
                            <a:srgbClr val="3333FF"/>
                          </a:solidFill>
                          <a:latin typeface="Meiryo UI" panose="020B0604030504040204" pitchFamily="50" charset="-128"/>
                          <a:ea typeface="Meiryo UI" panose="020B0604030504040204" pitchFamily="50" charset="-128"/>
                        </a:rPr>
                        <a:t>＋</a:t>
                      </a:r>
                      <a:r>
                        <a:rPr kumimoji="1" lang="en-US" altLang="ja-JP" sz="1600" b="1" baseline="0" dirty="0">
                          <a:solidFill>
                            <a:srgbClr val="3333FF"/>
                          </a:solidFill>
                          <a:latin typeface="Meiryo UI" panose="020B0604030504040204" pitchFamily="50" charset="-128"/>
                          <a:ea typeface="Meiryo UI" panose="020B0604030504040204" pitchFamily="50" charset="-128"/>
                        </a:rPr>
                        <a:t>3W1H</a:t>
                      </a:r>
                      <a:r>
                        <a:rPr kumimoji="1" lang="ja-JP" altLang="en-US" sz="1600" b="1" baseline="0" dirty="0">
                          <a:solidFill>
                            <a:srgbClr val="3333FF"/>
                          </a:solidFill>
                          <a:latin typeface="Meiryo UI" panose="020B0604030504040204" pitchFamily="50" charset="-128"/>
                          <a:ea typeface="Meiryo UI" panose="020B0604030504040204" pitchFamily="50" charset="-128"/>
                        </a:rPr>
                        <a:t>に加え三つ</a:t>
                      </a:r>
                      <a:endParaRPr kumimoji="1" lang="en-US" altLang="ja-JP" sz="1600" b="1" baseline="0" dirty="0">
                        <a:solidFill>
                          <a:srgbClr val="3333FF"/>
                        </a:solidFill>
                        <a:latin typeface="Meiryo UI" panose="020B0604030504040204" pitchFamily="50" charset="-128"/>
                        <a:ea typeface="Meiryo UI" panose="020B0604030504040204" pitchFamily="50" charset="-128"/>
                      </a:endParaRPr>
                    </a:p>
                    <a:p>
                      <a:r>
                        <a:rPr kumimoji="1" lang="ja-JP" altLang="en-US" sz="1600" b="1" baseline="0" dirty="0">
                          <a:solidFill>
                            <a:srgbClr val="3333FF"/>
                          </a:solidFill>
                          <a:latin typeface="Meiryo UI" panose="020B0604030504040204" pitchFamily="50" charset="-128"/>
                          <a:ea typeface="Meiryo UI" panose="020B0604030504040204" pitchFamily="50" charset="-128"/>
                        </a:rPr>
                        <a:t>  の視点から課題解決のア</a:t>
                      </a:r>
                      <a:endParaRPr kumimoji="1" lang="en-US" altLang="ja-JP" sz="1600" b="1" baseline="0" dirty="0">
                        <a:solidFill>
                          <a:srgbClr val="3333FF"/>
                        </a:solidFill>
                        <a:latin typeface="Meiryo UI" panose="020B0604030504040204" pitchFamily="50" charset="-128"/>
                        <a:ea typeface="Meiryo UI" panose="020B0604030504040204" pitchFamily="50" charset="-128"/>
                      </a:endParaRPr>
                    </a:p>
                    <a:p>
                      <a:r>
                        <a:rPr kumimoji="1" lang="ja-JP" altLang="en-US" sz="1600" b="1" baseline="0" dirty="0">
                          <a:solidFill>
                            <a:srgbClr val="3333FF"/>
                          </a:solidFill>
                          <a:latin typeface="Meiryo UI" panose="020B0604030504040204" pitchFamily="50" charset="-128"/>
                          <a:ea typeface="Meiryo UI" panose="020B0604030504040204" pitchFamily="50" charset="-128"/>
                        </a:rPr>
                        <a:t>  イデア発想が身につく</a:t>
                      </a:r>
                      <a:endParaRPr kumimoji="1" lang="en-US" altLang="ja-JP" sz="1600" b="1" u="none" baseline="0" dirty="0">
                        <a:solidFill>
                          <a:srgbClr val="3333FF"/>
                        </a:solidFill>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600" b="1" u="sng" baseline="0" dirty="0">
                          <a:latin typeface="Meiryo UI" panose="020B0604030504040204" pitchFamily="50" charset="-128"/>
                          <a:ea typeface="Meiryo UI" panose="020B0604030504040204" pitchFamily="50" charset="-128"/>
                          <a:cs typeface="Meiryo UI" panose="020B0604030504040204" pitchFamily="50" charset="-128"/>
                        </a:rPr>
                        <a:t>・課題実習</a:t>
                      </a:r>
                      <a:endParaRPr kumimoji="1" lang="en-US" altLang="ja-JP" sz="1600" b="1" u="sng" baseline="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solidFill>
                            <a:srgbClr val="FF00FF"/>
                          </a:solidFill>
                          <a:latin typeface="Meiryo UI" panose="020B0604030504040204" pitchFamily="50" charset="-128"/>
                          <a:ea typeface="Meiryo UI" panose="020B0604030504040204" pitchFamily="50" charset="-128"/>
                        </a:rPr>
                        <a:t>★</a:t>
                      </a:r>
                      <a:r>
                        <a:rPr kumimoji="1" lang="ja-JP" altLang="en-US" sz="1600" b="1" baseline="0" dirty="0">
                          <a:solidFill>
                            <a:srgbClr val="3333FF"/>
                          </a:solidFill>
                          <a:latin typeface="Meiryo UI" panose="020B0604030504040204" pitchFamily="50" charset="-128"/>
                          <a:ea typeface="Meiryo UI" panose="020B0604030504040204" pitchFamily="50" charset="-128"/>
                        </a:rPr>
                        <a:t>アイデア発想の幅を広げ</a:t>
                      </a:r>
                      <a:endParaRPr kumimoji="1" lang="en-US" altLang="ja-JP" sz="1600" b="1" baseline="0" dirty="0">
                        <a:solidFill>
                          <a:srgbClr val="3333FF"/>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solidFill>
                            <a:srgbClr val="3333FF"/>
                          </a:solidFill>
                          <a:latin typeface="Meiryo UI" panose="020B0604030504040204" pitchFamily="50" charset="-128"/>
                          <a:ea typeface="Meiryo UI" panose="020B0604030504040204" pitchFamily="50" charset="-128"/>
                        </a:rPr>
                        <a:t>   </a:t>
                      </a:r>
                      <a:r>
                        <a:rPr kumimoji="1" lang="ja-JP" altLang="en-US" sz="1600" b="1" baseline="0" dirty="0" err="1">
                          <a:solidFill>
                            <a:srgbClr val="3333FF"/>
                          </a:solidFill>
                          <a:latin typeface="Meiryo UI" panose="020B0604030504040204" pitchFamily="50" charset="-128"/>
                          <a:ea typeface="Meiryo UI" panose="020B0604030504040204" pitchFamily="50" charset="-128"/>
                        </a:rPr>
                        <a:t>る</a:t>
                      </a:r>
                      <a:r>
                        <a:rPr kumimoji="1" lang="ja-JP" altLang="en-US" sz="1600" b="1" baseline="0" dirty="0">
                          <a:solidFill>
                            <a:srgbClr val="3333FF"/>
                          </a:solidFill>
                          <a:latin typeface="Meiryo UI" panose="020B0604030504040204" pitchFamily="50" charset="-128"/>
                          <a:ea typeface="Meiryo UI" panose="020B0604030504040204" pitchFamily="50" charset="-128"/>
                        </a:rPr>
                        <a:t>鍵となるフレームワーク</a:t>
                      </a:r>
                      <a:endParaRPr kumimoji="1" lang="en-US" altLang="ja-JP" sz="1600" b="1" baseline="0" dirty="0">
                        <a:solidFill>
                          <a:srgbClr val="3333FF"/>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solidFill>
                            <a:srgbClr val="3333FF"/>
                          </a:solidFill>
                          <a:latin typeface="Meiryo UI" panose="020B0604030504040204" pitchFamily="50" charset="-128"/>
                          <a:ea typeface="Meiryo UI" panose="020B0604030504040204" pitchFamily="50" charset="-128"/>
                        </a:rPr>
                        <a:t>   が、活用できるようになる</a:t>
                      </a:r>
                      <a:endParaRPr kumimoji="1" lang="en-US" altLang="ja-JP" sz="1600" b="1" u="sng" baseline="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600" b="1" u="sng" baseline="0" dirty="0">
                          <a:latin typeface="Meiryo UI" panose="020B0604030504040204" pitchFamily="50" charset="-128"/>
                          <a:ea typeface="Meiryo UI" panose="020B0604030504040204" pitchFamily="50" charset="-128"/>
                          <a:cs typeface="Meiryo UI" panose="020B0604030504040204" pitchFamily="50" charset="-128"/>
                        </a:rPr>
                        <a:t>・課題実習</a:t>
                      </a:r>
                      <a:endParaRPr kumimoji="1" lang="en-US" altLang="ja-JP" sz="1600" b="1" u="sng" baseline="0" dirty="0">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solidFill>
                            <a:srgbClr val="FF00FF"/>
                          </a:solidFill>
                          <a:latin typeface="Meiryo UI" panose="020B0604030504040204" pitchFamily="50" charset="-128"/>
                          <a:ea typeface="Meiryo UI" panose="020B0604030504040204" pitchFamily="50" charset="-128"/>
                        </a:rPr>
                        <a:t>★</a:t>
                      </a:r>
                      <a:r>
                        <a:rPr kumimoji="1" lang="ja-JP" altLang="en-US" sz="1600" b="1" baseline="0" dirty="0">
                          <a:solidFill>
                            <a:srgbClr val="3333FF"/>
                          </a:solidFill>
                          <a:latin typeface="Meiryo UI" panose="020B0604030504040204" pitchFamily="50" charset="-128"/>
                          <a:ea typeface="Meiryo UI" panose="020B0604030504040204" pitchFamily="50" charset="-128"/>
                        </a:rPr>
                        <a:t>論理的に伝える提案書</a:t>
                      </a:r>
                      <a:endParaRPr kumimoji="1" lang="en-US" altLang="ja-JP" sz="1600" b="1" baseline="0" dirty="0">
                        <a:solidFill>
                          <a:srgbClr val="3333FF"/>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solidFill>
                            <a:srgbClr val="3333FF"/>
                          </a:solidFill>
                          <a:latin typeface="Meiryo UI" panose="020B0604030504040204" pitchFamily="50" charset="-128"/>
                          <a:ea typeface="Meiryo UI" panose="020B0604030504040204" pitchFamily="50" charset="-128"/>
                        </a:rPr>
                        <a:t>   作成とプレゼンテーショ</a:t>
                      </a:r>
                      <a:endParaRPr kumimoji="1" lang="en-US" altLang="ja-JP" sz="1600" b="1" baseline="0" dirty="0">
                        <a:solidFill>
                          <a:srgbClr val="3333FF"/>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solidFill>
                            <a:srgbClr val="3333FF"/>
                          </a:solidFill>
                          <a:latin typeface="Meiryo UI" panose="020B0604030504040204" pitchFamily="50" charset="-128"/>
                          <a:ea typeface="Meiryo UI" panose="020B0604030504040204" pitchFamily="50" charset="-128"/>
                        </a:rPr>
                        <a:t>   ンスキルを獲得できる</a:t>
                      </a:r>
                      <a:endParaRPr kumimoji="1" lang="en-US" altLang="ja-JP" sz="1600" b="1" u="sng" baseline="0" dirty="0">
                        <a:latin typeface="Meiryo UI" panose="020B0604030504040204" pitchFamily="50" charset="-128"/>
                        <a:ea typeface="Meiryo UI" panose="020B0604030504040204"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3698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2840" y="11968"/>
            <a:ext cx="1877437" cy="461665"/>
          </a:xfrm>
          <a:prstGeom prst="rect">
            <a:avLst/>
          </a:prstGeom>
          <a:solidFill>
            <a:schemeClr val="tx1"/>
          </a:solidFill>
        </p:spPr>
        <p:txBody>
          <a:bodyPr wrap="none" rtlCol="0">
            <a:spAutoFit/>
          </a:bodyPr>
          <a:lstStyle/>
          <a:p>
            <a:r>
              <a:rPr kumimoji="1" lang="ja-JP" altLang="en-US" sz="2400" dirty="0">
                <a:solidFill>
                  <a:schemeClr val="bg1"/>
                </a:solidFill>
                <a:latin typeface="HGP創英角ｺﾞｼｯｸUB" panose="020B0900000000000000" pitchFamily="50" charset="-128"/>
                <a:ea typeface="HGP創英角ｺﾞｼｯｸUB" panose="020B0900000000000000" pitchFamily="50" charset="-128"/>
              </a:rPr>
              <a:t>参考：実践編</a:t>
            </a:r>
          </a:p>
        </p:txBody>
      </p:sp>
      <p:sp>
        <p:nvSpPr>
          <p:cNvPr id="22" name="テキスト ボックス 21"/>
          <p:cNvSpPr txBox="1"/>
          <p:nvPr/>
        </p:nvSpPr>
        <p:spPr>
          <a:xfrm>
            <a:off x="2250508" y="44624"/>
            <a:ext cx="6425948" cy="369332"/>
          </a:xfrm>
          <a:prstGeom prst="rect">
            <a:avLst/>
          </a:prstGeom>
          <a:solidFill>
            <a:srgbClr val="3333FF"/>
          </a:solidFill>
        </p:spPr>
        <p:txBody>
          <a:bodyPr wrap="square" rtlCol="0">
            <a:spAutoFit/>
          </a:bodyPr>
          <a:lstStyle/>
          <a:p>
            <a:r>
              <a:rPr kumimoji="1" lang="ja-JP" altLang="en-US" dirty="0">
                <a:solidFill>
                  <a:srgbClr val="FF00FF"/>
                </a:solidFill>
                <a:latin typeface="HGP創英角ｺﾞｼｯｸUB" panose="020B0900000000000000" pitchFamily="50" charset="-128"/>
                <a:ea typeface="HGP創英角ｺﾞｼｯｸUB" panose="020B0900000000000000" pitchFamily="50" charset="-128"/>
              </a:rPr>
              <a:t>ゴール：</a:t>
            </a:r>
            <a:r>
              <a:rPr kumimoji="1" lang="ja-JP" altLang="en-US" dirty="0">
                <a:solidFill>
                  <a:schemeClr val="bg1"/>
                </a:solidFill>
                <a:latin typeface="HGP創英角ｺﾞｼｯｸUB" panose="020B0900000000000000" pitchFamily="50" charset="-128"/>
                <a:ea typeface="HGP創英角ｺﾞｼｯｸUB" panose="020B0900000000000000" pitchFamily="50" charset="-128"/>
              </a:rPr>
              <a:t>現場での実課題の改善・改革が、仕組みで回るようになる</a:t>
            </a:r>
          </a:p>
        </p:txBody>
      </p:sp>
      <p:graphicFrame>
        <p:nvGraphicFramePr>
          <p:cNvPr id="24" name="図表 23"/>
          <p:cNvGraphicFramePr/>
          <p:nvPr>
            <p:extLst/>
          </p:nvPr>
        </p:nvGraphicFramePr>
        <p:xfrm>
          <a:off x="755576" y="1124744"/>
          <a:ext cx="7560840"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1" name="テキスト ボックス 40"/>
          <p:cNvSpPr txBox="1"/>
          <p:nvPr/>
        </p:nvSpPr>
        <p:spPr>
          <a:xfrm>
            <a:off x="3183198" y="3165936"/>
            <a:ext cx="2761369" cy="1938992"/>
          </a:xfrm>
          <a:prstGeom prst="rect">
            <a:avLst/>
          </a:prstGeom>
          <a:noFill/>
        </p:spPr>
        <p:txBody>
          <a:bodyPr wrap="square" rtlCol="0">
            <a:spAutoFit/>
          </a:bodyPr>
          <a:lstStyle/>
          <a:p>
            <a:pPr algn="ctr"/>
            <a:r>
              <a:rPr lang="ja-JP" altLang="en-US" sz="2000" dirty="0">
                <a:solidFill>
                  <a:prstClr val="black"/>
                </a:solidFill>
                <a:latin typeface="HGP創英角ｺﾞｼｯｸUB" pitchFamily="50" charset="-128"/>
                <a:ea typeface="HGP創英角ｺﾞｼｯｸUB" pitchFamily="50" charset="-128"/>
              </a:rPr>
              <a:t>このサイクルの</a:t>
            </a:r>
            <a:endParaRPr lang="en-US" altLang="ja-JP" sz="2000" dirty="0">
              <a:solidFill>
                <a:prstClr val="black"/>
              </a:solidFill>
              <a:latin typeface="HGP創英角ｺﾞｼｯｸUB" pitchFamily="50" charset="-128"/>
              <a:ea typeface="HGP創英角ｺﾞｼｯｸUB" pitchFamily="50" charset="-128"/>
            </a:endParaRPr>
          </a:p>
          <a:p>
            <a:pPr algn="ctr"/>
            <a:r>
              <a:rPr lang="ja-JP" altLang="en-US" sz="2000" dirty="0">
                <a:solidFill>
                  <a:prstClr val="black"/>
                </a:solidFill>
                <a:latin typeface="HGP創英角ｺﾞｼｯｸUB" pitchFamily="50" charset="-128"/>
                <a:ea typeface="HGP創英角ｺﾞｼｯｸUB" pitchFamily="50" charset="-128"/>
              </a:rPr>
              <a:t>勘所を</a:t>
            </a:r>
            <a:r>
              <a:rPr lang="ja-JP" altLang="en-US" sz="2000" dirty="0">
                <a:solidFill>
                  <a:srgbClr val="3333FF"/>
                </a:solidFill>
                <a:latin typeface="HGP創英角ｺﾞｼｯｸUB" pitchFamily="50" charset="-128"/>
                <a:ea typeface="HGP創英角ｺﾞｼｯｸUB" pitchFamily="50" charset="-128"/>
              </a:rPr>
              <a:t>外部の眼で</a:t>
            </a:r>
            <a:r>
              <a:rPr lang="ja-JP" altLang="en-US" sz="2000" dirty="0">
                <a:solidFill>
                  <a:srgbClr val="FF00FF"/>
                </a:solidFill>
                <a:latin typeface="HGP創英角ｺﾞｼｯｸUB" pitchFamily="50" charset="-128"/>
                <a:ea typeface="HGP創英角ｺﾞｼｯｸUB" pitchFamily="50" charset="-128"/>
              </a:rPr>
              <a:t>　　　　　</a:t>
            </a:r>
            <a:endParaRPr lang="en-US" altLang="ja-JP" sz="2000" dirty="0">
              <a:solidFill>
                <a:srgbClr val="FF00FF"/>
              </a:solidFill>
              <a:latin typeface="HGP創英角ｺﾞｼｯｸUB" pitchFamily="50" charset="-128"/>
              <a:ea typeface="HGP創英角ｺﾞｼｯｸUB" pitchFamily="50" charset="-128"/>
            </a:endParaRPr>
          </a:p>
          <a:p>
            <a:pPr algn="ctr"/>
            <a:r>
              <a:rPr lang="ja-JP" altLang="en-US" sz="2000" dirty="0">
                <a:solidFill>
                  <a:srgbClr val="3333FF"/>
                </a:solidFill>
                <a:latin typeface="HGP創英角ｺﾞｼｯｸUB" pitchFamily="50" charset="-128"/>
                <a:ea typeface="HGP創英角ｺﾞｼｯｸUB" pitchFamily="50" charset="-128"/>
              </a:rPr>
              <a:t>「腹落ち」</a:t>
            </a:r>
            <a:r>
              <a:rPr lang="ja-JP" altLang="en-US" sz="2000" dirty="0">
                <a:latin typeface="HGP創英角ｺﾞｼｯｸUB" pitchFamily="50" charset="-128"/>
                <a:ea typeface="HGP創英角ｺﾞｼｯｸUB" pitchFamily="50" charset="-128"/>
              </a:rPr>
              <a:t>してもらいます</a:t>
            </a:r>
            <a:endParaRPr lang="en-US" altLang="ja-JP" sz="2000" dirty="0">
              <a:latin typeface="HGP創英角ｺﾞｼｯｸUB" pitchFamily="50" charset="-128"/>
              <a:ea typeface="HGP創英角ｺﾞｼｯｸUB" pitchFamily="50" charset="-128"/>
            </a:endParaRPr>
          </a:p>
          <a:p>
            <a:pPr algn="ctr"/>
            <a:r>
              <a:rPr lang="ja-JP" altLang="en-US" sz="2000" dirty="0">
                <a:solidFill>
                  <a:prstClr val="black"/>
                </a:solidFill>
                <a:latin typeface="HGP創英角ｺﾞｼｯｸUB" pitchFamily="50" charset="-128"/>
                <a:ea typeface="HGP創英角ｺﾞｼｯｸUB" pitchFamily="50" charset="-128"/>
              </a:rPr>
              <a:t>⇒</a:t>
            </a:r>
            <a:r>
              <a:rPr lang="ja-JP" altLang="en-US" sz="2000" dirty="0">
                <a:solidFill>
                  <a:srgbClr val="3333FF"/>
                </a:solidFill>
                <a:latin typeface="HGP創英角ｺﾞｼｯｸUB" pitchFamily="50" charset="-128"/>
                <a:ea typeface="HGP創英角ｺﾞｼｯｸUB" pitchFamily="50" charset="-128"/>
              </a:rPr>
              <a:t>技術経営改善</a:t>
            </a:r>
            <a:r>
              <a:rPr lang="ja-JP" altLang="en-US" sz="2000" dirty="0">
                <a:solidFill>
                  <a:prstClr val="black"/>
                </a:solidFill>
                <a:latin typeface="HGP創英角ｺﾞｼｯｸUB" pitchFamily="50" charset="-128"/>
                <a:ea typeface="HGP創英角ｺﾞｼｯｸUB" pitchFamily="50" charset="-128"/>
              </a:rPr>
              <a:t>に繋げ</a:t>
            </a:r>
            <a:endParaRPr lang="en-US" altLang="ja-JP" sz="2000" dirty="0">
              <a:solidFill>
                <a:prstClr val="black"/>
              </a:solidFill>
              <a:latin typeface="HGP創英角ｺﾞｼｯｸUB" pitchFamily="50" charset="-128"/>
              <a:ea typeface="HGP創英角ｺﾞｼｯｸUB" pitchFamily="50" charset="-128"/>
            </a:endParaRPr>
          </a:p>
          <a:p>
            <a:pPr algn="ctr"/>
            <a:r>
              <a:rPr lang="ja-JP" altLang="en-US" sz="2000" dirty="0">
                <a:solidFill>
                  <a:srgbClr val="3333FF"/>
                </a:solidFill>
                <a:latin typeface="HGP創英角ｺﾞｼｯｸUB" pitchFamily="50" charset="-128"/>
                <a:ea typeface="HGP創英角ｺﾞｼｯｸUB" pitchFamily="50" charset="-128"/>
              </a:rPr>
              <a:t>利益戦略</a:t>
            </a:r>
            <a:r>
              <a:rPr lang="ja-JP" altLang="en-US" sz="2000" dirty="0">
                <a:solidFill>
                  <a:prstClr val="black"/>
                </a:solidFill>
                <a:latin typeface="HGP創英角ｺﾞｼｯｸUB" pitchFamily="50" charset="-128"/>
                <a:ea typeface="HGP創英角ｺﾞｼｯｸUB" pitchFamily="50" charset="-128"/>
              </a:rPr>
              <a:t>を</a:t>
            </a:r>
            <a:endParaRPr lang="en-US" altLang="ja-JP" sz="2000" dirty="0">
              <a:solidFill>
                <a:prstClr val="black"/>
              </a:solidFill>
              <a:latin typeface="HGP創英角ｺﾞｼｯｸUB" pitchFamily="50" charset="-128"/>
              <a:ea typeface="HGP創英角ｺﾞｼｯｸUB" pitchFamily="50" charset="-128"/>
            </a:endParaRPr>
          </a:p>
          <a:p>
            <a:pPr algn="ctr"/>
            <a:r>
              <a:rPr lang="ja-JP" altLang="en-US" sz="2000" dirty="0">
                <a:solidFill>
                  <a:prstClr val="black"/>
                </a:solidFill>
                <a:latin typeface="HGP創英角ｺﾞｼｯｸUB" pitchFamily="50" charset="-128"/>
                <a:ea typeface="HGP創英角ｺﾞｼｯｸUB" pitchFamily="50" charset="-128"/>
              </a:rPr>
              <a:t>創ります</a:t>
            </a:r>
          </a:p>
        </p:txBody>
      </p:sp>
      <p:sp>
        <p:nvSpPr>
          <p:cNvPr id="42" name="山形 41"/>
          <p:cNvSpPr/>
          <p:nvPr/>
        </p:nvSpPr>
        <p:spPr bwMode="auto">
          <a:xfrm>
            <a:off x="1361052" y="531431"/>
            <a:ext cx="1224136" cy="507951"/>
          </a:xfrm>
          <a:prstGeom prst="chevron">
            <a:avLst/>
          </a:prstGeom>
          <a:solidFill>
            <a:srgbClr val="FFFFFF"/>
          </a:solidFill>
          <a:ln w="381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ctr" anchorCtr="1" compatLnSpc="1">
            <a:prstTxWarp prst="textNoShape">
              <a:avLst/>
            </a:prstTxWarp>
          </a:bodyPr>
          <a:lstStyle/>
          <a:p>
            <a:pPr fontAlgn="base">
              <a:spcBef>
                <a:spcPct val="0"/>
              </a:spcBef>
              <a:spcAft>
                <a:spcPct val="0"/>
              </a:spcAft>
              <a:defRPr/>
            </a:pPr>
            <a:r>
              <a:rPr lang="ja-JP" altLang="en-US" sz="1600" kern="0" dirty="0">
                <a:solidFill>
                  <a:srgbClr val="000000"/>
                </a:solidFill>
                <a:latin typeface="HG創英角ｺﾞｼｯｸUB" pitchFamily="49" charset="-128"/>
                <a:ea typeface="HG創英角ｺﾞｼｯｸUB" pitchFamily="49" charset="-128"/>
              </a:rPr>
              <a:t>商品　　　企画</a:t>
            </a:r>
          </a:p>
        </p:txBody>
      </p:sp>
      <p:sp>
        <p:nvSpPr>
          <p:cNvPr id="43" name="山形 42"/>
          <p:cNvSpPr/>
          <p:nvPr/>
        </p:nvSpPr>
        <p:spPr bwMode="auto">
          <a:xfrm>
            <a:off x="136916" y="531431"/>
            <a:ext cx="1224136" cy="507951"/>
          </a:xfrm>
          <a:prstGeom prst="chevron">
            <a:avLst/>
          </a:prstGeom>
          <a:solidFill>
            <a:srgbClr val="FFFFFF"/>
          </a:solidFill>
          <a:ln w="381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ctr" anchorCtr="1" compatLnSpc="1">
            <a:prstTxWarp prst="textNoShape">
              <a:avLst/>
            </a:prstTxWarp>
          </a:bodyPr>
          <a:lstStyle/>
          <a:p>
            <a:pPr fontAlgn="base">
              <a:spcBef>
                <a:spcPct val="0"/>
              </a:spcBef>
              <a:spcAft>
                <a:spcPct val="0"/>
              </a:spcAft>
              <a:defRPr/>
            </a:pPr>
            <a:r>
              <a:rPr lang="ja-JP" altLang="en-US" sz="1600" kern="0" dirty="0">
                <a:solidFill>
                  <a:srgbClr val="000000"/>
                </a:solidFill>
                <a:latin typeface="HG創英角ｺﾞｼｯｸUB" pitchFamily="49" charset="-128"/>
                <a:ea typeface="HG創英角ｺﾞｼｯｸUB" pitchFamily="49" charset="-128"/>
              </a:rPr>
              <a:t>企画準備</a:t>
            </a:r>
          </a:p>
        </p:txBody>
      </p:sp>
      <p:sp>
        <p:nvSpPr>
          <p:cNvPr id="44" name="山形 43"/>
          <p:cNvSpPr/>
          <p:nvPr/>
        </p:nvSpPr>
        <p:spPr bwMode="auto">
          <a:xfrm>
            <a:off x="2585188" y="531431"/>
            <a:ext cx="1224136" cy="507951"/>
          </a:xfrm>
          <a:prstGeom prst="chevron">
            <a:avLst/>
          </a:prstGeom>
          <a:solidFill>
            <a:srgbClr val="FFFFFF"/>
          </a:solidFill>
          <a:ln w="381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ctr" anchorCtr="1" compatLnSpc="1">
            <a:prstTxWarp prst="textNoShape">
              <a:avLst/>
            </a:prstTxWarp>
          </a:bodyPr>
          <a:lstStyle/>
          <a:p>
            <a:pPr fontAlgn="base">
              <a:spcBef>
                <a:spcPct val="0"/>
              </a:spcBef>
              <a:spcAft>
                <a:spcPct val="0"/>
              </a:spcAft>
              <a:defRPr/>
            </a:pPr>
            <a:r>
              <a:rPr lang="ja-JP" altLang="en-US" sz="1600" kern="0" dirty="0">
                <a:solidFill>
                  <a:srgbClr val="000000"/>
                </a:solidFill>
                <a:latin typeface="HG創英角ｺﾞｼｯｸUB" pitchFamily="49" charset="-128"/>
                <a:ea typeface="HG創英角ｺﾞｼｯｸUB" pitchFamily="49" charset="-128"/>
              </a:rPr>
              <a:t>開発</a:t>
            </a:r>
          </a:p>
        </p:txBody>
      </p:sp>
      <p:sp>
        <p:nvSpPr>
          <p:cNvPr id="45" name="山形 44"/>
          <p:cNvSpPr/>
          <p:nvPr/>
        </p:nvSpPr>
        <p:spPr bwMode="auto">
          <a:xfrm>
            <a:off x="5033460" y="531431"/>
            <a:ext cx="1296144" cy="507951"/>
          </a:xfrm>
          <a:prstGeom prst="chevron">
            <a:avLst/>
          </a:prstGeom>
          <a:solidFill>
            <a:srgbClr val="FFFFFF"/>
          </a:solidFill>
          <a:ln w="381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ctr" anchorCtr="1" compatLnSpc="1">
            <a:prstTxWarp prst="textNoShape">
              <a:avLst/>
            </a:prstTxWarp>
          </a:bodyPr>
          <a:lstStyle/>
          <a:p>
            <a:pPr fontAlgn="base">
              <a:spcBef>
                <a:spcPct val="0"/>
              </a:spcBef>
              <a:spcAft>
                <a:spcPct val="0"/>
              </a:spcAft>
              <a:defRPr/>
            </a:pPr>
            <a:r>
              <a:rPr lang="ja-JP" altLang="en-US" sz="1600" kern="0" dirty="0">
                <a:solidFill>
                  <a:prstClr val="black"/>
                </a:solidFill>
                <a:latin typeface="HG創英角ｺﾞｼｯｸUB" pitchFamily="49" charset="-128"/>
                <a:ea typeface="HG創英角ｺﾞｼｯｸUB" pitchFamily="49" charset="-128"/>
              </a:rPr>
              <a:t>試作</a:t>
            </a:r>
          </a:p>
        </p:txBody>
      </p:sp>
      <p:sp>
        <p:nvSpPr>
          <p:cNvPr id="46" name="山形 45"/>
          <p:cNvSpPr/>
          <p:nvPr/>
        </p:nvSpPr>
        <p:spPr bwMode="auto">
          <a:xfrm>
            <a:off x="7625747" y="513259"/>
            <a:ext cx="1271795" cy="535157"/>
          </a:xfrm>
          <a:prstGeom prst="chevron">
            <a:avLst/>
          </a:prstGeom>
          <a:solidFill>
            <a:srgbClr val="FFFFFF"/>
          </a:solidFill>
          <a:ln w="381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ctr" anchorCtr="1" compatLnSpc="1">
            <a:prstTxWarp prst="textNoShape">
              <a:avLst/>
            </a:prstTxWarp>
          </a:bodyPr>
          <a:lstStyle/>
          <a:p>
            <a:pPr fontAlgn="base">
              <a:spcBef>
                <a:spcPct val="0"/>
              </a:spcBef>
              <a:spcAft>
                <a:spcPct val="0"/>
              </a:spcAft>
              <a:defRPr/>
            </a:pPr>
            <a:r>
              <a:rPr lang="ja-JP" altLang="en-US" sz="1600" kern="0" dirty="0">
                <a:solidFill>
                  <a:srgbClr val="000000"/>
                </a:solidFill>
                <a:latin typeface="HG創英角ｺﾞｼｯｸUB" pitchFamily="49" charset="-128"/>
                <a:ea typeface="HG創英角ｺﾞｼｯｸUB" pitchFamily="49" charset="-128"/>
              </a:rPr>
              <a:t>生産</a:t>
            </a:r>
          </a:p>
        </p:txBody>
      </p:sp>
      <p:sp>
        <p:nvSpPr>
          <p:cNvPr id="47" name="山形 46"/>
          <p:cNvSpPr/>
          <p:nvPr/>
        </p:nvSpPr>
        <p:spPr bwMode="auto">
          <a:xfrm>
            <a:off x="3809324" y="534382"/>
            <a:ext cx="1296144" cy="525079"/>
          </a:xfrm>
          <a:prstGeom prst="chevron">
            <a:avLst/>
          </a:prstGeom>
          <a:solidFill>
            <a:srgbClr val="FFFFFF"/>
          </a:solidFill>
          <a:ln w="381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ctr" anchorCtr="1" compatLnSpc="1">
            <a:prstTxWarp prst="textNoShape">
              <a:avLst/>
            </a:prstTxWarp>
          </a:bodyPr>
          <a:lstStyle/>
          <a:p>
            <a:pPr fontAlgn="base">
              <a:spcBef>
                <a:spcPct val="0"/>
              </a:spcBef>
              <a:spcAft>
                <a:spcPct val="0"/>
              </a:spcAft>
              <a:defRPr/>
            </a:pPr>
            <a:r>
              <a:rPr lang="ja-JP" altLang="en-US" sz="1600" kern="0" dirty="0">
                <a:solidFill>
                  <a:srgbClr val="000000"/>
                </a:solidFill>
                <a:latin typeface="HG創英角ｺﾞｼｯｸUB" pitchFamily="49" charset="-128"/>
                <a:ea typeface="HG創英角ｺﾞｼｯｸUB" pitchFamily="49" charset="-128"/>
              </a:rPr>
              <a:t>設計</a:t>
            </a:r>
          </a:p>
        </p:txBody>
      </p:sp>
      <p:sp>
        <p:nvSpPr>
          <p:cNvPr id="48" name="山形 47"/>
          <p:cNvSpPr/>
          <p:nvPr/>
        </p:nvSpPr>
        <p:spPr bwMode="auto">
          <a:xfrm>
            <a:off x="6329604" y="522952"/>
            <a:ext cx="1296144" cy="525079"/>
          </a:xfrm>
          <a:prstGeom prst="chevron">
            <a:avLst/>
          </a:prstGeom>
          <a:solidFill>
            <a:srgbClr val="FFFFFF"/>
          </a:solidFill>
          <a:ln w="38100" cap="flat" cmpd="sng" algn="ctr">
            <a:solidFill>
              <a:srgbClr val="000000"/>
            </a:solidFill>
            <a:prstDash val="solid"/>
            <a:round/>
            <a:headEnd type="none" w="med" len="med"/>
            <a:tailEnd type="none" w="med" len="med"/>
          </a:ln>
          <a:effectLst/>
          <a:extLst/>
        </p:spPr>
        <p:txBody>
          <a:bodyPr vert="horz" wrap="square" lIns="91440" tIns="45720" rIns="91440" bIns="45720" numCol="1" rtlCol="0" anchor="ctr" anchorCtr="1" compatLnSpc="1">
            <a:prstTxWarp prst="textNoShape">
              <a:avLst/>
            </a:prstTxWarp>
          </a:bodyPr>
          <a:lstStyle/>
          <a:p>
            <a:pPr fontAlgn="base">
              <a:spcBef>
                <a:spcPct val="0"/>
              </a:spcBef>
              <a:spcAft>
                <a:spcPct val="0"/>
              </a:spcAft>
              <a:defRPr/>
            </a:pPr>
            <a:r>
              <a:rPr lang="ja-JP" altLang="en-US" sz="1600" kern="0" dirty="0">
                <a:solidFill>
                  <a:srgbClr val="000000"/>
                </a:solidFill>
                <a:latin typeface="HG創英角ｺﾞｼｯｸUB" pitchFamily="49" charset="-128"/>
                <a:ea typeface="HG創英角ｺﾞｼｯｸUB" pitchFamily="49" charset="-128"/>
              </a:rPr>
              <a:t>生産　準備</a:t>
            </a:r>
          </a:p>
        </p:txBody>
      </p:sp>
      <p:sp>
        <p:nvSpPr>
          <p:cNvPr id="50" name="額縁 49"/>
          <p:cNvSpPr/>
          <p:nvPr/>
        </p:nvSpPr>
        <p:spPr>
          <a:xfrm>
            <a:off x="5475447" y="1268760"/>
            <a:ext cx="3635895" cy="1152128"/>
          </a:xfrm>
          <a:prstGeom prst="bevel">
            <a:avLst/>
          </a:prstGeom>
          <a:solidFill>
            <a:sysClr val="windowText" lastClr="000000"/>
          </a:solidFill>
          <a:ln w="25400" cap="flat" cmpd="sng" algn="ctr">
            <a:solidFill>
              <a:schemeClr val="bg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800" b="0" i="0" u="none" strike="noStrike" kern="0" cap="none" spc="0" normalizeH="0" baseline="0" noProof="0" dirty="0">
                <a:ln>
                  <a:noFill/>
                </a:ln>
                <a:solidFill>
                  <a:prstClr val="white"/>
                </a:solidFill>
                <a:effectLst/>
                <a:uLnTx/>
                <a:uFillTx/>
                <a:latin typeface="HGP創英角ｺﾞｼｯｸUB" pitchFamily="50" charset="-128"/>
                <a:ea typeface="HGP創英角ｺﾞｼｯｸUB" pitchFamily="50" charset="-128"/>
                <a:cs typeface="+mn-cs"/>
              </a:rPr>
              <a:t>VE</a:t>
            </a:r>
            <a:r>
              <a:rPr kumimoji="0" lang="ja-JP" altLang="en-US" sz="1800" b="0" i="0" u="none" strike="noStrike" kern="0" cap="none" spc="0" normalizeH="0" baseline="0" noProof="0" dirty="0">
                <a:ln>
                  <a:noFill/>
                </a:ln>
                <a:solidFill>
                  <a:prstClr val="white"/>
                </a:solidFill>
                <a:effectLst/>
                <a:uLnTx/>
                <a:uFillTx/>
                <a:latin typeface="HGP創英角ｺﾞｼｯｸUB" pitchFamily="50" charset="-128"/>
                <a:ea typeface="HGP創英角ｺﾞｼｯｸUB" pitchFamily="50" charset="-128"/>
                <a:cs typeface="+mn-cs"/>
              </a:rPr>
              <a:t>機能思考＋論理的思考＋</a:t>
            </a:r>
            <a:r>
              <a:rPr kumimoji="0" lang="ja-JP" altLang="en-US" kern="0" dirty="0">
                <a:solidFill>
                  <a:prstClr val="white"/>
                </a:solidFill>
                <a:latin typeface="HGP創英角ｺﾞｼｯｸUB" pitchFamily="50" charset="-128"/>
                <a:ea typeface="HGP創英角ｺﾞｼｯｸUB" pitchFamily="50" charset="-128"/>
              </a:rPr>
              <a:t>システム思考</a:t>
            </a:r>
            <a:r>
              <a:rPr kumimoji="0" lang="ja-JP" altLang="en-US" sz="1800" b="0" i="0" u="none" strike="noStrike" kern="0" cap="none" spc="0" normalizeH="0" baseline="0" noProof="0" dirty="0">
                <a:ln>
                  <a:noFill/>
                </a:ln>
                <a:solidFill>
                  <a:prstClr val="white"/>
                </a:solidFill>
                <a:effectLst/>
                <a:uLnTx/>
                <a:uFillTx/>
                <a:latin typeface="HGP創英角ｺﾞｼｯｸUB" pitchFamily="50" charset="-128"/>
                <a:ea typeface="HGP創英角ｺﾞｼｯｸUB" pitchFamily="50" charset="-128"/>
                <a:cs typeface="+mn-cs"/>
              </a:rPr>
              <a:t>のワークショップで　　　　「解くべき課題」を設定します</a:t>
            </a:r>
          </a:p>
        </p:txBody>
      </p:sp>
      <p:sp>
        <p:nvSpPr>
          <p:cNvPr id="51" name="額縁 50"/>
          <p:cNvSpPr/>
          <p:nvPr/>
        </p:nvSpPr>
        <p:spPr>
          <a:xfrm>
            <a:off x="6722444" y="4418938"/>
            <a:ext cx="2304256" cy="1186432"/>
          </a:xfrm>
          <a:prstGeom prst="bevel">
            <a:avLst/>
          </a:prstGeom>
          <a:solidFill>
            <a:sysClr val="windowText" lastClr="000000"/>
          </a:solidFill>
          <a:ln w="25400" cap="flat" cmpd="sng" algn="ctr">
            <a:solidFill>
              <a:schemeClr val="bg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prstClr val="white"/>
                </a:solidFill>
                <a:effectLst/>
                <a:uLnTx/>
                <a:uFillTx/>
                <a:latin typeface="HGP創英角ｺﾞｼｯｸUB" pitchFamily="50" charset="-128"/>
                <a:ea typeface="HGP創英角ｺﾞｼｯｸUB" pitchFamily="50" charset="-128"/>
                <a:cs typeface="+mn-cs"/>
              </a:rPr>
              <a:t>実際の現場改革の場に参加して口と手を出します</a:t>
            </a:r>
          </a:p>
        </p:txBody>
      </p:sp>
      <p:sp>
        <p:nvSpPr>
          <p:cNvPr id="52" name="額縁 51"/>
          <p:cNvSpPr/>
          <p:nvPr/>
        </p:nvSpPr>
        <p:spPr>
          <a:xfrm>
            <a:off x="21952" y="4426532"/>
            <a:ext cx="2317800" cy="1402456"/>
          </a:xfrm>
          <a:prstGeom prst="bevel">
            <a:avLst/>
          </a:prstGeom>
          <a:solidFill>
            <a:sysClr val="windowText" lastClr="000000"/>
          </a:solidFill>
          <a:ln w="25400" cap="flat" cmpd="sng" algn="ctr">
            <a:solidFill>
              <a:schemeClr val="bg1"/>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prstClr val="white"/>
                </a:solidFill>
                <a:effectLst/>
                <a:uLnTx/>
                <a:uFillTx/>
                <a:latin typeface="HGP創英角ｺﾞｼｯｸUB" pitchFamily="50" charset="-128"/>
                <a:ea typeface="HGP創英角ｺﾞｼｯｸUB" pitchFamily="50" charset="-128"/>
                <a:cs typeface="+mn-cs"/>
              </a:rPr>
              <a:t>保有技術・経験・独創力を駆使し、具体的な解決策を提示します</a:t>
            </a:r>
            <a:endParaRPr kumimoji="0" lang="ja-JP" altLang="en-US" sz="1400" b="0" i="0" u="none" strike="noStrike" kern="0" cap="none" spc="0" normalizeH="0" baseline="0" noProof="0" dirty="0">
              <a:ln>
                <a:noFill/>
              </a:ln>
              <a:solidFill>
                <a:prstClr val="white"/>
              </a:solidFill>
              <a:effectLst/>
              <a:uLnTx/>
              <a:uFillTx/>
              <a:latin typeface="HGP創英角ｺﾞｼｯｸUB" pitchFamily="50" charset="-128"/>
              <a:ea typeface="HGP創英角ｺﾞｼｯｸUB" pitchFamily="50" charset="-128"/>
              <a:cs typeface="+mn-cs"/>
            </a:endParaRPr>
          </a:p>
        </p:txBody>
      </p:sp>
      <p:sp>
        <p:nvSpPr>
          <p:cNvPr id="53" name="線吹き出し 1 (枠付き) 52"/>
          <p:cNvSpPr/>
          <p:nvPr/>
        </p:nvSpPr>
        <p:spPr>
          <a:xfrm>
            <a:off x="0" y="3687359"/>
            <a:ext cx="1547664" cy="504056"/>
          </a:xfrm>
          <a:prstGeom prst="borderCallout1">
            <a:avLst>
              <a:gd name="adj1" fmla="val 103890"/>
              <a:gd name="adj2" fmla="val 68049"/>
              <a:gd name="adj3" fmla="val 165676"/>
              <a:gd name="adj4" fmla="val 87435"/>
            </a:avLst>
          </a:prstGeom>
          <a:solidFill>
            <a:sysClr val="window" lastClr="FFFFFF"/>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HGP創英角ｺﾞｼｯｸUB" pitchFamily="50" charset="-128"/>
                <a:ea typeface="HGP創英角ｺﾞｼｯｸUB" pitchFamily="50" charset="-128"/>
              </a:rPr>
              <a:t>技術士</a:t>
            </a:r>
            <a:r>
              <a:rPr kumimoji="0" lang="ja-JP" altLang="en-US" sz="1400" kern="0" dirty="0">
                <a:solidFill>
                  <a:prstClr val="black"/>
                </a:solidFill>
                <a:latin typeface="HGP創英角ｺﾞｼｯｸUB" pitchFamily="50" charset="-128"/>
                <a:ea typeface="HGP創英角ｺﾞｼｯｸUB" pitchFamily="50" charset="-128"/>
              </a:rPr>
              <a:t>など</a:t>
            </a:r>
            <a:r>
              <a:rPr kumimoji="0" lang="ja-JP" altLang="en-US" sz="1400" b="0" i="0" u="none" strike="noStrike" kern="0" cap="none" spc="0" normalizeH="0" baseline="0" noProof="0" dirty="0">
                <a:ln>
                  <a:noFill/>
                </a:ln>
                <a:solidFill>
                  <a:prstClr val="black"/>
                </a:solidFill>
                <a:effectLst/>
                <a:uLnTx/>
                <a:uFillTx/>
                <a:latin typeface="HGP創英角ｺﾞｼｯｸUB" pitchFamily="50" charset="-128"/>
                <a:ea typeface="HGP創英角ｺﾞｼｯｸUB" pitchFamily="50" charset="-128"/>
              </a:rPr>
              <a:t>長年の</a:t>
            </a:r>
            <a:endParaRPr kumimoji="0" lang="en-US" altLang="ja-JP" sz="1400" b="0" i="0" u="none" strike="noStrike" kern="0" cap="none" spc="0" normalizeH="0" baseline="0" noProof="0" dirty="0">
              <a:ln>
                <a:noFill/>
              </a:ln>
              <a:solidFill>
                <a:prstClr val="black"/>
              </a:solidFill>
              <a:effectLst/>
              <a:uLnTx/>
              <a:uFillTx/>
              <a:latin typeface="HGP創英角ｺﾞｼｯｸUB" pitchFamily="50" charset="-128"/>
              <a:ea typeface="HGP創英角ｺﾞｼｯｸUB"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HGP創英角ｺﾞｼｯｸUB" pitchFamily="50" charset="-128"/>
                <a:ea typeface="HGP創英角ｺﾞｼｯｸUB" pitchFamily="50" charset="-128"/>
              </a:rPr>
              <a:t>技術経験</a:t>
            </a:r>
          </a:p>
        </p:txBody>
      </p:sp>
      <p:sp>
        <p:nvSpPr>
          <p:cNvPr id="54" name="線吹き出し 1 (枠付き) 53"/>
          <p:cNvSpPr/>
          <p:nvPr/>
        </p:nvSpPr>
        <p:spPr>
          <a:xfrm>
            <a:off x="48560" y="6076148"/>
            <a:ext cx="1787136" cy="521204"/>
          </a:xfrm>
          <a:prstGeom prst="borderCallout1">
            <a:avLst>
              <a:gd name="adj1" fmla="val -898"/>
              <a:gd name="adj2" fmla="val 63007"/>
              <a:gd name="adj3" fmla="val -53425"/>
              <a:gd name="adj4" fmla="val 79831"/>
            </a:avLst>
          </a:prstGeom>
          <a:solidFill>
            <a:sysClr val="window" lastClr="FFFFFF"/>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HGP創英角ｺﾞｼｯｸUB" pitchFamily="50" charset="-128"/>
                <a:ea typeface="HGP創英角ｺﾞｼｯｸUB" pitchFamily="50" charset="-128"/>
                <a:cs typeface="+mn-cs"/>
              </a:rPr>
              <a:t>技術マネージメントの</a:t>
            </a:r>
            <a:endParaRPr kumimoji="0" lang="en-US" altLang="ja-JP" sz="1400" b="0" i="0" u="none" strike="noStrike" kern="0" cap="none" spc="0" normalizeH="0" baseline="0" noProof="0" dirty="0">
              <a:ln>
                <a:noFill/>
              </a:ln>
              <a:solidFill>
                <a:prstClr val="black"/>
              </a:solidFill>
              <a:effectLst/>
              <a:uLnTx/>
              <a:uFillTx/>
              <a:latin typeface="HGP創英角ｺﾞｼｯｸUB" pitchFamily="50" charset="-128"/>
              <a:ea typeface="HGP創英角ｺﾞｼｯｸUB"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HGP創英角ｺﾞｼｯｸUB" pitchFamily="50" charset="-128"/>
                <a:ea typeface="HGP創英角ｺﾞｼｯｸUB" pitchFamily="50" charset="-128"/>
                <a:cs typeface="+mn-cs"/>
              </a:rPr>
              <a:t>実務経験など</a:t>
            </a:r>
          </a:p>
        </p:txBody>
      </p:sp>
      <p:sp>
        <p:nvSpPr>
          <p:cNvPr id="55" name="テキスト ボックス 54"/>
          <p:cNvSpPr txBox="1"/>
          <p:nvPr/>
        </p:nvSpPr>
        <p:spPr>
          <a:xfrm>
            <a:off x="2212553" y="905451"/>
            <a:ext cx="972661" cy="307777"/>
          </a:xfrm>
          <a:prstGeom prst="homePlate">
            <a:avLst/>
          </a:prstGeom>
          <a:solidFill>
            <a:sysClr val="window" lastClr="FFFFFF"/>
          </a:solidFill>
          <a:ln w="25400">
            <a:solidFill>
              <a:srgbClr val="0000CC"/>
            </a:solidFill>
          </a:ln>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srgbClr val="3333FF"/>
                </a:solidFill>
                <a:effectLst/>
                <a:uLnTx/>
                <a:uFillTx/>
                <a:latin typeface="HGP創英角ｺﾞｼｯｸUB" panose="020B0900000000000000" pitchFamily="50" charset="-128"/>
                <a:ea typeface="HGP創英角ｺﾞｼｯｸUB" panose="020B0900000000000000" pitchFamily="50" charset="-128"/>
              </a:rPr>
              <a:t>原価企画</a:t>
            </a:r>
          </a:p>
        </p:txBody>
      </p:sp>
      <p:sp>
        <p:nvSpPr>
          <p:cNvPr id="56" name="テキスト ボックス 55"/>
          <p:cNvSpPr txBox="1"/>
          <p:nvPr/>
        </p:nvSpPr>
        <p:spPr>
          <a:xfrm>
            <a:off x="5898040" y="2382132"/>
            <a:ext cx="3227165" cy="307777"/>
          </a:xfrm>
          <a:prstGeom prst="rect">
            <a:avLst/>
          </a:prstGeom>
          <a:noFill/>
        </p:spPr>
        <p:txBody>
          <a:bodyPr wrap="none" rtlCol="0">
            <a:spAutoFit/>
          </a:bodyPr>
          <a:lstStyle/>
          <a:p>
            <a:r>
              <a:rPr lang="en-US" altLang="ja-JP" sz="1400" b="1" dirty="0">
                <a:solidFill>
                  <a:prstClr val="black"/>
                </a:solidFill>
                <a:latin typeface="Tahoma" panose="020B0604030504040204" pitchFamily="34" charset="0"/>
                <a:ea typeface="Tahoma" panose="020B0604030504040204" pitchFamily="34" charset="0"/>
                <a:cs typeface="Tahoma" panose="020B0604030504040204" pitchFamily="34" charset="0"/>
              </a:rPr>
              <a:t>VE</a:t>
            </a:r>
            <a:r>
              <a:rPr lang="ja-JP" altLang="en-US" sz="1400" dirty="0">
                <a:solidFill>
                  <a:prstClr val="black"/>
                </a:solidFill>
                <a:latin typeface="Tahoma" panose="020B0604030504040204" pitchFamily="34" charset="0"/>
                <a:ea typeface="HG創英角ｺﾞｼｯｸUB" panose="020B0909000000000000" pitchFamily="49" charset="-128"/>
                <a:cs typeface="Tahoma" panose="020B0604030504040204" pitchFamily="34" charset="0"/>
              </a:rPr>
              <a:t>（価値分析）</a:t>
            </a:r>
            <a:r>
              <a:rPr lang="ja-JP" altLang="en-US" sz="1400" b="1" dirty="0">
                <a:solidFill>
                  <a:prstClr val="black"/>
                </a:solidFill>
                <a:latin typeface="Tahoma" panose="020B0604030504040204" pitchFamily="34" charset="0"/>
                <a:ea typeface="ＭＳ Ｐゴシック"/>
                <a:cs typeface="Tahoma" panose="020B0604030504040204" pitchFamily="34" charset="0"/>
              </a:rPr>
              <a:t>：</a:t>
            </a:r>
            <a:r>
              <a:rPr lang="en-US" altLang="ja-JP" sz="1400" b="1" dirty="0">
                <a:solidFill>
                  <a:prstClr val="black"/>
                </a:solidFill>
                <a:latin typeface="Tahoma" panose="020B0604030504040204" pitchFamily="34" charset="0"/>
                <a:ea typeface="Tahoma" panose="020B0604030504040204" pitchFamily="34" charset="0"/>
                <a:cs typeface="Tahoma" panose="020B0604030504040204" pitchFamily="34" charset="0"/>
              </a:rPr>
              <a:t>Value Engineering</a:t>
            </a:r>
            <a:endParaRPr lang="en-US" altLang="ja-JP" sz="1400" dirty="0">
              <a:solidFill>
                <a:prstClr val="black"/>
              </a:solidFill>
              <a:latin typeface="Tahoma" panose="020B0604030504040204" pitchFamily="34" charset="0"/>
              <a:ea typeface="Tahoma" panose="020B0604030504040204" pitchFamily="34" charset="0"/>
              <a:cs typeface="Tahoma" panose="020B0604030504040204" pitchFamily="34" charset="0"/>
            </a:endParaRPr>
          </a:p>
        </p:txBody>
      </p:sp>
      <p:sp>
        <p:nvSpPr>
          <p:cNvPr id="23" name="額縁 22"/>
          <p:cNvSpPr/>
          <p:nvPr/>
        </p:nvSpPr>
        <p:spPr>
          <a:xfrm>
            <a:off x="48560" y="1268760"/>
            <a:ext cx="3371312" cy="1152128"/>
          </a:xfrm>
          <a:prstGeom prst="bevel">
            <a:avLst/>
          </a:prstGeom>
          <a:solidFill>
            <a:sysClr val="windowText" lastClr="000000"/>
          </a:solidFill>
          <a:ln w="25400" cap="flat" cmpd="sng" algn="ctr">
            <a:solidFill>
              <a:schemeClr val="bg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prstClr val="white"/>
                </a:solidFill>
                <a:effectLst/>
                <a:uLnTx/>
                <a:uFillTx/>
                <a:latin typeface="HGP創英角ｺﾞｼｯｸUB" pitchFamily="50" charset="-128"/>
                <a:ea typeface="HGP創英角ｺﾞｼｯｸUB" pitchFamily="50" charset="-128"/>
                <a:cs typeface="+mn-cs"/>
              </a:rPr>
              <a:t>ものづくりのライフサイクルにおける困りごとを見える化し、改善・改革</a:t>
            </a:r>
            <a:r>
              <a:rPr kumimoji="0" lang="ja-JP" altLang="en-US" kern="0" dirty="0">
                <a:solidFill>
                  <a:prstClr val="white"/>
                </a:solidFill>
                <a:latin typeface="HGP創英角ｺﾞｼｯｸUB" pitchFamily="50" charset="-128"/>
                <a:ea typeface="HGP創英角ｺﾞｼｯｸUB" pitchFamily="50" charset="-128"/>
              </a:rPr>
              <a:t>目標</a:t>
            </a:r>
            <a:r>
              <a:rPr kumimoji="0" lang="ja-JP" altLang="en-US" sz="1800" b="0" i="0" u="none" strike="noStrike" kern="0" cap="none" spc="0" normalizeH="0" baseline="0" noProof="0" dirty="0">
                <a:ln>
                  <a:noFill/>
                </a:ln>
                <a:solidFill>
                  <a:prstClr val="white"/>
                </a:solidFill>
                <a:effectLst/>
                <a:uLnTx/>
                <a:uFillTx/>
                <a:latin typeface="HGP創英角ｺﾞｼｯｸUB" pitchFamily="50" charset="-128"/>
                <a:ea typeface="HGP創英角ｺﾞｼｯｸUB" pitchFamily="50" charset="-128"/>
                <a:cs typeface="+mn-cs"/>
              </a:rPr>
              <a:t>を共有します</a:t>
            </a:r>
          </a:p>
        </p:txBody>
      </p:sp>
    </p:spTree>
    <p:extLst>
      <p:ext uri="{BB962C8B-B14F-4D97-AF65-F5344CB8AC3E}">
        <p14:creationId xmlns:p14="http://schemas.microsoft.com/office/powerpoint/2010/main" val="72537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27384"/>
            <a:ext cx="9143999" cy="523220"/>
          </a:xfrm>
          <a:prstGeom prst="rect">
            <a:avLst/>
          </a:prstGeom>
          <a:solidFill>
            <a:srgbClr val="3333FF"/>
          </a:solidFill>
        </p:spPr>
        <p:txBody>
          <a:bodyPr wrap="square" rtlCol="0">
            <a:spAutoFit/>
          </a:bodyPr>
          <a:lstStyle/>
          <a:p>
            <a:pPr algn="ctr"/>
            <a:r>
              <a:rPr lang="ja-JP" altLang="en-US" sz="2800" dirty="0">
                <a:solidFill>
                  <a:prstClr val="white"/>
                </a:solidFill>
                <a:latin typeface="HGP創英角ｺﾞｼｯｸUB" panose="020B0900000000000000" pitchFamily="50" charset="-128"/>
                <a:ea typeface="HGP創英角ｺﾞｼｯｸUB" panose="020B0900000000000000" pitchFamily="50" charset="-128"/>
                <a:cs typeface="Tahoma" pitchFamily="34" charset="0"/>
              </a:rPr>
              <a:t>連絡・問い合わせ先</a:t>
            </a:r>
            <a:endParaRPr lang="ja-JP" altLang="en-US" sz="2800" b="1" dirty="0">
              <a:solidFill>
                <a:prstClr val="white"/>
              </a:solidFill>
              <a:latin typeface="Tahoma" pitchFamily="34" charset="0"/>
              <a:ea typeface="HGP創英角ｺﾞｼｯｸUB" pitchFamily="50" charset="-128"/>
              <a:cs typeface="Tahoma" pitchFamily="34" charset="0"/>
            </a:endParaRPr>
          </a:p>
        </p:txBody>
      </p:sp>
      <p:sp>
        <p:nvSpPr>
          <p:cNvPr id="4" name="テキスト ボックス 3"/>
          <p:cNvSpPr txBox="1"/>
          <p:nvPr/>
        </p:nvSpPr>
        <p:spPr>
          <a:xfrm>
            <a:off x="3268994" y="3491755"/>
            <a:ext cx="5875370" cy="2862322"/>
          </a:xfrm>
          <a:prstGeom prst="rect">
            <a:avLst/>
          </a:prstGeom>
          <a:noFill/>
        </p:spPr>
        <p:txBody>
          <a:bodyPr wrap="square" rtlCol="0">
            <a:spAutoFit/>
          </a:bodyPr>
          <a:lstStyle/>
          <a:p>
            <a:r>
              <a:rPr lang="ja-JP" altLang="en-US" sz="1600" dirty="0">
                <a:solidFill>
                  <a:prstClr val="black"/>
                </a:solidFill>
                <a:latin typeface="Century" panose="02040604050505020304" pitchFamily="18" charset="0"/>
                <a:ea typeface="HGP創英角ｺﾞｼｯｸUB" panose="020B0900000000000000" pitchFamily="50" charset="-128"/>
              </a:rPr>
              <a:t>・</a:t>
            </a:r>
            <a:r>
              <a:rPr lang="ja-JP" altLang="en-US" dirty="0">
                <a:solidFill>
                  <a:prstClr val="black"/>
                </a:solidFill>
                <a:latin typeface="Century" panose="02040604050505020304" pitchFamily="18" charset="0"/>
                <a:ea typeface="HGP創英角ｺﾞｼｯｸUB" panose="020B0900000000000000" pitchFamily="50" charset="-128"/>
              </a:rPr>
              <a:t>〒</a:t>
            </a:r>
            <a:r>
              <a:rPr lang="en-US" altLang="ja-JP" b="1" dirty="0">
                <a:solidFill>
                  <a:prstClr val="black"/>
                </a:solidFill>
                <a:latin typeface="HGP創英角ｺﾞｼｯｸUB" panose="020B0900000000000000" pitchFamily="50" charset="-128"/>
                <a:ea typeface="HGP創英角ｺﾞｼｯｸUB" panose="020B0900000000000000" pitchFamily="50" charset="-128"/>
                <a:cs typeface="Tahoma" panose="020B0604030504040204" pitchFamily="34" charset="0"/>
              </a:rPr>
              <a:t>210-0007</a:t>
            </a:r>
          </a:p>
          <a:p>
            <a:r>
              <a:rPr lang="ja-JP" altLang="en-US" dirty="0">
                <a:solidFill>
                  <a:prstClr val="black"/>
                </a:solidFill>
                <a:latin typeface="Century" panose="02040604050505020304" pitchFamily="18" charset="0"/>
                <a:ea typeface="HGP創英角ｺﾞｼｯｸUB" panose="020B0900000000000000" pitchFamily="50" charset="-128"/>
              </a:rPr>
              <a:t>  神奈川県川崎市川崎区駅前本町</a:t>
            </a:r>
            <a:r>
              <a:rPr lang="en-US" altLang="ja-JP" dirty="0">
                <a:solidFill>
                  <a:prstClr val="black"/>
                </a:solidFill>
                <a:latin typeface="HGP創英角ｺﾞｼｯｸUB" panose="020B0900000000000000" pitchFamily="50" charset="-128"/>
                <a:ea typeface="HGP創英角ｺﾞｼｯｸUB" panose="020B0900000000000000" pitchFamily="50" charset="-128"/>
              </a:rPr>
              <a:t>11</a:t>
            </a:r>
            <a:r>
              <a:rPr lang="ja-JP" altLang="en-US" dirty="0">
                <a:solidFill>
                  <a:prstClr val="black"/>
                </a:solidFill>
                <a:latin typeface="Century" panose="02040604050505020304" pitchFamily="18" charset="0"/>
                <a:ea typeface="HGP創英角ｺﾞｼｯｸUB" panose="020B0900000000000000" pitchFamily="50" charset="-128"/>
              </a:rPr>
              <a:t>番地</a:t>
            </a:r>
            <a:r>
              <a:rPr lang="en-US" altLang="ja-JP" dirty="0">
                <a:solidFill>
                  <a:prstClr val="black"/>
                </a:solidFill>
                <a:latin typeface="HGP創英角ｺﾞｼｯｸUB" panose="020B0900000000000000" pitchFamily="50" charset="-128"/>
                <a:ea typeface="HGP創英角ｺﾞｼｯｸUB" panose="020B0900000000000000" pitchFamily="50" charset="-128"/>
              </a:rPr>
              <a:t>2</a:t>
            </a:r>
            <a:r>
              <a:rPr lang="ja-JP" altLang="en-US" dirty="0">
                <a:solidFill>
                  <a:prstClr val="black"/>
                </a:solidFill>
                <a:latin typeface="HGP創英角ｺﾞｼｯｸUB" panose="020B0900000000000000" pitchFamily="50" charset="-128"/>
                <a:ea typeface="HGP創英角ｺﾞｼｯｸUB" panose="020B0900000000000000" pitchFamily="50" charset="-128"/>
              </a:rPr>
              <a:t>　</a:t>
            </a:r>
            <a:endParaRPr lang="en-US" altLang="ja-JP" dirty="0">
              <a:solidFill>
                <a:prstClr val="black"/>
              </a:solidFill>
              <a:latin typeface="HGP創英角ｺﾞｼｯｸUB" panose="020B0900000000000000" pitchFamily="50" charset="-128"/>
              <a:ea typeface="HGP創英角ｺﾞｼｯｸUB" panose="020B0900000000000000" pitchFamily="50" charset="-128"/>
            </a:endParaRPr>
          </a:p>
          <a:p>
            <a:r>
              <a:rPr lang="ja-JP" altLang="en-US" dirty="0">
                <a:solidFill>
                  <a:prstClr val="black"/>
                </a:solidFill>
                <a:latin typeface="HGP創英角ｺﾞｼｯｸUB" panose="020B0900000000000000" pitchFamily="50" charset="-128"/>
                <a:ea typeface="HGP創英角ｺﾞｼｯｸUB" panose="020B0900000000000000" pitchFamily="50" charset="-128"/>
              </a:rPr>
              <a:t>　川崎フロンティアビル</a:t>
            </a:r>
            <a:r>
              <a:rPr lang="en-US" altLang="ja-JP" dirty="0">
                <a:solidFill>
                  <a:prstClr val="black"/>
                </a:solidFill>
                <a:latin typeface="HGP創英角ｺﾞｼｯｸUB" panose="020B0900000000000000" pitchFamily="50" charset="-128"/>
                <a:ea typeface="HGP創英角ｺﾞｼｯｸUB" panose="020B0900000000000000" pitchFamily="50" charset="-128"/>
              </a:rPr>
              <a:t>4</a:t>
            </a:r>
            <a:r>
              <a:rPr lang="ja-JP" altLang="en-US" dirty="0">
                <a:solidFill>
                  <a:prstClr val="black"/>
                </a:solidFill>
                <a:latin typeface="HGP創英角ｺﾞｼｯｸUB" panose="020B0900000000000000" pitchFamily="50" charset="-128"/>
                <a:ea typeface="HGP創英角ｺﾞｼｯｸUB" panose="020B0900000000000000" pitchFamily="50" charset="-128"/>
              </a:rPr>
              <a:t>階</a:t>
            </a:r>
            <a:endParaRPr lang="en-US" altLang="ja-JP" dirty="0">
              <a:solidFill>
                <a:prstClr val="black"/>
              </a:solidFill>
              <a:latin typeface="HGP創英角ｺﾞｼｯｸUB" panose="020B0900000000000000" pitchFamily="50" charset="-128"/>
              <a:ea typeface="HGP創英角ｺﾞｼｯｸUB" panose="020B0900000000000000" pitchFamily="50" charset="-128"/>
            </a:endParaRPr>
          </a:p>
          <a:p>
            <a:r>
              <a:rPr lang="ja-JP" altLang="en-US" dirty="0">
                <a:solidFill>
                  <a:prstClr val="black"/>
                </a:solidFill>
                <a:latin typeface="Century" panose="02040604050505020304" pitchFamily="18" charset="0"/>
                <a:ea typeface="HGP創英角ｺﾞｼｯｸUB" panose="020B0900000000000000" pitchFamily="50" charset="-128"/>
              </a:rPr>
              <a:t>・株式会社前田技術士経営研究所　</a:t>
            </a:r>
            <a:r>
              <a:rPr lang="ja-JP" altLang="en-US" sz="1200" dirty="0">
                <a:solidFill>
                  <a:prstClr val="black"/>
                </a:solidFill>
                <a:latin typeface="Century" panose="02040604050505020304" pitchFamily="18" charset="0"/>
                <a:ea typeface="HGP創英角ｺﾞｼｯｸUB" panose="020B0900000000000000" pitchFamily="50" charset="-128"/>
              </a:rPr>
              <a:t>（２０１８年４月２日設立）</a:t>
            </a:r>
            <a:endParaRPr lang="en-US" altLang="ja-JP" dirty="0">
              <a:solidFill>
                <a:prstClr val="black"/>
              </a:solidFill>
              <a:latin typeface="Century" panose="02040604050505020304" pitchFamily="18" charset="0"/>
              <a:ea typeface="HGP創英角ｺﾞｼｯｸUB" panose="020B0900000000000000" pitchFamily="50" charset="-128"/>
            </a:endParaRPr>
          </a:p>
          <a:p>
            <a:r>
              <a:rPr lang="ja-JP" altLang="en-US" dirty="0">
                <a:solidFill>
                  <a:prstClr val="black"/>
                </a:solidFill>
                <a:latin typeface="Century" panose="02040604050505020304" pitchFamily="18" charset="0"/>
                <a:ea typeface="HGP創英角ｺﾞｼｯｸUB" panose="020B0900000000000000" pitchFamily="50" charset="-128"/>
              </a:rPr>
              <a:t>　　　代表取締役社長　前田　慶之（</a:t>
            </a:r>
            <a:r>
              <a:rPr lang="ja-JP" altLang="en-US" dirty="0">
                <a:solidFill>
                  <a:prstClr val="black"/>
                </a:solidFill>
                <a:latin typeface="HGP創英角ｺﾞｼｯｸUB" panose="020B0900000000000000" pitchFamily="50" charset="-128"/>
                <a:ea typeface="HGP創英角ｺﾞｼｯｸUB" panose="020B0900000000000000" pitchFamily="50" charset="-128"/>
              </a:rPr>
              <a:t>ＭＡＥＤＡ　</a:t>
            </a:r>
            <a:r>
              <a:rPr lang="en-US" altLang="ja-JP" dirty="0">
                <a:solidFill>
                  <a:prstClr val="black"/>
                </a:solidFill>
                <a:latin typeface="HGP創英角ｺﾞｼｯｸUB" panose="020B0900000000000000" pitchFamily="50" charset="-128"/>
                <a:ea typeface="HGP創英角ｺﾞｼｯｸUB" panose="020B0900000000000000" pitchFamily="50" charset="-128"/>
              </a:rPr>
              <a:t>Yoshiyuki</a:t>
            </a:r>
            <a:r>
              <a:rPr lang="ja-JP" altLang="en-US" dirty="0">
                <a:solidFill>
                  <a:prstClr val="black"/>
                </a:solidFill>
                <a:latin typeface="Century" panose="02040604050505020304" pitchFamily="18" charset="0"/>
                <a:ea typeface="HGP創英角ｺﾞｼｯｸUB" panose="020B0900000000000000" pitchFamily="50" charset="-128"/>
              </a:rPr>
              <a:t>）</a:t>
            </a:r>
            <a:endParaRPr lang="en-US" altLang="ja-JP" sz="1600" dirty="0">
              <a:solidFill>
                <a:prstClr val="black"/>
              </a:solidFill>
              <a:latin typeface="Century" panose="02040604050505020304" pitchFamily="18" charset="0"/>
              <a:ea typeface="HGP創英角ｺﾞｼｯｸUB" panose="020B0900000000000000" pitchFamily="50" charset="-128"/>
            </a:endParaRPr>
          </a:p>
          <a:p>
            <a:r>
              <a:rPr lang="ja-JP" altLang="en-US" dirty="0">
                <a:solidFill>
                  <a:prstClr val="black"/>
                </a:solidFill>
                <a:latin typeface="Century" panose="02040604050505020304" pitchFamily="18" charset="0"/>
                <a:ea typeface="HGP創英角ｺﾞｼｯｸUB" panose="020B0900000000000000" pitchFamily="50" charset="-128"/>
              </a:rPr>
              <a:t>・問い合わせ先</a:t>
            </a:r>
            <a:endParaRPr lang="en-US" altLang="ja-JP" dirty="0">
              <a:solidFill>
                <a:prstClr val="black"/>
              </a:solidFill>
              <a:latin typeface="Century" panose="02040604050505020304" pitchFamily="18" charset="0"/>
              <a:ea typeface="HGP創英角ｺﾞｼｯｸUB" panose="020B0900000000000000" pitchFamily="50" charset="-128"/>
            </a:endParaRPr>
          </a:p>
          <a:p>
            <a:r>
              <a:rPr lang="en-US" altLang="ja-JP" b="1" dirty="0">
                <a:solidFill>
                  <a:prstClr val="black"/>
                </a:solidFill>
                <a:latin typeface="Century" panose="02040604050505020304" pitchFamily="18" charset="0"/>
                <a:ea typeface="メイリオ" panose="020B0604030504040204" pitchFamily="50" charset="-128"/>
              </a:rPr>
              <a:t>	</a:t>
            </a:r>
            <a:r>
              <a:rPr lang="en-US" altLang="ja-JP" dirty="0">
                <a:solidFill>
                  <a:prstClr val="black"/>
                </a:solidFill>
                <a:latin typeface="HGP創英角ｺﾞｼｯｸUB" panose="020B0900000000000000" pitchFamily="50" charset="-128"/>
                <a:ea typeface="HGP創英角ｺﾞｼｯｸUB" panose="020B0900000000000000" pitchFamily="50" charset="-128"/>
              </a:rPr>
              <a:t>E-Mail 	</a:t>
            </a:r>
            <a:r>
              <a:rPr lang="ja-JP" altLang="en-US"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dirty="0">
                <a:solidFill>
                  <a:prstClr val="black"/>
                </a:solidFill>
                <a:latin typeface="HGP創英角ｺﾞｼｯｸUB" panose="020B0900000000000000" pitchFamily="50" charset="-128"/>
                <a:ea typeface="HGP創英角ｺﾞｼｯｸUB" panose="020B0900000000000000" pitchFamily="50" charset="-128"/>
              </a:rPr>
              <a:t>info@</a:t>
            </a:r>
            <a:r>
              <a:rPr lang="en-US" altLang="ja-JP" dirty="0">
                <a:latin typeface="HGP創英角ｺﾞｼｯｸUB" panose="020B0900000000000000" pitchFamily="50" charset="-128"/>
                <a:ea typeface="HGP創英角ｺﾞｼｯｸUB" panose="020B0900000000000000" pitchFamily="50" charset="-128"/>
              </a:rPr>
              <a:t>mgijyutsu.jp</a:t>
            </a:r>
            <a:r>
              <a:rPr lang="ja-JP" altLang="en-US" dirty="0">
                <a:solidFill>
                  <a:prstClr val="black"/>
                </a:solidFill>
                <a:latin typeface="HGP創英角ｺﾞｼｯｸUB" panose="020B0900000000000000" pitchFamily="50" charset="-128"/>
                <a:ea typeface="HGP創英角ｺﾞｼｯｸUB" panose="020B0900000000000000" pitchFamily="50" charset="-128"/>
              </a:rPr>
              <a:t>　</a:t>
            </a:r>
            <a:endParaRPr lang="en-US" altLang="ja-JP" dirty="0">
              <a:solidFill>
                <a:prstClr val="black"/>
              </a:solidFill>
              <a:latin typeface="HGP創英角ｺﾞｼｯｸUB" panose="020B0900000000000000" pitchFamily="50" charset="-128"/>
              <a:ea typeface="HGP創英角ｺﾞｼｯｸUB" panose="020B0900000000000000" pitchFamily="50" charset="-128"/>
            </a:endParaRPr>
          </a:p>
          <a:p>
            <a:r>
              <a:rPr lang="en-US" altLang="ja-JP" dirty="0">
                <a:solidFill>
                  <a:prstClr val="black"/>
                </a:solidFill>
                <a:latin typeface="HGP創英角ｺﾞｼｯｸUB" panose="020B0900000000000000" pitchFamily="50" charset="-128"/>
                <a:ea typeface="HGP創英角ｺﾞｼｯｸUB" panose="020B0900000000000000" pitchFamily="50" charset="-128"/>
              </a:rPr>
              <a:t>	URL	</a:t>
            </a:r>
            <a:r>
              <a:rPr lang="ja-JP" altLang="en-US"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dirty="0">
                <a:solidFill>
                  <a:prstClr val="black"/>
                </a:solidFill>
                <a:latin typeface="HGP創英角ｺﾞｼｯｸUB" panose="020B0900000000000000" pitchFamily="50" charset="-128"/>
                <a:ea typeface="HGP創英角ｺﾞｼｯｸUB" panose="020B0900000000000000" pitchFamily="50" charset="-128"/>
              </a:rPr>
              <a:t>https://www.mgijyutsu.jp/</a:t>
            </a:r>
          </a:p>
          <a:p>
            <a:r>
              <a:rPr lang="ja-JP" altLang="en-US" dirty="0">
                <a:solidFill>
                  <a:prstClr val="black"/>
                </a:solidFill>
                <a:latin typeface="HGP創英角ｺﾞｼｯｸUB" panose="020B0900000000000000" pitchFamily="50" charset="-128"/>
                <a:ea typeface="HGP創英角ｺﾞｼｯｸUB" panose="020B0900000000000000" pitchFamily="50" charset="-128"/>
              </a:rPr>
              <a:t>　　　　　　携帯</a:t>
            </a:r>
            <a:r>
              <a:rPr lang="en-US" altLang="ja-JP" dirty="0">
                <a:solidFill>
                  <a:prstClr val="black"/>
                </a:solidFill>
                <a:latin typeface="HGP創英角ｺﾞｼｯｸUB" panose="020B0900000000000000" pitchFamily="50" charset="-128"/>
                <a:ea typeface="HGP創英角ｺﾞｼｯｸUB" panose="020B0900000000000000" pitchFamily="50" charset="-128"/>
              </a:rPr>
              <a:t>	</a:t>
            </a:r>
            <a:r>
              <a:rPr lang="ja-JP" altLang="en-US"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dirty="0">
                <a:solidFill>
                  <a:prstClr val="black"/>
                </a:solidFill>
                <a:latin typeface="HGP創英角ｺﾞｼｯｸUB" panose="020B0900000000000000" pitchFamily="50" charset="-128"/>
                <a:ea typeface="HGP創英角ｺﾞｼｯｸUB" panose="020B0900000000000000" pitchFamily="50" charset="-128"/>
              </a:rPr>
              <a:t>090-9231-1547</a:t>
            </a:r>
          </a:p>
          <a:p>
            <a:r>
              <a:rPr lang="en-US" altLang="ja-JP" dirty="0">
                <a:solidFill>
                  <a:prstClr val="black"/>
                </a:solidFill>
                <a:latin typeface="HGP創英角ｺﾞｼｯｸUB" panose="020B0900000000000000" pitchFamily="50" charset="-128"/>
                <a:ea typeface="HGP創英角ｺﾞｼｯｸUB" panose="020B0900000000000000" pitchFamily="50" charset="-128"/>
              </a:rPr>
              <a:t>	FAX	</a:t>
            </a:r>
            <a:r>
              <a:rPr lang="ja-JP" altLang="en-US" dirty="0">
                <a:solidFill>
                  <a:prstClr val="black"/>
                </a:solidFill>
                <a:latin typeface="HGP創英角ｺﾞｼｯｸUB" panose="020B0900000000000000" pitchFamily="50" charset="-128"/>
                <a:ea typeface="HGP創英角ｺﾞｼｯｸUB" panose="020B0900000000000000" pitchFamily="50" charset="-128"/>
              </a:rPr>
              <a:t>： </a:t>
            </a:r>
            <a:r>
              <a:rPr lang="en-US" altLang="ja-JP" dirty="0">
                <a:solidFill>
                  <a:prstClr val="black"/>
                </a:solidFill>
                <a:latin typeface="HGP創英角ｺﾞｼｯｸUB" panose="020B0900000000000000" pitchFamily="50" charset="-128"/>
                <a:ea typeface="HGP創英角ｺﾞｼｯｸUB" panose="020B0900000000000000" pitchFamily="50" charset="-128"/>
              </a:rPr>
              <a:t>044-788-2797</a:t>
            </a:r>
            <a:endParaRPr lang="ja-JP" altLang="en-US" dirty="0">
              <a:solidFill>
                <a:prstClr val="black"/>
              </a:solidFill>
              <a:latin typeface="HGP創英角ｺﾞｼｯｸUB" panose="020B0900000000000000" pitchFamily="50" charset="-128"/>
              <a:ea typeface="HGP創英角ｺﾞｼｯｸUB" panose="020B0900000000000000" pitchFamily="50" charset="-128"/>
            </a:endParaRPr>
          </a:p>
        </p:txBody>
      </p:sp>
      <p:grpSp>
        <p:nvGrpSpPr>
          <p:cNvPr id="5" name="グループ化 4"/>
          <p:cNvGrpSpPr/>
          <p:nvPr/>
        </p:nvGrpSpPr>
        <p:grpSpPr>
          <a:xfrm>
            <a:off x="1299120" y="705760"/>
            <a:ext cx="3416896" cy="2839628"/>
            <a:chOff x="2936756" y="877404"/>
            <a:chExt cx="3416896" cy="2839628"/>
          </a:xfrm>
        </p:grpSpPr>
        <p:pic>
          <p:nvPicPr>
            <p:cNvPr id="1026" name="Picture 2" descr="C:\Users\00107635\Pictures\1_Primary_logo_102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36756" y="877404"/>
              <a:ext cx="3416896" cy="2839628"/>
            </a:xfrm>
            <a:prstGeom prst="rect">
              <a:avLst/>
            </a:prstGeom>
            <a:solidFill>
              <a:schemeClr val="accent1"/>
            </a:solidFill>
            <a:extLst/>
          </p:spPr>
        </p:pic>
        <p:sp>
          <p:nvSpPr>
            <p:cNvPr id="3" name="正方形/長方形 2"/>
            <p:cNvSpPr/>
            <p:nvPr/>
          </p:nvSpPr>
          <p:spPr>
            <a:xfrm>
              <a:off x="2978096" y="3037644"/>
              <a:ext cx="3356567"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b="1" dirty="0">
                  <a:solidFill>
                    <a:srgbClr val="CC9900"/>
                  </a:solidFill>
                  <a:latin typeface="Tahoma" panose="020B0604030504040204" pitchFamily="34" charset="0"/>
                  <a:ea typeface="Tahoma" panose="020B0604030504040204" pitchFamily="34" charset="0"/>
                  <a:cs typeface="Tahoma" panose="020B0604030504040204" pitchFamily="34" charset="0"/>
                </a:rPr>
                <a:t>YMMOT Ins.</a:t>
              </a:r>
              <a:endParaRPr kumimoji="1" lang="ja-JP" altLang="en-US" sz="2000" b="1" dirty="0">
                <a:solidFill>
                  <a:srgbClr val="CC9900"/>
                </a:solidFill>
                <a:latin typeface="Tahoma" panose="020B0604030504040204" pitchFamily="34" charset="0"/>
                <a:cs typeface="Tahoma" panose="020B0604030504040204" pitchFamily="34" charset="0"/>
              </a:endParaRPr>
            </a:p>
          </p:txBody>
        </p:sp>
      </p:grpSp>
      <p:sp>
        <p:nvSpPr>
          <p:cNvPr id="6" name="テキスト ボックス 5"/>
          <p:cNvSpPr txBox="1"/>
          <p:nvPr/>
        </p:nvSpPr>
        <p:spPr>
          <a:xfrm>
            <a:off x="0" y="500405"/>
            <a:ext cx="2408858" cy="1815882"/>
          </a:xfrm>
          <a:prstGeom prst="rect">
            <a:avLst/>
          </a:prstGeom>
          <a:noFill/>
        </p:spPr>
        <p:txBody>
          <a:bodyPr wrap="square" rtlCol="0">
            <a:spAutoFit/>
          </a:bodyPr>
          <a:lstStyle/>
          <a:p>
            <a:r>
              <a:rPr lang="ja-JP" altLang="en-US" sz="1400" u="sng" dirty="0">
                <a:solidFill>
                  <a:schemeClr val="bg1">
                    <a:lumMod val="50000"/>
                  </a:schemeClr>
                </a:solidFill>
                <a:latin typeface="Tahoma" panose="020B0604030504040204" pitchFamily="34" charset="0"/>
                <a:ea typeface="HGP創英角ｺﾞｼｯｸUB" panose="020B0900000000000000" pitchFamily="50" charset="-128"/>
                <a:cs typeface="Tahoma" panose="020B0604030504040204" pitchFamily="34" charset="0"/>
              </a:rPr>
              <a:t>★ロゴの意味★</a:t>
            </a:r>
            <a:endParaRPr lang="en-US" altLang="ja-JP" sz="1400" u="sng" dirty="0">
              <a:solidFill>
                <a:schemeClr val="bg1">
                  <a:lumMod val="50000"/>
                </a:schemeClr>
              </a:solidFill>
              <a:latin typeface="Tahoma" panose="020B0604030504040204" pitchFamily="34" charset="0"/>
              <a:ea typeface="HGP創英角ｺﾞｼｯｸUB" panose="020B0900000000000000" pitchFamily="50" charset="-128"/>
              <a:cs typeface="Tahoma" panose="020B0604030504040204" pitchFamily="34" charset="0"/>
            </a:endParaRPr>
          </a:p>
          <a:p>
            <a:endParaRPr lang="en-US" altLang="ja-JP" sz="1400" dirty="0">
              <a:solidFill>
                <a:schemeClr val="bg1">
                  <a:lumMod val="50000"/>
                </a:schemeClr>
              </a:solidFill>
              <a:latin typeface="Tahoma" panose="020B0604030504040204" pitchFamily="34" charset="0"/>
              <a:ea typeface="HGP創英角ｺﾞｼｯｸUB" panose="020B0900000000000000" pitchFamily="50" charset="-128"/>
              <a:cs typeface="Tahoma" panose="020B0604030504040204" pitchFamily="34" charset="0"/>
            </a:endParaRPr>
          </a:p>
          <a:p>
            <a:r>
              <a:rPr lang="ja-JP" altLang="en-US" sz="1400" dirty="0">
                <a:solidFill>
                  <a:schemeClr val="bg1">
                    <a:lumMod val="50000"/>
                  </a:schemeClr>
                </a:solidFill>
                <a:latin typeface="Tahoma" panose="020B0604030504040204" pitchFamily="34" charset="0"/>
                <a:ea typeface="HGP創英角ｺﾞｼｯｸUB" panose="020B0900000000000000" pitchFamily="50" charset="-128"/>
                <a:cs typeface="Tahoma" panose="020B0604030504040204" pitchFamily="34" charset="0"/>
              </a:rPr>
              <a:t>三つの三日月が下から、</a:t>
            </a:r>
            <a:endParaRPr lang="en-US" altLang="ja-JP" sz="1400" dirty="0">
              <a:solidFill>
                <a:schemeClr val="bg1">
                  <a:lumMod val="50000"/>
                </a:schemeClr>
              </a:solidFill>
              <a:latin typeface="Tahoma" panose="020B0604030504040204" pitchFamily="34" charset="0"/>
              <a:ea typeface="HGP創英角ｺﾞｼｯｸUB" panose="020B0900000000000000" pitchFamily="50" charset="-128"/>
              <a:cs typeface="Tahoma" panose="020B0604030504040204" pitchFamily="34" charset="0"/>
            </a:endParaRPr>
          </a:p>
          <a:p>
            <a:r>
              <a:rPr lang="ja-JP" altLang="en-US" sz="1400" dirty="0">
                <a:solidFill>
                  <a:schemeClr val="bg1">
                    <a:lumMod val="50000"/>
                  </a:schemeClr>
                </a:solidFill>
                <a:latin typeface="Tahoma" panose="020B0604030504040204" pitchFamily="34" charset="0"/>
                <a:ea typeface="HGP創英角ｺﾞｼｯｸUB" panose="020B0900000000000000" pitchFamily="50" charset="-128"/>
                <a:cs typeface="Tahoma" panose="020B0604030504040204" pitchFamily="34" charset="0"/>
              </a:rPr>
              <a:t>改革の象徴として</a:t>
            </a:r>
            <a:endParaRPr lang="en-US" altLang="ja-JP" sz="1400" dirty="0">
              <a:solidFill>
                <a:schemeClr val="bg1">
                  <a:lumMod val="50000"/>
                </a:schemeClr>
              </a:solidFill>
              <a:latin typeface="Tahoma" panose="020B0604030504040204" pitchFamily="34" charset="0"/>
              <a:ea typeface="HGP創英角ｺﾞｼｯｸUB" panose="020B0900000000000000" pitchFamily="50" charset="-128"/>
              <a:cs typeface="Tahoma" panose="020B0604030504040204" pitchFamily="34" charset="0"/>
            </a:endParaRPr>
          </a:p>
          <a:p>
            <a:endParaRPr lang="en-US" altLang="ja-JP" sz="1400" dirty="0">
              <a:solidFill>
                <a:schemeClr val="bg1">
                  <a:lumMod val="50000"/>
                </a:schemeClr>
              </a:solidFill>
              <a:latin typeface="Tahoma" panose="020B0604030504040204" pitchFamily="34" charset="0"/>
              <a:ea typeface="HGP創英角ｺﾞｼｯｸUB" panose="020B0900000000000000" pitchFamily="50" charset="-128"/>
              <a:cs typeface="Tahoma" panose="020B0604030504040204" pitchFamily="34" charset="0"/>
            </a:endParaRPr>
          </a:p>
          <a:p>
            <a:r>
              <a:rPr lang="ja-JP" altLang="en-US" sz="1400" dirty="0">
                <a:solidFill>
                  <a:schemeClr val="bg1">
                    <a:lumMod val="50000"/>
                  </a:schemeClr>
                </a:solidFill>
                <a:latin typeface="Tahoma" panose="020B0604030504040204" pitchFamily="34" charset="0"/>
                <a:ea typeface="HGP創英角ｺﾞｼｯｸUB" panose="020B0900000000000000" pitchFamily="50" charset="-128"/>
                <a:cs typeface="Tahoma" panose="020B0604030504040204" pitchFamily="34" charset="0"/>
              </a:rPr>
              <a:t>「人創り・モノ創り・コスト創り」</a:t>
            </a:r>
            <a:endParaRPr lang="en-US" altLang="ja-JP" sz="1400" dirty="0">
              <a:solidFill>
                <a:schemeClr val="bg1">
                  <a:lumMod val="50000"/>
                </a:schemeClr>
              </a:solidFill>
              <a:latin typeface="Tahoma" panose="020B0604030504040204" pitchFamily="34" charset="0"/>
              <a:ea typeface="HGP創英角ｺﾞｼｯｸUB" panose="020B0900000000000000" pitchFamily="50" charset="-128"/>
              <a:cs typeface="Tahoma" panose="020B0604030504040204" pitchFamily="34" charset="0"/>
            </a:endParaRPr>
          </a:p>
          <a:p>
            <a:endParaRPr kumimoji="1" lang="en-US" altLang="ja-JP" sz="1400" dirty="0">
              <a:solidFill>
                <a:schemeClr val="bg1">
                  <a:lumMod val="50000"/>
                </a:schemeClr>
              </a:solidFill>
              <a:latin typeface="Tahoma" panose="020B0604030504040204" pitchFamily="34" charset="0"/>
              <a:ea typeface="HGP創英角ｺﾞｼｯｸUB" panose="020B0900000000000000" pitchFamily="50" charset="-128"/>
              <a:cs typeface="Tahoma" panose="020B0604030504040204" pitchFamily="34" charset="0"/>
            </a:endParaRPr>
          </a:p>
          <a:p>
            <a:r>
              <a:rPr kumimoji="1" lang="ja-JP" altLang="en-US" sz="1400" dirty="0">
                <a:solidFill>
                  <a:schemeClr val="bg1">
                    <a:lumMod val="50000"/>
                  </a:schemeClr>
                </a:solidFill>
                <a:latin typeface="Tahoma" panose="020B0604030504040204" pitchFamily="34" charset="0"/>
                <a:ea typeface="HGP創英角ｺﾞｼｯｸUB" panose="020B0900000000000000" pitchFamily="50" charset="-128"/>
                <a:cs typeface="Tahoma" panose="020B0604030504040204" pitchFamily="34" charset="0"/>
              </a:rPr>
              <a:t>を、それぞれが表しています</a:t>
            </a:r>
          </a:p>
        </p:txBody>
      </p:sp>
      <p:sp>
        <p:nvSpPr>
          <p:cNvPr id="8" name="正方形/長方形 7"/>
          <p:cNvSpPr/>
          <p:nvPr/>
        </p:nvSpPr>
        <p:spPr>
          <a:xfrm>
            <a:off x="7120840" y="6023445"/>
            <a:ext cx="1285514" cy="305594"/>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1200" b="1" dirty="0">
                <a:solidFill>
                  <a:schemeClr val="tx1"/>
                </a:solidFill>
                <a:latin typeface="Tahoma" panose="020B0604030504040204" pitchFamily="34" charset="0"/>
              </a:rPr>
              <a:t>前田</a:t>
            </a:r>
            <a:r>
              <a:rPr kumimoji="1" lang="ja-JP" altLang="en-US" sz="1200" b="1" baseline="0" dirty="0">
                <a:solidFill>
                  <a:schemeClr val="tx1"/>
                </a:solidFill>
                <a:latin typeface="Tahoma" panose="020B0604030504040204" pitchFamily="34" charset="0"/>
              </a:rPr>
              <a:t>技術士経営</a:t>
            </a:r>
          </a:p>
        </p:txBody>
      </p:sp>
      <p:sp>
        <p:nvSpPr>
          <p:cNvPr id="9" name="角丸四角形 8"/>
          <p:cNvSpPr/>
          <p:nvPr/>
        </p:nvSpPr>
        <p:spPr>
          <a:xfrm>
            <a:off x="8453109" y="6021288"/>
            <a:ext cx="601317" cy="278492"/>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0" dirty="0">
                <a:latin typeface="Tahoma" panose="020B0604030504040204" pitchFamily="34" charset="0"/>
                <a:ea typeface="HGP創英角ｺﾞｼｯｸUB" panose="020B0900000000000000" pitchFamily="50" charset="-128"/>
                <a:cs typeface="Tahoma" panose="020B0604030504040204" pitchFamily="34" charset="0"/>
              </a:rPr>
              <a:t>検索</a:t>
            </a:r>
          </a:p>
        </p:txBody>
      </p:sp>
      <p:cxnSp>
        <p:nvCxnSpPr>
          <p:cNvPr id="10" name="直線矢印コネクタ 9"/>
          <p:cNvCxnSpPr/>
          <p:nvPr/>
        </p:nvCxnSpPr>
        <p:spPr>
          <a:xfrm flipH="1" flipV="1">
            <a:off x="9000890" y="6245068"/>
            <a:ext cx="108012" cy="188640"/>
          </a:xfrm>
          <a:prstGeom prst="straightConnector1">
            <a:avLst/>
          </a:prstGeom>
          <a:ln w="254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4037121" y="6271731"/>
            <a:ext cx="5109091" cy="584775"/>
          </a:xfrm>
          <a:prstGeom prst="rect">
            <a:avLst/>
          </a:prstGeom>
          <a:noFill/>
        </p:spPr>
        <p:txBody>
          <a:bodyPr wrap="none" rtlCol="0">
            <a:spAutoFit/>
          </a:bodyPr>
          <a:lstStyle/>
          <a:p>
            <a:r>
              <a:rPr kumimoji="1" lang="en-US" altLang="ja-JP" sz="1600" dirty="0">
                <a:solidFill>
                  <a:srgbClr val="FF00FF"/>
                </a:solidFill>
                <a:latin typeface="Tahoma" panose="020B0604030504040204" pitchFamily="34" charset="0"/>
                <a:ea typeface="HGS創英角ｺﾞｼｯｸUB" panose="020B0900000000000000" pitchFamily="50" charset="-128"/>
                <a:cs typeface="Tahoma" panose="020B0604030504040204" pitchFamily="34" charset="0"/>
              </a:rPr>
              <a:t>※</a:t>
            </a:r>
            <a:r>
              <a:rPr kumimoji="1" lang="ja-JP" altLang="en-US" sz="1600" dirty="0">
                <a:solidFill>
                  <a:srgbClr val="FF00FF"/>
                </a:solidFill>
                <a:latin typeface="Tahoma" panose="020B0604030504040204" pitchFamily="34" charset="0"/>
                <a:ea typeface="HGS創英角ｺﾞｼｯｸUB" panose="020B0900000000000000" pitchFamily="50" charset="-128"/>
                <a:cs typeface="Tahoma" panose="020B0604030504040204" pitchFamily="34" charset="0"/>
              </a:rPr>
              <a:t>コミュニティ入会希望者、クライアントの方々は、</a:t>
            </a:r>
            <a:endParaRPr kumimoji="1" lang="en-US" altLang="ja-JP" sz="1600" dirty="0">
              <a:solidFill>
                <a:srgbClr val="FF00FF"/>
              </a:solidFill>
              <a:latin typeface="HGS創英角ｺﾞｼｯｸUB" panose="020B0900000000000000" pitchFamily="50" charset="-128"/>
              <a:ea typeface="HGS創英角ｺﾞｼｯｸUB" panose="020B0900000000000000" pitchFamily="50" charset="-128"/>
              <a:cs typeface="Tahoma" panose="020B0604030504040204" pitchFamily="34" charset="0"/>
            </a:endParaRPr>
          </a:p>
          <a:p>
            <a:r>
              <a:rPr lang="ja-JP" altLang="en-US" sz="1600" dirty="0">
                <a:solidFill>
                  <a:srgbClr val="FF00FF"/>
                </a:solidFill>
                <a:latin typeface="Tahoma" panose="020B0604030504040204" pitchFamily="34" charset="0"/>
                <a:ea typeface="HGS創英角ｺﾞｼｯｸUB" panose="020B0900000000000000" pitchFamily="50" charset="-128"/>
                <a:cs typeface="Tahoma" panose="020B0604030504040204" pitchFamily="34" charset="0"/>
              </a:rPr>
              <a:t>   上記</a:t>
            </a:r>
            <a:r>
              <a:rPr lang="en-US" altLang="ja-JP" sz="1600" dirty="0">
                <a:solidFill>
                  <a:srgbClr val="FF00FF"/>
                </a:solidFill>
                <a:latin typeface="HGS創英角ｺﾞｼｯｸUB" panose="020B0900000000000000" pitchFamily="50" charset="-128"/>
                <a:ea typeface="HGS創英角ｺﾞｼｯｸUB" panose="020B0900000000000000" pitchFamily="50" charset="-128"/>
                <a:cs typeface="Tahoma" panose="020B0604030504040204" pitchFamily="34" charset="0"/>
              </a:rPr>
              <a:t>URL</a:t>
            </a:r>
            <a:r>
              <a:rPr lang="ja-JP" altLang="en-US" sz="1600" dirty="0">
                <a:solidFill>
                  <a:srgbClr val="FF00FF"/>
                </a:solidFill>
                <a:latin typeface="HGS創英角ｺﾞｼｯｸUB" panose="020B0900000000000000" pitchFamily="50" charset="-128"/>
                <a:ea typeface="HGS創英角ｺﾞｼｯｸUB" panose="020B0900000000000000" pitchFamily="50" charset="-128"/>
                <a:cs typeface="Tahoma" panose="020B0604030504040204" pitchFamily="34" charset="0"/>
              </a:rPr>
              <a:t>にお</a:t>
            </a:r>
            <a:r>
              <a:rPr lang="ja-JP" altLang="en-US" sz="1600" dirty="0">
                <a:solidFill>
                  <a:srgbClr val="FF00FF"/>
                </a:solidFill>
                <a:latin typeface="Tahoma" panose="020B0604030504040204" pitchFamily="34" charset="0"/>
                <a:ea typeface="HGS創英角ｺﾞｼｯｸUB" panose="020B0900000000000000" pitchFamily="50" charset="-128"/>
                <a:cs typeface="Tahoma" panose="020B0604030504040204" pitchFamily="34" charset="0"/>
              </a:rPr>
              <a:t>問い合わせください</a:t>
            </a:r>
            <a:endParaRPr kumimoji="1" lang="ja-JP" altLang="en-US" sz="1600" dirty="0">
              <a:solidFill>
                <a:srgbClr val="FF00FF"/>
              </a:solidFill>
              <a:latin typeface="Tahoma" panose="020B0604030504040204" pitchFamily="34" charset="0"/>
              <a:ea typeface="HGS創英角ｺﾞｼｯｸUB" panose="020B0900000000000000" pitchFamily="50" charset="-128"/>
              <a:cs typeface="Tahoma" panose="020B0604030504040204" pitchFamily="34" charset="0"/>
            </a:endParaRPr>
          </a:p>
        </p:txBody>
      </p:sp>
      <p:pic>
        <p:nvPicPr>
          <p:cNvPr id="12" name="図 11">
            <a:extLst>
              <a:ext uri="{FF2B5EF4-FFF2-40B4-BE49-F238E27FC236}">
                <a16:creationId xmlns:a16="http://schemas.microsoft.com/office/drawing/2014/main" id="{18BFCDF4-D671-4FBA-8B2F-5EE94314498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28184" y="559422"/>
            <a:ext cx="1440160" cy="1920213"/>
          </a:xfrm>
          <a:prstGeom prst="rect">
            <a:avLst/>
          </a:prstGeom>
        </p:spPr>
      </p:pic>
      <p:sp>
        <p:nvSpPr>
          <p:cNvPr id="14" name="テキスト ボックス 13">
            <a:extLst>
              <a:ext uri="{FF2B5EF4-FFF2-40B4-BE49-F238E27FC236}">
                <a16:creationId xmlns:a16="http://schemas.microsoft.com/office/drawing/2014/main" id="{C182F866-7F7C-4759-9DA8-57CA62BBB5D6}"/>
              </a:ext>
            </a:extLst>
          </p:cNvPr>
          <p:cNvSpPr txBox="1"/>
          <p:nvPr/>
        </p:nvSpPr>
        <p:spPr>
          <a:xfrm>
            <a:off x="4738367" y="2471845"/>
            <a:ext cx="4386643" cy="1077218"/>
          </a:xfrm>
          <a:prstGeom prst="rect">
            <a:avLst/>
          </a:prstGeom>
          <a:noFill/>
        </p:spPr>
        <p:txBody>
          <a:bodyPr wrap="square" rtlCol="0">
            <a:spAutoFit/>
          </a:bodyPr>
          <a:lstStyle/>
          <a:p>
            <a:r>
              <a:rPr lang="ja-JP" altLang="en-US" sz="1600" b="1" dirty="0">
                <a:solidFill>
                  <a:srgbClr val="3333FF"/>
                </a:solidFill>
                <a:latin typeface="Tahoma" panose="020B0604030504040204" pitchFamily="34" charset="0"/>
                <a:cs typeface="Tahoma" panose="020B0604030504040204" pitchFamily="34" charset="0"/>
              </a:rPr>
              <a:t>皆様とは、</a:t>
            </a:r>
            <a:r>
              <a:rPr lang="ja-JP" altLang="ja-JP" sz="1600" b="1" dirty="0">
                <a:solidFill>
                  <a:srgbClr val="3333FF"/>
                </a:solidFill>
                <a:latin typeface="Tahoma" panose="020B0604030504040204" pitchFamily="34" charset="0"/>
                <a:cs typeface="Tahoma" panose="020B0604030504040204" pitchFamily="34" charset="0"/>
              </a:rPr>
              <a:t>個人的に打ち解けた人間関係を</a:t>
            </a:r>
            <a:r>
              <a:rPr lang="ja-JP" altLang="en-US" sz="1600" b="1" dirty="0">
                <a:solidFill>
                  <a:srgbClr val="3333FF"/>
                </a:solidFill>
                <a:latin typeface="Tahoma" panose="020B0604030504040204" pitchFamily="34" charset="0"/>
                <a:cs typeface="Tahoma" panose="020B0604030504040204" pitchFamily="34" charset="0"/>
              </a:rPr>
              <a:t>　</a:t>
            </a:r>
            <a:r>
              <a:rPr lang="ja-JP" altLang="ja-JP" sz="1600" b="1" dirty="0">
                <a:solidFill>
                  <a:srgbClr val="3333FF"/>
                </a:solidFill>
                <a:latin typeface="Tahoma" panose="020B0604030504040204" pitchFamily="34" charset="0"/>
                <a:cs typeface="Tahoma" panose="020B0604030504040204" pitchFamily="34" charset="0"/>
              </a:rPr>
              <a:t>築</a:t>
            </a:r>
            <a:r>
              <a:rPr lang="ja-JP" altLang="en-US" sz="1600" b="1" dirty="0">
                <a:solidFill>
                  <a:srgbClr val="3333FF"/>
                </a:solidFill>
                <a:latin typeface="Tahoma" panose="020B0604030504040204" pitchFamily="34" charset="0"/>
                <a:cs typeface="Tahoma" panose="020B0604030504040204" pitchFamily="34" charset="0"/>
              </a:rPr>
              <a:t>かせていただき</a:t>
            </a:r>
            <a:r>
              <a:rPr lang="ja-JP" altLang="ja-JP" sz="1600" b="1" dirty="0">
                <a:solidFill>
                  <a:srgbClr val="3333FF"/>
                </a:solidFill>
                <a:latin typeface="Tahoma" panose="020B0604030504040204" pitchFamily="34" charset="0"/>
                <a:cs typeface="Tahoma" panose="020B0604030504040204" pitchFamily="34" charset="0"/>
              </a:rPr>
              <a:t>、謙虚な姿勢、支援したいという積極的な気持ち、好奇心、思いやりを持って活動</a:t>
            </a:r>
            <a:r>
              <a:rPr lang="ja-JP" altLang="en-US" sz="1600" b="1" dirty="0">
                <a:solidFill>
                  <a:srgbClr val="3333FF"/>
                </a:solidFill>
                <a:latin typeface="Tahoma" panose="020B0604030504040204" pitchFamily="34" charset="0"/>
                <a:cs typeface="Tahoma" panose="020B0604030504040204" pitchFamily="34" charset="0"/>
              </a:rPr>
              <a:t>させていただくことを心がけます</a:t>
            </a:r>
            <a:endParaRPr kumimoji="1" lang="ja-JP" altLang="en-US" sz="1200" b="1" dirty="0">
              <a:solidFill>
                <a:srgbClr val="3333FF"/>
              </a:solidFill>
              <a:latin typeface="Tahoma" panose="020B0604030504040204" pitchFamily="34" charset="0"/>
              <a:ea typeface="HGP創英角ｺﾞｼｯｸUB" panose="020B0900000000000000" pitchFamily="50" charset="-128"/>
              <a:cs typeface="Tahoma" panose="020B0604030504040204" pitchFamily="34" charset="0"/>
            </a:endParaRPr>
          </a:p>
        </p:txBody>
      </p:sp>
      <p:grpSp>
        <p:nvGrpSpPr>
          <p:cNvPr id="15" name="グループ化 14"/>
          <p:cNvGrpSpPr/>
          <p:nvPr/>
        </p:nvGrpSpPr>
        <p:grpSpPr>
          <a:xfrm>
            <a:off x="88032" y="4226509"/>
            <a:ext cx="2971800" cy="2539318"/>
            <a:chOff x="3035300" y="1844824"/>
            <a:chExt cx="2971800" cy="2539318"/>
          </a:xfrm>
        </p:grpSpPr>
        <p:pic>
          <p:nvPicPr>
            <p:cNvPr id="16" name="Picture 2" descr="http://www.kawasaki-cci.or.jp/about/images/cci_map（ver2015）.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35300" y="1844824"/>
              <a:ext cx="2971800" cy="2324101"/>
            </a:xfrm>
            <a:prstGeom prst="rect">
              <a:avLst/>
            </a:prstGeom>
            <a:noFill/>
            <a:extLst>
              <a:ext uri="{909E8E84-426E-40DD-AFC4-6F175D3DCCD1}">
                <a14:hiddenFill xmlns:a14="http://schemas.microsoft.com/office/drawing/2010/main">
                  <a:solidFill>
                    <a:srgbClr val="FFFFFF"/>
                  </a:solidFill>
                </a14:hiddenFill>
              </a:ext>
            </a:extLst>
          </p:spPr>
        </p:pic>
        <p:sp>
          <p:nvSpPr>
            <p:cNvPr id="17" name="正方形/長方形 16"/>
            <p:cNvSpPr/>
            <p:nvPr/>
          </p:nvSpPr>
          <p:spPr>
            <a:xfrm>
              <a:off x="3923928" y="3569608"/>
              <a:ext cx="1728192" cy="51348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latin typeface="Meiryo UI" panose="020B0604030504040204" pitchFamily="50" charset="-128"/>
                  <a:ea typeface="Meiryo UI" panose="020B0604030504040204" pitchFamily="50" charset="-128"/>
                  <a:cs typeface="Meiryo UI" panose="020B0604030504040204" pitchFamily="50" charset="-128"/>
                </a:rPr>
                <a:t>川崎フロンティアビル４階</a:t>
              </a:r>
              <a:endParaRPr kumimoji="1"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川崎アントレサロン内</a:t>
              </a:r>
              <a:endParaRPr kumimoji="1"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★「入口」は京急線沿いです。</a:t>
              </a:r>
              <a:endParaRPr kumimoji="1" lang="ja-JP" altLang="en-US" sz="105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p:cNvSpPr/>
            <p:nvPr/>
          </p:nvSpPr>
          <p:spPr>
            <a:xfrm>
              <a:off x="3758514" y="4130226"/>
              <a:ext cx="2103461" cy="253916"/>
            </a:xfrm>
            <a:prstGeom prst="rect">
              <a:avLst/>
            </a:prstGeom>
          </p:spPr>
          <p:txBody>
            <a:bodyPr wrap="none">
              <a:spAutoFit/>
            </a:bodyPr>
            <a:lstStyle/>
            <a:p>
              <a:r>
                <a:rPr lang="en-US" altLang="ja-JP" sz="1050" dirty="0">
                  <a:latin typeface="Meiryo UI" panose="020B0604030504040204" pitchFamily="50" charset="-128"/>
                  <a:ea typeface="Meiryo UI" panose="020B0604030504040204" pitchFamily="50" charset="-128"/>
                  <a:cs typeface="Meiryo UI" panose="020B0604030504040204" pitchFamily="50" charset="-128"/>
                </a:rPr>
                <a:t>JR</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川崎駅東口出口から徒歩約</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分</a:t>
              </a:r>
            </a:p>
          </p:txBody>
        </p:sp>
      </p:grpSp>
    </p:spTree>
    <p:extLst>
      <p:ext uri="{BB962C8B-B14F-4D97-AF65-F5344CB8AC3E}">
        <p14:creationId xmlns:p14="http://schemas.microsoft.com/office/powerpoint/2010/main" val="4025336163"/>
      </p:ext>
    </p:extLst>
  </p:cSld>
  <p:clrMapOvr>
    <a:masterClrMapping/>
  </p:clrMapOvr>
</p:sld>
</file>

<file path=ppt/theme/theme1.xml><?xml version="1.0" encoding="utf-8"?>
<a:theme xmlns:a="http://schemas.openxmlformats.org/drawingml/2006/main" name="スリップストリーム">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スリップストリーム">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スリップストリーム">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0</TotalTime>
  <Words>1107</Words>
  <Application>Microsoft Office PowerPoint</Application>
  <PresentationFormat>画面に合わせる (4:3)</PresentationFormat>
  <Paragraphs>205</Paragraphs>
  <Slides>8</Slides>
  <Notes>0</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8</vt:i4>
      </vt:variant>
    </vt:vector>
  </HeadingPairs>
  <TitlesOfParts>
    <vt:vector size="23" baseType="lpstr">
      <vt:lpstr>HGP創英角ｺﾞｼｯｸUB</vt:lpstr>
      <vt:lpstr>HGS創英角ｺﾞｼｯｸUB</vt:lpstr>
      <vt:lpstr>HGｺﾞｼｯｸM</vt:lpstr>
      <vt:lpstr>HG創英角ｺﾞｼｯｸUB</vt:lpstr>
      <vt:lpstr>Meiryo UI</vt:lpstr>
      <vt:lpstr>ＭＳ Ｐゴシック</vt:lpstr>
      <vt:lpstr>メイリオ</vt:lpstr>
      <vt:lpstr>Arial</vt:lpstr>
      <vt:lpstr>Calibri</vt:lpstr>
      <vt:lpstr>Century</vt:lpstr>
      <vt:lpstr>Georgia</vt:lpstr>
      <vt:lpstr>Tahoma</vt:lpstr>
      <vt:lpstr>Trebuchet MS</vt:lpstr>
      <vt:lpstr>Wingdings</vt:lpstr>
      <vt:lpstr>スリップストリーム</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maeda</dc:creator>
  <cp:lastModifiedBy>前田慶之</cp:lastModifiedBy>
  <cp:revision>324</cp:revision>
  <dcterms:created xsi:type="dcterms:W3CDTF">2017-07-21T04:55:19Z</dcterms:created>
  <dcterms:modified xsi:type="dcterms:W3CDTF">2018-04-02T06:06:27Z</dcterms:modified>
  <cp:contentStatus/>
</cp:coreProperties>
</file>