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613" autoAdjust="0"/>
    <p:restoredTop sz="94426" autoAdjust="0"/>
  </p:normalViewPr>
  <p:slideViewPr>
    <p:cSldViewPr snapToGrid="0">
      <p:cViewPr>
        <p:scale>
          <a:sx n="70" d="100"/>
          <a:sy n="70" d="100"/>
        </p:scale>
        <p:origin x="2726" y="-9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CA05836-3F10-442B-9B7E-64BD9516D374}" type="datetimeFigureOut">
              <a:rPr kumimoji="1" lang="ja-JP" altLang="en-US" smtClean="0"/>
              <a:t>2018/4/26</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639BB9F-5B20-4832-8523-997E7ADE407B}" type="slidenum">
              <a:rPr kumimoji="1" lang="ja-JP" altLang="en-US" smtClean="0"/>
              <a:t>‹#›</a:t>
            </a:fld>
            <a:endParaRPr kumimoji="1" lang="ja-JP" altLang="en-US"/>
          </a:p>
        </p:txBody>
      </p:sp>
    </p:spTree>
    <p:extLst>
      <p:ext uri="{BB962C8B-B14F-4D97-AF65-F5344CB8AC3E}">
        <p14:creationId xmlns:p14="http://schemas.microsoft.com/office/powerpoint/2010/main" val="362028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639BB9F-5B20-4832-8523-997E7ADE407B}" type="slidenum">
              <a:rPr kumimoji="1" lang="ja-JP" altLang="en-US" smtClean="0"/>
              <a:t>1</a:t>
            </a:fld>
            <a:endParaRPr kumimoji="1" lang="ja-JP" altLang="en-US"/>
          </a:p>
        </p:txBody>
      </p:sp>
    </p:spTree>
    <p:extLst>
      <p:ext uri="{BB962C8B-B14F-4D97-AF65-F5344CB8AC3E}">
        <p14:creationId xmlns:p14="http://schemas.microsoft.com/office/powerpoint/2010/main" val="3269056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3053218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475922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316110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68899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364586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314191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3832556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4015856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265289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20655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A7624CE-FD09-4FAA-88DC-82338078416F}" type="datetimeFigureOut">
              <a:rPr kumimoji="1" lang="ja-JP" altLang="en-US" smtClean="0"/>
              <a:t>2018/4/26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406474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A7624CE-FD09-4FAA-88DC-82338078416F}" type="datetimeFigureOut">
              <a:rPr kumimoji="1" lang="ja-JP" altLang="en-US" smtClean="0"/>
              <a:t>2018/4/26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AE59672-10EC-4F50-8B43-3222FD2239F2}" type="slidenum">
              <a:rPr kumimoji="1" lang="ja-JP" altLang="en-US" smtClean="0"/>
              <a:t>‹#›</a:t>
            </a:fld>
            <a:endParaRPr kumimoji="1" lang="ja-JP" altLang="en-US"/>
          </a:p>
        </p:txBody>
      </p:sp>
    </p:spTree>
    <p:extLst>
      <p:ext uri="{BB962C8B-B14F-4D97-AF65-F5344CB8AC3E}">
        <p14:creationId xmlns:p14="http://schemas.microsoft.com/office/powerpoint/2010/main" val="25044606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1BBDC2B-EFF1-4B7B-81CA-3EFE9BE48881}"/>
              </a:ext>
            </a:extLst>
          </p:cNvPr>
          <p:cNvSpPr/>
          <p:nvPr/>
        </p:nvSpPr>
        <p:spPr>
          <a:xfrm>
            <a:off x="155968" y="3993675"/>
            <a:ext cx="6597258" cy="3893374"/>
          </a:xfrm>
          <a:prstGeom prst="rect">
            <a:avLst/>
          </a:prstGeom>
        </p:spPr>
        <p:txBody>
          <a:bodyPr wrap="square">
            <a:spAutoFit/>
          </a:bodyPr>
          <a:lstStyle/>
          <a:p>
            <a:pPr algn="just">
              <a:spcAft>
                <a:spcPts val="0"/>
              </a:spcAft>
            </a:pPr>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「オンライン診療 カンファレンス　プログラム（仮）」</a:t>
            </a:r>
            <a:endParaRPr lang="en-US" altLang="ja-JP" sz="1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endParaRPr lang="en-US" altLang="ja-JP" sz="300" b="1"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endParaRPr lang="ja-JP" altLang="ja-JP" sz="2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基調講演</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オンライン診療の今後　</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ガイドラインを踏まえ、医療機関での注意点</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p>
          <a:p>
            <a:pPr algn="just">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厚生労働省（調整中）</a:t>
            </a:r>
            <a:endPar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endParaRPr lang="en-US" altLang="ja-JP" sz="8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基調講演</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「オンライン診療料の算定用件を詳しく解説</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p>
          <a:p>
            <a:pPr algn="just"/>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dirty="0">
                <a:latin typeface="Meiryo" panose="020B0604030504040204" pitchFamily="34" charset="-128"/>
                <a:ea typeface="Meiryo" panose="020B0604030504040204" pitchFamily="34" charset="-128"/>
              </a:rPr>
              <a:t>京都府立医科大学</a:t>
            </a:r>
            <a:r>
              <a:rPr lang="en-US" altLang="ja-JP" sz="900" dirty="0">
                <a:latin typeface="Meiryo" panose="020B0604030504040204" pitchFamily="34" charset="-128"/>
                <a:ea typeface="Meiryo" panose="020B0604030504040204" pitchFamily="34" charset="-128"/>
              </a:rPr>
              <a:t>/</a:t>
            </a:r>
            <a:r>
              <a:rPr lang="ja-JP" altLang="en-US" sz="900" dirty="0">
                <a:latin typeface="Meiryo" panose="020B0604030504040204" pitchFamily="34" charset="-128"/>
                <a:ea typeface="Meiryo" panose="020B0604030504040204" pitchFamily="34" charset="-128"/>
              </a:rPr>
              <a:t>日本遠隔医療学会 遠隔診療モデル研究分科会長</a:t>
            </a:r>
            <a:r>
              <a:rPr lang="en-US" altLang="ja-JP" sz="900" dirty="0">
                <a:latin typeface="Meiryo" panose="020B0604030504040204" pitchFamily="34" charset="-128"/>
                <a:ea typeface="Meiryo" panose="020B0604030504040204" pitchFamily="34" charset="-128"/>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加藤</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浩晃</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 氏</a:t>
            </a:r>
            <a:endPar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endPar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基調講演</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オンライン診療の未来展望と現在の活用方法、乗り越えるべき課題とは？</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p>
          <a:p>
            <a:pPr algn="just">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京都大学医学部附属病院</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医療情報企画部 黒田</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知宏</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 氏</a:t>
            </a:r>
            <a:endPar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r">
              <a:spcAft>
                <a:spcPts val="0"/>
              </a:spcAft>
            </a:pPr>
            <a:endParaRPr lang="en-US" altLang="ja-JP" sz="800" kern="100" dirty="0">
              <a:latin typeface="メイリオ" panose="020B0604030504040204" pitchFamily="50" charset="-128"/>
              <a:ea typeface="メイリオ" panose="020B0604030504040204" pitchFamily="50" charset="-128"/>
              <a:cs typeface="Times New Roman" panose="02020603050405020304" pitchFamily="18" charset="0"/>
            </a:endParaRPr>
          </a:p>
          <a:p>
            <a:r>
              <a:rPr kumimoji="1" lang="ja-JP" altLang="en-US" sz="900" dirty="0">
                <a:latin typeface="メイリオ" panose="020B0604030504040204" pitchFamily="50" charset="-128"/>
                <a:ea typeface="メイリオ" panose="020B0604030504040204" pitchFamily="50" charset="-128"/>
              </a:rPr>
              <a:t>事例報告</a:t>
            </a:r>
            <a:r>
              <a:rPr kumimoji="1"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「遠隔診療がもたらすアドヒアランスの向上」</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　　　　　　　　　講師：調整中</a:t>
            </a:r>
            <a:endParaRPr kumimoji="1" lang="en-US" altLang="ja-JP" sz="900" dirty="0">
              <a:latin typeface="メイリオ" panose="020B0604030504040204" pitchFamily="50" charset="-128"/>
              <a:ea typeface="メイリオ" panose="020B0604030504040204" pitchFamily="50" charset="-128"/>
            </a:endParaRPr>
          </a:p>
          <a:p>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事例報告</a:t>
            </a:r>
            <a:r>
              <a:rPr kumimoji="1"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「クリニックにおけるオンライン診療がもたらした効果」</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　　　　　　　　　講師：調整中</a:t>
            </a:r>
            <a:endParaRPr kumimoji="1" lang="en-US" altLang="ja-JP" sz="900" dirty="0">
              <a:latin typeface="メイリオ" panose="020B0604030504040204" pitchFamily="50" charset="-128"/>
              <a:ea typeface="メイリオ" panose="020B0604030504040204" pitchFamily="50" charset="-128"/>
            </a:endParaRPr>
          </a:p>
          <a:p>
            <a:endParaRPr kumimoji="1" lang="en-US" altLang="ja-JP" sz="800" dirty="0">
              <a:latin typeface="メイリオ" panose="020B0604030504040204" pitchFamily="50" charset="-128"/>
              <a:ea typeface="メイリオ" panose="020B0604030504040204" pitchFamily="50" charset="-128"/>
            </a:endParaRPr>
          </a:p>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併設展示</a:t>
            </a:r>
            <a:r>
              <a:rPr kumimoji="1"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システムベンダーなどによるプロダクト説明（約</a:t>
            </a:r>
            <a:r>
              <a:rPr kumimoji="1" lang="en-US" altLang="ja-JP" sz="900" dirty="0">
                <a:latin typeface="メイリオ" panose="020B0604030504040204" pitchFamily="50" charset="-128"/>
                <a:ea typeface="メイリオ" panose="020B0604030504040204" pitchFamily="50" charset="-128"/>
              </a:rPr>
              <a:t>10</a:t>
            </a:r>
            <a:r>
              <a:rPr kumimoji="1" lang="ja-JP" altLang="en-US" sz="900" dirty="0">
                <a:latin typeface="メイリオ" panose="020B0604030504040204" pitchFamily="50" charset="-128"/>
                <a:ea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rPr>
              <a:t>15</a:t>
            </a:r>
            <a:r>
              <a:rPr kumimoji="1" lang="ja-JP" altLang="en-US" sz="900" dirty="0">
                <a:latin typeface="メイリオ" panose="020B0604030504040204" pitchFamily="50" charset="-128"/>
                <a:ea typeface="メイリオ" panose="020B0604030504040204" pitchFamily="50" charset="-128"/>
              </a:rPr>
              <a:t>社予定）</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800" kern="100" dirty="0">
                <a:latin typeface="メイリオ" panose="020B0604030504040204" pitchFamily="50" charset="-128"/>
                <a:ea typeface="メイリオ" panose="020B0604030504040204" pitchFamily="50" charset="-128"/>
                <a:cs typeface="Times New Roman" panose="02020603050405020304" pitchFamily="18" charset="0"/>
              </a:rPr>
              <a:t>内容に関しては変更になる場合があります。</a:t>
            </a:r>
            <a:endParaRPr lang="en-US" altLang="ja-JP" sz="800" kern="100" dirty="0">
              <a:latin typeface="メイリオ" panose="020B0604030504040204" pitchFamily="50" charset="-128"/>
              <a:ea typeface="メイリオ" panose="020B0604030504040204" pitchFamily="50" charset="-128"/>
              <a:cs typeface="Times New Roman" panose="02020603050405020304" pitchFamily="18" charset="0"/>
            </a:endParaRPr>
          </a:p>
          <a:p>
            <a:endParaRPr lang="en-US" altLang="ja-JP" sz="6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日時</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6/24</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（日）</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14</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00</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18</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00</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会場</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東京都中央区日本橋本町</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2-3-11</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　日本橋ライフサイエンスビルディング</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階　</a:t>
            </a:r>
            <a:endPar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参加費</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：無料</a:t>
            </a:r>
          </a:p>
          <a:p>
            <a:pPr algn="just">
              <a:spcAft>
                <a:spcPts val="0"/>
              </a:spcAft>
            </a:pP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医師</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定員：</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50</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100</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名（想定人数）</a:t>
            </a:r>
            <a:endPar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対象</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オンライン診療の導入を今後検討している医師</a:t>
            </a:r>
            <a:endPar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申込方法：</a:t>
            </a:r>
            <a:r>
              <a:rPr lang="en-US" altLang="ja-JP" sz="1000" kern="100" dirty="0">
                <a:latin typeface="メイリオ" panose="020B0604030504040204" pitchFamily="50" charset="-128"/>
                <a:ea typeface="メイリオ" panose="020B0604030504040204" pitchFamily="50" charset="-128"/>
                <a:cs typeface="Times New Roman" panose="02020603050405020304" pitchFamily="18" charset="0"/>
              </a:rPr>
              <a:t>http://doctokyo.jp/online/</a:t>
            </a:r>
          </a:p>
        </p:txBody>
      </p:sp>
      <p:sp>
        <p:nvSpPr>
          <p:cNvPr id="5" name="正方形/長方形 4">
            <a:extLst>
              <a:ext uri="{FF2B5EF4-FFF2-40B4-BE49-F238E27FC236}">
                <a16:creationId xmlns:a16="http://schemas.microsoft.com/office/drawing/2014/main" id="{9E2E6F64-DE4D-44E8-9D31-A1AAA3A47455}"/>
              </a:ext>
            </a:extLst>
          </p:cNvPr>
          <p:cNvSpPr/>
          <p:nvPr/>
        </p:nvSpPr>
        <p:spPr>
          <a:xfrm>
            <a:off x="274890" y="294542"/>
            <a:ext cx="1869270" cy="492443"/>
          </a:xfrm>
          <a:prstGeom prst="rect">
            <a:avLst/>
          </a:prstGeom>
        </p:spPr>
        <p:txBody>
          <a:bodyPr wrap="square">
            <a:spAutoFit/>
          </a:bodyPr>
          <a:lstStyle/>
          <a:p>
            <a:pPr algn="ctr"/>
            <a:r>
              <a:rPr kumimoji="1" lang="ja-JP" altLang="en-US" sz="1300" dirty="0">
                <a:latin typeface="メイリオ" panose="020B0604030504040204" pitchFamily="50" charset="-128"/>
                <a:ea typeface="メイリオ" panose="020B0604030504040204" pitchFamily="50" charset="-128"/>
              </a:rPr>
              <a:t>報道関係者各位</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300" dirty="0">
                <a:latin typeface="メイリオ" panose="020B0604030504040204" pitchFamily="50" charset="-128"/>
                <a:ea typeface="メイリオ" panose="020B0604030504040204" pitchFamily="50" charset="-128"/>
              </a:rPr>
              <a:t>ニュースリリース</a:t>
            </a:r>
          </a:p>
        </p:txBody>
      </p:sp>
      <p:sp>
        <p:nvSpPr>
          <p:cNvPr id="6" name="正方形/長方形 5">
            <a:extLst>
              <a:ext uri="{FF2B5EF4-FFF2-40B4-BE49-F238E27FC236}">
                <a16:creationId xmlns:a16="http://schemas.microsoft.com/office/drawing/2014/main" id="{6F5635CD-E220-413B-88DA-3750C725E9A4}"/>
              </a:ext>
            </a:extLst>
          </p:cNvPr>
          <p:cNvSpPr/>
          <p:nvPr/>
        </p:nvSpPr>
        <p:spPr>
          <a:xfrm>
            <a:off x="5109032" y="141655"/>
            <a:ext cx="1748967" cy="276999"/>
          </a:xfrm>
          <a:prstGeom prst="rect">
            <a:avLst/>
          </a:prstGeom>
        </p:spPr>
        <p:txBody>
          <a:bodyPr wrap="square">
            <a:spAutoFit/>
          </a:bodyPr>
          <a:lstStyle/>
          <a:p>
            <a:pPr algn="r"/>
            <a:r>
              <a:rPr kumimoji="1" lang="en-US" altLang="ja-JP" sz="1200" dirty="0">
                <a:latin typeface="メイリオ" panose="020B0604030504040204" pitchFamily="50" charset="-128"/>
                <a:ea typeface="メイリオ" panose="020B0604030504040204" pitchFamily="50" charset="-128"/>
              </a:rPr>
              <a:t>2018</a:t>
            </a:r>
            <a:r>
              <a:rPr kumimoji="1" lang="ja-JP" altLang="en-US" sz="1200" dirty="0">
                <a:latin typeface="メイリオ" panose="020B0604030504040204" pitchFamily="50" charset="-128"/>
                <a:ea typeface="メイリオ" panose="020B0604030504040204" pitchFamily="50" charset="-128"/>
              </a:rPr>
              <a:t>年</a:t>
            </a:r>
            <a:r>
              <a:rPr kumimoji="1" lang="en-US" altLang="ja-JP" sz="1200" dirty="0">
                <a:latin typeface="メイリオ" panose="020B0604030504040204" pitchFamily="50" charset="-128"/>
                <a:ea typeface="メイリオ" panose="020B0604030504040204" pitchFamily="50" charset="-128"/>
              </a:rPr>
              <a:t>4</a:t>
            </a:r>
            <a:r>
              <a:rPr kumimoji="1" lang="ja-JP" altLang="en-US" sz="1200" dirty="0">
                <a:latin typeface="メイリオ" panose="020B0604030504040204" pitchFamily="50" charset="-128"/>
                <a:ea typeface="メイリオ" panose="020B0604030504040204" pitchFamily="50" charset="-128"/>
              </a:rPr>
              <a:t>月</a:t>
            </a:r>
            <a:r>
              <a:rPr kumimoji="1" lang="en-US" altLang="ja-JP" sz="1200" dirty="0">
                <a:latin typeface="メイリオ" panose="020B0604030504040204" pitchFamily="50" charset="-128"/>
                <a:ea typeface="メイリオ" panose="020B0604030504040204" pitchFamily="50" charset="-128"/>
              </a:rPr>
              <a:t>24</a:t>
            </a:r>
            <a:r>
              <a:rPr kumimoji="1" lang="ja-JP" altLang="en-US" sz="1200" dirty="0">
                <a:latin typeface="メイリオ" panose="020B0604030504040204" pitchFamily="50" charset="-128"/>
                <a:ea typeface="メイリオ" panose="020B0604030504040204" pitchFamily="50" charset="-128"/>
              </a:rPr>
              <a:t>日</a:t>
            </a:r>
            <a:endParaRPr kumimoji="1" lang="en-US" altLang="ja-JP" sz="12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C8A0765E-BCB7-476E-8D9F-85FFE8DB088C}"/>
              </a:ext>
            </a:extLst>
          </p:cNvPr>
          <p:cNvSpPr/>
          <p:nvPr/>
        </p:nvSpPr>
        <p:spPr>
          <a:xfrm>
            <a:off x="228959" y="211325"/>
            <a:ext cx="1978701" cy="60955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23B9367E-4882-4A85-97B8-94EFD2C50D8C}"/>
              </a:ext>
            </a:extLst>
          </p:cNvPr>
          <p:cNvGrpSpPr/>
          <p:nvPr/>
        </p:nvGrpSpPr>
        <p:grpSpPr>
          <a:xfrm>
            <a:off x="21772" y="9019614"/>
            <a:ext cx="6836228" cy="806349"/>
            <a:chOff x="21772" y="8979907"/>
            <a:chExt cx="6836228" cy="806349"/>
          </a:xfrm>
        </p:grpSpPr>
        <p:sp>
          <p:nvSpPr>
            <p:cNvPr id="7" name="正方形/長方形 6">
              <a:extLst>
                <a:ext uri="{FF2B5EF4-FFF2-40B4-BE49-F238E27FC236}">
                  <a16:creationId xmlns:a16="http://schemas.microsoft.com/office/drawing/2014/main" id="{6B6788FD-AC8C-4A67-873C-5A1038CF95A7}"/>
                </a:ext>
              </a:extLst>
            </p:cNvPr>
            <p:cNvSpPr/>
            <p:nvPr/>
          </p:nvSpPr>
          <p:spPr>
            <a:xfrm>
              <a:off x="21772" y="9009502"/>
              <a:ext cx="6836228" cy="769441"/>
            </a:xfrm>
            <a:prstGeom prst="rect">
              <a:avLst/>
            </a:prstGeom>
          </p:spPr>
          <p:txBody>
            <a:bodyPr wrap="square">
              <a:spAutoFit/>
            </a:bodyPr>
            <a:lstStyle/>
            <a:p>
              <a:pPr algn="ctr"/>
              <a:r>
                <a:rPr kumimoji="1" lang="ja-JP" altLang="en-US" sz="1100" dirty="0">
                  <a:latin typeface="メイリオ" panose="020B0604030504040204" pitchFamily="50" charset="-128"/>
                  <a:ea typeface="メイリオ" panose="020B0604030504040204" pitchFamily="50" charset="-128"/>
                </a:rPr>
                <a:t>＜本件に関するお問い合わせ・取材申込み＞</a:t>
              </a:r>
              <a:endParaRPr kumimoji="1" lang="en-US" altLang="ja-JP" sz="1100" dirty="0">
                <a:latin typeface="メイリオ" panose="020B0604030504040204" pitchFamily="50" charset="-128"/>
                <a:ea typeface="メイリオ" panose="020B0604030504040204" pitchFamily="50" charset="-128"/>
              </a:endParaRPr>
            </a:p>
            <a:p>
              <a:pPr algn="ctr"/>
              <a:r>
                <a:rPr kumimoji="1" lang="ja-JP" altLang="en-US" sz="1100" dirty="0">
                  <a:latin typeface="メイリオ" panose="020B0604030504040204" pitchFamily="50" charset="-128"/>
                  <a:ea typeface="メイリオ" panose="020B0604030504040204" pitchFamily="50" charset="-128"/>
                </a:rPr>
                <a:t>株式会社エグゼメディカル 山縣（ヤマガタ）までお願いいたします。</a:t>
              </a:r>
              <a:endParaRPr kumimoji="1" lang="en-US" altLang="ja-JP" sz="1100" dirty="0">
                <a:latin typeface="メイリオ" panose="020B0604030504040204" pitchFamily="50" charset="-128"/>
                <a:ea typeface="メイリオ" panose="020B0604030504040204" pitchFamily="50" charset="-128"/>
              </a:endParaRPr>
            </a:p>
            <a:p>
              <a:pPr algn="ctr"/>
              <a:r>
                <a:rPr kumimoji="1" lang="ja-JP" altLang="en-US" sz="1100" dirty="0">
                  <a:latin typeface="メイリオ" panose="020B0604030504040204" pitchFamily="50" charset="-128"/>
                  <a:ea typeface="メイリオ" panose="020B0604030504040204" pitchFamily="50" charset="-128"/>
                </a:rPr>
                <a:t>東京都中央区日本橋本石町</a:t>
              </a:r>
              <a:r>
                <a:rPr kumimoji="1" lang="en-US" altLang="ja-JP" sz="1100" dirty="0">
                  <a:latin typeface="メイリオ" panose="020B0604030504040204" pitchFamily="50" charset="-128"/>
                  <a:ea typeface="メイリオ" panose="020B0604030504040204" pitchFamily="50" charset="-128"/>
                </a:rPr>
                <a:t>3-3-15</a:t>
              </a:r>
              <a:r>
                <a:rPr kumimoji="1" lang="ja-JP" altLang="en-US" sz="1100" dirty="0">
                  <a:latin typeface="メイリオ" panose="020B0604030504040204" pitchFamily="50" charset="-128"/>
                  <a:ea typeface="メイリオ" panose="020B0604030504040204" pitchFamily="50" charset="-128"/>
                </a:rPr>
                <a:t>　日銀前田所ビル</a:t>
              </a:r>
              <a:r>
                <a:rPr kumimoji="1" lang="en-US" altLang="ja-JP" sz="1100" dirty="0">
                  <a:latin typeface="メイリオ" panose="020B0604030504040204" pitchFamily="50" charset="-128"/>
                  <a:ea typeface="メイリオ" panose="020B0604030504040204" pitchFamily="50" charset="-128"/>
                </a:rPr>
                <a:t>7</a:t>
              </a:r>
              <a:r>
                <a:rPr kumimoji="1" lang="ja-JP" altLang="en-US" sz="1100" dirty="0">
                  <a:latin typeface="メイリオ" panose="020B0604030504040204" pitchFamily="50" charset="-128"/>
                  <a:ea typeface="メイリオ" panose="020B0604030504040204" pitchFamily="50" charset="-128"/>
                </a:rPr>
                <a:t>階</a:t>
              </a:r>
              <a:endParaRPr kumimoji="1" lang="en-US" altLang="ja-JP" sz="1100" dirty="0">
                <a:latin typeface="メイリオ" panose="020B0604030504040204" pitchFamily="50" charset="-128"/>
                <a:ea typeface="メイリオ" panose="020B0604030504040204" pitchFamily="50" charset="-128"/>
              </a:endParaRPr>
            </a:p>
            <a:p>
              <a:pPr algn="ctr"/>
              <a:r>
                <a:rPr kumimoji="1" lang="ja-JP" altLang="en-US" sz="1100" dirty="0">
                  <a:latin typeface="メイリオ" panose="020B0604030504040204" pitchFamily="50" charset="-128"/>
                  <a:ea typeface="メイリオ" panose="020B0604030504040204" pitchFamily="50" charset="-128"/>
                </a:rPr>
                <a:t>電話：</a:t>
              </a:r>
              <a:r>
                <a:rPr kumimoji="1" lang="en-US" altLang="ja-JP" sz="1100" dirty="0">
                  <a:latin typeface="メイリオ" panose="020B0604030504040204" pitchFamily="50" charset="-128"/>
                  <a:ea typeface="メイリオ" panose="020B0604030504040204" pitchFamily="50" charset="-128"/>
                </a:rPr>
                <a:t>03-3524‐7212</a:t>
              </a:r>
              <a:r>
                <a:rPr kumimoji="1" lang="ja-JP" altLang="en-US" sz="1100" dirty="0">
                  <a:latin typeface="メイリオ" panose="020B0604030504040204" pitchFamily="50" charset="-128"/>
                  <a:ea typeface="メイリオ" panose="020B0604030504040204" pitchFamily="50" charset="-128"/>
                </a:rPr>
                <a:t>　メール：</a:t>
              </a:r>
              <a:r>
                <a:rPr kumimoji="1" lang="en-US" altLang="ja-JP" sz="1100" dirty="0" err="1">
                  <a:latin typeface="メイリオ" panose="020B0604030504040204" pitchFamily="50" charset="-128"/>
                  <a:ea typeface="メイリオ" panose="020B0604030504040204" pitchFamily="50" charset="-128"/>
                </a:rPr>
                <a:t>yamagata@exemedical.jp</a:t>
              </a:r>
              <a:endParaRPr kumimoji="1" lang="en-US" altLang="ja-JP" sz="1100" dirty="0">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0B0DFFB0-ED4F-478B-80A6-7BAD9FE4C951}"/>
                </a:ext>
              </a:extLst>
            </p:cNvPr>
            <p:cNvSpPr/>
            <p:nvPr/>
          </p:nvSpPr>
          <p:spPr>
            <a:xfrm>
              <a:off x="79768" y="8979907"/>
              <a:ext cx="6691144" cy="8063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 name="グループ化 17">
            <a:extLst>
              <a:ext uri="{FF2B5EF4-FFF2-40B4-BE49-F238E27FC236}">
                <a16:creationId xmlns:a16="http://schemas.microsoft.com/office/drawing/2014/main" id="{108486F3-FAD4-4199-9100-76FB6751FA33}"/>
              </a:ext>
            </a:extLst>
          </p:cNvPr>
          <p:cNvGrpSpPr/>
          <p:nvPr/>
        </p:nvGrpSpPr>
        <p:grpSpPr>
          <a:xfrm>
            <a:off x="43452" y="7949328"/>
            <a:ext cx="6745574" cy="954413"/>
            <a:chOff x="43452" y="7802816"/>
            <a:chExt cx="6745574" cy="994664"/>
          </a:xfrm>
        </p:grpSpPr>
        <p:sp>
          <p:nvSpPr>
            <p:cNvPr id="3" name="正方形/長方形 2">
              <a:extLst>
                <a:ext uri="{FF2B5EF4-FFF2-40B4-BE49-F238E27FC236}">
                  <a16:creationId xmlns:a16="http://schemas.microsoft.com/office/drawing/2014/main" id="{1607D358-6060-47BD-980F-2D8814A1E7AA}"/>
                </a:ext>
              </a:extLst>
            </p:cNvPr>
            <p:cNvSpPr/>
            <p:nvPr/>
          </p:nvSpPr>
          <p:spPr>
            <a:xfrm>
              <a:off x="43452" y="7907733"/>
              <a:ext cx="6745574" cy="784830"/>
            </a:xfrm>
            <a:prstGeom prst="rect">
              <a:avLst/>
            </a:prstGeom>
          </p:spPr>
          <p:txBody>
            <a:bodyPr wrap="square">
              <a:spAutoFit/>
            </a:bodyPr>
            <a:lstStyle/>
            <a:p>
              <a:pPr algn="just">
                <a:spcAft>
                  <a:spcPts val="0"/>
                </a:spcAft>
              </a:pP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DOC TOKYO</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http://doctokyo.jp/</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）運営：株式会社エグゼメディカル</a:t>
              </a:r>
            </a:p>
            <a:p>
              <a:pPr algn="just">
                <a:spcAft>
                  <a:spcPts val="0"/>
                </a:spcAft>
              </a:pP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クリニック院長が経営に関する最新情報を得るためのラウンジ。それが『ＤＯＣ ＴＯＫＹＯ』です。</a:t>
              </a:r>
              <a:endPar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DOC</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コーディネータが開業医の経営に関する悩みに寄り添い、「財務・人事労務・経営管理」「集患・ブランディング」「</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ICT</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」各分野の専門家をコーディネートし、的確な情報と合理的なアドバイスにより開業医が直面する経営課題を最短距離</a:t>
              </a:r>
              <a:endPar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で解決に導く</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医師限定無料ラウンジ</a:t>
              </a:r>
              <a:r>
                <a:rPr lang="ja-JP" altLang="ja-JP" sz="900" kern="100" dirty="0">
                  <a:latin typeface="メイリオ" panose="020B0604030504040204" pitchFamily="50" charset="-128"/>
                  <a:ea typeface="メイリオ" panose="020B0604030504040204" pitchFamily="50" charset="-128"/>
                  <a:cs typeface="Times New Roman" panose="02020603050405020304" pitchFamily="18" charset="0"/>
                </a:rPr>
                <a:t>です。</a:t>
              </a:r>
            </a:p>
          </p:txBody>
        </p:sp>
        <p:sp>
          <p:nvSpPr>
            <p:cNvPr id="10" name="正方形/長方形 9">
              <a:extLst>
                <a:ext uri="{FF2B5EF4-FFF2-40B4-BE49-F238E27FC236}">
                  <a16:creationId xmlns:a16="http://schemas.microsoft.com/office/drawing/2014/main" id="{F1645F56-F911-4AA5-856A-98C93E8B8539}"/>
                </a:ext>
              </a:extLst>
            </p:cNvPr>
            <p:cNvSpPr/>
            <p:nvPr/>
          </p:nvSpPr>
          <p:spPr>
            <a:xfrm>
              <a:off x="79767" y="7802816"/>
              <a:ext cx="6691145" cy="9946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4" name="図 13">
            <a:extLst>
              <a:ext uri="{FF2B5EF4-FFF2-40B4-BE49-F238E27FC236}">
                <a16:creationId xmlns:a16="http://schemas.microsoft.com/office/drawing/2014/main" id="{2CFA384B-902F-4C53-AABF-61BDB587A4B3}"/>
              </a:ext>
            </a:extLst>
          </p:cNvPr>
          <p:cNvPicPr>
            <a:picLocks noChangeAspect="1"/>
          </p:cNvPicPr>
          <p:nvPr/>
        </p:nvPicPr>
        <p:blipFill rotWithShape="1">
          <a:blip r:embed="rId3">
            <a:extLst>
              <a:ext uri="{28A0092B-C50C-407E-A947-70E740481C1C}">
                <a14:useLocalDpi xmlns:a14="http://schemas.microsoft.com/office/drawing/2010/main" val="0"/>
              </a:ext>
            </a:extLst>
          </a:blip>
          <a:srcRect l="15394" t="28481" r="14460" b="30310"/>
          <a:stretch/>
        </p:blipFill>
        <p:spPr>
          <a:xfrm>
            <a:off x="5550493" y="427038"/>
            <a:ext cx="1220426" cy="366128"/>
          </a:xfrm>
          <a:prstGeom prst="rect">
            <a:avLst/>
          </a:prstGeom>
        </p:spPr>
      </p:pic>
      <p:sp>
        <p:nvSpPr>
          <p:cNvPr id="16" name="正方形/長方形 15">
            <a:extLst>
              <a:ext uri="{FF2B5EF4-FFF2-40B4-BE49-F238E27FC236}">
                <a16:creationId xmlns:a16="http://schemas.microsoft.com/office/drawing/2014/main" id="{0B974B57-C9C2-4E5D-8B81-5A3C95AA6E5A}"/>
              </a:ext>
            </a:extLst>
          </p:cNvPr>
          <p:cNvSpPr/>
          <p:nvPr/>
        </p:nvSpPr>
        <p:spPr>
          <a:xfrm>
            <a:off x="85211" y="953225"/>
            <a:ext cx="6691145" cy="10003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F0EA8758-7A47-4410-AD9B-707DC4C379E8}"/>
              </a:ext>
            </a:extLst>
          </p:cNvPr>
          <p:cNvSpPr/>
          <p:nvPr/>
        </p:nvSpPr>
        <p:spPr>
          <a:xfrm>
            <a:off x="22587" y="1028204"/>
            <a:ext cx="6766439" cy="892552"/>
          </a:xfrm>
          <a:prstGeom prst="rect">
            <a:avLst/>
          </a:prstGeom>
        </p:spPr>
        <p:txBody>
          <a:bodyPr wrap="square">
            <a:spAutoFit/>
          </a:bodyPr>
          <a:lstStyle/>
          <a:p>
            <a:pPr algn="ctr"/>
            <a:r>
              <a:rPr lang="ja-JP" altLang="en-US" sz="1400" b="1" kern="100" dirty="0">
                <a:latin typeface="Meiryo" panose="020B0604030504040204" pitchFamily="34" charset="-128"/>
                <a:ea typeface="Meiryo" panose="020B0604030504040204" pitchFamily="34" charset="-128"/>
                <a:cs typeface="Times New Roman" panose="02020603050405020304" pitchFamily="18" charset="0"/>
              </a:rPr>
              <a:t>オンライン診療の導入を検討している医師向け講座</a:t>
            </a:r>
            <a:endParaRPr lang="en-US" altLang="ja-JP" sz="1400" b="1" kern="100" dirty="0">
              <a:latin typeface="Meiryo" panose="020B0604030504040204" pitchFamily="34" charset="-128"/>
              <a:ea typeface="Meiryo" panose="020B0604030504040204" pitchFamily="34" charset="-128"/>
              <a:cs typeface="Times New Roman" panose="02020603050405020304" pitchFamily="18" charset="0"/>
            </a:endParaRPr>
          </a:p>
          <a:p>
            <a:pPr algn="ctr"/>
            <a:endParaRPr lang="en-US" altLang="ja-JP" sz="400" b="1" kern="100" dirty="0">
              <a:latin typeface="Meiryo" panose="020B0604030504040204" pitchFamily="34" charset="-128"/>
              <a:ea typeface="Meiryo" panose="020B0604030504040204" pitchFamily="34" charset="-128"/>
              <a:cs typeface="Times New Roman" panose="02020603050405020304" pitchFamily="18" charset="0"/>
            </a:endParaRPr>
          </a:p>
          <a:p>
            <a:pPr algn="ctr">
              <a:spcAft>
                <a:spcPts val="0"/>
              </a:spcAft>
            </a:pPr>
            <a:r>
              <a:rPr lang="ja-JP" altLang="en-US" sz="1700" b="1" kern="100" dirty="0">
                <a:latin typeface="メイリオ" panose="020B0604030504040204" pitchFamily="50" charset="-128"/>
                <a:ea typeface="メイリオ" panose="020B0604030504040204" pitchFamily="50" charset="-128"/>
                <a:cs typeface="Times New Roman" panose="02020603050405020304" pitchFamily="18" charset="0"/>
              </a:rPr>
              <a:t>「オンライン診療 カンファレンス」</a:t>
            </a:r>
            <a:endParaRPr lang="en-US" altLang="ja-JP" sz="1700" b="1" kern="100" dirty="0">
              <a:latin typeface="メイリオ" panose="020B0604030504040204" pitchFamily="50" charset="-128"/>
              <a:ea typeface="メイリオ" panose="020B0604030504040204" pitchFamily="50" charset="-128"/>
              <a:cs typeface="Times New Roman" panose="02020603050405020304" pitchFamily="18" charset="0"/>
            </a:endParaRPr>
          </a:p>
          <a:p>
            <a:pPr algn="ctr">
              <a:spcAft>
                <a:spcPts val="0"/>
              </a:spcAft>
            </a:pPr>
            <a:endParaRPr lang="en-US" altLang="ja-JP" sz="100" u="sng" kern="100" dirty="0">
              <a:latin typeface="メイリオ" panose="020B0604030504040204" pitchFamily="50" charset="-128"/>
              <a:ea typeface="メイリオ" panose="020B0604030504040204" pitchFamily="50" charset="-128"/>
              <a:cs typeface="Times New Roman" panose="02020603050405020304" pitchFamily="18" charset="0"/>
            </a:endParaRPr>
          </a:p>
          <a:p>
            <a:pPr algn="ctr">
              <a:spcAft>
                <a:spcPts val="0"/>
              </a:spcAft>
            </a:pPr>
            <a:endParaRPr lang="en-US" altLang="ja-JP" sz="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ctr">
              <a:spcAft>
                <a:spcPts val="0"/>
              </a:spcAft>
            </a:pPr>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～クリニックにおけるオンライン診察の有効な活用方法と実施時の不安を解消～</a:t>
            </a:r>
          </a:p>
        </p:txBody>
      </p:sp>
      <p:sp>
        <p:nvSpPr>
          <p:cNvPr id="21" name="正方形/長方形 20">
            <a:extLst>
              <a:ext uri="{FF2B5EF4-FFF2-40B4-BE49-F238E27FC236}">
                <a16:creationId xmlns:a16="http://schemas.microsoft.com/office/drawing/2014/main" id="{FC25C691-AFD4-4D2C-8A7F-5750A8946485}"/>
              </a:ext>
            </a:extLst>
          </p:cNvPr>
          <p:cNvSpPr/>
          <p:nvPr/>
        </p:nvSpPr>
        <p:spPr>
          <a:xfrm>
            <a:off x="42119" y="2138326"/>
            <a:ext cx="6766439" cy="1785104"/>
          </a:xfrm>
          <a:prstGeom prst="rect">
            <a:avLst/>
          </a:prstGeom>
        </p:spPr>
        <p:txBody>
          <a:bodyPr wrap="square">
            <a:spAutoFit/>
          </a:bodyPr>
          <a:lstStyle/>
          <a:p>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DOC</a:t>
            </a: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TOKYO</a:t>
            </a:r>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http://doctokyo.jp/</a:t>
            </a:r>
            <a:r>
              <a:rPr kumimoji="1" lang="ja-JP" altLang="en-US" sz="1100" dirty="0">
                <a:latin typeface="メイリオ" panose="020B0604030504040204" pitchFamily="50" charset="-128"/>
                <a:ea typeface="メイリオ" panose="020B0604030504040204" pitchFamily="50" charset="-128"/>
              </a:rPr>
              <a:t>）（エグゼメディカル、代表 高山豊明）は</a:t>
            </a:r>
            <a:r>
              <a:rPr kumimoji="1" lang="en-US" altLang="ja-JP" sz="1100" dirty="0">
                <a:latin typeface="メイリオ" panose="020B0604030504040204" pitchFamily="50" charset="-128"/>
                <a:ea typeface="メイリオ" panose="020B0604030504040204" pitchFamily="50" charset="-128"/>
              </a:rPr>
              <a:t>6</a:t>
            </a:r>
            <a:r>
              <a:rPr kumimoji="1" lang="ja-JP" altLang="en-US" sz="1100" dirty="0">
                <a:latin typeface="メイリオ" panose="020B0604030504040204" pitchFamily="50" charset="-128"/>
                <a:ea typeface="メイリオ" panose="020B0604030504040204" pitchFamily="50" charset="-128"/>
              </a:rPr>
              <a:t>月</a:t>
            </a:r>
            <a:r>
              <a:rPr kumimoji="1" lang="en-US" altLang="ja-JP" sz="1100" dirty="0">
                <a:latin typeface="メイリオ" panose="020B0604030504040204" pitchFamily="50" charset="-128"/>
                <a:ea typeface="メイリオ" panose="020B0604030504040204" pitchFamily="50" charset="-128"/>
              </a:rPr>
              <a:t>24</a:t>
            </a:r>
            <a:r>
              <a:rPr kumimoji="1" lang="ja-JP" altLang="en-US" sz="1100" dirty="0">
                <a:latin typeface="メイリオ" panose="020B0604030504040204" pitchFamily="50" charset="-128"/>
                <a:ea typeface="メイリオ" panose="020B0604030504040204" pitchFamily="50" charset="-128"/>
              </a:rPr>
              <a:t>日にオンライン診療の導入を検討している医師向けに「オンライン診療 カンファレンス」を東京・日本橋ライフサイエンスビルディング</a:t>
            </a:r>
            <a:r>
              <a:rPr lang="ja-JP" altLang="en-US" sz="1100" dirty="0">
                <a:latin typeface="メイリオ" panose="020B0604030504040204" pitchFamily="50" charset="-128"/>
                <a:ea typeface="メイリオ" panose="020B0604030504040204" pitchFamily="50" charset="-128"/>
              </a:rPr>
              <a:t>で開催します。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月の診療報酬改定でオンライン診療の診療報酬が新設されましたが、活用方法や実施時の不安はまだ解消されてなく、弊社で運営する</a:t>
            </a:r>
            <a:r>
              <a:rPr lang="en-US" altLang="ja-JP" sz="1100" dirty="0">
                <a:latin typeface="メイリオ" panose="020B0604030504040204" pitchFamily="50" charset="-128"/>
                <a:ea typeface="メイリオ" panose="020B0604030504040204" pitchFamily="50" charset="-128"/>
              </a:rPr>
              <a:t>DOC</a:t>
            </a: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TOKYO</a:t>
            </a:r>
            <a:r>
              <a:rPr lang="ja-JP" altLang="en-US" sz="1100" dirty="0" err="1">
                <a:latin typeface="メイリオ" panose="020B0604030504040204" pitchFamily="50" charset="-128"/>
                <a:ea typeface="メイリオ" panose="020B0604030504040204" pitchFamily="50" charset="-128"/>
              </a:rPr>
              <a:t>には</a:t>
            </a:r>
            <a:r>
              <a:rPr lang="ja-JP" altLang="en-US" sz="1100" dirty="0">
                <a:latin typeface="メイリオ" panose="020B0604030504040204" pitchFamily="50" charset="-128"/>
                <a:ea typeface="メイリオ" panose="020B0604030504040204" pitchFamily="50" charset="-128"/>
              </a:rPr>
              <a:t>開業医の会員などから多くの質問が寄せられています。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そこで今回、クリニックにおけるオンライン診察の有効な活用方法と実施時の不安を解消すべく、オンライン診療のガイドライン作成に関与した厚生労働省担当者他、有識者をお招きし講演いただきます。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また、オンライン診療を導入している医師からの事例報告として、オンライン診療活用によるアドヒアランス向上や早期導入による効果についてもお話します。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当日はオンライン診療システムベンダーによる、製品展示、プロダクト説明も予定してます。</a:t>
            </a:r>
            <a:endParaRPr lang="en-US" altLang="ja-JP" sz="11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A05A4FD4-5FB7-459E-AAE9-6376659B739E}"/>
              </a:ext>
            </a:extLst>
          </p:cNvPr>
          <p:cNvSpPr/>
          <p:nvPr/>
        </p:nvSpPr>
        <p:spPr>
          <a:xfrm>
            <a:off x="284325" y="2071155"/>
            <a:ext cx="784189" cy="169277"/>
          </a:xfrm>
          <a:prstGeom prst="rect">
            <a:avLst/>
          </a:prstGeom>
        </p:spPr>
        <p:txBody>
          <a:bodyPr wrap="none">
            <a:spAutoFit/>
          </a:bodyPr>
          <a:lstStyle/>
          <a:p>
            <a:r>
              <a:rPr kumimoji="1" lang="ja-JP" altLang="en-US" sz="500" dirty="0">
                <a:latin typeface="メイリオ" panose="020B0604030504040204" pitchFamily="50" charset="-128"/>
                <a:ea typeface="メイリオ" panose="020B0604030504040204" pitchFamily="50" charset="-128"/>
              </a:rPr>
              <a:t>ドック 　トーキョー</a:t>
            </a:r>
          </a:p>
        </p:txBody>
      </p:sp>
    </p:spTree>
    <p:extLst>
      <p:ext uri="{BB962C8B-B14F-4D97-AF65-F5344CB8AC3E}">
        <p14:creationId xmlns:p14="http://schemas.microsoft.com/office/powerpoint/2010/main" val="34821595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3896</TotalTime>
  <Words>177</Words>
  <Application>Microsoft Office PowerPoint</Application>
  <PresentationFormat>A4 210 x 297 mm</PresentationFormat>
  <Paragraphs>51</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メイリオ</vt:lpstr>
      <vt:lpstr>メイリオ</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miyake</dc:creator>
  <cp:lastModifiedBy>miyake</cp:lastModifiedBy>
  <cp:revision>64</cp:revision>
  <cp:lastPrinted>2018-04-23T04:16:32Z</cp:lastPrinted>
  <dcterms:created xsi:type="dcterms:W3CDTF">2017-07-19T03:06:29Z</dcterms:created>
  <dcterms:modified xsi:type="dcterms:W3CDTF">2018-04-26T06:36:09Z</dcterms:modified>
</cp:coreProperties>
</file>