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59" r:id="rId4"/>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375" autoAdjust="0"/>
  </p:normalViewPr>
  <p:slideViewPr>
    <p:cSldViewPr>
      <p:cViewPr>
        <p:scale>
          <a:sx n="65" d="100"/>
          <a:sy n="65" d="100"/>
        </p:scale>
        <p:origin x="-2028" y="-3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55E0891-514E-6946-9C47-0F29A6C8AD4B}" type="datetimeFigureOut">
              <a:rPr kumimoji="1" lang="ja-JP" altLang="en-US" smtClean="0"/>
              <a:t>2018/7/12</a:t>
            </a:fld>
            <a:endParaRPr kumimoji="1" lang="ja-JP" altLang="en-US"/>
          </a:p>
        </p:txBody>
      </p:sp>
      <p:sp>
        <p:nvSpPr>
          <p:cNvPr id="4" name="スライド イメージ プレースホルダー 3"/>
          <p:cNvSpPr>
            <a:spLocks noGrp="1" noRot="1" noChangeAspect="1"/>
          </p:cNvSpPr>
          <p:nvPr>
            <p:ph type="sldImg" idx="2"/>
          </p:nvPr>
        </p:nvSpPr>
        <p:spPr>
          <a:xfrm>
            <a:off x="1981200" y="739775"/>
            <a:ext cx="2773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4B52D7D-AE1B-C34F-9404-28E28EF57153}" type="slidenum">
              <a:rPr kumimoji="1" lang="ja-JP" altLang="en-US" smtClean="0"/>
              <a:t>‹#›</a:t>
            </a:fld>
            <a:endParaRPr kumimoji="1" lang="ja-JP" altLang="en-US"/>
          </a:p>
        </p:txBody>
      </p:sp>
    </p:spTree>
    <p:extLst>
      <p:ext uri="{BB962C8B-B14F-4D97-AF65-F5344CB8AC3E}">
        <p14:creationId xmlns:p14="http://schemas.microsoft.com/office/powerpoint/2010/main" val="342029572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B52D7D-AE1B-C34F-9404-28E28EF57153}" type="slidenum">
              <a:rPr kumimoji="1" lang="ja-JP" altLang="en-US" smtClean="0"/>
              <a:t>1</a:t>
            </a:fld>
            <a:endParaRPr kumimoji="1" lang="ja-JP" altLang="en-US"/>
          </a:p>
        </p:txBody>
      </p:sp>
    </p:spTree>
    <p:extLst>
      <p:ext uri="{BB962C8B-B14F-4D97-AF65-F5344CB8AC3E}">
        <p14:creationId xmlns:p14="http://schemas.microsoft.com/office/powerpoint/2010/main" val="4546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B52D7D-AE1B-C34F-9404-28E28EF57153}" type="slidenum">
              <a:rPr kumimoji="1" lang="ja-JP" altLang="en-US" smtClean="0"/>
              <a:t>2</a:t>
            </a:fld>
            <a:endParaRPr kumimoji="1" lang="ja-JP" altLang="en-US"/>
          </a:p>
        </p:txBody>
      </p:sp>
    </p:spTree>
    <p:extLst>
      <p:ext uri="{BB962C8B-B14F-4D97-AF65-F5344CB8AC3E}">
        <p14:creationId xmlns:p14="http://schemas.microsoft.com/office/powerpoint/2010/main" val="41122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76201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21362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140331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90289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58458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208987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427270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164710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148544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419921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87D4AA-4548-445F-8DEC-69662F11AF3C}" type="datetimeFigureOut">
              <a:rPr kumimoji="1" lang="ja-JP" altLang="en-US" smtClean="0"/>
              <a:t>2018/7/12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78776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287D4AA-4548-445F-8DEC-69662F11AF3C}" type="datetimeFigureOut">
              <a:rPr kumimoji="1" lang="ja-JP" altLang="en-US" smtClean="0"/>
              <a:t>2018/7/12</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9056E4B-FFC0-4F94-949B-F15D7E72C0D8}" type="slidenum">
              <a:rPr kumimoji="1" lang="ja-JP" altLang="en-US" smtClean="0"/>
              <a:t>‹#›</a:t>
            </a:fld>
            <a:endParaRPr kumimoji="1" lang="ja-JP" altLang="en-US"/>
          </a:p>
        </p:txBody>
      </p:sp>
    </p:spTree>
    <p:extLst>
      <p:ext uri="{BB962C8B-B14F-4D97-AF65-F5344CB8AC3E}">
        <p14:creationId xmlns:p14="http://schemas.microsoft.com/office/powerpoint/2010/main" val="419190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hyperlink" Target="https://gundam-vs.jp/extreme/acmb-on/" TargetMode="External"/><Relationship Id="rId3" Type="http://schemas.openxmlformats.org/officeDocument/2006/relationships/hyperlink" Target="https://c3afatokyo.com/" TargetMode="External"/><Relationship Id="rId7" Type="http://schemas.openxmlformats.org/officeDocument/2006/relationships/hyperlink" Target="https://www.esportsport.jp/gggp/"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info@eigapub.com" TargetMode="External"/><Relationship Id="rId9" Type="http://schemas.openxmlformats.org/officeDocument/2006/relationships/hyperlink" Target="https://gansoku.ggame.jp/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3afaTOKYO2018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20" y="0"/>
            <a:ext cx="5272794" cy="3726024"/>
          </a:xfrm>
          <a:prstGeom prst="rect">
            <a:avLst/>
          </a:prstGeom>
        </p:spPr>
      </p:pic>
      <p:sp>
        <p:nvSpPr>
          <p:cNvPr id="15" name="Rectangle 25"/>
          <p:cNvSpPr>
            <a:spLocks noChangeArrowheads="1"/>
          </p:cNvSpPr>
          <p:nvPr/>
        </p:nvSpPr>
        <p:spPr bwMode="auto">
          <a:xfrm>
            <a:off x="5545806" y="216387"/>
            <a:ext cx="112355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i="0" u="none" strike="noStrike" cap="none" normalizeH="0" baseline="0" dirty="0">
                <a:ln>
                  <a:noFill/>
                </a:ln>
                <a:solidFill>
                  <a:schemeClr val="tx1"/>
                </a:solidFill>
                <a:effectLst/>
                <a:latin typeface="+mj-ea"/>
                <a:ea typeface="+mj-ea"/>
                <a:cs typeface="Times New Roman" pitchFamily="18" charset="0"/>
              </a:rPr>
              <a:t>2018</a:t>
            </a:r>
            <a:r>
              <a:rPr kumimoji="1" lang="ja-JP" altLang="en-US" sz="1000" i="0" u="none" strike="noStrike" cap="none" normalizeH="0" baseline="0" dirty="0">
                <a:ln>
                  <a:noFill/>
                </a:ln>
                <a:solidFill>
                  <a:schemeClr val="tx1"/>
                </a:solidFill>
                <a:effectLst/>
                <a:latin typeface="+mj-ea"/>
                <a:ea typeface="+mj-ea"/>
                <a:cs typeface="Times New Roman" pitchFamily="18" charset="0"/>
              </a:rPr>
              <a:t>年</a:t>
            </a:r>
            <a:r>
              <a:rPr kumimoji="1" lang="en-US" altLang="ja-JP" sz="1000" i="0" u="none" strike="noStrike" cap="none" normalizeH="0" baseline="0" dirty="0">
                <a:ln>
                  <a:noFill/>
                </a:ln>
                <a:solidFill>
                  <a:schemeClr val="tx1"/>
                </a:solidFill>
                <a:effectLst/>
                <a:latin typeface="+mj-ea"/>
                <a:ea typeface="+mj-ea"/>
                <a:cs typeface="Times New Roman" pitchFamily="18" charset="0"/>
              </a:rPr>
              <a:t>7</a:t>
            </a:r>
            <a:r>
              <a:rPr kumimoji="1" lang="ja-JP" altLang="en-US" sz="1000" i="0" u="none" strike="noStrike" cap="none" normalizeH="0" baseline="0" dirty="0">
                <a:ln>
                  <a:noFill/>
                </a:ln>
                <a:solidFill>
                  <a:schemeClr val="tx1"/>
                </a:solidFill>
                <a:effectLst/>
                <a:latin typeface="+mj-ea"/>
                <a:ea typeface="+mj-ea"/>
                <a:cs typeface="Times New Roman" pitchFamily="18" charset="0"/>
              </a:rPr>
              <a:t>月吉日</a:t>
            </a:r>
            <a:endParaRPr lang="en-US" altLang="ja-JP" dirty="0">
              <a:latin typeface="+mj-ea"/>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500" i="0" u="none" strike="noStrike" cap="none" normalizeH="0" baseline="0" dirty="0">
              <a:ln>
                <a:noFill/>
              </a:ln>
              <a:solidFill>
                <a:schemeClr val="tx1"/>
              </a:solidFill>
              <a:effectLst/>
              <a:latin typeface="+mj-ea"/>
              <a:ea typeface="+mj-ea"/>
              <a:cs typeface="ＭＳ Ｐゴシック" pitchFamily="50" charset="-128"/>
            </a:endParaRPr>
          </a:p>
        </p:txBody>
      </p:sp>
      <p:sp>
        <p:nvSpPr>
          <p:cNvPr id="17" name="Rectangle 26"/>
          <p:cNvSpPr>
            <a:spLocks noChangeArrowheads="1"/>
          </p:cNvSpPr>
          <p:nvPr/>
        </p:nvSpPr>
        <p:spPr bwMode="auto">
          <a:xfrm>
            <a:off x="133403" y="3119016"/>
            <a:ext cx="649959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algn="ctr"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dirty="0">
                <a:ln>
                  <a:noFill/>
                </a:ln>
                <a:solidFill>
                  <a:schemeClr val="tx1"/>
                </a:solidFill>
                <a:effectLst/>
                <a:latin typeface="+mj-ea"/>
                <a:ea typeface="+mj-ea"/>
                <a:cs typeface="Times New Roman" pitchFamily="18" charset="0"/>
              </a:rPr>
              <a:t>平素よりお世話になっております。毎年ご好評頂いております日本最大級のキャラクター＆ホビーイベント</a:t>
            </a:r>
            <a:endParaRPr kumimoji="1" lang="ja-JP" altLang="ja-JP" sz="500" b="0" i="0" u="none" strike="noStrike" cap="none" normalizeH="0" baseline="0" dirty="0">
              <a:ln>
                <a:noFill/>
              </a:ln>
              <a:solidFill>
                <a:schemeClr val="tx1"/>
              </a:solidFill>
              <a:effectLst/>
              <a:latin typeface="+mj-ea"/>
              <a:ea typeface="+mj-ea"/>
            </a:endParaRPr>
          </a:p>
          <a:p>
            <a:pPr marL="0" marR="0" lvl="0" indent="127000" algn="ctr" defTabSz="914400" rtl="0" eaLnBrk="0" fontAlgn="base" latinLnBrk="0" hangingPunct="0">
              <a:lnSpc>
                <a:spcPct val="100000"/>
              </a:lnSpc>
              <a:spcBef>
                <a:spcPct val="0"/>
              </a:spcBef>
              <a:spcAft>
                <a:spcPct val="0"/>
              </a:spcAft>
              <a:buClrTx/>
              <a:buSzTx/>
              <a:buFontTx/>
              <a:buNone/>
              <a:tabLst/>
            </a:pPr>
            <a:r>
              <a:rPr kumimoji="1" lang="ja-JP" altLang="ja-JP" sz="1200" b="1" i="0" u="sng" strike="noStrike" cap="none" normalizeH="0" baseline="0" dirty="0">
                <a:ln>
                  <a:noFill/>
                </a:ln>
                <a:solidFill>
                  <a:schemeClr val="tx1"/>
                </a:solidFill>
                <a:effectLst/>
                <a:latin typeface="+mn-ea"/>
                <a:ea typeface="+mn-ea"/>
                <a:cs typeface="Times New Roman" pitchFamily="18" charset="0"/>
              </a:rPr>
              <a:t>「Ｃ３ＡＦＡ</a:t>
            </a:r>
            <a:r>
              <a:rPr kumimoji="1" lang="en-US" altLang="ja-JP" sz="1200" b="1" i="0" u="sng" strike="noStrike" cap="none" normalizeH="0" baseline="0" dirty="0">
                <a:ln>
                  <a:noFill/>
                </a:ln>
                <a:solidFill>
                  <a:schemeClr val="tx1"/>
                </a:solidFill>
                <a:effectLst/>
                <a:latin typeface="+mn-ea"/>
                <a:ea typeface="+mn-ea"/>
                <a:cs typeface="Times New Roman" pitchFamily="18" charset="0"/>
              </a:rPr>
              <a:t> </a:t>
            </a:r>
            <a:r>
              <a:rPr kumimoji="1" lang="ja-JP" altLang="ja-JP" sz="1200" b="1" i="0" u="sng" strike="noStrike" cap="none" normalizeH="0" baseline="0" dirty="0">
                <a:ln>
                  <a:noFill/>
                </a:ln>
                <a:solidFill>
                  <a:schemeClr val="tx1"/>
                </a:solidFill>
                <a:effectLst/>
                <a:latin typeface="+mn-ea"/>
                <a:ea typeface="+mn-ea"/>
                <a:cs typeface="Times New Roman" pitchFamily="18" charset="0"/>
              </a:rPr>
              <a:t>ＴＯＫＹＯ</a:t>
            </a:r>
            <a:r>
              <a:rPr kumimoji="1" lang="en-US" altLang="ja-JP" sz="1200" b="1" i="0" u="sng" strike="noStrike" cap="none" normalizeH="0" baseline="0" dirty="0">
                <a:ln>
                  <a:noFill/>
                </a:ln>
                <a:solidFill>
                  <a:schemeClr val="tx1"/>
                </a:solidFill>
                <a:effectLst/>
                <a:latin typeface="+mn-ea"/>
                <a:ea typeface="+mn-ea"/>
                <a:cs typeface="Times New Roman" pitchFamily="18" charset="0"/>
              </a:rPr>
              <a:t> </a:t>
            </a:r>
            <a:r>
              <a:rPr lang="ja-JP" altLang="en-US" sz="1200" b="1" u="sng" dirty="0">
                <a:latin typeface="+mn-ea"/>
                <a:ea typeface="+mn-ea"/>
                <a:cs typeface="Times New Roman" pitchFamily="18" charset="0"/>
              </a:rPr>
              <a:t>2</a:t>
            </a:r>
            <a:r>
              <a:rPr lang="en-US" altLang="ja-JP" sz="1200" b="1" u="sng" dirty="0">
                <a:latin typeface="+mn-ea"/>
                <a:ea typeface="+mn-ea"/>
                <a:cs typeface="Times New Roman" pitchFamily="18" charset="0"/>
              </a:rPr>
              <a:t>018</a:t>
            </a:r>
            <a:r>
              <a:rPr kumimoji="1" lang="ja-JP" altLang="en-US" sz="1200" b="1" i="0" u="sng" strike="noStrike" cap="none" normalizeH="0" baseline="0" dirty="0">
                <a:ln>
                  <a:noFill/>
                </a:ln>
                <a:solidFill>
                  <a:schemeClr val="tx1"/>
                </a:solidFill>
                <a:effectLst/>
                <a:latin typeface="+mn-ea"/>
                <a:ea typeface="+mn-ea"/>
                <a:cs typeface="Times New Roman" pitchFamily="18" charset="0"/>
              </a:rPr>
              <a:t>」</a:t>
            </a:r>
            <a:r>
              <a:rPr kumimoji="1" lang="ja-JP" altLang="en-US" sz="1000" b="0" i="0" u="none" strike="noStrike" cap="none" normalizeH="0" baseline="0" dirty="0">
                <a:ln>
                  <a:noFill/>
                </a:ln>
                <a:solidFill>
                  <a:schemeClr val="tx1"/>
                </a:solidFill>
                <a:effectLst/>
                <a:latin typeface="+mj-ea"/>
                <a:ea typeface="+mj-ea"/>
                <a:cs typeface="Times New Roman" pitchFamily="18" charset="0"/>
              </a:rPr>
              <a:t>が、</a:t>
            </a:r>
            <a:r>
              <a:rPr kumimoji="1" lang="en-US" altLang="ja-JP" sz="1200" b="1" i="0" u="sng" strike="noStrike" cap="none" normalizeH="0" baseline="0" dirty="0">
                <a:ln>
                  <a:noFill/>
                </a:ln>
                <a:solidFill>
                  <a:schemeClr val="tx1"/>
                </a:solidFill>
                <a:effectLst/>
                <a:latin typeface="+mj-ea"/>
                <a:ea typeface="+mj-ea"/>
                <a:cs typeface="Times New Roman" pitchFamily="18" charset="0"/>
              </a:rPr>
              <a:t>8</a:t>
            </a:r>
            <a:r>
              <a:rPr kumimoji="1" lang="ja-JP" altLang="en-US" sz="1200" b="1" i="0" u="sng" strike="noStrike" cap="none" normalizeH="0" baseline="0" dirty="0">
                <a:ln>
                  <a:noFill/>
                </a:ln>
                <a:solidFill>
                  <a:schemeClr val="tx1"/>
                </a:solidFill>
                <a:effectLst/>
                <a:latin typeface="+mj-ea"/>
                <a:ea typeface="+mj-ea"/>
                <a:cs typeface="Times New Roman" pitchFamily="18" charset="0"/>
              </a:rPr>
              <a:t>月</a:t>
            </a:r>
            <a:r>
              <a:rPr kumimoji="1" lang="en-US" altLang="ja-JP" sz="1200" b="1" i="0" u="sng" strike="noStrike" cap="none" normalizeH="0" baseline="0" dirty="0">
                <a:ln>
                  <a:noFill/>
                </a:ln>
                <a:solidFill>
                  <a:schemeClr val="tx1"/>
                </a:solidFill>
                <a:effectLst/>
                <a:latin typeface="+mj-ea"/>
                <a:ea typeface="+mj-ea"/>
                <a:cs typeface="Times New Roman" pitchFamily="18" charset="0"/>
              </a:rPr>
              <a:t>25</a:t>
            </a:r>
            <a:r>
              <a:rPr kumimoji="1" lang="ja-JP" altLang="en-US" sz="1200" b="1" i="0" u="sng" strike="noStrike" cap="none" normalizeH="0" baseline="0" dirty="0">
                <a:ln>
                  <a:noFill/>
                </a:ln>
                <a:solidFill>
                  <a:schemeClr val="tx1"/>
                </a:solidFill>
                <a:effectLst/>
                <a:latin typeface="+mj-ea"/>
                <a:ea typeface="+mj-ea"/>
                <a:cs typeface="Times New Roman" pitchFamily="18" charset="0"/>
              </a:rPr>
              <a:t>日（土）・</a:t>
            </a:r>
            <a:r>
              <a:rPr kumimoji="1" lang="en-US" altLang="ja-JP" sz="1200" b="1" i="0" u="sng" strike="noStrike" cap="none" normalizeH="0" baseline="0" dirty="0">
                <a:ln>
                  <a:noFill/>
                </a:ln>
                <a:solidFill>
                  <a:schemeClr val="tx1"/>
                </a:solidFill>
                <a:effectLst/>
                <a:latin typeface="+mj-ea"/>
                <a:ea typeface="+mj-ea"/>
                <a:cs typeface="Times New Roman" pitchFamily="18" charset="0"/>
              </a:rPr>
              <a:t>26</a:t>
            </a:r>
            <a:r>
              <a:rPr kumimoji="1" lang="ja-JP" altLang="en-US" sz="1200" b="1" i="0" u="sng" strike="noStrike" cap="none" normalizeH="0" baseline="0" dirty="0">
                <a:ln>
                  <a:noFill/>
                </a:ln>
                <a:solidFill>
                  <a:schemeClr val="tx1"/>
                </a:solidFill>
                <a:effectLst/>
                <a:latin typeface="+mj-ea"/>
                <a:ea typeface="+mj-ea"/>
                <a:cs typeface="Times New Roman" pitchFamily="18" charset="0"/>
              </a:rPr>
              <a:t>日（日）</a:t>
            </a:r>
            <a:r>
              <a:rPr kumimoji="1" lang="ja-JP" altLang="en-US" sz="1000" b="0" i="0" u="none" strike="noStrike" cap="none" normalizeH="0" baseline="0" dirty="0">
                <a:ln>
                  <a:noFill/>
                </a:ln>
                <a:solidFill>
                  <a:schemeClr val="tx1"/>
                </a:solidFill>
                <a:effectLst/>
                <a:latin typeface="+mj-ea"/>
                <a:ea typeface="+mj-ea"/>
                <a:cs typeface="Times New Roman" pitchFamily="18" charset="0"/>
              </a:rPr>
              <a:t>の２日間、幕張メッセ国際展示場にて開催いたします。</a:t>
            </a:r>
            <a:endParaRPr kumimoji="1" lang="ja-JP" altLang="en-US" sz="500" b="0" i="0" u="none" strike="noStrike" cap="none" normalizeH="0" baseline="0" dirty="0">
              <a:ln>
                <a:noFill/>
              </a:ln>
              <a:solidFill>
                <a:schemeClr val="tx1"/>
              </a:solidFill>
              <a:effectLst/>
              <a:latin typeface="+mj-ea"/>
              <a:ea typeface="+mj-ea"/>
            </a:endParaRPr>
          </a:p>
          <a:p>
            <a:pPr marL="0" marR="0" lvl="0" indent="12700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cs typeface="Times New Roman" pitchFamily="18" charset="0"/>
              </a:rPr>
              <a:t>今回も多彩なステージ、企業ブースなど、魅力あふれる企画を用意して皆様のご来場をお待ちしております。</a:t>
            </a:r>
            <a:endParaRPr kumimoji="1" lang="ja-JP" altLang="en-US" sz="500" b="0" i="0" u="none" strike="noStrike" cap="none" normalizeH="0" baseline="0" dirty="0">
              <a:ln>
                <a:noFill/>
              </a:ln>
              <a:solidFill>
                <a:schemeClr val="tx1"/>
              </a:solidFill>
              <a:effectLst/>
              <a:latin typeface="+mj-ea"/>
              <a:ea typeface="+mj-ea"/>
            </a:endParaRPr>
          </a:p>
          <a:p>
            <a:pPr marL="0" marR="0" lvl="0" indent="127000" algn="ctr"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mj-ea"/>
              <a:ea typeface="+mj-ea"/>
            </a:endParaRPr>
          </a:p>
        </p:txBody>
      </p:sp>
      <p:sp>
        <p:nvSpPr>
          <p:cNvPr id="45" name="Rectangle 28"/>
          <p:cNvSpPr>
            <a:spLocks noChangeArrowheads="1"/>
          </p:cNvSpPr>
          <p:nvPr/>
        </p:nvSpPr>
        <p:spPr bwMode="auto">
          <a:xfrm>
            <a:off x="2011319" y="4428809"/>
            <a:ext cx="25571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a:r>
              <a:rPr kumimoji="1" lang="ja-JP" altLang="ja-JP" sz="1200" b="1" i="0" u="none" strike="noStrike" cap="none" normalizeH="0" baseline="0" dirty="0">
                <a:ln>
                  <a:noFill/>
                </a:ln>
                <a:solidFill>
                  <a:schemeClr val="tx1"/>
                </a:solidFill>
                <a:effectLst/>
                <a:latin typeface="+mj-ea"/>
                <a:ea typeface="+mj-ea"/>
                <a:cs typeface="Times New Roman" pitchFamily="18" charset="0"/>
              </a:rPr>
              <a:t>【</a:t>
            </a:r>
            <a:r>
              <a:rPr lang="ja-JP" altLang="en-US" sz="1200" b="1" dirty="0">
                <a:latin typeface="+mj-ea"/>
                <a:ea typeface="+mj-ea"/>
                <a:cs typeface="Times New Roman" pitchFamily="18" charset="0"/>
              </a:rPr>
              <a:t>Ｃ３ＡＦＡ ＴＯＫＹＯ</a:t>
            </a:r>
            <a:r>
              <a:rPr lang="en-US" altLang="ja-JP" sz="1200" b="1" dirty="0">
                <a:latin typeface="+mj-ea"/>
                <a:ea typeface="+mj-ea"/>
                <a:cs typeface="Times New Roman" pitchFamily="18" charset="0"/>
              </a:rPr>
              <a:t> </a:t>
            </a:r>
            <a:r>
              <a:rPr lang="ja-JP" altLang="en-US" sz="1200" b="1" dirty="0">
                <a:latin typeface="+mn-ea"/>
                <a:cs typeface="Times New Roman" pitchFamily="18" charset="0"/>
              </a:rPr>
              <a:t>2</a:t>
            </a:r>
            <a:r>
              <a:rPr lang="en-US" altLang="ja-JP" sz="1200" b="1" dirty="0">
                <a:latin typeface="+mn-ea"/>
                <a:cs typeface="Times New Roman" pitchFamily="18" charset="0"/>
              </a:rPr>
              <a:t>018</a:t>
            </a:r>
            <a:r>
              <a:rPr lang="ja-JP" altLang="en-US" sz="1200" b="1" dirty="0">
                <a:latin typeface="+mj-ea"/>
                <a:ea typeface="+mj-ea"/>
                <a:cs typeface="Times New Roman" pitchFamily="18" charset="0"/>
              </a:rPr>
              <a:t>　</a:t>
            </a:r>
            <a:r>
              <a:rPr kumimoji="1" lang="ja-JP" altLang="ja-JP" sz="1200" b="1" i="0" u="none" strike="noStrike" cap="none" normalizeH="0" baseline="0" dirty="0">
                <a:ln>
                  <a:noFill/>
                </a:ln>
                <a:solidFill>
                  <a:schemeClr val="tx1"/>
                </a:solidFill>
                <a:effectLst/>
                <a:latin typeface="+mj-ea"/>
                <a:ea typeface="+mj-ea"/>
                <a:cs typeface="Times New Roman" pitchFamily="18" charset="0"/>
              </a:rPr>
              <a:t>開催概要】</a:t>
            </a:r>
            <a:endParaRPr kumimoji="1" lang="ja-JP" altLang="ja-JP" sz="800" b="1" i="0" u="none" strike="noStrike" cap="none" normalizeH="0" baseline="0" dirty="0">
              <a:ln>
                <a:noFill/>
              </a:ln>
              <a:solidFill>
                <a:schemeClr val="tx1"/>
              </a:solidFill>
              <a:effectLst/>
              <a:latin typeface="+mj-ea"/>
              <a:ea typeface="+mj-ea"/>
            </a:endParaRPr>
          </a:p>
        </p:txBody>
      </p:sp>
      <p:sp>
        <p:nvSpPr>
          <p:cNvPr id="49" name="Rectangle 28"/>
          <p:cNvSpPr>
            <a:spLocks noChangeArrowheads="1"/>
          </p:cNvSpPr>
          <p:nvPr/>
        </p:nvSpPr>
        <p:spPr bwMode="auto">
          <a:xfrm>
            <a:off x="5028657" y="7111441"/>
            <a:ext cx="1766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eaLnBrk="0" hangingPunct="0"/>
            <a:r>
              <a:rPr lang="ja-JP" altLang="en-US" sz="600" dirty="0">
                <a:latin typeface="+mn-ea"/>
                <a:ea typeface="+mn-ea"/>
              </a:rPr>
              <a:t>イラスト／吉崎観音</a:t>
            </a:r>
            <a:endParaRPr lang="en-US" altLang="ja-JP" sz="600" dirty="0">
              <a:latin typeface="+mn-ea"/>
              <a:ea typeface="+mn-ea"/>
            </a:endParaRPr>
          </a:p>
          <a:p>
            <a:r>
              <a:rPr lang="en-US" altLang="ja-JP" sz="600" dirty="0">
                <a:latin typeface="+mn-ea"/>
                <a:ea typeface="+mn-ea"/>
              </a:rPr>
              <a:t>©OK/C3AFA ©YM/C3AFA ©C3AFA</a:t>
            </a:r>
            <a:endParaRPr kumimoji="1" lang="ja-JP" altLang="en-US" sz="800" b="0" i="0" u="none" strike="noStrike" cap="none" normalizeH="0" baseline="0" dirty="0">
              <a:ln>
                <a:noFill/>
              </a:ln>
              <a:solidFill>
                <a:schemeClr val="tx1"/>
              </a:solidFill>
              <a:effectLst/>
              <a:latin typeface="+mn-ea"/>
              <a:ea typeface="+mn-ea"/>
            </a:endParaRPr>
          </a:p>
        </p:txBody>
      </p:sp>
      <p:sp>
        <p:nvSpPr>
          <p:cNvPr id="19" name="Rectangle 28"/>
          <p:cNvSpPr>
            <a:spLocks noChangeArrowheads="1"/>
          </p:cNvSpPr>
          <p:nvPr/>
        </p:nvSpPr>
        <p:spPr bwMode="auto">
          <a:xfrm>
            <a:off x="341166" y="4528818"/>
            <a:ext cx="566373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n-ea"/>
                <a:ea typeface="+mn-ea"/>
                <a:cs typeface="Times New Roman" pitchFamily="18" charset="0"/>
              </a:rPr>
              <a:t>【入場料】</a:t>
            </a:r>
            <a:endParaRPr kumimoji="1" lang="ja-JP" altLang="ja-JP" sz="1100" b="0" i="0" u="none" strike="noStrike" cap="none" normalizeH="0" baseline="0" dirty="0">
              <a:ln>
                <a:noFill/>
              </a:ln>
              <a:solidFill>
                <a:schemeClr val="tx1"/>
              </a:solidFill>
              <a:effectLst/>
              <a:latin typeface="+mn-ea"/>
              <a:ea typeface="+mn-ea"/>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n-ea"/>
                <a:ea typeface="+mn-ea"/>
                <a:cs typeface="Times New Roman" pitchFamily="18" charset="0"/>
              </a:rPr>
              <a:t>◆前売券：大人￥</a:t>
            </a:r>
            <a:r>
              <a:rPr kumimoji="1" lang="en-US" altLang="ja-JP" sz="1100" b="0" i="0" u="none" strike="noStrike" cap="none" normalizeH="0" baseline="0" dirty="0">
                <a:ln>
                  <a:noFill/>
                </a:ln>
                <a:solidFill>
                  <a:schemeClr val="tx1"/>
                </a:solidFill>
                <a:effectLst/>
                <a:latin typeface="+mn-ea"/>
                <a:ea typeface="+mn-ea"/>
                <a:cs typeface="Times New Roman" pitchFamily="18" charset="0"/>
              </a:rPr>
              <a:t>1,300</a:t>
            </a:r>
            <a:r>
              <a:rPr kumimoji="1" lang="ja-JP" altLang="en-US" sz="1100" b="0" i="0" u="none" strike="noStrike" cap="none" normalizeH="0" baseline="0" dirty="0">
                <a:ln>
                  <a:noFill/>
                </a:ln>
                <a:solidFill>
                  <a:schemeClr val="tx1"/>
                </a:solidFill>
                <a:effectLst/>
                <a:latin typeface="+mn-ea"/>
                <a:ea typeface="+mn-ea"/>
                <a:cs typeface="Times New Roman" pitchFamily="18" charset="0"/>
              </a:rPr>
              <a:t>（税込）　　　◆前売</a:t>
            </a:r>
            <a:r>
              <a:rPr kumimoji="1" lang="en-US" altLang="ja-JP" sz="1100" b="0" i="0" u="none" strike="noStrike" cap="none" normalizeH="0" baseline="0" dirty="0">
                <a:ln>
                  <a:noFill/>
                </a:ln>
                <a:solidFill>
                  <a:schemeClr val="tx1"/>
                </a:solidFill>
                <a:effectLst/>
                <a:latin typeface="+mn-ea"/>
                <a:ea typeface="+mn-ea"/>
                <a:cs typeface="Times New Roman" pitchFamily="18" charset="0"/>
              </a:rPr>
              <a:t>2</a:t>
            </a:r>
            <a:r>
              <a:rPr kumimoji="1" lang="ja-JP" altLang="en-US" sz="1100" b="0" i="0" u="none" strike="noStrike" cap="none" normalizeH="0" baseline="0" dirty="0">
                <a:ln>
                  <a:noFill/>
                </a:ln>
                <a:solidFill>
                  <a:schemeClr val="tx1"/>
                </a:solidFill>
                <a:effectLst/>
                <a:latin typeface="+mn-ea"/>
                <a:ea typeface="+mn-ea"/>
                <a:cs typeface="Times New Roman" pitchFamily="18" charset="0"/>
              </a:rPr>
              <a:t>枚綴り券：大人￥</a:t>
            </a:r>
            <a:r>
              <a:rPr kumimoji="1" lang="en-US" altLang="ja-JP" sz="1100" b="0" i="0" u="none" strike="noStrike" cap="none" normalizeH="0" baseline="0" dirty="0">
                <a:ln>
                  <a:noFill/>
                </a:ln>
                <a:solidFill>
                  <a:schemeClr val="tx1"/>
                </a:solidFill>
                <a:effectLst/>
                <a:latin typeface="+mn-ea"/>
                <a:ea typeface="+mn-ea"/>
                <a:cs typeface="Times New Roman" pitchFamily="18" charset="0"/>
              </a:rPr>
              <a:t>2,200</a:t>
            </a:r>
            <a:r>
              <a:rPr kumimoji="1" lang="ja-JP" altLang="en-US" sz="1100" b="0" i="0" u="none" strike="noStrike" cap="none" normalizeH="0" baseline="0" dirty="0">
                <a:ln>
                  <a:noFill/>
                </a:ln>
                <a:solidFill>
                  <a:schemeClr val="tx1"/>
                </a:solidFill>
                <a:effectLst/>
                <a:latin typeface="+mn-ea"/>
                <a:ea typeface="+mn-ea"/>
                <a:cs typeface="Times New Roman" pitchFamily="18" charset="0"/>
              </a:rPr>
              <a:t>（税込）</a:t>
            </a:r>
            <a:endParaRPr kumimoji="1" lang="en-US" altLang="ja-JP" sz="1100" b="0" i="0" u="none" strike="noStrike" cap="none" normalizeH="0" baseline="0" dirty="0">
              <a:ln>
                <a:noFill/>
              </a:ln>
              <a:solidFill>
                <a:schemeClr val="tx1"/>
              </a:solidFill>
              <a:effectLst/>
              <a:latin typeface="+mn-ea"/>
              <a:ea typeface="+mn-ea"/>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lang="en-US" altLang="ja-JP" sz="1100" dirty="0">
                <a:latin typeface="+mn-ea"/>
                <a:ea typeface="+mn-ea"/>
                <a:cs typeface="Times New Roman" pitchFamily="18" charset="0"/>
              </a:rPr>
              <a:t>◆</a:t>
            </a:r>
            <a:r>
              <a:rPr lang="ja-JP" altLang="en-US" sz="1100" dirty="0">
                <a:latin typeface="+mn-ea"/>
                <a:ea typeface="+mn-ea"/>
                <a:cs typeface="Times New Roman" pitchFamily="18" charset="0"/>
              </a:rPr>
              <a:t>当日券：大人￥</a:t>
            </a:r>
            <a:r>
              <a:rPr lang="en-US" altLang="ja-JP" sz="1100" dirty="0">
                <a:latin typeface="+mn-ea"/>
                <a:ea typeface="+mn-ea"/>
                <a:cs typeface="Times New Roman" pitchFamily="18" charset="0"/>
              </a:rPr>
              <a:t>1,500</a:t>
            </a:r>
            <a:r>
              <a:rPr lang="ja-JP" altLang="en-US" sz="1100" dirty="0">
                <a:latin typeface="+mn-ea"/>
                <a:ea typeface="+mn-ea"/>
                <a:cs typeface="Times New Roman" pitchFamily="18" charset="0"/>
              </a:rPr>
              <a:t>（税込</a:t>
            </a:r>
            <a:r>
              <a:rPr lang="en-US" altLang="ja-JP" sz="1100" dirty="0">
                <a:latin typeface="+mn-ea"/>
                <a:ea typeface="+mn-ea"/>
                <a:cs typeface="Times New Roman" pitchFamily="18" charset="0"/>
              </a:rPr>
              <a:t>)</a:t>
            </a:r>
            <a:r>
              <a:rPr lang="ja-JP" altLang="en-US" sz="1100" dirty="0">
                <a:latin typeface="+mn-ea"/>
                <a:ea typeface="+mn-ea"/>
                <a:cs typeface="Times New Roman" pitchFamily="18" charset="0"/>
              </a:rPr>
              <a:t>       </a:t>
            </a:r>
            <a:r>
              <a:rPr lang="en-US" altLang="ja-JP" sz="1100" dirty="0">
                <a:latin typeface="+mn-ea"/>
                <a:ea typeface="+mn-ea"/>
                <a:cs typeface="Times New Roman" pitchFamily="18" charset="0"/>
              </a:rPr>
              <a:t>◆</a:t>
            </a:r>
            <a:r>
              <a:rPr lang="ja-JP" altLang="en-US" sz="1100" dirty="0">
                <a:latin typeface="+mn-ea"/>
                <a:ea typeface="+mn-ea"/>
                <a:cs typeface="Times New Roman" pitchFamily="18" charset="0"/>
              </a:rPr>
              <a:t>小学生以下無料</a:t>
            </a:r>
            <a:endParaRPr kumimoji="1" lang="ja-JP" altLang="en-US" sz="1100" b="0" i="0" u="none" strike="noStrike" cap="none" normalizeH="0" baseline="0" dirty="0">
              <a:ln>
                <a:noFill/>
              </a:ln>
              <a:solidFill>
                <a:schemeClr val="tx1"/>
              </a:solidFill>
              <a:effectLst/>
              <a:latin typeface="+mn-ea"/>
              <a:ea typeface="+mn-ea"/>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ea"/>
              <a:ea typeface="+mn-ea"/>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ea"/>
                <a:ea typeface="+mn-ea"/>
                <a:cs typeface="Times New Roman" pitchFamily="18" charset="0"/>
              </a:rPr>
              <a:t>【</a:t>
            </a:r>
            <a:r>
              <a:rPr kumimoji="1" lang="ja-JP" altLang="en-US" sz="1100" b="0" i="0" u="none" strike="noStrike" cap="none" normalizeH="0" baseline="0" dirty="0">
                <a:ln>
                  <a:noFill/>
                </a:ln>
                <a:solidFill>
                  <a:schemeClr val="tx1"/>
                </a:solidFill>
                <a:effectLst/>
                <a:latin typeface="+mn-ea"/>
                <a:ea typeface="+mn-ea"/>
                <a:cs typeface="Times New Roman" pitchFamily="18" charset="0"/>
              </a:rPr>
              <a:t>開催日時・場所</a:t>
            </a:r>
            <a:r>
              <a:rPr kumimoji="1" lang="en-US" altLang="ja-JP" sz="1100" b="0" i="0" u="none" strike="noStrike" cap="none" normalizeH="0" baseline="0" dirty="0">
                <a:ln>
                  <a:noFill/>
                </a:ln>
                <a:solidFill>
                  <a:schemeClr val="tx1"/>
                </a:solidFill>
                <a:effectLst/>
                <a:latin typeface="+mn-ea"/>
                <a:ea typeface="+mn-ea"/>
                <a:cs typeface="Times New Roman" pitchFamily="18" charset="0"/>
              </a:rPr>
              <a:t>】</a:t>
            </a:r>
            <a:endParaRPr kumimoji="1" lang="en-US" altLang="ja-JP" sz="1100" b="0" i="0" u="none" strike="noStrike" cap="none" normalizeH="0" baseline="0" dirty="0">
              <a:ln>
                <a:noFill/>
              </a:ln>
              <a:solidFill>
                <a:schemeClr val="tx1"/>
              </a:solidFill>
              <a:effectLst/>
              <a:latin typeface="+mn-ea"/>
              <a:ea typeface="+mn-ea"/>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n-ea"/>
                <a:ea typeface="+mn-ea"/>
                <a:cs typeface="Times New Roman" pitchFamily="18" charset="0"/>
              </a:rPr>
              <a:t>・</a:t>
            </a:r>
            <a:r>
              <a:rPr kumimoji="1" lang="en-US" altLang="ja-JP" sz="1100" b="1" i="0" u="none" strike="noStrike" cap="none" normalizeH="0" baseline="0" dirty="0">
                <a:ln>
                  <a:noFill/>
                </a:ln>
                <a:solidFill>
                  <a:schemeClr val="tx1"/>
                </a:solidFill>
                <a:effectLst/>
                <a:latin typeface="+mn-ea"/>
                <a:ea typeface="+mn-ea"/>
                <a:cs typeface="Times New Roman" pitchFamily="18" charset="0"/>
              </a:rPr>
              <a:t>8</a:t>
            </a:r>
            <a:r>
              <a:rPr kumimoji="1" lang="ja-JP" altLang="en-US" sz="1100" b="1" i="0" u="none" strike="noStrike" cap="none" normalizeH="0" baseline="0" dirty="0">
                <a:ln>
                  <a:noFill/>
                </a:ln>
                <a:solidFill>
                  <a:schemeClr val="tx1"/>
                </a:solidFill>
                <a:effectLst/>
                <a:latin typeface="+mn-ea"/>
                <a:ea typeface="+mn-ea"/>
                <a:cs typeface="Times New Roman" pitchFamily="18" charset="0"/>
              </a:rPr>
              <a:t>月</a:t>
            </a:r>
            <a:r>
              <a:rPr kumimoji="1" lang="en-US" altLang="ja-JP" sz="1100" b="1" i="0" u="none" strike="noStrike" cap="none" normalizeH="0" baseline="0" dirty="0">
                <a:ln>
                  <a:noFill/>
                </a:ln>
                <a:solidFill>
                  <a:schemeClr val="tx1"/>
                </a:solidFill>
                <a:effectLst/>
                <a:latin typeface="+mn-ea"/>
                <a:ea typeface="+mn-ea"/>
                <a:cs typeface="Times New Roman" pitchFamily="18" charset="0"/>
              </a:rPr>
              <a:t>25</a:t>
            </a:r>
            <a:r>
              <a:rPr kumimoji="1" lang="ja-JP" altLang="en-US" sz="1100" b="1" i="0" u="none" strike="noStrike" cap="none" normalizeH="0" baseline="0" dirty="0">
                <a:ln>
                  <a:noFill/>
                </a:ln>
                <a:solidFill>
                  <a:schemeClr val="tx1"/>
                </a:solidFill>
                <a:effectLst/>
                <a:latin typeface="+mn-ea"/>
                <a:ea typeface="+mn-ea"/>
                <a:cs typeface="Times New Roman" pitchFamily="18" charset="0"/>
              </a:rPr>
              <a:t>日（土）・</a:t>
            </a:r>
            <a:r>
              <a:rPr kumimoji="1" lang="en-US" altLang="ja-JP" sz="1100" b="1" i="0" u="none" strike="noStrike" cap="none" normalizeH="0" baseline="0" dirty="0">
                <a:ln>
                  <a:noFill/>
                </a:ln>
                <a:solidFill>
                  <a:schemeClr val="tx1"/>
                </a:solidFill>
                <a:effectLst/>
                <a:latin typeface="+mn-ea"/>
                <a:ea typeface="+mn-ea"/>
                <a:cs typeface="Times New Roman" pitchFamily="18" charset="0"/>
              </a:rPr>
              <a:t>8</a:t>
            </a:r>
            <a:r>
              <a:rPr kumimoji="1" lang="ja-JP" altLang="en-US" sz="1100" b="1" i="0" u="none" strike="noStrike" cap="none" normalizeH="0" baseline="0" dirty="0">
                <a:ln>
                  <a:noFill/>
                </a:ln>
                <a:solidFill>
                  <a:schemeClr val="tx1"/>
                </a:solidFill>
                <a:effectLst/>
                <a:latin typeface="+mn-ea"/>
                <a:ea typeface="+mn-ea"/>
                <a:cs typeface="Times New Roman" pitchFamily="18" charset="0"/>
              </a:rPr>
              <a:t>月</a:t>
            </a:r>
            <a:r>
              <a:rPr kumimoji="1" lang="en-US" altLang="ja-JP" sz="1100" b="1" i="0" u="none" strike="noStrike" cap="none" normalizeH="0" baseline="0" dirty="0">
                <a:ln>
                  <a:noFill/>
                </a:ln>
                <a:solidFill>
                  <a:schemeClr val="tx1"/>
                </a:solidFill>
                <a:effectLst/>
                <a:latin typeface="+mn-ea"/>
                <a:ea typeface="+mn-ea"/>
                <a:cs typeface="Times New Roman" pitchFamily="18" charset="0"/>
              </a:rPr>
              <a:t>26</a:t>
            </a:r>
            <a:r>
              <a:rPr kumimoji="1" lang="ja-JP" altLang="en-US" sz="1100" b="1" i="0" u="none" strike="noStrike" cap="none" normalizeH="0" baseline="0" dirty="0">
                <a:ln>
                  <a:noFill/>
                </a:ln>
                <a:solidFill>
                  <a:schemeClr val="tx1"/>
                </a:solidFill>
                <a:effectLst/>
                <a:latin typeface="+mn-ea"/>
                <a:ea typeface="+mn-ea"/>
                <a:cs typeface="Times New Roman" pitchFamily="18" charset="0"/>
              </a:rPr>
              <a:t>日（日）</a:t>
            </a:r>
            <a:r>
              <a:rPr kumimoji="1" lang="en-US" altLang="ja-JP" sz="1100" b="1" i="0" u="none" strike="noStrike" cap="none" normalizeH="0" baseline="0" dirty="0">
                <a:ln>
                  <a:noFill/>
                </a:ln>
                <a:solidFill>
                  <a:schemeClr val="tx1"/>
                </a:solidFill>
                <a:effectLst/>
                <a:latin typeface="+mn-ea"/>
                <a:ea typeface="+mn-ea"/>
                <a:cs typeface="Times New Roman" pitchFamily="18" charset="0"/>
              </a:rPr>
              <a:t>10:00</a:t>
            </a:r>
            <a:r>
              <a:rPr kumimoji="1" lang="ja-JP" altLang="en-US" sz="1100" b="1" i="0" u="none" strike="noStrike" cap="none" normalizeH="0" baseline="0" dirty="0">
                <a:ln>
                  <a:noFill/>
                </a:ln>
                <a:solidFill>
                  <a:schemeClr val="tx1"/>
                </a:solidFill>
                <a:effectLst/>
                <a:latin typeface="+mn-ea"/>
                <a:ea typeface="+mn-ea"/>
                <a:cs typeface="Times New Roman" pitchFamily="18" charset="0"/>
              </a:rPr>
              <a:t>～</a:t>
            </a:r>
            <a:r>
              <a:rPr kumimoji="1" lang="en-US" altLang="ja-JP" sz="1100" b="1" i="0" u="none" strike="noStrike" cap="none" normalizeH="0" baseline="0" dirty="0">
                <a:ln>
                  <a:noFill/>
                </a:ln>
                <a:solidFill>
                  <a:schemeClr val="tx1"/>
                </a:solidFill>
                <a:effectLst/>
                <a:latin typeface="+mn-ea"/>
                <a:ea typeface="+mn-ea"/>
                <a:cs typeface="Times New Roman" pitchFamily="18" charset="0"/>
              </a:rPr>
              <a:t>17:15</a:t>
            </a:r>
            <a:r>
              <a:rPr kumimoji="1" lang="ja-JP" altLang="en-US" sz="1100" b="1" i="0" u="none" strike="noStrike" cap="none" normalizeH="0" baseline="0" dirty="0">
                <a:ln>
                  <a:noFill/>
                </a:ln>
                <a:solidFill>
                  <a:schemeClr val="tx1"/>
                </a:solidFill>
                <a:effectLst/>
                <a:latin typeface="+mn-ea"/>
                <a:ea typeface="+mn-ea"/>
                <a:cs typeface="Times New Roman" pitchFamily="18" charset="0"/>
              </a:rPr>
              <a:t>（予定）</a:t>
            </a:r>
            <a:endParaRPr kumimoji="1" lang="ja-JP" altLang="en-US" sz="1100" b="0" i="0" u="none" strike="noStrike" cap="none" normalizeH="0" baseline="0" dirty="0">
              <a:ln>
                <a:noFill/>
              </a:ln>
              <a:solidFill>
                <a:schemeClr val="tx1"/>
              </a:solidFill>
              <a:effectLst/>
              <a:latin typeface="+mn-ea"/>
              <a:ea typeface="+mn-ea"/>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ea typeface="+mn-ea"/>
                <a:cs typeface="Times New Roman" pitchFamily="18" charset="0"/>
              </a:rPr>
              <a:t>・幕張メッセ国際展示場</a:t>
            </a:r>
            <a:r>
              <a:rPr kumimoji="1" lang="en-US" altLang="ja-JP" sz="1100" b="0" i="0" u="none" strike="noStrike" cap="none" normalizeH="0" baseline="0" dirty="0">
                <a:ln>
                  <a:noFill/>
                </a:ln>
                <a:solidFill>
                  <a:schemeClr val="tx1"/>
                </a:solidFill>
                <a:effectLst/>
                <a:latin typeface="+mn-ea"/>
                <a:ea typeface="+mn-ea"/>
                <a:cs typeface="Times New Roman" pitchFamily="18" charset="0"/>
              </a:rPr>
              <a:t>1</a:t>
            </a:r>
            <a:r>
              <a:rPr kumimoji="1" lang="ja-JP" altLang="en-US" sz="1100" b="0" i="0" u="none" strike="noStrike" cap="none" normalizeH="0" baseline="0" dirty="0">
                <a:ln>
                  <a:noFill/>
                </a:ln>
                <a:solidFill>
                  <a:schemeClr val="tx1"/>
                </a:solidFill>
                <a:effectLst/>
                <a:latin typeface="+mn-ea"/>
                <a:ea typeface="+mn-ea"/>
                <a:cs typeface="Times New Roman" pitchFamily="18" charset="0"/>
              </a:rPr>
              <a:t>・</a:t>
            </a:r>
            <a:r>
              <a:rPr kumimoji="1" lang="en-US" altLang="ja-JP" sz="1100" b="0" i="0" u="none" strike="noStrike" cap="none" normalizeH="0" baseline="0" dirty="0">
                <a:ln>
                  <a:noFill/>
                </a:ln>
                <a:solidFill>
                  <a:schemeClr val="tx1"/>
                </a:solidFill>
                <a:effectLst/>
                <a:latin typeface="+mn-ea"/>
                <a:ea typeface="+mn-ea"/>
                <a:cs typeface="Times New Roman" pitchFamily="18" charset="0"/>
              </a:rPr>
              <a:t>2</a:t>
            </a:r>
            <a:r>
              <a:rPr kumimoji="1" lang="ja-JP" altLang="en-US" sz="1100" b="0" i="0" u="none" strike="noStrike" cap="none" normalizeH="0" baseline="0" dirty="0">
                <a:ln>
                  <a:noFill/>
                </a:ln>
                <a:solidFill>
                  <a:schemeClr val="tx1"/>
                </a:solidFill>
                <a:effectLst/>
                <a:latin typeface="+mn-ea"/>
                <a:ea typeface="+mn-ea"/>
                <a:cs typeface="Times New Roman" pitchFamily="18" charset="0"/>
              </a:rPr>
              <a:t>・</a:t>
            </a:r>
            <a:r>
              <a:rPr kumimoji="1" lang="en-US" altLang="ja-JP" sz="1100" b="0" i="0" u="none" strike="noStrike" cap="none" normalizeH="0" baseline="0" dirty="0">
                <a:ln>
                  <a:noFill/>
                </a:ln>
                <a:solidFill>
                  <a:schemeClr val="tx1"/>
                </a:solidFill>
                <a:effectLst/>
                <a:latin typeface="+mn-ea"/>
                <a:ea typeface="+mn-ea"/>
                <a:cs typeface="Times New Roman" pitchFamily="18" charset="0"/>
              </a:rPr>
              <a:t>3</a:t>
            </a:r>
            <a:r>
              <a:rPr kumimoji="1" lang="ja-JP" altLang="en-US" sz="1100" b="0" i="0" u="none" strike="noStrike" cap="none" normalizeH="0" baseline="0" dirty="0">
                <a:ln>
                  <a:noFill/>
                </a:ln>
                <a:solidFill>
                  <a:schemeClr val="tx1"/>
                </a:solidFill>
                <a:effectLst/>
                <a:latin typeface="+mn-ea"/>
                <a:ea typeface="+mn-ea"/>
                <a:cs typeface="Times New Roman" pitchFamily="18" charset="0"/>
              </a:rPr>
              <a:t>ホール</a:t>
            </a:r>
            <a:endParaRPr kumimoji="1" lang="ja-JP" altLang="en-US" sz="1100" b="0" i="0" u="none" strike="noStrike" cap="none" normalizeH="0" baseline="0" dirty="0">
              <a:ln>
                <a:noFill/>
              </a:ln>
              <a:solidFill>
                <a:schemeClr val="tx1"/>
              </a:solidFill>
              <a:effectLst/>
              <a:latin typeface="+mn-ea"/>
              <a:ea typeface="+mn-ea"/>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ea typeface="+mn-ea"/>
                <a:cs typeface="Times New Roman" pitchFamily="18" charset="0"/>
              </a:rPr>
              <a:t>・</a:t>
            </a:r>
            <a:r>
              <a:rPr kumimoji="1" lang="en-US" altLang="ja-JP" sz="1100" b="0" i="0" u="none" strike="noStrike" cap="none" normalizeH="0" baseline="0" dirty="0">
                <a:ln>
                  <a:noFill/>
                </a:ln>
                <a:solidFill>
                  <a:schemeClr val="tx1"/>
                </a:solidFill>
                <a:effectLst/>
                <a:latin typeface="+mn-ea"/>
                <a:ea typeface="+mn-ea"/>
                <a:cs typeface="Times New Roman" pitchFamily="18" charset="0"/>
              </a:rPr>
              <a:t>JR</a:t>
            </a:r>
            <a:r>
              <a:rPr kumimoji="1" lang="ja-JP" altLang="en-US" sz="1100" b="0" i="0" u="none" strike="noStrike" cap="none" normalizeH="0" baseline="0" dirty="0">
                <a:ln>
                  <a:noFill/>
                </a:ln>
                <a:solidFill>
                  <a:schemeClr val="tx1"/>
                </a:solidFill>
                <a:effectLst/>
                <a:latin typeface="+mn-ea"/>
                <a:ea typeface="+mn-ea"/>
                <a:cs typeface="Times New Roman" pitchFamily="18" charset="0"/>
              </a:rPr>
              <a:t>京葉線「海浜幕張駅」から徒歩</a:t>
            </a:r>
            <a:r>
              <a:rPr kumimoji="1" lang="en-US" altLang="ja-JP" sz="1100" b="0" i="0" u="none" strike="noStrike" cap="none" normalizeH="0" baseline="0" dirty="0">
                <a:ln>
                  <a:noFill/>
                </a:ln>
                <a:solidFill>
                  <a:schemeClr val="tx1"/>
                </a:solidFill>
                <a:effectLst/>
                <a:latin typeface="+mn-ea"/>
                <a:ea typeface="+mn-ea"/>
                <a:cs typeface="Times New Roman" pitchFamily="18" charset="0"/>
              </a:rPr>
              <a:t>5</a:t>
            </a:r>
            <a:r>
              <a:rPr kumimoji="1" lang="ja-JP" altLang="en-US" sz="1100" b="0" i="0" u="none" strike="noStrike" cap="none" normalizeH="0" baseline="0" dirty="0">
                <a:ln>
                  <a:noFill/>
                </a:ln>
                <a:solidFill>
                  <a:schemeClr val="tx1"/>
                </a:solidFill>
                <a:effectLst/>
                <a:latin typeface="+mn-ea"/>
                <a:ea typeface="+mn-ea"/>
                <a:cs typeface="Times New Roman" pitchFamily="18" charset="0"/>
              </a:rPr>
              <a:t>分</a:t>
            </a:r>
            <a:endParaRPr lang="en-US" altLang="ja-JP" sz="1100" dirty="0">
              <a:latin typeface="+mn-ea"/>
              <a:ea typeface="+mn-ea"/>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dirty="0">
                <a:ln>
                  <a:noFill/>
                </a:ln>
                <a:solidFill>
                  <a:schemeClr val="tx1"/>
                </a:solidFill>
                <a:effectLst/>
                <a:latin typeface="+mn-ea"/>
                <a:ea typeface="+mn-ea"/>
                <a:cs typeface="Times New Roman" pitchFamily="18" charset="0"/>
              </a:rPr>
              <a:t>  </a:t>
            </a:r>
            <a:r>
              <a:rPr kumimoji="1" lang="en-US" altLang="ja-JP" sz="1100" b="0" i="0" u="none" strike="noStrike" cap="none" normalizeH="0" baseline="0" dirty="0">
                <a:ln>
                  <a:noFill/>
                </a:ln>
                <a:solidFill>
                  <a:schemeClr val="tx1"/>
                </a:solidFill>
                <a:effectLst/>
                <a:latin typeface="+mn-ea"/>
                <a:ea typeface="+mn-ea"/>
                <a:cs typeface="Times New Roman" pitchFamily="18" charset="0"/>
              </a:rPr>
              <a:t>JR</a:t>
            </a:r>
            <a:r>
              <a:rPr kumimoji="1" lang="ja-JP" altLang="en-US" sz="1100" b="0" i="0" u="none" strike="noStrike" cap="none" normalizeH="0" baseline="0" dirty="0">
                <a:ln>
                  <a:noFill/>
                </a:ln>
                <a:solidFill>
                  <a:schemeClr val="tx1"/>
                </a:solidFill>
                <a:effectLst/>
                <a:latin typeface="+mn-ea"/>
                <a:ea typeface="+mn-ea"/>
                <a:cs typeface="Times New Roman" pitchFamily="18" charset="0"/>
              </a:rPr>
              <a:t>総武線・京成線「幕張本郷駅」からバス</a:t>
            </a:r>
            <a:r>
              <a:rPr kumimoji="1" lang="en-US" altLang="ja-JP" sz="1100" b="0" i="0" u="none" strike="noStrike" cap="none" normalizeH="0" baseline="0" dirty="0">
                <a:ln>
                  <a:noFill/>
                </a:ln>
                <a:solidFill>
                  <a:schemeClr val="tx1"/>
                </a:solidFill>
                <a:effectLst/>
                <a:latin typeface="+mn-ea"/>
                <a:ea typeface="+mn-ea"/>
                <a:cs typeface="Times New Roman" pitchFamily="18" charset="0"/>
              </a:rPr>
              <a:t>15</a:t>
            </a:r>
            <a:r>
              <a:rPr kumimoji="1" lang="ja-JP" altLang="en-US" sz="1100" b="0" i="0" u="none" strike="noStrike" cap="none" normalizeH="0" baseline="0" dirty="0">
                <a:ln>
                  <a:noFill/>
                </a:ln>
                <a:solidFill>
                  <a:schemeClr val="tx1"/>
                </a:solidFill>
                <a:effectLst/>
                <a:latin typeface="+mn-ea"/>
                <a:ea typeface="+mn-ea"/>
                <a:cs typeface="Times New Roman" pitchFamily="18" charset="0"/>
              </a:rPr>
              <a:t>分</a:t>
            </a:r>
            <a:endParaRPr kumimoji="1" lang="en-US" altLang="ja-JP" sz="1100" b="0" i="0" u="none" strike="noStrike" cap="none" normalizeH="0" baseline="0" dirty="0">
              <a:ln>
                <a:noFill/>
              </a:ln>
              <a:solidFill>
                <a:schemeClr val="tx1"/>
              </a:solidFill>
              <a:effectLst/>
              <a:latin typeface="+mn-ea"/>
              <a:ea typeface="+mn-ea"/>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lang="en-US" altLang="ja-JP" sz="1100" dirty="0">
                <a:latin typeface="+mn-ea"/>
                <a:ea typeface="+mn-ea"/>
                <a:cs typeface="Times New Roman" pitchFamily="18" charset="0"/>
              </a:rPr>
              <a:t> </a:t>
            </a:r>
            <a:r>
              <a:rPr kumimoji="1" lang="ja-JP" altLang="en-US" sz="1100" b="0" i="0" u="none" strike="noStrike" cap="none" normalizeH="0" baseline="0" dirty="0">
                <a:ln>
                  <a:noFill/>
                </a:ln>
                <a:solidFill>
                  <a:schemeClr val="tx1"/>
                </a:solidFill>
                <a:effectLst/>
                <a:latin typeface="+mn-ea"/>
                <a:ea typeface="+mn-ea"/>
                <a:cs typeface="Times New Roman" pitchFamily="18" charset="0"/>
              </a:rPr>
              <a:t>（幕張メッセ行き・海浜幕張行き）</a:t>
            </a:r>
            <a:endParaRPr kumimoji="1" lang="en-US" altLang="ja-JP" sz="1100" b="0" i="0" u="none" strike="noStrike" cap="none" normalizeH="0" baseline="0" dirty="0">
              <a:ln>
                <a:noFill/>
              </a:ln>
              <a:solidFill>
                <a:schemeClr val="tx1"/>
              </a:solidFill>
              <a:effectLst/>
              <a:latin typeface="+mn-ea"/>
              <a:ea typeface="+mn-ea"/>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n-ea"/>
              <a:ea typeface="+mn-ea"/>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ea"/>
                <a:ea typeface="+mn-ea"/>
                <a:cs typeface="Times New Roman" pitchFamily="18" charset="0"/>
              </a:rPr>
              <a:t>【</a:t>
            </a:r>
            <a:r>
              <a:rPr kumimoji="1" lang="ja-JP" altLang="en-US" sz="1100" b="0" i="0" u="none" strike="noStrike" cap="none" normalizeH="0" baseline="0" dirty="0">
                <a:ln>
                  <a:noFill/>
                </a:ln>
                <a:solidFill>
                  <a:schemeClr val="tx1"/>
                </a:solidFill>
                <a:effectLst/>
                <a:latin typeface="+mn-ea"/>
                <a:ea typeface="+mn-ea"/>
                <a:cs typeface="Times New Roman" pitchFamily="18" charset="0"/>
              </a:rPr>
              <a:t>日時</a:t>
            </a:r>
            <a:r>
              <a:rPr kumimoji="1" lang="en-US" altLang="ja-JP" sz="1100" b="0" i="0" u="none" strike="noStrike" cap="none" normalizeH="0" baseline="0" dirty="0">
                <a:ln>
                  <a:noFill/>
                </a:ln>
                <a:solidFill>
                  <a:schemeClr val="tx1"/>
                </a:solidFill>
                <a:effectLst/>
                <a:latin typeface="+mn-ea"/>
                <a:ea typeface="+mn-ea"/>
                <a:cs typeface="Times New Roman" pitchFamily="18" charset="0"/>
              </a:rPr>
              <a:t>】2018</a:t>
            </a:r>
            <a:r>
              <a:rPr kumimoji="1" lang="ja-JP" altLang="en-US" sz="1100" b="0" i="0" u="none" strike="noStrike" cap="none" normalizeH="0" baseline="0" dirty="0">
                <a:ln>
                  <a:noFill/>
                </a:ln>
                <a:solidFill>
                  <a:schemeClr val="tx1"/>
                </a:solidFill>
                <a:effectLst/>
                <a:latin typeface="+mn-ea"/>
                <a:ea typeface="+mn-ea"/>
                <a:cs typeface="Times New Roman" pitchFamily="18" charset="0"/>
              </a:rPr>
              <a:t>年</a:t>
            </a:r>
            <a:r>
              <a:rPr kumimoji="1" lang="en-US" altLang="ja-JP" sz="1100" b="0" i="0" u="none" strike="noStrike" cap="none" normalizeH="0" baseline="0" dirty="0">
                <a:ln>
                  <a:noFill/>
                </a:ln>
                <a:solidFill>
                  <a:schemeClr val="tx1"/>
                </a:solidFill>
                <a:effectLst/>
                <a:latin typeface="+mn-ea"/>
                <a:ea typeface="+mn-ea"/>
                <a:cs typeface="Times New Roman" pitchFamily="18" charset="0"/>
              </a:rPr>
              <a:t>8</a:t>
            </a:r>
            <a:r>
              <a:rPr kumimoji="1" lang="ja-JP" altLang="en-US" sz="1100" b="0" i="0" u="none" strike="noStrike" cap="none" normalizeH="0" baseline="0" dirty="0">
                <a:ln>
                  <a:noFill/>
                </a:ln>
                <a:solidFill>
                  <a:schemeClr val="tx1"/>
                </a:solidFill>
                <a:effectLst/>
                <a:latin typeface="+mn-ea"/>
                <a:ea typeface="+mn-ea"/>
                <a:cs typeface="Times New Roman" pitchFamily="18" charset="0"/>
              </a:rPr>
              <a:t>月</a:t>
            </a:r>
            <a:r>
              <a:rPr kumimoji="1" lang="en-US" altLang="ja-JP" sz="1100" b="0" i="0" u="none" strike="noStrike" cap="none" normalizeH="0" baseline="0" dirty="0">
                <a:ln>
                  <a:noFill/>
                </a:ln>
                <a:solidFill>
                  <a:schemeClr val="tx1"/>
                </a:solidFill>
                <a:effectLst/>
                <a:latin typeface="+mn-ea"/>
                <a:ea typeface="+mn-ea"/>
                <a:cs typeface="Times New Roman" pitchFamily="18" charset="0"/>
              </a:rPr>
              <a:t>25</a:t>
            </a:r>
            <a:r>
              <a:rPr kumimoji="1" lang="ja-JP" altLang="en-US" sz="1100" b="0" i="0" u="none" strike="noStrike" cap="none" normalizeH="0" baseline="0" dirty="0">
                <a:ln>
                  <a:noFill/>
                </a:ln>
                <a:solidFill>
                  <a:schemeClr val="tx1"/>
                </a:solidFill>
                <a:effectLst/>
                <a:latin typeface="+mn-ea"/>
                <a:ea typeface="+mn-ea"/>
                <a:cs typeface="Times New Roman" pitchFamily="18" charset="0"/>
              </a:rPr>
              <a:t>日（土）・</a:t>
            </a:r>
            <a:r>
              <a:rPr kumimoji="1" lang="en-US" altLang="ja-JP" sz="1100" b="0" i="0" u="none" strike="noStrike" cap="none" normalizeH="0" baseline="0" dirty="0">
                <a:ln>
                  <a:noFill/>
                </a:ln>
                <a:solidFill>
                  <a:schemeClr val="tx1"/>
                </a:solidFill>
                <a:effectLst/>
                <a:latin typeface="+mn-ea"/>
                <a:ea typeface="+mn-ea"/>
                <a:cs typeface="Times New Roman" pitchFamily="18" charset="0"/>
              </a:rPr>
              <a:t>26</a:t>
            </a:r>
            <a:r>
              <a:rPr kumimoji="1" lang="ja-JP" altLang="en-US" sz="1100" b="0" i="0" u="none" strike="noStrike" cap="none" normalizeH="0" baseline="0" dirty="0">
                <a:ln>
                  <a:noFill/>
                </a:ln>
                <a:solidFill>
                  <a:schemeClr val="tx1"/>
                </a:solidFill>
                <a:effectLst/>
                <a:latin typeface="+mn-ea"/>
                <a:ea typeface="+mn-ea"/>
                <a:cs typeface="Times New Roman" pitchFamily="18" charset="0"/>
              </a:rPr>
              <a:t>日（日）</a:t>
            </a:r>
            <a:endParaRPr kumimoji="1" lang="en-US" altLang="ja-JP" sz="1100" b="0" i="0" u="none" strike="noStrike" cap="none" normalizeH="0" baseline="0" dirty="0">
              <a:ln>
                <a:noFill/>
              </a:ln>
              <a:solidFill>
                <a:schemeClr val="tx1"/>
              </a:solidFill>
              <a:effectLst/>
              <a:latin typeface="+mn-ea"/>
              <a:ea typeface="+mn-ea"/>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ea"/>
                <a:ea typeface="+mn-ea"/>
                <a:cs typeface="Times New Roman" pitchFamily="18" charset="0"/>
              </a:rPr>
              <a:t>【</a:t>
            </a:r>
            <a:r>
              <a:rPr kumimoji="1" lang="ja-JP" altLang="en-US" sz="1100" b="0" i="0" u="none" strike="noStrike" cap="none" normalizeH="0" baseline="0" dirty="0">
                <a:ln>
                  <a:noFill/>
                </a:ln>
                <a:solidFill>
                  <a:schemeClr val="tx1"/>
                </a:solidFill>
                <a:effectLst/>
                <a:latin typeface="+mn-ea"/>
                <a:ea typeface="+mn-ea"/>
                <a:cs typeface="Times New Roman" pitchFamily="18" charset="0"/>
              </a:rPr>
              <a:t>場所</a:t>
            </a:r>
            <a:r>
              <a:rPr kumimoji="1" lang="en-US" altLang="ja-JP" sz="1100" b="0" i="0" u="none" strike="noStrike" cap="none" normalizeH="0" baseline="0" dirty="0">
                <a:ln>
                  <a:noFill/>
                </a:ln>
                <a:solidFill>
                  <a:schemeClr val="tx1"/>
                </a:solidFill>
                <a:effectLst/>
                <a:latin typeface="+mn-ea"/>
                <a:ea typeface="+mn-ea"/>
                <a:cs typeface="Times New Roman" pitchFamily="18" charset="0"/>
              </a:rPr>
              <a:t>】</a:t>
            </a:r>
            <a:r>
              <a:rPr kumimoji="1" lang="ja-JP" altLang="en-US" sz="1100" b="0" i="0" u="none" strike="noStrike" cap="none" normalizeH="0" baseline="0" dirty="0">
                <a:ln>
                  <a:noFill/>
                </a:ln>
                <a:solidFill>
                  <a:schemeClr val="tx1"/>
                </a:solidFill>
                <a:effectLst/>
                <a:latin typeface="+mn-ea"/>
                <a:ea typeface="+mn-ea"/>
                <a:cs typeface="Times New Roman" pitchFamily="18" charset="0"/>
              </a:rPr>
              <a:t>幕張メッセ国際展示場</a:t>
            </a:r>
            <a:r>
              <a:rPr kumimoji="1" lang="en-US" altLang="ja-JP" sz="1100" b="0" i="0" u="none" strike="noStrike" cap="none" normalizeH="0" baseline="0" dirty="0">
                <a:ln>
                  <a:noFill/>
                </a:ln>
                <a:solidFill>
                  <a:schemeClr val="tx1"/>
                </a:solidFill>
                <a:effectLst/>
                <a:latin typeface="+mn-ea"/>
                <a:ea typeface="+mn-ea"/>
                <a:cs typeface="Times New Roman" pitchFamily="18" charset="0"/>
              </a:rPr>
              <a:t>1</a:t>
            </a:r>
            <a:r>
              <a:rPr kumimoji="1" lang="ja-JP" altLang="en-US" sz="1100" b="0" i="0" u="none" strike="noStrike" cap="none" normalizeH="0" baseline="0" dirty="0">
                <a:ln>
                  <a:noFill/>
                </a:ln>
                <a:solidFill>
                  <a:schemeClr val="tx1"/>
                </a:solidFill>
                <a:effectLst/>
                <a:latin typeface="+mn-ea"/>
                <a:ea typeface="+mn-ea"/>
                <a:cs typeface="Times New Roman" pitchFamily="18" charset="0"/>
              </a:rPr>
              <a:t>・</a:t>
            </a:r>
            <a:r>
              <a:rPr kumimoji="1" lang="en-US" altLang="ja-JP" sz="1100" b="0" i="0" u="none" strike="noStrike" cap="none" normalizeH="0" baseline="0" dirty="0">
                <a:ln>
                  <a:noFill/>
                </a:ln>
                <a:solidFill>
                  <a:schemeClr val="tx1"/>
                </a:solidFill>
                <a:effectLst/>
                <a:latin typeface="+mn-ea"/>
                <a:ea typeface="+mn-ea"/>
                <a:cs typeface="Times New Roman" pitchFamily="18" charset="0"/>
              </a:rPr>
              <a:t>2</a:t>
            </a:r>
            <a:r>
              <a:rPr kumimoji="1" lang="ja-JP" altLang="en-US" sz="1100" b="0" i="0" u="none" strike="noStrike" cap="none" normalizeH="0" baseline="0" dirty="0">
                <a:ln>
                  <a:noFill/>
                </a:ln>
                <a:solidFill>
                  <a:schemeClr val="tx1"/>
                </a:solidFill>
                <a:effectLst/>
                <a:latin typeface="+mn-ea"/>
                <a:ea typeface="+mn-ea"/>
                <a:cs typeface="Times New Roman" pitchFamily="18" charset="0"/>
              </a:rPr>
              <a:t>・</a:t>
            </a:r>
            <a:r>
              <a:rPr kumimoji="1" lang="en-US" altLang="ja-JP" sz="1100" b="0" i="0" u="none" strike="noStrike" cap="none" normalizeH="0" baseline="0" dirty="0">
                <a:ln>
                  <a:noFill/>
                </a:ln>
                <a:solidFill>
                  <a:schemeClr val="tx1"/>
                </a:solidFill>
                <a:effectLst/>
                <a:latin typeface="+mn-ea"/>
                <a:ea typeface="+mn-ea"/>
                <a:cs typeface="Times New Roman" pitchFamily="18" charset="0"/>
              </a:rPr>
              <a:t>3</a:t>
            </a:r>
            <a:r>
              <a:rPr kumimoji="1" lang="ja-JP" altLang="en-US" sz="1100" b="0" i="0" u="none" strike="noStrike" cap="none" normalizeH="0" baseline="0" dirty="0">
                <a:ln>
                  <a:noFill/>
                </a:ln>
                <a:solidFill>
                  <a:schemeClr val="tx1"/>
                </a:solidFill>
                <a:effectLst/>
                <a:latin typeface="+mn-ea"/>
                <a:ea typeface="+mn-ea"/>
                <a:cs typeface="Times New Roman" pitchFamily="18" charset="0"/>
              </a:rPr>
              <a:t>ホール</a:t>
            </a:r>
            <a:endParaRPr kumimoji="1" lang="en-US" altLang="ja-JP" sz="1100" b="0" i="0" u="none" strike="noStrike" cap="none" normalizeH="0" baseline="0" dirty="0">
              <a:ln>
                <a:noFill/>
              </a:ln>
              <a:solidFill>
                <a:schemeClr val="tx1"/>
              </a:solidFill>
              <a:effectLst/>
              <a:latin typeface="+mn-ea"/>
              <a:ea typeface="+mn-ea"/>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ea"/>
                <a:ea typeface="+mn-ea"/>
                <a:cs typeface="Times New Roman" pitchFamily="18" charset="0"/>
              </a:rPr>
              <a:t>【</a:t>
            </a:r>
            <a:r>
              <a:rPr kumimoji="1" lang="ja-JP" altLang="en-US" sz="1100" b="0" i="0" u="none" strike="noStrike" cap="none" normalizeH="0" baseline="0" dirty="0">
                <a:ln>
                  <a:noFill/>
                </a:ln>
                <a:solidFill>
                  <a:schemeClr val="tx1"/>
                </a:solidFill>
                <a:effectLst/>
                <a:latin typeface="+mn-ea"/>
                <a:ea typeface="+mn-ea"/>
                <a:cs typeface="Times New Roman" pitchFamily="18" charset="0"/>
              </a:rPr>
              <a:t>主催</a:t>
            </a:r>
            <a:r>
              <a:rPr kumimoji="1" lang="en-US" altLang="ja-JP" sz="1100" b="0" i="0" u="none" strike="noStrike" cap="none" normalizeH="0" baseline="0" dirty="0">
                <a:ln>
                  <a:noFill/>
                </a:ln>
                <a:solidFill>
                  <a:schemeClr val="tx1"/>
                </a:solidFill>
                <a:effectLst/>
                <a:latin typeface="+mn-ea"/>
                <a:ea typeface="+mn-ea"/>
                <a:cs typeface="Times New Roman" pitchFamily="18" charset="0"/>
              </a:rPr>
              <a:t>】</a:t>
            </a:r>
            <a:r>
              <a:rPr kumimoji="1" lang="ja-JP" altLang="en-US" sz="1100" b="0" i="0" u="none" strike="noStrike" cap="none" normalizeH="0" baseline="0" dirty="0">
                <a:ln>
                  <a:noFill/>
                </a:ln>
                <a:solidFill>
                  <a:schemeClr val="tx1"/>
                </a:solidFill>
                <a:effectLst/>
                <a:latin typeface="+mn-ea"/>
                <a:ea typeface="+mn-ea"/>
                <a:cs typeface="Times New Roman" pitchFamily="18" charset="0"/>
              </a:rPr>
              <a:t>Ｃ３</a:t>
            </a:r>
            <a:r>
              <a:rPr kumimoji="1" lang="en-US" altLang="ja-JP" sz="1100" b="0" i="0" u="none" strike="noStrike" cap="none" normalizeH="0" baseline="0" dirty="0">
                <a:ln>
                  <a:noFill/>
                </a:ln>
                <a:solidFill>
                  <a:schemeClr val="tx1"/>
                </a:solidFill>
                <a:effectLst/>
                <a:latin typeface="+mn-ea"/>
                <a:ea typeface="+mn-ea"/>
                <a:cs typeface="Times New Roman" pitchFamily="18" charset="0"/>
              </a:rPr>
              <a:t>AFA</a:t>
            </a:r>
            <a:r>
              <a:rPr lang="ja-JP" altLang="en-US" sz="1100" dirty="0">
                <a:latin typeface="+mn-ea"/>
                <a:ea typeface="+mn-ea"/>
                <a:cs typeface="Times New Roman" pitchFamily="18" charset="0"/>
              </a:rPr>
              <a:t> </a:t>
            </a:r>
            <a:r>
              <a:rPr kumimoji="1" lang="ja-JP" altLang="en-US" sz="1100" b="0" i="0" u="none" strike="noStrike" cap="none" normalizeH="0" baseline="0" dirty="0">
                <a:ln>
                  <a:noFill/>
                </a:ln>
                <a:solidFill>
                  <a:schemeClr val="tx1"/>
                </a:solidFill>
                <a:effectLst/>
                <a:latin typeface="+mn-ea"/>
                <a:ea typeface="+mn-ea"/>
                <a:cs typeface="Times New Roman" pitchFamily="18" charset="0"/>
              </a:rPr>
              <a:t>ＴＯＫＹＯ実行委員会 　　　　　　　　　　　　　　　　　　　　　　　　　　　　　　　　　　</a:t>
            </a:r>
            <a:endParaRPr kumimoji="1" lang="ja-JP" altLang="en-US" sz="1100" b="0" i="0" u="none" strike="noStrike" cap="none" normalizeH="0" baseline="0" dirty="0">
              <a:ln>
                <a:noFill/>
              </a:ln>
              <a:solidFill>
                <a:schemeClr val="tx1"/>
              </a:solidFill>
              <a:effectLst/>
              <a:latin typeface="+mn-ea"/>
              <a:ea typeface="+mn-ea"/>
            </a:endParaRPr>
          </a:p>
          <a:p>
            <a:pPr lvl="0" eaLnBrk="0" hangingPunct="0"/>
            <a:r>
              <a:rPr lang="en-US" altLang="ja-JP" sz="1100" dirty="0">
                <a:latin typeface="+mn-ea"/>
                <a:ea typeface="+mn-ea"/>
                <a:cs typeface="Times New Roman" pitchFamily="18" charset="0"/>
              </a:rPr>
              <a:t>【</a:t>
            </a:r>
            <a:r>
              <a:rPr lang="ja-JP" altLang="en-US" sz="1100" dirty="0">
                <a:latin typeface="+mn-ea"/>
                <a:ea typeface="+mn-ea"/>
                <a:cs typeface="Times New Roman" pitchFamily="18" charset="0"/>
              </a:rPr>
              <a:t>後援</a:t>
            </a:r>
            <a:r>
              <a:rPr lang="en-US" altLang="ja-JP" sz="1100" dirty="0">
                <a:latin typeface="+mn-ea"/>
                <a:ea typeface="+mn-ea"/>
                <a:cs typeface="Times New Roman" pitchFamily="18" charset="0"/>
              </a:rPr>
              <a:t>】</a:t>
            </a:r>
            <a:r>
              <a:rPr lang="ja-JP" altLang="ja-JP" sz="1100" dirty="0">
                <a:latin typeface="+mn-ea"/>
                <a:ea typeface="+mn-ea"/>
              </a:rPr>
              <a:t>千葉県、千葉市、日本商品化権協会、日本玩具文化財団</a:t>
            </a:r>
            <a:endParaRPr kumimoji="1" lang="ja-JP" altLang="en-US" sz="1100" b="0" i="0" u="none" strike="noStrike" cap="none" normalizeH="0" baseline="0" dirty="0">
              <a:ln>
                <a:noFill/>
              </a:ln>
              <a:solidFill>
                <a:schemeClr val="tx1"/>
              </a:solidFill>
              <a:effectLst/>
              <a:latin typeface="+mn-ea"/>
              <a:ea typeface="+mn-ea"/>
            </a:endParaRPr>
          </a:p>
          <a:p>
            <a:pPr eaLnBrk="0" hangingPunct="0"/>
            <a:r>
              <a:rPr kumimoji="1" lang="en-US" altLang="ja-JP" sz="1100" b="0" i="0" u="none" strike="noStrike" cap="none" normalizeH="0" baseline="0" dirty="0">
                <a:ln>
                  <a:noFill/>
                </a:ln>
                <a:effectLst/>
                <a:latin typeface="+mn-ea"/>
                <a:ea typeface="+mn-ea"/>
                <a:cs typeface="Times New Roman" pitchFamily="18" charset="0"/>
              </a:rPr>
              <a:t>【</a:t>
            </a:r>
            <a:r>
              <a:rPr kumimoji="1" lang="ja-JP" altLang="en-US" sz="1100" b="0" i="0" u="none" strike="noStrike" cap="none" normalizeH="0" baseline="0" dirty="0">
                <a:ln>
                  <a:noFill/>
                </a:ln>
                <a:effectLst/>
                <a:latin typeface="+mn-ea"/>
                <a:ea typeface="+mn-ea"/>
                <a:cs typeface="Times New Roman" pitchFamily="18" charset="0"/>
              </a:rPr>
              <a:t>協賛</a:t>
            </a:r>
            <a:r>
              <a:rPr kumimoji="1" lang="en-US" altLang="ja-JP" sz="1100" b="0" i="0" u="none" strike="noStrike" cap="none" normalizeH="0" baseline="0" dirty="0">
                <a:ln>
                  <a:noFill/>
                </a:ln>
                <a:effectLst/>
                <a:latin typeface="+mn-ea"/>
                <a:ea typeface="+mn-ea"/>
                <a:cs typeface="Times New Roman" pitchFamily="18" charset="0"/>
              </a:rPr>
              <a:t>】</a:t>
            </a:r>
            <a:r>
              <a:rPr lang="ja-JP" altLang="en-US" sz="1100" dirty="0">
                <a:latin typeface="+mn-ea"/>
                <a:ea typeface="+mn-ea"/>
              </a:rPr>
              <a:t>壱番屋（カレーハウスＣｏＣｏ壱番屋）</a:t>
            </a:r>
          </a:p>
          <a:p>
            <a:pPr lvl="0" eaLnBrk="0" hangingPunct="0"/>
            <a:endParaRPr kumimoji="1" lang="ja-JP" altLang="en-US" sz="1000" b="0" i="0" u="none" strike="noStrike" cap="none" normalizeH="0" baseline="0" dirty="0">
              <a:ln>
                <a:noFill/>
              </a:ln>
              <a:solidFill>
                <a:schemeClr val="tx1"/>
              </a:solidFill>
              <a:effectLst/>
              <a:latin typeface="+mn-ea"/>
              <a:ea typeface="+mn-ea"/>
            </a:endParaRPr>
          </a:p>
        </p:txBody>
      </p:sp>
      <p:sp>
        <p:nvSpPr>
          <p:cNvPr id="52" name="Rectangle 26"/>
          <p:cNvSpPr>
            <a:spLocks noChangeArrowheads="1"/>
          </p:cNvSpPr>
          <p:nvPr/>
        </p:nvSpPr>
        <p:spPr bwMode="auto">
          <a:xfrm>
            <a:off x="19944" y="3705900"/>
            <a:ext cx="67265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en-US" altLang="ja-JP" sz="1400" b="1" i="0" u="sng" strike="noStrike" cap="none" normalizeH="0" baseline="0" dirty="0">
                <a:ln>
                  <a:noFill/>
                </a:ln>
                <a:solidFill>
                  <a:schemeClr val="tx1"/>
                </a:solidFill>
                <a:effectLst/>
                <a:latin typeface="+mj-ea"/>
                <a:ea typeface="+mj-ea"/>
                <a:cs typeface="Times New Roman" pitchFamily="18" charset="0"/>
              </a:rPr>
              <a:t>7</a:t>
            </a:r>
            <a:r>
              <a:rPr kumimoji="1" lang="ja-JP" altLang="en-US" sz="1400" b="1" i="0" u="sng" strike="noStrike" cap="none" normalizeH="0" baseline="0" dirty="0">
                <a:ln>
                  <a:noFill/>
                </a:ln>
                <a:solidFill>
                  <a:schemeClr val="tx1"/>
                </a:solidFill>
                <a:effectLst/>
                <a:latin typeface="+mj-ea"/>
                <a:ea typeface="+mj-ea"/>
                <a:cs typeface="Times New Roman" pitchFamily="18" charset="0"/>
              </a:rPr>
              <a:t>月</a:t>
            </a:r>
            <a:r>
              <a:rPr kumimoji="1" lang="en-US" altLang="ja-JP" sz="1400" b="1" i="0" u="sng" strike="noStrike" cap="none" normalizeH="0" baseline="0" dirty="0">
                <a:ln>
                  <a:noFill/>
                </a:ln>
                <a:solidFill>
                  <a:schemeClr val="tx1"/>
                </a:solidFill>
                <a:effectLst/>
                <a:latin typeface="+mj-ea"/>
                <a:ea typeface="+mj-ea"/>
                <a:cs typeface="Times New Roman" pitchFamily="18" charset="0"/>
              </a:rPr>
              <a:t>12</a:t>
            </a:r>
            <a:r>
              <a:rPr kumimoji="1" lang="ja-JP" altLang="en-US" sz="1400" b="1" i="0" u="sng" strike="noStrike" cap="none" normalizeH="0" baseline="0" dirty="0">
                <a:ln>
                  <a:noFill/>
                </a:ln>
                <a:solidFill>
                  <a:schemeClr val="tx1"/>
                </a:solidFill>
                <a:effectLst/>
                <a:latin typeface="+mj-ea"/>
                <a:ea typeface="+mj-ea"/>
                <a:cs typeface="Times New Roman" pitchFamily="18" charset="0"/>
              </a:rPr>
              <a:t>日より、</a:t>
            </a:r>
            <a:r>
              <a:rPr lang="ja-JP" altLang="en-US" sz="1400" b="1" u="sng" dirty="0">
                <a:latin typeface="+mj-ea"/>
                <a:ea typeface="+mj-ea"/>
                <a:cs typeface="Times New Roman" pitchFamily="18" charset="0"/>
              </a:rPr>
              <a:t>チケット販売</a:t>
            </a:r>
            <a:r>
              <a:rPr kumimoji="1" lang="ja-JP" altLang="en-US" sz="1400" b="1" i="0" u="sng" strike="noStrike" cap="none" normalizeH="0" baseline="0" dirty="0">
                <a:ln>
                  <a:noFill/>
                </a:ln>
                <a:solidFill>
                  <a:schemeClr val="tx1"/>
                </a:solidFill>
                <a:effectLst/>
                <a:latin typeface="+mj-ea"/>
                <a:ea typeface="+mj-ea"/>
                <a:cs typeface="Times New Roman" pitchFamily="18" charset="0"/>
              </a:rPr>
              <a:t>発売開始</a:t>
            </a:r>
            <a:r>
              <a:rPr lang="ja-JP" altLang="en-US" sz="1400" b="1" u="sng" dirty="0">
                <a:latin typeface="+mj-ea"/>
                <a:ea typeface="+mj-ea"/>
                <a:cs typeface="Times New Roman" pitchFamily="18" charset="0"/>
              </a:rPr>
              <a:t>！</a:t>
            </a:r>
            <a:r>
              <a:rPr kumimoji="1" lang="ja-JP" altLang="en-US" sz="1400" b="1" i="0" u="sng" strike="noStrike" cap="none" normalizeH="0" baseline="0" dirty="0">
                <a:ln>
                  <a:noFill/>
                </a:ln>
                <a:solidFill>
                  <a:schemeClr val="tx1"/>
                </a:solidFill>
                <a:effectLst/>
                <a:latin typeface="+mj-ea"/>
                <a:ea typeface="+mj-ea"/>
                <a:cs typeface="Times New Roman" pitchFamily="18" charset="0"/>
              </a:rPr>
              <a:t>公式サイトにて開催情報を公開いたします！！</a:t>
            </a:r>
            <a:endParaRPr kumimoji="1" lang="ja-JP" altLang="en-US" sz="1400" b="0" i="0" u="none" strike="noStrike" cap="none" normalizeH="0" baseline="0" dirty="0">
              <a:ln>
                <a:noFill/>
              </a:ln>
              <a:solidFill>
                <a:schemeClr val="tx1"/>
              </a:solidFill>
              <a:effectLst/>
              <a:latin typeface="+mj-ea"/>
              <a:ea typeface="+mj-ea"/>
            </a:endParaRPr>
          </a:p>
          <a:p>
            <a:pPr marL="0" marR="0" lvl="0" indent="127000" algn="ctr" defTabSz="914400" rtl="0" eaLnBrk="0" fontAlgn="base" latinLnBrk="0" hangingPunct="0">
              <a:lnSpc>
                <a:spcPct val="100000"/>
              </a:lnSpc>
              <a:spcBef>
                <a:spcPct val="0"/>
              </a:spcBef>
              <a:spcAft>
                <a:spcPct val="0"/>
              </a:spcAft>
              <a:buClrTx/>
              <a:buSzTx/>
              <a:buFontTx/>
              <a:buNone/>
              <a:tabLst/>
            </a:pPr>
            <a:r>
              <a:rPr kumimoji="1" lang="ja-JP" altLang="en-US" sz="1400" b="1" i="0" u="sng" strike="noStrike" cap="none" normalizeH="0" baseline="0" dirty="0">
                <a:ln>
                  <a:noFill/>
                </a:ln>
                <a:solidFill>
                  <a:schemeClr val="tx1"/>
                </a:solidFill>
                <a:effectLst/>
                <a:latin typeface="+mj-ea"/>
                <a:ea typeface="+mj-ea"/>
                <a:cs typeface="Times New Roman" pitchFamily="18" charset="0"/>
              </a:rPr>
              <a:t>ぜひ情報のご紹介の程、よろしくお願い申し上げます。</a:t>
            </a:r>
            <a:endParaRPr kumimoji="1" lang="ja-JP" altLang="en-US" sz="1400" b="0" i="0" u="none" strike="noStrike" cap="none" normalizeH="0" baseline="0" dirty="0">
              <a:ln>
                <a:noFill/>
              </a:ln>
              <a:solidFill>
                <a:schemeClr val="tx1"/>
              </a:solidFill>
              <a:effectLst/>
              <a:latin typeface="+mj-ea"/>
              <a:ea typeface="+mj-ea"/>
            </a:endParaRPr>
          </a:p>
          <a:p>
            <a:pPr marL="0" marR="0" lvl="0" indent="127000" algn="ctr" defTabSz="914400" rtl="0" eaLnBrk="0" fontAlgn="base" latinLnBrk="0" hangingPunct="0">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j-ea"/>
              <a:ea typeface="+mj-ea"/>
            </a:endParaRPr>
          </a:p>
        </p:txBody>
      </p:sp>
      <p:sp>
        <p:nvSpPr>
          <p:cNvPr id="53" name="Rectangle 28"/>
          <p:cNvSpPr>
            <a:spLocks noChangeArrowheads="1"/>
          </p:cNvSpPr>
          <p:nvPr/>
        </p:nvSpPr>
        <p:spPr bwMode="auto">
          <a:xfrm>
            <a:off x="548680" y="8025769"/>
            <a:ext cx="590465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0" eaLnBrk="0" hangingPunct="0"/>
            <a:r>
              <a:rPr kumimoji="1" lang="ja-JP" altLang="en-US" sz="1100" b="0" i="0" u="none" strike="noStrike" cap="none" normalizeH="0" baseline="0" dirty="0">
                <a:ln>
                  <a:noFill/>
                </a:ln>
                <a:solidFill>
                  <a:schemeClr val="tx1"/>
                </a:solidFill>
                <a:effectLst/>
                <a:latin typeface="+mn-ea"/>
                <a:ea typeface="+mn-ea"/>
                <a:cs typeface="Times New Roman" pitchFamily="18" charset="0"/>
              </a:rPr>
              <a:t>Ｃ</a:t>
            </a:r>
            <a:r>
              <a:rPr kumimoji="1" lang="en-US" altLang="ja-JP" sz="1100" b="0" i="0" u="none" strike="noStrike" cap="none" normalizeH="0" baseline="0" dirty="0">
                <a:ln>
                  <a:noFill/>
                </a:ln>
                <a:solidFill>
                  <a:schemeClr val="tx1"/>
                </a:solidFill>
                <a:effectLst/>
                <a:latin typeface="+mn-ea"/>
                <a:ea typeface="+mn-ea"/>
                <a:cs typeface="Times New Roman" pitchFamily="18" charset="0"/>
              </a:rPr>
              <a:t>3</a:t>
            </a:r>
            <a:r>
              <a:rPr kumimoji="1" lang="ja-JP" altLang="en-US" sz="1100" b="0" i="0" u="none" strike="noStrike" cap="none" normalizeH="0" baseline="0" dirty="0">
                <a:ln>
                  <a:noFill/>
                </a:ln>
                <a:solidFill>
                  <a:schemeClr val="tx1"/>
                </a:solidFill>
                <a:effectLst/>
                <a:latin typeface="+mn-ea"/>
                <a:ea typeface="+mn-ea"/>
                <a:cs typeface="Times New Roman" pitchFamily="18" charset="0"/>
              </a:rPr>
              <a:t>ＡＦＡ</a:t>
            </a:r>
            <a:r>
              <a:rPr kumimoji="1" lang="ja-JP" altLang="en-US" sz="1100" b="0" i="0" u="none" strike="noStrike" cap="none" normalizeH="0" dirty="0">
                <a:ln>
                  <a:noFill/>
                </a:ln>
                <a:solidFill>
                  <a:schemeClr val="tx1"/>
                </a:solidFill>
                <a:effectLst/>
                <a:latin typeface="+mn-ea"/>
                <a:ea typeface="+mn-ea"/>
                <a:cs typeface="Times New Roman" pitchFamily="18" charset="0"/>
              </a:rPr>
              <a:t> </a:t>
            </a:r>
            <a:r>
              <a:rPr kumimoji="1" lang="ja-JP" altLang="en-US" sz="1100" b="0" i="0" u="none" strike="noStrike" cap="none" normalizeH="0" baseline="0" dirty="0">
                <a:ln>
                  <a:noFill/>
                </a:ln>
                <a:solidFill>
                  <a:schemeClr val="tx1"/>
                </a:solidFill>
                <a:effectLst/>
                <a:latin typeface="+mn-ea"/>
                <a:ea typeface="+mn-ea"/>
                <a:cs typeface="Times New Roman" pitchFamily="18" charset="0"/>
              </a:rPr>
              <a:t>ＴＯＫＹＯ </a:t>
            </a:r>
            <a:r>
              <a:rPr lang="ja-JP" altLang="en-US" sz="1100" b="1" dirty="0">
                <a:latin typeface="+mn-ea"/>
                <a:cs typeface="Times New Roman" pitchFamily="18" charset="0"/>
              </a:rPr>
              <a:t>2</a:t>
            </a:r>
            <a:r>
              <a:rPr lang="en-US" altLang="ja-JP" sz="1100" b="1" dirty="0">
                <a:latin typeface="+mn-ea"/>
                <a:cs typeface="Times New Roman" pitchFamily="18" charset="0"/>
              </a:rPr>
              <a:t>018</a:t>
            </a:r>
            <a:r>
              <a:rPr kumimoji="1" lang="ja-JP" altLang="en-US" sz="1100" b="0" i="0" u="none" strike="noStrike" cap="none" normalizeH="0" baseline="0" dirty="0">
                <a:ln>
                  <a:noFill/>
                </a:ln>
                <a:solidFill>
                  <a:schemeClr val="tx1"/>
                </a:solidFill>
                <a:effectLst/>
                <a:latin typeface="+mn-ea"/>
                <a:ea typeface="+mn-ea"/>
                <a:cs typeface="Times New Roman" pitchFamily="18" charset="0"/>
              </a:rPr>
              <a:t>は、キャラクターとホビーの文を融合させた日本最大級</a:t>
            </a:r>
            <a:r>
              <a:rPr lang="ja-JP" altLang="en-US" sz="1100" dirty="0">
                <a:latin typeface="+mn-ea"/>
                <a:ea typeface="+mn-ea"/>
                <a:cs typeface="Times New Roman" pitchFamily="18" charset="0"/>
              </a:rPr>
              <a:t>の</a:t>
            </a:r>
            <a:r>
              <a:rPr kumimoji="1" lang="ja-JP" altLang="en-US" sz="1100" b="0" i="0" u="none" strike="noStrike" cap="none" normalizeH="0" baseline="0" dirty="0">
                <a:ln>
                  <a:noFill/>
                </a:ln>
                <a:solidFill>
                  <a:schemeClr val="tx1"/>
                </a:solidFill>
                <a:effectLst/>
                <a:latin typeface="+mn-ea"/>
                <a:ea typeface="+mn-ea"/>
                <a:cs typeface="Times New Roman" pitchFamily="18" charset="0"/>
              </a:rPr>
              <a:t>参加型エンターテインメントイベントです。</a:t>
            </a:r>
            <a:r>
              <a:rPr lang="ja-JP" altLang="en-US" sz="1100" dirty="0">
                <a:latin typeface="+mn-ea"/>
                <a:ea typeface="+mn-ea"/>
                <a:cs typeface="Times New Roman" pitchFamily="18" charset="0"/>
              </a:rPr>
              <a:t>様々なジャンルからの企業出展ゾーンや、多彩なゲストを迎えてのステージ、イベント限定の版権許諾マーケットなど、</a:t>
            </a:r>
            <a:r>
              <a:rPr kumimoji="1" lang="ja-JP" altLang="en-US" sz="1100" b="0" i="0" u="none" strike="noStrike" cap="none" normalizeH="0" baseline="0" dirty="0">
                <a:ln>
                  <a:noFill/>
                </a:ln>
                <a:solidFill>
                  <a:schemeClr val="tx1"/>
                </a:solidFill>
                <a:effectLst/>
                <a:latin typeface="+mn-ea"/>
                <a:ea typeface="+mn-ea"/>
                <a:cs typeface="Times New Roman" pitchFamily="18" charset="0"/>
              </a:rPr>
              <a:t>内容をますます充実させて多くの方のご来場をお待ちしています！</a:t>
            </a:r>
            <a:endParaRPr kumimoji="1" lang="en-US" altLang="ja-JP" sz="1100" b="0" i="0" u="none" strike="noStrike" cap="none" normalizeH="0" baseline="0" dirty="0">
              <a:ln>
                <a:noFill/>
              </a:ln>
              <a:solidFill>
                <a:schemeClr val="tx1"/>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n-ea"/>
              <a:ea typeface="+mn-ea"/>
            </a:endParaRPr>
          </a:p>
        </p:txBody>
      </p:sp>
      <p:sp>
        <p:nvSpPr>
          <p:cNvPr id="54" name="テキスト ボックス 53"/>
          <p:cNvSpPr txBox="1"/>
          <p:nvPr/>
        </p:nvSpPr>
        <p:spPr>
          <a:xfrm>
            <a:off x="387179" y="7694766"/>
            <a:ext cx="1845743" cy="261610"/>
          </a:xfrm>
          <a:prstGeom prst="rect">
            <a:avLst/>
          </a:prstGeom>
          <a:solidFill>
            <a:schemeClr val="tx1"/>
          </a:solidFill>
        </p:spPr>
        <p:txBody>
          <a:bodyPr wrap="square" rtlCol="0">
            <a:spAutoFit/>
          </a:bodyPr>
          <a:lstStyle/>
          <a:p>
            <a:pPr algn="ctr"/>
            <a:r>
              <a:rPr lang="en-US" altLang="ja-JP" sz="1100" b="1" dirty="0">
                <a:solidFill>
                  <a:schemeClr val="bg1"/>
                </a:solidFill>
                <a:latin typeface="+mn-ea"/>
              </a:rPr>
              <a:t> C3AFA TOKYO </a:t>
            </a:r>
            <a:r>
              <a:rPr lang="ja-JP" altLang="en-US" sz="1100" b="1" dirty="0">
                <a:solidFill>
                  <a:schemeClr val="bg1"/>
                </a:solidFill>
                <a:latin typeface="+mn-ea"/>
              </a:rPr>
              <a:t>とは</a:t>
            </a:r>
          </a:p>
        </p:txBody>
      </p:sp>
      <p:sp>
        <p:nvSpPr>
          <p:cNvPr id="2" name="正方形/長方形 1"/>
          <p:cNvSpPr/>
          <p:nvPr/>
        </p:nvSpPr>
        <p:spPr>
          <a:xfrm>
            <a:off x="260648" y="4349845"/>
            <a:ext cx="6357914" cy="308965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301002" y="7554462"/>
            <a:ext cx="6357914" cy="144580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キャラクター_トリオ.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112" y="4589744"/>
            <a:ext cx="2088232" cy="2481844"/>
          </a:xfrm>
          <a:prstGeom prst="rect">
            <a:avLst/>
          </a:prstGeom>
        </p:spPr>
      </p:pic>
    </p:spTree>
    <p:extLst>
      <p:ext uri="{BB962C8B-B14F-4D97-AF65-F5344CB8AC3E}">
        <p14:creationId xmlns:p14="http://schemas.microsoft.com/office/powerpoint/2010/main" val="378598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a:extLst>
              <a:ext uri="{FF2B5EF4-FFF2-40B4-BE49-F238E27FC236}">
                <a16:creationId xmlns:a16="http://schemas.microsoft.com/office/drawing/2014/main" xmlns="" id="{ACC68022-C289-4395-8E26-E5B51FDCF2A6}"/>
              </a:ext>
            </a:extLst>
          </p:cNvPr>
          <p:cNvSpPr txBox="1"/>
          <p:nvPr/>
        </p:nvSpPr>
        <p:spPr>
          <a:xfrm>
            <a:off x="273785" y="8307971"/>
            <a:ext cx="3973525" cy="246221"/>
          </a:xfrm>
          <a:prstGeom prst="rect">
            <a:avLst/>
          </a:prstGeom>
          <a:noFill/>
        </p:spPr>
        <p:txBody>
          <a:bodyPr wrap="square" rtlCol="0">
            <a:spAutoFit/>
          </a:bodyPr>
          <a:lstStyle/>
          <a:p>
            <a:r>
              <a:rPr kumimoji="1" lang="en-US" altLang="ja-JP" sz="1000" dirty="0">
                <a:solidFill>
                  <a:srgbClr val="000000"/>
                </a:solidFill>
                <a:latin typeface="Meiryo UI" panose="020B0604030504040204" pitchFamily="50" charset="-128"/>
                <a:ea typeface="Meiryo UI" panose="020B0604030504040204" pitchFamily="50" charset="-128"/>
              </a:rPr>
              <a:t>※</a:t>
            </a:r>
            <a:r>
              <a:rPr kumimoji="1" lang="ja-JP" altLang="en-US" sz="1000" dirty="0">
                <a:solidFill>
                  <a:srgbClr val="000000"/>
                </a:solidFill>
                <a:latin typeface="Meiryo UI" panose="020B0604030504040204" pitchFamily="50" charset="-128"/>
                <a:ea typeface="Meiryo UI" panose="020B0604030504040204" pitchFamily="50" charset="-128"/>
              </a:rPr>
              <a:t>梅原裕一郎さんの出演は未定です。</a:t>
            </a:r>
          </a:p>
        </p:txBody>
      </p:sp>
      <p:sp>
        <p:nvSpPr>
          <p:cNvPr id="59" name="テキスト ボックス 58"/>
          <p:cNvSpPr txBox="1"/>
          <p:nvPr/>
        </p:nvSpPr>
        <p:spPr>
          <a:xfrm>
            <a:off x="2266234" y="5441442"/>
            <a:ext cx="4591765" cy="600164"/>
          </a:xfrm>
          <a:prstGeom prst="rect">
            <a:avLst/>
          </a:prstGeom>
          <a:noFill/>
        </p:spPr>
        <p:txBody>
          <a:bodyPr wrap="square" rtlCol="0">
            <a:spAutoFit/>
          </a:bodyPr>
          <a:lstStyle/>
          <a:p>
            <a:r>
              <a:rPr lang="ja-JP" altLang="en-US" sz="1100" dirty="0">
                <a:latin typeface="+mn-ea"/>
              </a:rPr>
              <a:t>人気アーティストによるアニソンライブが今年も登場！今回のテーマは「</a:t>
            </a:r>
            <a:r>
              <a:rPr lang="en-US" altLang="ja-JP" sz="1100" dirty="0">
                <a:latin typeface="+mn-ea"/>
              </a:rPr>
              <a:t>2000</a:t>
            </a:r>
            <a:r>
              <a:rPr lang="ja-JP" altLang="en-US" sz="1100" dirty="0">
                <a:latin typeface="+mn-ea"/>
              </a:rPr>
              <a:t>年代のアニソン」！</a:t>
            </a:r>
            <a:r>
              <a:rPr lang="en-US" altLang="ja-JP" sz="1100" dirty="0">
                <a:latin typeface="+mn-ea"/>
              </a:rPr>
              <a:t>2000</a:t>
            </a:r>
            <a:r>
              <a:rPr lang="ja-JP" altLang="en-US" sz="1100" dirty="0">
                <a:latin typeface="+mn-ea"/>
              </a:rPr>
              <a:t>年代のアニメシーンを熱くした数々の楽曲と共に、今年の夏も「</a:t>
            </a:r>
            <a:r>
              <a:rPr lang="en-US" altLang="ja-JP" sz="1100" dirty="0">
                <a:latin typeface="+mn-ea"/>
              </a:rPr>
              <a:t>C3AFA</a:t>
            </a:r>
            <a:r>
              <a:rPr lang="ja-JP" altLang="en-US" sz="1100" dirty="0">
                <a:latin typeface="+mn-ea"/>
              </a:rPr>
              <a:t> </a:t>
            </a:r>
            <a:r>
              <a:rPr lang="en-US" altLang="ja-JP" sz="1100" dirty="0">
                <a:latin typeface="+mn-ea"/>
              </a:rPr>
              <a:t>TOKYO</a:t>
            </a:r>
            <a:r>
              <a:rPr lang="ja-JP" altLang="en-US" sz="1100" dirty="0">
                <a:latin typeface="+mn-ea"/>
              </a:rPr>
              <a:t> アニソンライブ」で盛り上がろう！ </a:t>
            </a:r>
          </a:p>
        </p:txBody>
      </p:sp>
      <p:sp>
        <p:nvSpPr>
          <p:cNvPr id="9" name="テキスト ボックス 8"/>
          <p:cNvSpPr txBox="1"/>
          <p:nvPr/>
        </p:nvSpPr>
        <p:spPr>
          <a:xfrm>
            <a:off x="188641" y="146580"/>
            <a:ext cx="3489804" cy="261610"/>
          </a:xfrm>
          <a:prstGeom prst="rect">
            <a:avLst/>
          </a:prstGeom>
          <a:solidFill>
            <a:schemeClr val="tx1"/>
          </a:solidFill>
        </p:spPr>
        <p:txBody>
          <a:bodyPr wrap="square" rtlCol="0">
            <a:spAutoFit/>
          </a:bodyPr>
          <a:lstStyle/>
          <a:p>
            <a:pPr algn="ctr"/>
            <a:r>
              <a:rPr lang="ja-JP" altLang="en-US" sz="1100" b="1" dirty="0">
                <a:solidFill>
                  <a:schemeClr val="bg1"/>
                </a:solidFill>
                <a:latin typeface="+mn-ea"/>
              </a:rPr>
              <a:t>続々決定</a:t>
            </a:r>
            <a:r>
              <a:rPr lang="en-US" altLang="ja-JP" sz="1100" b="1" dirty="0">
                <a:solidFill>
                  <a:schemeClr val="bg1"/>
                </a:solidFill>
                <a:latin typeface="+mn-ea"/>
              </a:rPr>
              <a:t>!! C3AFA TOKYO </a:t>
            </a:r>
            <a:r>
              <a:rPr lang="ja-JP" altLang="en-US" sz="1100" b="1" dirty="0">
                <a:solidFill>
                  <a:schemeClr val="bg1"/>
                </a:solidFill>
                <a:latin typeface="+mn-ea"/>
              </a:rPr>
              <a:t>ステージイベント</a:t>
            </a:r>
          </a:p>
        </p:txBody>
      </p:sp>
      <p:sp>
        <p:nvSpPr>
          <p:cNvPr id="17" name="正方形/長方形 16"/>
          <p:cNvSpPr/>
          <p:nvPr/>
        </p:nvSpPr>
        <p:spPr>
          <a:xfrm>
            <a:off x="188640" y="1259632"/>
            <a:ext cx="6552728" cy="165618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386740" y="1383903"/>
            <a:ext cx="5354628" cy="307777"/>
          </a:xfrm>
          <a:prstGeom prst="rect">
            <a:avLst/>
          </a:prstGeom>
          <a:noFill/>
        </p:spPr>
        <p:txBody>
          <a:bodyPr wrap="square" rtlCol="0">
            <a:spAutoFit/>
          </a:bodyPr>
          <a:lstStyle/>
          <a:p>
            <a:r>
              <a:rPr lang="en-US" altLang="ja-JP" sz="1400" b="1" dirty="0"/>
              <a:t>Project ANIMA </a:t>
            </a:r>
            <a:r>
              <a:rPr lang="ja-JP" altLang="en-US" sz="1400" b="1" dirty="0"/>
              <a:t>第一弾「</a:t>
            </a:r>
            <a:r>
              <a:rPr lang="en-US" altLang="ja-JP" sz="1400" b="1" dirty="0"/>
              <a:t>SF</a:t>
            </a:r>
            <a:r>
              <a:rPr lang="ja-JP" altLang="en-US" sz="1400" b="1" dirty="0"/>
              <a:t>・ロボットアニメ部門」大賞授賞式　</a:t>
            </a:r>
            <a:r>
              <a:rPr lang="en-US" altLang="ja-JP" sz="1100" dirty="0">
                <a:latin typeface="+mn-ea"/>
              </a:rPr>
              <a:t> 8/25</a:t>
            </a:r>
            <a:r>
              <a:rPr lang="ja-JP" altLang="en-US" sz="1100" dirty="0">
                <a:latin typeface="+mn-ea"/>
              </a:rPr>
              <a:t>（土）</a:t>
            </a:r>
            <a:endParaRPr kumimoji="1" lang="ja-JP" altLang="en-US" sz="1400" dirty="0"/>
          </a:p>
        </p:txBody>
      </p:sp>
      <p:sp>
        <p:nvSpPr>
          <p:cNvPr id="29" name="テキスト ボックス 28"/>
          <p:cNvSpPr txBox="1"/>
          <p:nvPr/>
        </p:nvSpPr>
        <p:spPr>
          <a:xfrm>
            <a:off x="1392080" y="2144420"/>
            <a:ext cx="5302936" cy="769441"/>
          </a:xfrm>
          <a:prstGeom prst="rect">
            <a:avLst/>
          </a:prstGeom>
          <a:noFill/>
        </p:spPr>
        <p:txBody>
          <a:bodyPr wrap="square" rtlCol="0">
            <a:spAutoFit/>
          </a:bodyPr>
          <a:lstStyle/>
          <a:p>
            <a:r>
              <a:rPr lang="ja-JP" altLang="en-US" sz="1100" dirty="0"/>
              <a:t>「選ばれたらアニメ化決定！」</a:t>
            </a:r>
            <a:r>
              <a:rPr lang="en-US" altLang="ja-JP" sz="1100" dirty="0"/>
              <a:t>2018</a:t>
            </a:r>
            <a:r>
              <a:rPr lang="ja-JP" altLang="en-US" sz="1100" dirty="0"/>
              <a:t>年</a:t>
            </a:r>
            <a:r>
              <a:rPr lang="en-US" altLang="ja-JP" sz="1100" dirty="0"/>
              <a:t>2</a:t>
            </a:r>
            <a:r>
              <a:rPr lang="ja-JP" altLang="en-US" sz="1100" dirty="0"/>
              <a:t>～</a:t>
            </a:r>
            <a:r>
              <a:rPr lang="en-US" altLang="ja-JP" sz="1100" dirty="0"/>
              <a:t>4</a:t>
            </a:r>
            <a:r>
              <a:rPr lang="ja-JP" altLang="en-US" sz="1100" dirty="0"/>
              <a:t>月に行なわれたコンテスト、</a:t>
            </a:r>
            <a:r>
              <a:rPr lang="en-US" altLang="ja-JP" sz="1100" dirty="0"/>
              <a:t>Project ANIMA</a:t>
            </a:r>
            <a:r>
              <a:rPr lang="ja-JP" altLang="en-US" sz="1100" dirty="0"/>
              <a:t>第一弾「</a:t>
            </a:r>
            <a:r>
              <a:rPr lang="en-US" altLang="ja-JP" sz="1100" dirty="0"/>
              <a:t>SF</a:t>
            </a:r>
            <a:r>
              <a:rPr lang="ja-JP" altLang="en-US" sz="1100" dirty="0"/>
              <a:t>・ロボットアニメ部門」大賞作品を表彰！豪華声優陣に、第一弾のアニメ制作スタジオ、サテライトの河森監督を交えトークイベントを開催いたします。</a:t>
            </a:r>
          </a:p>
          <a:p>
            <a:endParaRPr lang="ja-JP" altLang="en-US" sz="1100" dirty="0"/>
          </a:p>
        </p:txBody>
      </p:sp>
      <p:sp>
        <p:nvSpPr>
          <p:cNvPr id="30" name="テキスト ボックス 29"/>
          <p:cNvSpPr txBox="1"/>
          <p:nvPr/>
        </p:nvSpPr>
        <p:spPr>
          <a:xfrm>
            <a:off x="5686904" y="2629462"/>
            <a:ext cx="1213166" cy="230832"/>
          </a:xfrm>
          <a:prstGeom prst="rect">
            <a:avLst/>
          </a:prstGeom>
          <a:noFill/>
        </p:spPr>
        <p:txBody>
          <a:bodyPr wrap="square" rtlCol="0">
            <a:spAutoFit/>
          </a:bodyPr>
          <a:lstStyle/>
          <a:p>
            <a:r>
              <a:rPr lang="en-US" altLang="ja-JP" sz="900" dirty="0">
                <a:solidFill>
                  <a:srgbClr val="000000"/>
                </a:solidFill>
                <a:latin typeface="Meiryo UI" panose="020B0604030504040204" pitchFamily="50" charset="-128"/>
                <a:ea typeface="Meiryo UI" panose="020B0604030504040204" pitchFamily="50" charset="-128"/>
              </a:rPr>
              <a:t>©Project ANIMA</a:t>
            </a:r>
          </a:p>
        </p:txBody>
      </p:sp>
      <p:sp>
        <p:nvSpPr>
          <p:cNvPr id="32" name="テキスト ボックス 31"/>
          <p:cNvSpPr txBox="1"/>
          <p:nvPr/>
        </p:nvSpPr>
        <p:spPr>
          <a:xfrm>
            <a:off x="1371384" y="1784380"/>
            <a:ext cx="5400600" cy="430887"/>
          </a:xfrm>
          <a:prstGeom prst="rect">
            <a:avLst/>
          </a:prstGeom>
          <a:noFill/>
        </p:spPr>
        <p:txBody>
          <a:bodyPr wrap="square" rtlCol="0">
            <a:spAutoFit/>
          </a:bodyPr>
          <a:lstStyle/>
          <a:p>
            <a:r>
              <a:rPr kumimoji="1" lang="ja-JP" altLang="en-US" sz="1100" dirty="0"/>
              <a:t>出演：</a:t>
            </a:r>
            <a:r>
              <a:rPr lang="ja-JP" altLang="en-US" sz="1100" dirty="0"/>
              <a:t>豊永利行、小松未可子、三上枝織、河森正治、緑川光、上町裕介</a:t>
            </a:r>
            <a:endParaRPr lang="en-US" altLang="ja-JP" sz="1100" dirty="0"/>
          </a:p>
          <a:p>
            <a:r>
              <a:rPr lang="ja-JP" altLang="en-US" sz="1100" dirty="0"/>
              <a:t>整理券：当日配布　</a:t>
            </a:r>
            <a:r>
              <a:rPr lang="ja-JP" altLang="ja-JP" sz="800" dirty="0"/>
              <a:t>　</a:t>
            </a:r>
            <a:r>
              <a:rPr lang="ja-JP" altLang="en-US" sz="800" dirty="0"/>
              <a:t>　　　</a:t>
            </a:r>
            <a:r>
              <a:rPr lang="ja-JP" altLang="en-US" sz="1100" dirty="0"/>
              <a:t>主催：</a:t>
            </a:r>
            <a:r>
              <a:rPr lang="en-US" altLang="ja-JP" sz="1100" dirty="0"/>
              <a:t>Project ANIMA</a:t>
            </a:r>
            <a:endParaRPr lang="ja-JP" altLang="en-US" sz="1100" dirty="0"/>
          </a:p>
        </p:txBody>
      </p:sp>
      <p:sp>
        <p:nvSpPr>
          <p:cNvPr id="36" name="テキスト ボックス 35"/>
          <p:cNvSpPr txBox="1"/>
          <p:nvPr/>
        </p:nvSpPr>
        <p:spPr>
          <a:xfrm>
            <a:off x="1499549" y="3144669"/>
            <a:ext cx="5529851" cy="307777"/>
          </a:xfrm>
          <a:prstGeom prst="rect">
            <a:avLst/>
          </a:prstGeom>
          <a:noFill/>
        </p:spPr>
        <p:txBody>
          <a:bodyPr wrap="square" rtlCol="0">
            <a:spAutoFit/>
          </a:bodyPr>
          <a:lstStyle/>
          <a:p>
            <a:r>
              <a:rPr lang="ja-JP" altLang="en-US" sz="1400" b="1" dirty="0">
                <a:latin typeface="+mn-ea"/>
              </a:rPr>
              <a:t>「ガンダムビルドダイバーズ」スペシャルステージ</a:t>
            </a:r>
            <a:r>
              <a:rPr lang="ja-JP" altLang="en-US" sz="1400" b="1" dirty="0">
                <a:solidFill>
                  <a:srgbClr val="FF0000"/>
                </a:solidFill>
                <a:latin typeface="+mn-ea"/>
              </a:rPr>
              <a:t>　</a:t>
            </a:r>
            <a:r>
              <a:rPr lang="en-US" altLang="ja-JP" sz="1100" dirty="0">
                <a:solidFill>
                  <a:srgbClr val="000000"/>
                </a:solidFill>
                <a:latin typeface="+mn-ea"/>
              </a:rPr>
              <a:t>8/25</a:t>
            </a:r>
            <a:r>
              <a:rPr lang="ja-JP" altLang="en-US" sz="1100" dirty="0">
                <a:solidFill>
                  <a:srgbClr val="000000"/>
                </a:solidFill>
                <a:latin typeface="+mn-ea"/>
              </a:rPr>
              <a:t>（土）</a:t>
            </a:r>
            <a:endParaRPr lang="ja-JP" altLang="en-US" sz="1400" dirty="0">
              <a:solidFill>
                <a:srgbClr val="000000"/>
              </a:solidFill>
              <a:latin typeface="+mn-ea"/>
            </a:endParaRPr>
          </a:p>
        </p:txBody>
      </p:sp>
      <p:sp>
        <p:nvSpPr>
          <p:cNvPr id="38" name="テキスト ボックス 37"/>
          <p:cNvSpPr txBox="1"/>
          <p:nvPr/>
        </p:nvSpPr>
        <p:spPr>
          <a:xfrm>
            <a:off x="1363448" y="3970210"/>
            <a:ext cx="5161896" cy="430887"/>
          </a:xfrm>
          <a:prstGeom prst="rect">
            <a:avLst/>
          </a:prstGeom>
          <a:noFill/>
        </p:spPr>
        <p:txBody>
          <a:bodyPr wrap="square" rtlCol="0">
            <a:spAutoFit/>
          </a:bodyPr>
          <a:lstStyle/>
          <a:p>
            <a:r>
              <a:rPr lang="en-US" altLang="ja-JP" sz="1100" dirty="0">
                <a:solidFill>
                  <a:srgbClr val="000000"/>
                </a:solidFill>
                <a:latin typeface="+mn-ea"/>
              </a:rPr>
              <a:t>TV</a:t>
            </a:r>
            <a:r>
              <a:rPr lang="ja-JP" altLang="en-US" sz="1100" dirty="0">
                <a:solidFill>
                  <a:srgbClr val="000000"/>
                </a:solidFill>
                <a:latin typeface="+mn-ea"/>
              </a:rPr>
              <a:t>アニメ</a:t>
            </a:r>
            <a:r>
              <a:rPr lang="en-US" altLang="ja-JP" sz="1100" dirty="0">
                <a:solidFill>
                  <a:srgbClr val="000000"/>
                </a:solidFill>
                <a:latin typeface="+mn-ea"/>
              </a:rPr>
              <a:t>『</a:t>
            </a:r>
            <a:r>
              <a:rPr lang="ja-JP" altLang="en-US" sz="1100" dirty="0">
                <a:solidFill>
                  <a:srgbClr val="000000"/>
                </a:solidFill>
                <a:latin typeface="+mn-ea"/>
              </a:rPr>
              <a:t>ガンダムビルドダイバーズ</a:t>
            </a:r>
            <a:r>
              <a:rPr lang="en-US" altLang="ja-JP" sz="1100" dirty="0">
                <a:solidFill>
                  <a:srgbClr val="000000"/>
                </a:solidFill>
                <a:latin typeface="+mn-ea"/>
              </a:rPr>
              <a:t>』</a:t>
            </a:r>
            <a:r>
              <a:rPr lang="ja-JP" altLang="en-US" sz="1100" dirty="0">
                <a:solidFill>
                  <a:srgbClr val="000000"/>
                </a:solidFill>
                <a:latin typeface="+mn-ea"/>
              </a:rPr>
              <a:t>より、豪華キャストが大集合！物語はいよいよクライマックスへ！リクと仲間たちの物語を、キャストと一緒に振り返りましょう！</a:t>
            </a:r>
          </a:p>
        </p:txBody>
      </p:sp>
      <p:sp>
        <p:nvSpPr>
          <p:cNvPr id="39" name="テキスト ボックス 38"/>
          <p:cNvSpPr txBox="1"/>
          <p:nvPr/>
        </p:nvSpPr>
        <p:spPr>
          <a:xfrm>
            <a:off x="4869160" y="4437957"/>
            <a:ext cx="2172429" cy="230832"/>
          </a:xfrm>
          <a:prstGeom prst="rect">
            <a:avLst/>
          </a:prstGeom>
          <a:noFill/>
        </p:spPr>
        <p:txBody>
          <a:bodyPr wrap="square" rtlCol="0">
            <a:spAutoFit/>
          </a:bodyPr>
          <a:lstStyle/>
          <a:p>
            <a:r>
              <a:rPr lang="ja-JP" altLang="en-US" sz="900" dirty="0">
                <a:solidFill>
                  <a:srgbClr val="000000"/>
                </a:solidFill>
                <a:latin typeface="Meiryo UI" panose="020B0604030504040204" pitchFamily="50" charset="-128"/>
                <a:ea typeface="Meiryo UI" panose="020B0604030504040204" pitchFamily="50" charset="-128"/>
              </a:rPr>
              <a:t>ⓒ創通・サンライズ・テレビ東京</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382729" y="3552007"/>
            <a:ext cx="5430647" cy="430887"/>
          </a:xfrm>
          <a:prstGeom prst="rect">
            <a:avLst/>
          </a:prstGeom>
          <a:noFill/>
        </p:spPr>
        <p:txBody>
          <a:bodyPr wrap="square" rtlCol="0">
            <a:spAutoFit/>
          </a:bodyPr>
          <a:lstStyle/>
          <a:p>
            <a:r>
              <a:rPr kumimoji="1" lang="ja-JP" altLang="en-US" sz="1100" dirty="0">
                <a:latin typeface="+mn-ea"/>
              </a:rPr>
              <a:t>出演：</a:t>
            </a:r>
            <a:r>
              <a:rPr lang="ja-JP" altLang="en-US" sz="1100" dirty="0">
                <a:latin typeface="+mn-ea"/>
              </a:rPr>
              <a:t>小林裕介（ミカミ・リク役）、照井春佳（サラ役）、村田太志（マギー役）</a:t>
            </a:r>
            <a:endParaRPr lang="en-US" altLang="ja-JP" sz="1100" dirty="0">
              <a:latin typeface="+mn-ea"/>
            </a:endParaRPr>
          </a:p>
          <a:p>
            <a:r>
              <a:rPr lang="ja-JP" altLang="en-US" sz="1100" dirty="0">
                <a:latin typeface="+mn-ea"/>
              </a:rPr>
              <a:t>整理券：当日配布</a:t>
            </a:r>
            <a:r>
              <a:rPr lang="ja-JP" altLang="ja-JP" sz="1100" dirty="0">
                <a:latin typeface="+mn-ea"/>
              </a:rPr>
              <a:t>　</a:t>
            </a:r>
            <a:r>
              <a:rPr lang="ja-JP" altLang="en-US" sz="1100" dirty="0">
                <a:latin typeface="+mn-ea"/>
              </a:rPr>
              <a:t>　　主催：創通・サンライズ</a:t>
            </a:r>
            <a:endParaRPr lang="en-US" altLang="ja-JP" sz="1100" dirty="0">
              <a:latin typeface="Meiryo UI" panose="020B0604030504040204" pitchFamily="50" charset="-128"/>
              <a:ea typeface="Meiryo UI" panose="020B0604030504040204" pitchFamily="50" charset="-128"/>
            </a:endParaRPr>
          </a:p>
        </p:txBody>
      </p:sp>
      <p:pic>
        <p:nvPicPr>
          <p:cNvPr id="2" name="図 1" descr="img_251600.jpg"/>
          <p:cNvPicPr>
            <a:picLocks noChangeAspect="1"/>
          </p:cNvPicPr>
          <p:nvPr/>
        </p:nvPicPr>
        <p:blipFill rotWithShape="1">
          <a:blip r:embed="rId3" cstate="print">
            <a:extLst>
              <a:ext uri="{28A0092B-C50C-407E-A947-70E740481C1C}">
                <a14:useLocalDpi xmlns:a14="http://schemas.microsoft.com/office/drawing/2010/main" val="0"/>
              </a:ext>
            </a:extLst>
          </a:blip>
          <a:srcRect r="50463"/>
          <a:stretch/>
        </p:blipFill>
        <p:spPr>
          <a:xfrm>
            <a:off x="307000" y="1353007"/>
            <a:ext cx="1008112" cy="1495767"/>
          </a:xfrm>
          <a:prstGeom prst="rect">
            <a:avLst/>
          </a:prstGeom>
        </p:spPr>
      </p:pic>
      <p:pic>
        <p:nvPicPr>
          <p:cNvPr id="50" name="図 49">
            <a:extLst>
              <a:ext uri="{FF2B5EF4-FFF2-40B4-BE49-F238E27FC236}">
                <a16:creationId xmlns:a16="http://schemas.microsoft.com/office/drawing/2014/main" xmlns="" id="{29870247-BBB0-4851-9251-8975EF31BD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648" y="3129169"/>
            <a:ext cx="1080120" cy="1527668"/>
          </a:xfrm>
          <a:prstGeom prst="rect">
            <a:avLst/>
          </a:prstGeom>
        </p:spPr>
      </p:pic>
      <p:sp>
        <p:nvSpPr>
          <p:cNvPr id="52" name="テキスト ボックス 51"/>
          <p:cNvSpPr txBox="1"/>
          <p:nvPr/>
        </p:nvSpPr>
        <p:spPr>
          <a:xfrm>
            <a:off x="2291997" y="4965561"/>
            <a:ext cx="4999147" cy="523220"/>
          </a:xfrm>
          <a:prstGeom prst="rect">
            <a:avLst/>
          </a:prstGeom>
          <a:noFill/>
        </p:spPr>
        <p:txBody>
          <a:bodyPr wrap="square" rtlCol="0">
            <a:spAutoFit/>
          </a:bodyPr>
          <a:lstStyle/>
          <a:p>
            <a:r>
              <a:rPr lang="en-US" altLang="ja-JP" sz="1400" b="1" dirty="0">
                <a:latin typeface="+mn-ea"/>
              </a:rPr>
              <a:t>2000</a:t>
            </a:r>
            <a:r>
              <a:rPr lang="ja-JP" altLang="en-US" sz="1400" b="1" dirty="0">
                <a:latin typeface="+mn-ea"/>
              </a:rPr>
              <a:t>年代アニソンライブ </a:t>
            </a:r>
            <a:r>
              <a:rPr lang="en-US" altLang="ja-JP" sz="1400" b="1" dirty="0">
                <a:latin typeface="+mn-ea"/>
              </a:rPr>
              <a:t>in C3AFA TOKYO 2018</a:t>
            </a:r>
            <a:r>
              <a:rPr lang="ja-JP" altLang="en-US" sz="1400" b="1" dirty="0">
                <a:latin typeface="+mn-ea"/>
              </a:rPr>
              <a:t>　</a:t>
            </a:r>
            <a:r>
              <a:rPr lang="en-US" altLang="ja-JP" sz="1100" dirty="0">
                <a:latin typeface="+mn-ea"/>
              </a:rPr>
              <a:t>8/26</a:t>
            </a:r>
            <a:r>
              <a:rPr lang="ja-JP" altLang="en-US" sz="1100" dirty="0">
                <a:latin typeface="+mn-ea"/>
              </a:rPr>
              <a:t>（日）</a:t>
            </a:r>
          </a:p>
          <a:p>
            <a:endParaRPr lang="ja-JP" altLang="en-US" sz="1400" b="1" dirty="0">
              <a:latin typeface="+mn-ea"/>
            </a:endParaRPr>
          </a:p>
        </p:txBody>
      </p:sp>
      <p:sp>
        <p:nvSpPr>
          <p:cNvPr id="55" name="テキスト ボックス 54"/>
          <p:cNvSpPr txBox="1"/>
          <p:nvPr/>
        </p:nvSpPr>
        <p:spPr>
          <a:xfrm>
            <a:off x="2276872" y="5252065"/>
            <a:ext cx="4460528" cy="261610"/>
          </a:xfrm>
          <a:prstGeom prst="rect">
            <a:avLst/>
          </a:prstGeom>
          <a:noFill/>
        </p:spPr>
        <p:txBody>
          <a:bodyPr wrap="square" rtlCol="0">
            <a:spAutoFit/>
          </a:bodyPr>
          <a:lstStyle/>
          <a:p>
            <a:r>
              <a:rPr kumimoji="1" lang="ja-JP" altLang="en-US" sz="1100" dirty="0">
                <a:latin typeface="+mn-ea"/>
              </a:rPr>
              <a:t>出演：</a:t>
            </a:r>
            <a:r>
              <a:rPr lang="ja-JP" altLang="en-US" sz="1100" dirty="0">
                <a:latin typeface="+mn-ea"/>
              </a:rPr>
              <a:t>北出菜奈、下川みくに</a:t>
            </a:r>
            <a:r>
              <a:rPr lang="ja-JP" altLang="en-US" sz="1100" dirty="0">
                <a:solidFill>
                  <a:srgbClr val="000000"/>
                </a:solidFill>
                <a:latin typeface="+mn-ea"/>
              </a:rPr>
              <a:t>、</a:t>
            </a:r>
            <a:r>
              <a:rPr lang="en-US" altLang="ja-JP" sz="1100" dirty="0" err="1">
                <a:solidFill>
                  <a:srgbClr val="000000"/>
                </a:solidFill>
                <a:latin typeface="+mn-ea"/>
              </a:rPr>
              <a:t>yozuca</a:t>
            </a:r>
            <a:r>
              <a:rPr lang="en-US" altLang="ja-JP" sz="1100" dirty="0">
                <a:solidFill>
                  <a:srgbClr val="000000"/>
                </a:solidFill>
                <a:latin typeface="+mn-ea"/>
              </a:rPr>
              <a:t>*</a:t>
            </a:r>
            <a:r>
              <a:rPr lang="ja-JP" altLang="en-US" sz="1100" dirty="0">
                <a:solidFill>
                  <a:srgbClr val="000000"/>
                </a:solidFill>
                <a:latin typeface="+mn-ea"/>
              </a:rPr>
              <a:t> 主催：</a:t>
            </a:r>
            <a:r>
              <a:rPr lang="en-US" altLang="ja-JP" sz="1100" dirty="0">
                <a:solidFill>
                  <a:srgbClr val="000000"/>
                </a:solidFill>
                <a:latin typeface="+mn-ea"/>
              </a:rPr>
              <a:t>C3AFA</a:t>
            </a:r>
            <a:r>
              <a:rPr lang="ja-JP" altLang="en-US" sz="1100" dirty="0">
                <a:solidFill>
                  <a:srgbClr val="000000"/>
                </a:solidFill>
                <a:latin typeface="+mn-ea"/>
              </a:rPr>
              <a:t> </a:t>
            </a:r>
            <a:r>
              <a:rPr lang="en-US" altLang="ja-JP" sz="1100" dirty="0">
                <a:latin typeface="+mn-ea"/>
              </a:rPr>
              <a:t>TOKYO</a:t>
            </a:r>
            <a:r>
              <a:rPr lang="ja-JP" altLang="en-US" sz="1100" dirty="0">
                <a:latin typeface="+mn-ea"/>
              </a:rPr>
              <a:t> 実行委員会</a:t>
            </a:r>
            <a:endParaRPr lang="en-US" altLang="ja-JP" sz="1100" dirty="0">
              <a:latin typeface="+mn-ea"/>
            </a:endParaRPr>
          </a:p>
        </p:txBody>
      </p:sp>
      <p:pic>
        <p:nvPicPr>
          <p:cNvPr id="57" name="図 56">
            <a:extLst>
              <a:ext uri="{FF2B5EF4-FFF2-40B4-BE49-F238E27FC236}">
                <a16:creationId xmlns:a16="http://schemas.microsoft.com/office/drawing/2014/main" xmlns="" id="{65666FF1-7755-4CFC-BABD-2F4712C0DE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785" y="5090642"/>
            <a:ext cx="649899" cy="867592"/>
          </a:xfrm>
          <a:prstGeom prst="rect">
            <a:avLst/>
          </a:prstGeom>
        </p:spPr>
      </p:pic>
      <p:pic>
        <p:nvPicPr>
          <p:cNvPr id="58" name="図 57">
            <a:extLst>
              <a:ext uri="{FF2B5EF4-FFF2-40B4-BE49-F238E27FC236}">
                <a16:creationId xmlns:a16="http://schemas.microsoft.com/office/drawing/2014/main" xmlns="" id="{242D19FE-92C0-4D89-987E-1171B1175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490" y="5090642"/>
            <a:ext cx="653177" cy="871967"/>
          </a:xfrm>
          <a:prstGeom prst="rect">
            <a:avLst/>
          </a:prstGeom>
        </p:spPr>
      </p:pic>
      <p:sp>
        <p:nvSpPr>
          <p:cNvPr id="68" name="正方形/長方形 67"/>
          <p:cNvSpPr/>
          <p:nvPr/>
        </p:nvSpPr>
        <p:spPr>
          <a:xfrm>
            <a:off x="188640" y="3059832"/>
            <a:ext cx="6552728" cy="166901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92608" y="4860032"/>
            <a:ext cx="6552728" cy="132966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188640" y="6333713"/>
            <a:ext cx="6552728" cy="130897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xmlns="" id="{3D85D1F1-EECA-4796-9985-9282B361029E}"/>
              </a:ext>
            </a:extLst>
          </p:cNvPr>
          <p:cNvSpPr/>
          <p:nvPr/>
        </p:nvSpPr>
        <p:spPr>
          <a:xfrm>
            <a:off x="188640" y="7773873"/>
            <a:ext cx="6552728" cy="11521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xmlns="" id="{9B927EB2-CEC2-4045-8CFF-563C4EEA1CA2}"/>
              </a:ext>
            </a:extLst>
          </p:cNvPr>
          <p:cNvSpPr txBox="1"/>
          <p:nvPr/>
        </p:nvSpPr>
        <p:spPr>
          <a:xfrm>
            <a:off x="260648" y="7903081"/>
            <a:ext cx="2880320" cy="430887"/>
          </a:xfrm>
          <a:prstGeom prst="rect">
            <a:avLst/>
          </a:prstGeom>
          <a:noFill/>
        </p:spPr>
        <p:txBody>
          <a:bodyPr wrap="square" rtlCol="0">
            <a:spAutoFit/>
          </a:bodyPr>
          <a:lstStyle/>
          <a:p>
            <a:r>
              <a:rPr lang="ja-JP" altLang="en-US" sz="1100" dirty="0">
                <a:solidFill>
                  <a:srgbClr val="000000"/>
                </a:solidFill>
                <a:latin typeface="+mn-ea"/>
              </a:rPr>
              <a:t>メインステージは他にも「</a:t>
            </a:r>
            <a:r>
              <a:rPr lang="ja-JP" altLang="en-US" sz="1100" dirty="0" err="1">
                <a:solidFill>
                  <a:srgbClr val="000000"/>
                </a:solidFill>
                <a:latin typeface="+mn-ea"/>
              </a:rPr>
              <a:t>ひょろっと</a:t>
            </a:r>
            <a:r>
              <a:rPr lang="ja-JP" altLang="en-US" sz="1100" dirty="0">
                <a:solidFill>
                  <a:srgbClr val="000000"/>
                </a:solidFill>
                <a:latin typeface="+mn-ea"/>
              </a:rPr>
              <a:t>男子」などが登場！詳細は後日発表！</a:t>
            </a:r>
          </a:p>
        </p:txBody>
      </p:sp>
      <p:pic>
        <p:nvPicPr>
          <p:cNvPr id="54" name="図 53">
            <a:extLst>
              <a:ext uri="{FF2B5EF4-FFF2-40B4-BE49-F238E27FC236}">
                <a16:creationId xmlns:a16="http://schemas.microsoft.com/office/drawing/2014/main" xmlns="" id="{910EC736-45A0-4877-A9DC-8707B152F5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0138" y="6470121"/>
            <a:ext cx="728316" cy="1029027"/>
          </a:xfrm>
          <a:prstGeom prst="rect">
            <a:avLst/>
          </a:prstGeom>
        </p:spPr>
      </p:pic>
      <p:pic>
        <p:nvPicPr>
          <p:cNvPr id="56" name="図 55">
            <a:extLst>
              <a:ext uri="{FF2B5EF4-FFF2-40B4-BE49-F238E27FC236}">
                <a16:creationId xmlns:a16="http://schemas.microsoft.com/office/drawing/2014/main" xmlns="" id="{8DB2A791-A0EA-42F8-A937-CCC615E76E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329" y="6477410"/>
            <a:ext cx="2470192" cy="1021261"/>
          </a:xfrm>
          <a:prstGeom prst="rect">
            <a:avLst/>
          </a:prstGeom>
        </p:spPr>
      </p:pic>
      <p:sp>
        <p:nvSpPr>
          <p:cNvPr id="60" name="テキスト ボックス 59">
            <a:extLst>
              <a:ext uri="{FF2B5EF4-FFF2-40B4-BE49-F238E27FC236}">
                <a16:creationId xmlns:a16="http://schemas.microsoft.com/office/drawing/2014/main" xmlns="" id="{C13C60EA-051F-4F94-8364-993E51553492}"/>
              </a:ext>
            </a:extLst>
          </p:cNvPr>
          <p:cNvSpPr txBox="1"/>
          <p:nvPr/>
        </p:nvSpPr>
        <p:spPr>
          <a:xfrm>
            <a:off x="188640" y="428478"/>
            <a:ext cx="6434749" cy="769441"/>
          </a:xfrm>
          <a:prstGeom prst="rect">
            <a:avLst/>
          </a:prstGeom>
          <a:noFill/>
        </p:spPr>
        <p:txBody>
          <a:bodyPr wrap="square" rtlCol="0">
            <a:spAutoFit/>
          </a:bodyPr>
          <a:lstStyle/>
          <a:p>
            <a:r>
              <a:rPr lang="ja-JP" altLang="en-US" sz="1100" dirty="0"/>
              <a:t>毎年大好評の豪華ステージがＣ３ＡＦＡ ＴＯＫＹＯでも続々決定中！スペシャルステージの「ガンダムビルドダイバーズ」ではメインキャストがゲストで登場！</a:t>
            </a:r>
            <a:r>
              <a:rPr lang="en-US" altLang="ja-JP" sz="1100" dirty="0"/>
              <a:t> Project ANIMA</a:t>
            </a:r>
            <a:r>
              <a:rPr lang="ja-JP" altLang="en-US" sz="1100" dirty="0"/>
              <a:t>第一弾「</a:t>
            </a:r>
            <a:r>
              <a:rPr lang="en-US" altLang="ja-JP" sz="1100" dirty="0"/>
              <a:t>SF</a:t>
            </a:r>
            <a:r>
              <a:rPr lang="ja-JP" altLang="en-US" sz="1100" dirty="0"/>
              <a:t>・ロボットアニメ部門」大賞授賞式では豪華声優陣を交えたトークイベントを開催。毎年恒例のアニソンライブ、他にも「</a:t>
            </a:r>
            <a:r>
              <a:rPr lang="ja-JP" altLang="en-US" sz="1100" dirty="0" err="1"/>
              <a:t>ひょろっと</a:t>
            </a:r>
            <a:r>
              <a:rPr lang="ja-JP" altLang="en-US" sz="1100" dirty="0"/>
              <a:t>男子</a:t>
            </a:r>
            <a:r>
              <a:rPr lang="ja-JP" altLang="en-US" sz="1100" dirty="0">
                <a:latin typeface="+mn-ea"/>
              </a:rPr>
              <a:t>」やＨＫＴ</a:t>
            </a:r>
            <a:r>
              <a:rPr lang="en-US" altLang="ja-JP" sz="1100" dirty="0">
                <a:latin typeface="+mn-ea"/>
              </a:rPr>
              <a:t>48</a:t>
            </a:r>
            <a:r>
              <a:rPr lang="ja-JP" altLang="en-US" sz="1100" dirty="0">
                <a:latin typeface="+mn-ea"/>
              </a:rPr>
              <a:t>のステージ出演も急遽決定！今後も続々決定予定。詳細はＨＰまで！</a:t>
            </a:r>
            <a:endParaRPr lang="ja-JP" altLang="en-US" sz="1100" dirty="0"/>
          </a:p>
        </p:txBody>
      </p:sp>
      <p:sp>
        <p:nvSpPr>
          <p:cNvPr id="65" name="テキスト ボックス 5">
            <a:extLst>
              <a:ext uri="{FF2B5EF4-FFF2-40B4-BE49-F238E27FC236}">
                <a16:creationId xmlns:a16="http://schemas.microsoft.com/office/drawing/2014/main" xmlns="" id="{171627BB-04D2-4D44-897A-779546CAEE01}"/>
              </a:ext>
            </a:extLst>
          </p:cNvPr>
          <p:cNvSpPr txBox="1"/>
          <p:nvPr/>
        </p:nvSpPr>
        <p:spPr>
          <a:xfrm>
            <a:off x="2568899" y="6420292"/>
            <a:ext cx="4316485"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1400" dirty="0">
                <a:latin typeface="Meiryo UI" panose="020B0604030504040204" pitchFamily="50" charset="-128"/>
                <a:ea typeface="Meiryo UI" panose="020B0604030504040204" pitchFamily="50" charset="-128"/>
              </a:rPr>
              <a:t>HKT48</a:t>
            </a:r>
            <a:r>
              <a:rPr kumimoji="1" lang="ja-JP" altLang="en-US" sz="1400" dirty="0">
                <a:latin typeface="Meiryo UI" panose="020B0604030504040204" pitchFamily="50" charset="-128"/>
                <a:ea typeface="Meiryo UI" panose="020B0604030504040204" pitchFamily="50" charset="-128"/>
              </a:rPr>
              <a:t>出演決定！</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＜詳細は後日発表＞</a:t>
            </a:r>
          </a:p>
        </p:txBody>
      </p:sp>
      <p:sp>
        <p:nvSpPr>
          <p:cNvPr id="3" name="正方形/長方形 2">
            <a:extLst>
              <a:ext uri="{FF2B5EF4-FFF2-40B4-BE49-F238E27FC236}">
                <a16:creationId xmlns:a16="http://schemas.microsoft.com/office/drawing/2014/main" xmlns="" id="{1FF25E7A-04D1-437C-8132-522AAF09800F}"/>
              </a:ext>
            </a:extLst>
          </p:cNvPr>
          <p:cNvSpPr/>
          <p:nvPr/>
        </p:nvSpPr>
        <p:spPr>
          <a:xfrm>
            <a:off x="3528392" y="6902759"/>
            <a:ext cx="3429000" cy="430887"/>
          </a:xfrm>
          <a:prstGeom prst="rect">
            <a:avLst/>
          </a:prstGeom>
        </p:spPr>
        <p:txBody>
          <a:bodyPr>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出演メンバーは未定です。</a:t>
            </a: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都合により変更になる場合があります。</a:t>
            </a:r>
          </a:p>
        </p:txBody>
      </p:sp>
      <p:sp>
        <p:nvSpPr>
          <p:cNvPr id="4" name="正方形/長方形 3">
            <a:extLst>
              <a:ext uri="{FF2B5EF4-FFF2-40B4-BE49-F238E27FC236}">
                <a16:creationId xmlns:a16="http://schemas.microsoft.com/office/drawing/2014/main" xmlns="" id="{9C0DE63A-1F89-4AC4-9AE1-835C70C5A38D}"/>
              </a:ext>
            </a:extLst>
          </p:cNvPr>
          <p:cNvSpPr/>
          <p:nvPr/>
        </p:nvSpPr>
        <p:spPr>
          <a:xfrm>
            <a:off x="6070559" y="7267839"/>
            <a:ext cx="529312" cy="230832"/>
          </a:xfrm>
          <a:prstGeom prst="rect">
            <a:avLst/>
          </a:prstGeom>
        </p:spPr>
        <p:txBody>
          <a:bodyPr wrap="none">
            <a:spAutoFit/>
          </a:bodyPr>
          <a:lstStyle/>
          <a:p>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AKS</a:t>
            </a:r>
          </a:p>
        </p:txBody>
      </p:sp>
      <p:pic>
        <p:nvPicPr>
          <p:cNvPr id="35" name="図 34">
            <a:extLst>
              <a:ext uri="{FF2B5EF4-FFF2-40B4-BE49-F238E27FC236}">
                <a16:creationId xmlns:a16="http://schemas.microsoft.com/office/drawing/2014/main" xmlns="" id="{5CA78F54-F890-45BA-BA97-7024CFC27B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297" t="25521" r="51148" b="36042"/>
          <a:stretch/>
        </p:blipFill>
        <p:spPr>
          <a:xfrm>
            <a:off x="1615668" y="5090643"/>
            <a:ext cx="650567" cy="867591"/>
          </a:xfrm>
          <a:prstGeom prst="rect">
            <a:avLst/>
          </a:prstGeom>
        </p:spPr>
      </p:pic>
      <p:pic>
        <p:nvPicPr>
          <p:cNvPr id="37" name="図 36">
            <a:extLst>
              <a:ext uri="{FF2B5EF4-FFF2-40B4-BE49-F238E27FC236}">
                <a16:creationId xmlns:a16="http://schemas.microsoft.com/office/drawing/2014/main" xmlns="" id="{2F2841A0-B140-4115-82F6-87577C76CD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56992" y="7917889"/>
            <a:ext cx="2054801" cy="864096"/>
          </a:xfrm>
          <a:prstGeom prst="rect">
            <a:avLst/>
          </a:prstGeom>
        </p:spPr>
      </p:pic>
      <p:sp>
        <p:nvSpPr>
          <p:cNvPr id="53" name="正方形/長方形 52">
            <a:extLst>
              <a:ext uri="{FF2B5EF4-FFF2-40B4-BE49-F238E27FC236}">
                <a16:creationId xmlns:a16="http://schemas.microsoft.com/office/drawing/2014/main" xmlns="" id="{904B2FB9-D76F-4137-9A27-1CBADDCC3B13}"/>
              </a:ext>
            </a:extLst>
          </p:cNvPr>
          <p:cNvSpPr/>
          <p:nvPr/>
        </p:nvSpPr>
        <p:spPr>
          <a:xfrm>
            <a:off x="5085184" y="8623161"/>
            <a:ext cx="1676998" cy="230832"/>
          </a:xfrm>
          <a:prstGeom prst="rect">
            <a:avLst/>
          </a:prstGeom>
        </p:spPr>
        <p:txBody>
          <a:bodyPr wrap="none">
            <a:spAutoFit/>
          </a:bodyPr>
          <a:lstStyle/>
          <a:p>
            <a:r>
              <a:rPr lang="ja-JP" altLang="en-US" sz="900" dirty="0">
                <a:solidFill>
                  <a:srgbClr val="000000"/>
                </a:solidFill>
                <a:latin typeface="Meiryo UI" panose="020B0604030504040204" pitchFamily="50" charset="-128"/>
                <a:ea typeface="Meiryo UI" panose="020B0604030504040204" pitchFamily="50" charset="-128"/>
              </a:rPr>
              <a:t>ⓒ</a:t>
            </a:r>
            <a:r>
              <a:rPr lang="ja-JP" altLang="en-US" sz="900" dirty="0" err="1">
                <a:solidFill>
                  <a:srgbClr val="000000"/>
                </a:solidFill>
                <a:latin typeface="Meiryo UI" panose="020B0604030504040204" pitchFamily="50" charset="-128"/>
                <a:ea typeface="Meiryo UI" panose="020B0604030504040204" pitchFamily="50" charset="-128"/>
              </a:rPr>
              <a:t>ひょろっと</a:t>
            </a:r>
            <a:r>
              <a:rPr lang="ja-JP" altLang="en-US" sz="900" dirty="0">
                <a:solidFill>
                  <a:srgbClr val="000000"/>
                </a:solidFill>
                <a:latin typeface="Meiryo UI" panose="020B0604030504040204" pitchFamily="50" charset="-128"/>
                <a:ea typeface="Meiryo UI" panose="020B0604030504040204" pitchFamily="50" charset="-128"/>
              </a:rPr>
              <a:t>男子製作委員会</a:t>
            </a:r>
            <a:endParaRPr kumimoji="1" lang="en-US" altLang="ja-JP" sz="9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492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xmlns="" id="{BA4C6523-63C2-4C9B-98A4-00B210243C26}"/>
              </a:ext>
            </a:extLst>
          </p:cNvPr>
          <p:cNvPicPr>
            <a:picLocks noChangeAspect="1"/>
          </p:cNvPicPr>
          <p:nvPr/>
        </p:nvPicPr>
        <p:blipFill>
          <a:blip r:embed="rId2"/>
          <a:stretch>
            <a:fillRect/>
          </a:stretch>
        </p:blipFill>
        <p:spPr>
          <a:xfrm>
            <a:off x="5709845" y="1329755"/>
            <a:ext cx="1004576" cy="359498"/>
          </a:xfrm>
          <a:prstGeom prst="rect">
            <a:avLst/>
          </a:prstGeom>
        </p:spPr>
      </p:pic>
      <p:sp>
        <p:nvSpPr>
          <p:cNvPr id="2" name="テキスト ボックス 1">
            <a:extLst>
              <a:ext uri="{FF2B5EF4-FFF2-40B4-BE49-F238E27FC236}">
                <a16:creationId xmlns:a16="http://schemas.microsoft.com/office/drawing/2014/main" xmlns="" id="{724E1748-40B9-43B4-BCF1-3F1D8F1F1A63}"/>
              </a:ext>
            </a:extLst>
          </p:cNvPr>
          <p:cNvSpPr txBox="1"/>
          <p:nvPr/>
        </p:nvSpPr>
        <p:spPr>
          <a:xfrm>
            <a:off x="183996" y="4432274"/>
            <a:ext cx="6485364" cy="261610"/>
          </a:xfrm>
          <a:prstGeom prst="rect">
            <a:avLst/>
          </a:prstGeom>
          <a:solidFill>
            <a:schemeClr val="tx1"/>
          </a:solidFill>
        </p:spPr>
        <p:txBody>
          <a:bodyPr wrap="square" rtlCol="0">
            <a:spAutoFit/>
          </a:bodyPr>
          <a:lstStyle/>
          <a:p>
            <a:pPr algn="ctr"/>
            <a:r>
              <a:rPr lang="en-US" altLang="ja-JP" sz="1100" b="1" dirty="0">
                <a:solidFill>
                  <a:schemeClr val="bg1"/>
                </a:solidFill>
                <a:latin typeface="+mn-ea"/>
              </a:rPr>
              <a:t>C3AFA </a:t>
            </a:r>
            <a:r>
              <a:rPr lang="ja-JP" altLang="en-US" sz="1100" b="1" dirty="0">
                <a:solidFill>
                  <a:schemeClr val="bg1"/>
                </a:solidFill>
                <a:latin typeface="+mn-ea"/>
              </a:rPr>
              <a:t>マーケットは</a:t>
            </a:r>
            <a:r>
              <a:rPr lang="en-US" altLang="ja-JP" sz="1100" b="1" dirty="0">
                <a:solidFill>
                  <a:schemeClr val="bg1"/>
                </a:solidFill>
                <a:latin typeface="+mn-ea"/>
              </a:rPr>
              <a:t>2018</a:t>
            </a:r>
            <a:r>
              <a:rPr lang="ja-JP" altLang="en-US" sz="1100" b="1" dirty="0">
                <a:solidFill>
                  <a:schemeClr val="bg1"/>
                </a:solidFill>
                <a:latin typeface="+mn-ea"/>
              </a:rPr>
              <a:t>年にアップデートします！</a:t>
            </a:r>
            <a:r>
              <a:rPr lang="en-US" altLang="ja-JP" sz="1100" b="1" dirty="0">
                <a:solidFill>
                  <a:schemeClr val="bg1"/>
                </a:solidFill>
                <a:latin typeface="+mn-ea"/>
              </a:rPr>
              <a:t>C3AFA TOKYO </a:t>
            </a:r>
            <a:r>
              <a:rPr lang="ja-JP" altLang="en-US" sz="1100" b="1" dirty="0">
                <a:solidFill>
                  <a:schemeClr val="bg1"/>
                </a:solidFill>
                <a:latin typeface="+mn-ea"/>
              </a:rPr>
              <a:t>に</a:t>
            </a:r>
            <a:r>
              <a:rPr lang="en-US" altLang="ja-JP" sz="1100" b="1" dirty="0">
                <a:solidFill>
                  <a:schemeClr val="bg1"/>
                </a:solidFill>
                <a:latin typeface="+mn-ea"/>
              </a:rPr>
              <a:t>2</a:t>
            </a:r>
            <a:r>
              <a:rPr lang="ja-JP" altLang="en-US" sz="1100" b="1" dirty="0" err="1">
                <a:solidFill>
                  <a:schemeClr val="bg1"/>
                </a:solidFill>
                <a:latin typeface="+mn-ea"/>
              </a:rPr>
              <a:t>つの</a:t>
            </a:r>
            <a:r>
              <a:rPr lang="ja-JP" altLang="en-US" sz="1100" b="1" dirty="0">
                <a:solidFill>
                  <a:schemeClr val="bg1"/>
                </a:solidFill>
                <a:latin typeface="+mn-ea"/>
              </a:rPr>
              <a:t>マーケットが誕生！</a:t>
            </a:r>
          </a:p>
        </p:txBody>
      </p:sp>
      <p:sp>
        <p:nvSpPr>
          <p:cNvPr id="3" name="テキスト ボックス 2">
            <a:extLst>
              <a:ext uri="{FF2B5EF4-FFF2-40B4-BE49-F238E27FC236}">
                <a16:creationId xmlns:a16="http://schemas.microsoft.com/office/drawing/2014/main" xmlns="" id="{4E58C793-B6D0-4843-9CCA-3D995074B2BE}"/>
              </a:ext>
            </a:extLst>
          </p:cNvPr>
          <p:cNvSpPr txBox="1"/>
          <p:nvPr/>
        </p:nvSpPr>
        <p:spPr>
          <a:xfrm>
            <a:off x="379537" y="4805557"/>
            <a:ext cx="6073799" cy="430887"/>
          </a:xfrm>
          <a:prstGeom prst="rect">
            <a:avLst/>
          </a:prstGeom>
          <a:noFill/>
        </p:spPr>
        <p:txBody>
          <a:bodyPr wrap="square" rtlCol="0">
            <a:spAutoFit/>
          </a:bodyPr>
          <a:lstStyle/>
          <a:p>
            <a:r>
              <a:rPr lang="ja-JP" altLang="ja-JP" sz="1100" b="1" dirty="0"/>
              <a:t>◆</a:t>
            </a:r>
            <a:r>
              <a:rPr lang="en-US" altLang="ja-JP" sz="1100" b="1" dirty="0"/>
              <a:t>C3AFA </a:t>
            </a:r>
            <a:r>
              <a:rPr lang="ja-JP" altLang="en-US" sz="1100" b="1" dirty="0"/>
              <a:t>マーケット　</a:t>
            </a:r>
            <a:r>
              <a:rPr lang="en-US" altLang="ja-JP" sz="1100" b="1" dirty="0"/>
              <a:t>2018</a:t>
            </a:r>
            <a:r>
              <a:rPr lang="ja-JP" altLang="en-US" sz="1100" b="1" dirty="0"/>
              <a:t>年</a:t>
            </a:r>
            <a:r>
              <a:rPr lang="en-US" altLang="ja-JP" sz="1100" b="1" dirty="0"/>
              <a:t>8</a:t>
            </a:r>
            <a:r>
              <a:rPr lang="ja-JP" altLang="en-US" sz="1100" b="1" dirty="0"/>
              <a:t>月</a:t>
            </a:r>
            <a:r>
              <a:rPr lang="en-US" altLang="ja-JP" sz="1100" b="1" dirty="0"/>
              <a:t>26</a:t>
            </a:r>
            <a:r>
              <a:rPr lang="ja-JP" altLang="en-US" sz="1100" b="1" dirty="0"/>
              <a:t>日（日）　＊</a:t>
            </a:r>
            <a:r>
              <a:rPr lang="en-US" altLang="ja-JP" sz="1100" b="1" dirty="0"/>
              <a:t>1</a:t>
            </a:r>
            <a:r>
              <a:rPr lang="ja-JP" altLang="en-US" sz="1100" b="1" dirty="0"/>
              <a:t>日開催　</a:t>
            </a:r>
            <a:r>
              <a:rPr lang="ja-JP" altLang="ja-JP" sz="1100" b="1" dirty="0"/>
              <a:t>　</a:t>
            </a:r>
            <a:endParaRPr lang="ja-JP" altLang="ja-JP" sz="1100" dirty="0"/>
          </a:p>
          <a:p>
            <a:r>
              <a:rPr lang="ja-JP" altLang="ja-JP" sz="1100" b="1" dirty="0"/>
              <a:t>◆</a:t>
            </a:r>
            <a:r>
              <a:rPr lang="en-US" altLang="ja-JP" sz="1100" b="1" dirty="0"/>
              <a:t>C3AFA MARKET PLUS</a:t>
            </a:r>
            <a:r>
              <a:rPr lang="ja-JP" altLang="en-US" sz="1100" b="1" dirty="0"/>
              <a:t>　</a:t>
            </a:r>
            <a:r>
              <a:rPr lang="en-US" altLang="ja-JP" sz="1100" b="1" dirty="0"/>
              <a:t>2018</a:t>
            </a:r>
            <a:r>
              <a:rPr lang="ja-JP" altLang="en-US" sz="1100" b="1" dirty="0"/>
              <a:t>年</a:t>
            </a:r>
            <a:r>
              <a:rPr lang="en-US" altLang="ja-JP" sz="1100" b="1" dirty="0"/>
              <a:t>8</a:t>
            </a:r>
            <a:r>
              <a:rPr lang="ja-JP" altLang="en-US" sz="1100" b="1" dirty="0"/>
              <a:t>月</a:t>
            </a:r>
            <a:r>
              <a:rPr lang="en-US" altLang="ja-JP" sz="1100" b="1" dirty="0"/>
              <a:t>25</a:t>
            </a:r>
            <a:r>
              <a:rPr lang="ja-JP" altLang="en-US" sz="1100" b="1" dirty="0"/>
              <a:t>日（土）、</a:t>
            </a:r>
            <a:r>
              <a:rPr lang="en-US" altLang="ja-JP" sz="1100" b="1" dirty="0"/>
              <a:t>26</a:t>
            </a:r>
            <a:r>
              <a:rPr lang="ja-JP" altLang="en-US" sz="1100" b="1" dirty="0"/>
              <a:t>日（日）　＊</a:t>
            </a:r>
            <a:r>
              <a:rPr lang="en-US" altLang="ja-JP" sz="1100" b="1" dirty="0"/>
              <a:t>2</a:t>
            </a:r>
            <a:r>
              <a:rPr lang="ja-JP" altLang="en-US" sz="1100" b="1" dirty="0"/>
              <a:t>日間連続開催</a:t>
            </a:r>
            <a:endParaRPr lang="en-US" altLang="ja-JP" sz="1100" b="1" dirty="0"/>
          </a:p>
        </p:txBody>
      </p:sp>
      <p:sp>
        <p:nvSpPr>
          <p:cNvPr id="4" name="テキスト ボックス 3">
            <a:extLst>
              <a:ext uri="{FF2B5EF4-FFF2-40B4-BE49-F238E27FC236}">
                <a16:creationId xmlns:a16="http://schemas.microsoft.com/office/drawing/2014/main" xmlns="" id="{7325FF6E-EFA5-4E82-8B0D-ACAD90544A0A}"/>
              </a:ext>
            </a:extLst>
          </p:cNvPr>
          <p:cNvSpPr txBox="1"/>
          <p:nvPr/>
        </p:nvSpPr>
        <p:spPr>
          <a:xfrm>
            <a:off x="379536" y="5451806"/>
            <a:ext cx="6329783" cy="230832"/>
          </a:xfrm>
          <a:prstGeom prst="rect">
            <a:avLst/>
          </a:prstGeom>
          <a:noFill/>
        </p:spPr>
        <p:txBody>
          <a:bodyPr wrap="square" rtlCol="0">
            <a:spAutoFit/>
          </a:bodyPr>
          <a:lstStyle/>
          <a:p>
            <a:r>
              <a:rPr lang="ja-JP" altLang="ja-JP" sz="800" u="sng" dirty="0"/>
              <a:t>※全ての情報は</a:t>
            </a:r>
            <a:r>
              <a:rPr lang="en-US" altLang="ja-JP" sz="800" u="sng" dirty="0"/>
              <a:t>2018</a:t>
            </a:r>
            <a:r>
              <a:rPr lang="ja-JP" altLang="ja-JP" sz="800" u="sng" dirty="0"/>
              <a:t>年</a:t>
            </a:r>
            <a:r>
              <a:rPr lang="en-US" altLang="ja-JP" sz="800" u="sng" dirty="0"/>
              <a:t>7</a:t>
            </a:r>
            <a:r>
              <a:rPr lang="ja-JP" altLang="ja-JP" sz="800" u="sng" dirty="0"/>
              <a:t>月現在の予定です。掲載情報は諸般の事情により予告なく変更になる場合がございます。予めご了承ください</a:t>
            </a:r>
            <a:r>
              <a:rPr lang="ja-JP" altLang="ja-JP" sz="900" u="sng" dirty="0"/>
              <a:t>。</a:t>
            </a:r>
          </a:p>
        </p:txBody>
      </p:sp>
      <p:sp>
        <p:nvSpPr>
          <p:cNvPr id="5" name="正方形/長方形 4">
            <a:extLst>
              <a:ext uri="{FF2B5EF4-FFF2-40B4-BE49-F238E27FC236}">
                <a16:creationId xmlns:a16="http://schemas.microsoft.com/office/drawing/2014/main" xmlns="" id="{194BA5E7-8BFB-4825-AEC7-91FED9B97E3E}"/>
              </a:ext>
            </a:extLst>
          </p:cNvPr>
          <p:cNvSpPr/>
          <p:nvPr/>
        </p:nvSpPr>
        <p:spPr>
          <a:xfrm>
            <a:off x="183995" y="3242498"/>
            <a:ext cx="6552728" cy="10118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xmlns="" id="{31166D1D-67C5-4FBF-B673-4003CEF0955F}"/>
              </a:ext>
            </a:extLst>
          </p:cNvPr>
          <p:cNvSpPr txBox="1"/>
          <p:nvPr/>
        </p:nvSpPr>
        <p:spPr>
          <a:xfrm>
            <a:off x="228599" y="3548659"/>
            <a:ext cx="6480720"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コスプレプラザに新企画が登場！コスプレプラザ専用のステージを設け、著名レイヤーや今話題の</a:t>
            </a:r>
            <a:r>
              <a:rPr lang="en-US" altLang="ja-JP" sz="1100" dirty="0">
                <a:latin typeface="Meiryo UI" panose="020B0604030504040204" pitchFamily="50" charset="-128"/>
                <a:ea typeface="Meiryo UI" panose="020B0604030504040204" pitchFamily="50" charset="-128"/>
              </a:rPr>
              <a:t>V</a:t>
            </a:r>
            <a:r>
              <a:rPr lang="ja-JP" altLang="en-US" sz="1100" dirty="0">
                <a:latin typeface="Meiryo UI" panose="020B0604030504040204" pitchFamily="50" charset="-128"/>
                <a:ea typeface="Meiryo UI" panose="020B0604030504040204" pitchFamily="50" charset="-128"/>
              </a:rPr>
              <a:t>チューバーが登場する企画、</a:t>
            </a:r>
            <a:r>
              <a:rPr lang="en-US" altLang="ja-JP" sz="1100" dirty="0">
                <a:latin typeface="Meiryo UI" panose="020B0604030504040204" pitchFamily="50" charset="-128"/>
                <a:ea typeface="Meiryo UI" panose="020B0604030504040204" pitchFamily="50" charset="-128"/>
              </a:rPr>
              <a:t>DJ</a:t>
            </a:r>
            <a:r>
              <a:rPr lang="ja-JP" altLang="en-US" sz="1100" dirty="0">
                <a:latin typeface="Meiryo UI" panose="020B0604030504040204" pitchFamily="50" charset="-128"/>
                <a:ea typeface="Meiryo UI" panose="020B0604030504040204" pitchFamily="50" charset="-128"/>
              </a:rPr>
              <a:t>によるライブなどを実施予定！撮影コーナーはもちろん、今まで以上に楽しめる企画が盛りだくさん！詳細は後日</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にて発表！</a:t>
            </a:r>
            <a:endParaRPr lang="en-US" altLang="ja-JP" sz="11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xmlns="" id="{B96D8ECE-4C48-417D-B663-7CE774D11D97}"/>
              </a:ext>
            </a:extLst>
          </p:cNvPr>
          <p:cNvSpPr/>
          <p:nvPr/>
        </p:nvSpPr>
        <p:spPr>
          <a:xfrm>
            <a:off x="188640" y="4803654"/>
            <a:ext cx="6552728" cy="43204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7572626B-A3AD-4392-B9B0-B6330ECE9958}"/>
              </a:ext>
            </a:extLst>
          </p:cNvPr>
          <p:cNvSpPr txBox="1"/>
          <p:nvPr/>
        </p:nvSpPr>
        <p:spPr>
          <a:xfrm>
            <a:off x="603448" y="5798458"/>
            <a:ext cx="6133275" cy="861774"/>
          </a:xfrm>
          <a:prstGeom prst="rect">
            <a:avLst/>
          </a:prstGeom>
          <a:noFill/>
        </p:spPr>
        <p:txBody>
          <a:bodyPr wrap="square" rtlCol="0">
            <a:spAutoFit/>
          </a:bodyPr>
          <a:lstStyle/>
          <a:p>
            <a:r>
              <a:rPr lang="ja-JP" altLang="en-US" sz="1000" dirty="0"/>
              <a:t>■公式サイト</a:t>
            </a:r>
            <a:r>
              <a:rPr lang="en-US" altLang="ja-JP" sz="1000" dirty="0">
                <a:hlinkClick r:id="rId3"/>
              </a:rPr>
              <a:t>https://c3afatokyo.com/</a:t>
            </a:r>
            <a:r>
              <a:rPr lang="ja-JP" altLang="ja-JP" sz="1000" dirty="0"/>
              <a:t>　</a:t>
            </a:r>
            <a:endParaRPr lang="en-US" altLang="ja-JP" sz="1000" dirty="0"/>
          </a:p>
          <a:p>
            <a:r>
              <a:rPr lang="ja-JP" altLang="en-US" sz="1000" dirty="0"/>
              <a:t>■お問合せ先：</a:t>
            </a:r>
            <a:r>
              <a:rPr lang="en-US" altLang="ja-JP" sz="1000" dirty="0"/>
              <a:t>C3</a:t>
            </a:r>
            <a:r>
              <a:rPr lang="ja-JP" altLang="en-US" sz="1000" dirty="0"/>
              <a:t>ＡＦＡ</a:t>
            </a:r>
            <a:r>
              <a:rPr lang="en-US" altLang="ja-JP" sz="1000" dirty="0"/>
              <a:t>TOKYO</a:t>
            </a:r>
            <a:r>
              <a:rPr lang="ja-JP" altLang="en-US" sz="1000" dirty="0"/>
              <a:t>運営事務局　℡：</a:t>
            </a:r>
            <a:r>
              <a:rPr lang="en-US" altLang="ja-JP" sz="1000" dirty="0"/>
              <a:t>03-3374-5226</a:t>
            </a:r>
            <a:r>
              <a:rPr lang="ja-JP" altLang="en-US" sz="1000" dirty="0"/>
              <a:t>（平日</a:t>
            </a:r>
            <a:r>
              <a:rPr lang="en-US" altLang="ja-JP" sz="1000" dirty="0"/>
              <a:t>10</a:t>
            </a:r>
            <a:r>
              <a:rPr lang="ja-JP" altLang="en-US" sz="1000" dirty="0"/>
              <a:t>時～</a:t>
            </a:r>
            <a:r>
              <a:rPr lang="en-US" altLang="ja-JP" sz="1000" dirty="0"/>
              <a:t>17</a:t>
            </a:r>
            <a:r>
              <a:rPr lang="ja-JP" altLang="en-US" sz="1000" dirty="0"/>
              <a:t>時）　</a:t>
            </a:r>
            <a:r>
              <a:rPr lang="en-US" altLang="ja-JP" sz="1000" dirty="0"/>
              <a:t>fax</a:t>
            </a:r>
            <a:r>
              <a:rPr lang="ja-JP" altLang="en-US" sz="1000" dirty="0"/>
              <a:t>：</a:t>
            </a:r>
            <a:r>
              <a:rPr lang="en-US" altLang="ja-JP" sz="1000" dirty="0"/>
              <a:t>03-6893-1003</a:t>
            </a:r>
          </a:p>
          <a:p>
            <a:endParaRPr lang="en-US" altLang="ja-JP" sz="1000" dirty="0"/>
          </a:p>
          <a:p>
            <a:r>
              <a:rPr lang="ja-JP" altLang="en-US" sz="1000" dirty="0"/>
              <a:t>■広報担当ブラウニー　北岡・阿部</a:t>
            </a:r>
            <a:r>
              <a:rPr lang="ja-JP" altLang="ja-JP" sz="1000" dirty="0"/>
              <a:t>　</a:t>
            </a:r>
            <a:r>
              <a:rPr lang="ja-JP" altLang="en-US" sz="1000" dirty="0"/>
              <a:t>℡：</a:t>
            </a:r>
            <a:r>
              <a:rPr lang="en-US" altLang="ja-JP" sz="1000" dirty="0"/>
              <a:t>03-3351-1538</a:t>
            </a:r>
            <a:r>
              <a:rPr lang="ja-JP" altLang="en-US" sz="1000" dirty="0"/>
              <a:t>　　</a:t>
            </a:r>
            <a:r>
              <a:rPr lang="en-US" altLang="ja-JP" sz="1000" dirty="0"/>
              <a:t>Fax</a:t>
            </a:r>
            <a:r>
              <a:rPr lang="ja-JP" altLang="en-US" sz="1000" dirty="0"/>
              <a:t>：</a:t>
            </a:r>
            <a:r>
              <a:rPr lang="en-US" altLang="ja-JP" sz="1000" dirty="0"/>
              <a:t>03-3351-1535</a:t>
            </a:r>
            <a:r>
              <a:rPr lang="ja-JP" altLang="en-US" sz="1000" dirty="0"/>
              <a:t>　</a:t>
            </a:r>
            <a:r>
              <a:rPr lang="en-US" altLang="ja-JP" sz="1000" dirty="0"/>
              <a:t>MAIL</a:t>
            </a:r>
            <a:r>
              <a:rPr lang="ja-JP" altLang="ja-JP" sz="1000" dirty="0"/>
              <a:t>：</a:t>
            </a:r>
            <a:r>
              <a:rPr lang="en-US" altLang="ja-JP" sz="1000" u="sng" dirty="0">
                <a:hlinkClick r:id="rId4"/>
              </a:rPr>
              <a:t>info@eigapub.com</a:t>
            </a:r>
            <a:r>
              <a:rPr lang="ja-JP" altLang="en-US" sz="1000" dirty="0"/>
              <a:t>　</a:t>
            </a:r>
          </a:p>
          <a:p>
            <a:endParaRPr lang="ja-JP" altLang="en-US" sz="1000" dirty="0"/>
          </a:p>
        </p:txBody>
      </p:sp>
      <p:sp>
        <p:nvSpPr>
          <p:cNvPr id="9" name="テキスト ボックス 8">
            <a:extLst>
              <a:ext uri="{FF2B5EF4-FFF2-40B4-BE49-F238E27FC236}">
                <a16:creationId xmlns:a16="http://schemas.microsoft.com/office/drawing/2014/main" xmlns="" id="{B440DDAE-DA0F-4CF3-821A-6FEC13173FDD}"/>
              </a:ext>
            </a:extLst>
          </p:cNvPr>
          <p:cNvSpPr txBox="1"/>
          <p:nvPr/>
        </p:nvSpPr>
        <p:spPr>
          <a:xfrm>
            <a:off x="260648" y="3284727"/>
            <a:ext cx="4582353"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コスプレプラザ</a:t>
            </a:r>
          </a:p>
        </p:txBody>
      </p:sp>
      <p:sp>
        <p:nvSpPr>
          <p:cNvPr id="17" name="正方形/長方形 16">
            <a:extLst>
              <a:ext uri="{FF2B5EF4-FFF2-40B4-BE49-F238E27FC236}">
                <a16:creationId xmlns:a16="http://schemas.microsoft.com/office/drawing/2014/main" xmlns="" id="{B33BB7D7-8FE6-431D-A6DD-0AFF5BBA750E}"/>
              </a:ext>
            </a:extLst>
          </p:cNvPr>
          <p:cNvSpPr/>
          <p:nvPr/>
        </p:nvSpPr>
        <p:spPr>
          <a:xfrm>
            <a:off x="188640" y="487288"/>
            <a:ext cx="6552728" cy="263149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xmlns="" id="{F77E7FDF-E937-48CD-BA79-03A878F581EC}"/>
              </a:ext>
            </a:extLst>
          </p:cNvPr>
          <p:cNvSpPr txBox="1"/>
          <p:nvPr/>
        </p:nvSpPr>
        <p:spPr>
          <a:xfrm>
            <a:off x="183995" y="179512"/>
            <a:ext cx="3533037" cy="261610"/>
          </a:xfrm>
          <a:prstGeom prst="rect">
            <a:avLst/>
          </a:prstGeom>
          <a:solidFill>
            <a:schemeClr val="tx1"/>
          </a:solidFill>
        </p:spPr>
        <p:txBody>
          <a:bodyPr wrap="square" rtlCol="0">
            <a:spAutoFit/>
          </a:bodyPr>
          <a:lstStyle/>
          <a:p>
            <a:pPr algn="ctr"/>
            <a:r>
              <a:rPr lang="ja-JP" altLang="en-US" sz="1100" b="1" dirty="0">
                <a:solidFill>
                  <a:schemeClr val="bg1"/>
                </a:solidFill>
                <a:latin typeface="+mn-ea"/>
              </a:rPr>
              <a:t>新企画実施！</a:t>
            </a:r>
            <a:r>
              <a:rPr lang="en-US" altLang="en-US" sz="1100" b="1" dirty="0" err="1">
                <a:solidFill>
                  <a:schemeClr val="bg1"/>
                </a:solidFill>
                <a:latin typeface="+mn-ea"/>
              </a:rPr>
              <a:t>例年からの企画もパワーアップ</a:t>
            </a:r>
            <a:r>
              <a:rPr lang="en-US" altLang="en-US" sz="1100" b="1" dirty="0">
                <a:solidFill>
                  <a:schemeClr val="bg1"/>
                </a:solidFill>
                <a:latin typeface="+mn-ea"/>
              </a:rPr>
              <a:t>‼︎</a:t>
            </a:r>
          </a:p>
        </p:txBody>
      </p:sp>
      <p:pic>
        <p:nvPicPr>
          <p:cNvPr id="10" name="図 9">
            <a:extLst>
              <a:ext uri="{FF2B5EF4-FFF2-40B4-BE49-F238E27FC236}">
                <a16:creationId xmlns:a16="http://schemas.microsoft.com/office/drawing/2014/main" xmlns="" id="{D19149D7-35E1-4340-9965-E5902DCCC82B}"/>
              </a:ext>
            </a:extLst>
          </p:cNvPr>
          <p:cNvPicPr>
            <a:picLocks noChangeAspect="1"/>
          </p:cNvPicPr>
          <p:nvPr/>
        </p:nvPicPr>
        <p:blipFill>
          <a:blip r:embed="rId5"/>
          <a:stretch>
            <a:fillRect/>
          </a:stretch>
        </p:blipFill>
        <p:spPr>
          <a:xfrm>
            <a:off x="5155211" y="615668"/>
            <a:ext cx="1169440" cy="660759"/>
          </a:xfrm>
          <a:prstGeom prst="rect">
            <a:avLst/>
          </a:prstGeom>
        </p:spPr>
      </p:pic>
      <p:pic>
        <p:nvPicPr>
          <p:cNvPr id="16" name="図 15">
            <a:extLst>
              <a:ext uri="{FF2B5EF4-FFF2-40B4-BE49-F238E27FC236}">
                <a16:creationId xmlns:a16="http://schemas.microsoft.com/office/drawing/2014/main" xmlns="" id="{0A9FAAB4-F141-4D17-B7BB-040168B9EF4E}"/>
              </a:ext>
            </a:extLst>
          </p:cNvPr>
          <p:cNvPicPr>
            <a:picLocks noChangeAspect="1"/>
          </p:cNvPicPr>
          <p:nvPr/>
        </p:nvPicPr>
        <p:blipFill>
          <a:blip r:embed="rId6"/>
          <a:stretch>
            <a:fillRect/>
          </a:stretch>
        </p:blipFill>
        <p:spPr>
          <a:xfrm>
            <a:off x="4830967" y="1276843"/>
            <a:ext cx="879787" cy="496201"/>
          </a:xfrm>
          <a:prstGeom prst="rect">
            <a:avLst/>
          </a:prstGeom>
        </p:spPr>
      </p:pic>
      <p:sp>
        <p:nvSpPr>
          <p:cNvPr id="21" name="テキスト ボックス 20">
            <a:extLst>
              <a:ext uri="{FF2B5EF4-FFF2-40B4-BE49-F238E27FC236}">
                <a16:creationId xmlns:a16="http://schemas.microsoft.com/office/drawing/2014/main" xmlns="" id="{42E9553D-3DB7-45B1-95B9-0BAA63220594}"/>
              </a:ext>
            </a:extLst>
          </p:cNvPr>
          <p:cNvSpPr txBox="1"/>
          <p:nvPr/>
        </p:nvSpPr>
        <p:spPr>
          <a:xfrm>
            <a:off x="260648" y="473938"/>
            <a:ext cx="4582353" cy="307777"/>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e-Sports</a:t>
            </a:r>
            <a:r>
              <a:rPr lang="ja-JP" altLang="en-US" sz="1400" b="1" dirty="0">
                <a:latin typeface="Meiryo UI" panose="020B0604030504040204" pitchFamily="50" charset="-128"/>
                <a:ea typeface="Meiryo UI" panose="020B0604030504040204" pitchFamily="50" charset="-128"/>
              </a:rPr>
              <a:t>大会</a:t>
            </a:r>
          </a:p>
        </p:txBody>
      </p:sp>
      <p:sp>
        <p:nvSpPr>
          <p:cNvPr id="22" name="テキスト ボックス 21">
            <a:extLst>
              <a:ext uri="{FF2B5EF4-FFF2-40B4-BE49-F238E27FC236}">
                <a16:creationId xmlns:a16="http://schemas.microsoft.com/office/drawing/2014/main" xmlns="" id="{2252C05F-C0A8-4F73-8377-9EED815CBC8B}"/>
              </a:ext>
            </a:extLst>
          </p:cNvPr>
          <p:cNvSpPr txBox="1"/>
          <p:nvPr/>
        </p:nvSpPr>
        <p:spPr>
          <a:xfrm>
            <a:off x="188640" y="744770"/>
            <a:ext cx="5085184" cy="263149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ガンダムゲーム国内初の賞金付きゲーム大会「</a:t>
            </a:r>
            <a:r>
              <a:rPr lang="en-US" altLang="ja-JP" sz="1100" dirty="0">
                <a:latin typeface="Meiryo UI" panose="020B0604030504040204" pitchFamily="50" charset="-128"/>
                <a:ea typeface="Meiryo UI" panose="020B0604030504040204" pitchFamily="50" charset="-128"/>
              </a:rPr>
              <a:t>GGGP</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GUNDAM GAME GRAND PRIX</a:t>
            </a:r>
            <a:r>
              <a:rPr lang="ja-JP" altLang="en-US" sz="1100" dirty="0">
                <a:latin typeface="Meiryo UI" panose="020B0604030504040204" pitchFamily="50" charset="-128"/>
                <a:ea typeface="Meiryo UI" panose="020B0604030504040204" pitchFamily="50" charset="-128"/>
              </a:rPr>
              <a:t>）」を開催！種目は、アーケードゲーム「機動戦士ガンダム</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エクストリーム</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バーサス マキシブースト </a:t>
            </a:r>
            <a:r>
              <a:rPr lang="en-US" altLang="ja-JP" sz="1100" dirty="0">
                <a:latin typeface="Meiryo UI" panose="020B0604030504040204" pitchFamily="50" charset="-128"/>
                <a:ea typeface="Meiryo UI" panose="020B0604030504040204" pitchFamily="50" charset="-128"/>
              </a:rPr>
              <a:t>ON</a:t>
            </a:r>
            <a:r>
              <a:rPr lang="ja-JP" altLang="en-US" sz="1100" dirty="0">
                <a:latin typeface="Meiryo UI" panose="020B0604030504040204" pitchFamily="50" charset="-128"/>
                <a:ea typeface="Meiryo UI" panose="020B0604030504040204" pitchFamily="50" charset="-128"/>
              </a:rPr>
              <a:t>」とアプリゲーム「機動戦士ガンダム 即応戦線」。</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7/27</a:t>
            </a:r>
            <a:r>
              <a:rPr lang="en-US"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金</a:t>
            </a:r>
            <a:r>
              <a:rPr lang="en-US"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まで参加申込受付中！</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【GGGP</a:t>
            </a:r>
            <a:r>
              <a:rPr lang="ja-JP" altLang="en-US" sz="1100" dirty="0">
                <a:latin typeface="Meiryo UI" panose="020B0604030504040204" pitchFamily="50" charset="-128"/>
                <a:ea typeface="Meiryo UI" panose="020B0604030504040204" pitchFamily="50" charset="-128"/>
              </a:rPr>
              <a:t>公式サイト</a:t>
            </a:r>
            <a:r>
              <a:rPr lang="en-US" altLang="ja-JP" sz="1100" dirty="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hlinkClick r:id="rId7"/>
              </a:rPr>
              <a:t>https://www.esportsport.jp/gggp/</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機動戦士ガンダム</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エクストリームバーサス マキシブースト </a:t>
            </a:r>
            <a:r>
              <a:rPr lang="en-US" altLang="ja-JP" sz="1100" dirty="0">
                <a:latin typeface="Meiryo UI" panose="020B0604030504040204" pitchFamily="50" charset="-128"/>
                <a:ea typeface="Meiryo UI" panose="020B0604030504040204" pitchFamily="50" charset="-128"/>
              </a:rPr>
              <a:t>ON</a:t>
            </a:r>
            <a:r>
              <a:rPr lang="ja-JP" altLang="en-US" sz="1100" dirty="0">
                <a:latin typeface="Meiryo UI" panose="020B0604030504040204" pitchFamily="50" charset="-128"/>
                <a:ea typeface="Meiryo UI" panose="020B0604030504040204" pitchFamily="50" charset="-128"/>
              </a:rPr>
              <a:t>　公式サイト</a:t>
            </a:r>
            <a:r>
              <a:rPr lang="en-US" altLang="ja-JP" sz="1100" dirty="0">
                <a:latin typeface="Meiryo UI" panose="020B0604030504040204" pitchFamily="50" charset="-128"/>
                <a:ea typeface="Meiryo UI" panose="020B0604030504040204" pitchFamily="50" charset="-128"/>
              </a:rPr>
              <a:t> 】</a:t>
            </a:r>
          </a:p>
          <a:p>
            <a:r>
              <a:rPr lang="en-US" altLang="ja-JP" sz="1100" dirty="0">
                <a:latin typeface="Meiryo UI" panose="020B0604030504040204" pitchFamily="50" charset="-128"/>
                <a:ea typeface="Meiryo UI" panose="020B0604030504040204" pitchFamily="50" charset="-128"/>
                <a:hlinkClick r:id="rId8"/>
              </a:rPr>
              <a:t>https://gundam-vs.jp/extreme/acmb-on/</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機動戦士ガンダム 即応戦線　公式サイト</a:t>
            </a:r>
            <a:r>
              <a:rPr lang="en-US" altLang="ja-JP" sz="1100" dirty="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hlinkClick r:id="rId9"/>
              </a:rPr>
              <a:t>https://gansoku.ggame.jp/jp/</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xmlns="" id="{D8B2FB59-4189-4935-927D-4DC608527DAE}"/>
              </a:ext>
            </a:extLst>
          </p:cNvPr>
          <p:cNvSpPr/>
          <p:nvPr/>
        </p:nvSpPr>
        <p:spPr>
          <a:xfrm>
            <a:off x="3654694" y="1808085"/>
            <a:ext cx="3240360" cy="165335"/>
          </a:xfrm>
          <a:prstGeom prst="rect">
            <a:avLst/>
          </a:prstGeom>
        </p:spPr>
        <p:txBody>
          <a:bodyPr wrap="square">
            <a:spAutoFit/>
          </a:bodyPr>
          <a:lstStyle/>
          <a:p>
            <a:r>
              <a:rPr lang="ja-JP" altLang="en-US" sz="700" dirty="0">
                <a:latin typeface="Meiryo UI" panose="020B0604030504040204" pitchFamily="50" charset="-128"/>
                <a:ea typeface="Meiryo UI" panose="020B0604030504040204" pitchFamily="50" charset="-128"/>
              </a:rPr>
              <a:t>ⓒ創通・サンライズ 　</a:t>
            </a:r>
            <a:r>
              <a:rPr kumimoji="1" lang="ja-JP" altLang="en-US" sz="700" dirty="0">
                <a:latin typeface="Meiryo UI" panose="020B0604030504040204" pitchFamily="50" charset="-128"/>
                <a:ea typeface="Meiryo UI" panose="020B0604030504040204" pitchFamily="50" charset="-128"/>
              </a:rPr>
              <a:t>ⓒ創通・サンライズ・</a:t>
            </a:r>
            <a:r>
              <a:rPr kumimoji="1" lang="en-US" altLang="ja-JP" sz="700" dirty="0">
                <a:latin typeface="Meiryo UI" panose="020B0604030504040204" pitchFamily="50" charset="-128"/>
                <a:ea typeface="Meiryo UI" panose="020B0604030504040204" pitchFamily="50" charset="-128"/>
              </a:rPr>
              <a:t>MBS</a:t>
            </a:r>
            <a:r>
              <a:rPr kumimoji="1" lang="ja-JP" altLang="en-US" sz="700" dirty="0">
                <a:latin typeface="Meiryo UI" panose="020B0604030504040204" pitchFamily="50" charset="-128"/>
                <a:ea typeface="Meiryo UI" panose="020B0604030504040204" pitchFamily="50" charset="-128"/>
              </a:rPr>
              <a:t>　ⓒ創通・サンライズ・テレビ東京</a:t>
            </a:r>
            <a:endParaRPr kumimoji="1" lang="en-US" altLang="ja-JP"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42828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2735</TotalTime>
  <Words>782</Words>
  <Application>Microsoft Office PowerPoint</Application>
  <PresentationFormat>画面に合わせる (4:3)</PresentationFormat>
  <Paragraphs>77</Paragraphs>
  <Slides>3</Slides>
  <Notes>2</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PowerPoint プレゼンテーション</vt:lpstr>
      <vt:lpstr>PowerPoint プレゼンテーション</vt:lpstr>
      <vt:lpstr>PowerPoint プレゼンテーション</vt:lpstr>
    </vt:vector>
  </TitlesOfParts>
  <Company>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堀田　ももこ</dc:creator>
  <cp:lastModifiedBy>Oono</cp:lastModifiedBy>
  <cp:revision>72</cp:revision>
  <cp:lastPrinted>2018-07-12T01:49:39Z</cp:lastPrinted>
  <dcterms:created xsi:type="dcterms:W3CDTF">2017-07-12T05:10:49Z</dcterms:created>
  <dcterms:modified xsi:type="dcterms:W3CDTF">2018-07-12T09:10:23Z</dcterms:modified>
</cp:coreProperties>
</file>