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
  </p:notesMasterIdLst>
  <p:sldIdLst>
    <p:sldId id="315" r:id="rId2"/>
    <p:sldId id="316" r:id="rId3"/>
    <p:sldId id="314" r:id="rId4"/>
  </p:sldIdLst>
  <p:sldSz cx="6858000" cy="9144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FDB1"/>
    <a:srgbClr val="FAE8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9" autoAdjust="0"/>
    <p:restoredTop sz="95134" autoAdjust="0"/>
  </p:normalViewPr>
  <p:slideViewPr>
    <p:cSldViewPr>
      <p:cViewPr>
        <p:scale>
          <a:sx n="87" d="100"/>
          <a:sy n="87" d="100"/>
        </p:scale>
        <p:origin x="1344" y="-948"/>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6D9584A-6272-42EF-A33B-0B4E299593BD}" type="datetimeFigureOut">
              <a:rPr kumimoji="1" lang="ja-JP" altLang="en-US" smtClean="0"/>
              <a:pPr/>
              <a:t>2018/9/12</a:t>
            </a:fld>
            <a:endParaRPr kumimoji="1" lang="ja-JP" altLang="en-US"/>
          </a:p>
        </p:txBody>
      </p:sp>
      <p:sp>
        <p:nvSpPr>
          <p:cNvPr id="4" name="スライド イメージ プレースホルダー 3"/>
          <p:cNvSpPr>
            <a:spLocks noGrp="1" noRot="1" noChangeAspect="1"/>
          </p:cNvSpPr>
          <p:nvPr>
            <p:ph type="sldImg" idx="2"/>
          </p:nvPr>
        </p:nvSpPr>
        <p:spPr>
          <a:xfrm>
            <a:off x="2003425" y="744538"/>
            <a:ext cx="2790825" cy="37226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087CC86B-37A8-445D-B17C-E6DC2C695974}" type="slidenum">
              <a:rPr kumimoji="1" lang="ja-JP" altLang="en-US" smtClean="0"/>
              <a:pPr/>
              <a:t>‹#›</a:t>
            </a:fld>
            <a:endParaRPr kumimoji="1" lang="ja-JP" altLang="en-US"/>
          </a:p>
        </p:txBody>
      </p:sp>
    </p:spTree>
    <p:extLst>
      <p:ext uri="{BB962C8B-B14F-4D97-AF65-F5344CB8AC3E}">
        <p14:creationId xmlns:p14="http://schemas.microsoft.com/office/powerpoint/2010/main" val="241210089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343D0C0-EDAC-4471-87C9-91265CB51354}"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144674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22041" indent="0" algn="ctr">
              <a:buNone/>
              <a:defRPr>
                <a:solidFill>
                  <a:schemeClr val="tx1">
                    <a:tint val="75000"/>
                  </a:schemeClr>
                </a:solidFill>
              </a:defRPr>
            </a:lvl2pPr>
            <a:lvl3pPr marL="844083" indent="0" algn="ctr">
              <a:buNone/>
              <a:defRPr>
                <a:solidFill>
                  <a:schemeClr val="tx1">
                    <a:tint val="75000"/>
                  </a:schemeClr>
                </a:solidFill>
              </a:defRPr>
            </a:lvl3pPr>
            <a:lvl4pPr marL="1266124" indent="0" algn="ctr">
              <a:buNone/>
              <a:defRPr>
                <a:solidFill>
                  <a:schemeClr val="tx1">
                    <a:tint val="75000"/>
                  </a:schemeClr>
                </a:solidFill>
              </a:defRPr>
            </a:lvl4pPr>
            <a:lvl5pPr marL="1688165" indent="0" algn="ctr">
              <a:buNone/>
              <a:defRPr>
                <a:solidFill>
                  <a:schemeClr val="tx1">
                    <a:tint val="75000"/>
                  </a:schemeClr>
                </a:solidFill>
              </a:defRPr>
            </a:lvl5pPr>
            <a:lvl6pPr marL="2110207" indent="0" algn="ctr">
              <a:buNone/>
              <a:defRPr>
                <a:solidFill>
                  <a:schemeClr val="tx1">
                    <a:tint val="75000"/>
                  </a:schemeClr>
                </a:solidFill>
              </a:defRPr>
            </a:lvl6pPr>
            <a:lvl7pPr marL="2532248" indent="0" algn="ctr">
              <a:buNone/>
              <a:defRPr>
                <a:solidFill>
                  <a:schemeClr val="tx1">
                    <a:tint val="75000"/>
                  </a:schemeClr>
                </a:solidFill>
              </a:defRPr>
            </a:lvl7pPr>
            <a:lvl8pPr marL="2954289" indent="0" algn="ctr">
              <a:buNone/>
              <a:defRPr>
                <a:solidFill>
                  <a:schemeClr val="tx1">
                    <a:tint val="75000"/>
                  </a:schemeClr>
                </a:solidFill>
              </a:defRPr>
            </a:lvl8pPr>
            <a:lvl9pPr marL="3376331"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2E3DE5CE-4FD4-4A47-AA46-429EBA2C84D6}" type="datetimeFigureOut">
              <a:rPr kumimoji="1" lang="ja-JP" altLang="en-US" smtClean="0"/>
              <a:pPr/>
              <a:t>2018/9/12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7F9E009-B11A-4C9A-85C1-CAA4D3849A15}" type="slidenum">
              <a:rPr kumimoji="1" lang="ja-JP" altLang="en-US" smtClean="0"/>
              <a:pPr/>
              <a:t>‹#›</a:t>
            </a:fld>
            <a:endParaRPr kumimoji="1" lang="ja-JP" altLang="en-US"/>
          </a:p>
        </p:txBody>
      </p:sp>
    </p:spTree>
    <p:extLst>
      <p:ext uri="{BB962C8B-B14F-4D97-AF65-F5344CB8AC3E}">
        <p14:creationId xmlns:p14="http://schemas.microsoft.com/office/powerpoint/2010/main" val="1175879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2E3DE5CE-4FD4-4A47-AA46-429EBA2C84D6}" type="datetimeFigureOut">
              <a:rPr kumimoji="1" lang="ja-JP" altLang="en-US" smtClean="0"/>
              <a:pPr/>
              <a:t>2018/9/12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7F9E009-B11A-4C9A-85C1-CAA4D3849A15}" type="slidenum">
              <a:rPr kumimoji="1" lang="ja-JP" altLang="en-US" smtClean="0"/>
              <a:pPr/>
              <a:t>‹#›</a:t>
            </a:fld>
            <a:endParaRPr kumimoji="1" lang="ja-JP" altLang="en-US"/>
          </a:p>
        </p:txBody>
      </p:sp>
    </p:spTree>
    <p:extLst>
      <p:ext uri="{BB962C8B-B14F-4D97-AF65-F5344CB8AC3E}">
        <p14:creationId xmlns:p14="http://schemas.microsoft.com/office/powerpoint/2010/main" val="3394583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167"/>
            <a:ext cx="1157288" cy="11269134"/>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257176" y="529167"/>
            <a:ext cx="3357563" cy="11269134"/>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2E3DE5CE-4FD4-4A47-AA46-429EBA2C84D6}" type="datetimeFigureOut">
              <a:rPr kumimoji="1" lang="ja-JP" altLang="en-US" smtClean="0"/>
              <a:pPr/>
              <a:t>2018/9/12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7F9E009-B11A-4C9A-85C1-CAA4D3849A15}" type="slidenum">
              <a:rPr kumimoji="1" lang="ja-JP" altLang="en-US" smtClean="0"/>
              <a:pPr/>
              <a:t>‹#›</a:t>
            </a:fld>
            <a:endParaRPr kumimoji="1" lang="ja-JP" altLang="en-US"/>
          </a:p>
        </p:txBody>
      </p:sp>
    </p:spTree>
    <p:extLst>
      <p:ext uri="{BB962C8B-B14F-4D97-AF65-F5344CB8AC3E}">
        <p14:creationId xmlns:p14="http://schemas.microsoft.com/office/powerpoint/2010/main" val="279218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2E3DE5CE-4FD4-4A47-AA46-429EBA2C84D6}" type="datetimeFigureOut">
              <a:rPr kumimoji="1" lang="ja-JP" altLang="en-US" smtClean="0"/>
              <a:pPr/>
              <a:t>2018/9/12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7F9E009-B11A-4C9A-85C1-CAA4D3849A15}" type="slidenum">
              <a:rPr kumimoji="1" lang="ja-JP" altLang="en-US" smtClean="0"/>
              <a:pPr/>
              <a:t>‹#›</a:t>
            </a:fld>
            <a:endParaRPr kumimoji="1" lang="ja-JP" altLang="en-US"/>
          </a:p>
        </p:txBody>
      </p:sp>
    </p:spTree>
    <p:extLst>
      <p:ext uri="{BB962C8B-B14F-4D97-AF65-F5344CB8AC3E}">
        <p14:creationId xmlns:p14="http://schemas.microsoft.com/office/powerpoint/2010/main" val="3761899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8"/>
            <a:ext cx="5829300" cy="1816100"/>
          </a:xfrm>
        </p:spPr>
        <p:txBody>
          <a:bodyPr anchor="t"/>
          <a:lstStyle>
            <a:lvl1pPr algn="l">
              <a:defRPr sz="3692"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3875618"/>
            <a:ext cx="5829300" cy="2000250"/>
          </a:xfrm>
        </p:spPr>
        <p:txBody>
          <a:bodyPr anchor="b"/>
          <a:lstStyle>
            <a:lvl1pPr marL="0" indent="0">
              <a:buNone/>
              <a:defRPr sz="1846">
                <a:solidFill>
                  <a:schemeClr val="tx1">
                    <a:tint val="75000"/>
                  </a:schemeClr>
                </a:solidFill>
              </a:defRPr>
            </a:lvl1pPr>
            <a:lvl2pPr marL="422041" indent="0">
              <a:buNone/>
              <a:defRPr sz="1662">
                <a:solidFill>
                  <a:schemeClr val="tx1">
                    <a:tint val="75000"/>
                  </a:schemeClr>
                </a:solidFill>
              </a:defRPr>
            </a:lvl2pPr>
            <a:lvl3pPr marL="844083" indent="0">
              <a:buNone/>
              <a:defRPr sz="1477">
                <a:solidFill>
                  <a:schemeClr val="tx1">
                    <a:tint val="75000"/>
                  </a:schemeClr>
                </a:solidFill>
              </a:defRPr>
            </a:lvl3pPr>
            <a:lvl4pPr marL="1266124" indent="0">
              <a:buNone/>
              <a:defRPr sz="1292">
                <a:solidFill>
                  <a:schemeClr val="tx1">
                    <a:tint val="75000"/>
                  </a:schemeClr>
                </a:solidFill>
              </a:defRPr>
            </a:lvl4pPr>
            <a:lvl5pPr marL="1688165" indent="0">
              <a:buNone/>
              <a:defRPr sz="1292">
                <a:solidFill>
                  <a:schemeClr val="tx1">
                    <a:tint val="75000"/>
                  </a:schemeClr>
                </a:solidFill>
              </a:defRPr>
            </a:lvl5pPr>
            <a:lvl6pPr marL="2110207" indent="0">
              <a:buNone/>
              <a:defRPr sz="1292">
                <a:solidFill>
                  <a:schemeClr val="tx1">
                    <a:tint val="75000"/>
                  </a:schemeClr>
                </a:solidFill>
              </a:defRPr>
            </a:lvl6pPr>
            <a:lvl7pPr marL="2532248" indent="0">
              <a:buNone/>
              <a:defRPr sz="1292">
                <a:solidFill>
                  <a:schemeClr val="tx1">
                    <a:tint val="75000"/>
                  </a:schemeClr>
                </a:solidFill>
              </a:defRPr>
            </a:lvl7pPr>
            <a:lvl8pPr marL="2954289" indent="0">
              <a:buNone/>
              <a:defRPr sz="1292">
                <a:solidFill>
                  <a:schemeClr val="tx1">
                    <a:tint val="75000"/>
                  </a:schemeClr>
                </a:solidFill>
              </a:defRPr>
            </a:lvl8pPr>
            <a:lvl9pPr marL="3376331" indent="0">
              <a:buNone/>
              <a:defRPr sz="1292">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2E3DE5CE-4FD4-4A47-AA46-429EBA2C84D6}" type="datetimeFigureOut">
              <a:rPr kumimoji="1" lang="ja-JP" altLang="en-US" smtClean="0"/>
              <a:pPr/>
              <a:t>2018/9/12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7F9E009-B11A-4C9A-85C1-CAA4D3849A15}" type="slidenum">
              <a:rPr kumimoji="1" lang="ja-JP" altLang="en-US" smtClean="0"/>
              <a:pPr/>
              <a:t>‹#›</a:t>
            </a:fld>
            <a:endParaRPr kumimoji="1" lang="ja-JP" altLang="en-US"/>
          </a:p>
        </p:txBody>
      </p:sp>
    </p:spTree>
    <p:extLst>
      <p:ext uri="{BB962C8B-B14F-4D97-AF65-F5344CB8AC3E}">
        <p14:creationId xmlns:p14="http://schemas.microsoft.com/office/powerpoint/2010/main" val="2662967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257176" y="3081868"/>
            <a:ext cx="2257425" cy="8716434"/>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2628901" y="3081868"/>
            <a:ext cx="2257425" cy="8716434"/>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2E3DE5CE-4FD4-4A47-AA46-429EBA2C84D6}" type="datetimeFigureOut">
              <a:rPr kumimoji="1" lang="ja-JP" altLang="en-US" smtClean="0"/>
              <a:pPr/>
              <a:t>2018/9/12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7F9E009-B11A-4C9A-85C1-CAA4D3849A15}" type="slidenum">
              <a:rPr kumimoji="1" lang="ja-JP" altLang="en-US" smtClean="0"/>
              <a:pPr/>
              <a:t>‹#›</a:t>
            </a:fld>
            <a:endParaRPr kumimoji="1" lang="ja-JP" altLang="en-US"/>
          </a:p>
        </p:txBody>
      </p:sp>
    </p:spTree>
    <p:extLst>
      <p:ext uri="{BB962C8B-B14F-4D97-AF65-F5344CB8AC3E}">
        <p14:creationId xmlns:p14="http://schemas.microsoft.com/office/powerpoint/2010/main" val="3196900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046818"/>
            <a:ext cx="3030141" cy="853016"/>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2899833"/>
            <a:ext cx="3030141" cy="5268384"/>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0" y="2046818"/>
            <a:ext cx="3031331" cy="853016"/>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70" y="2899833"/>
            <a:ext cx="3031331" cy="5268384"/>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2E3DE5CE-4FD4-4A47-AA46-429EBA2C84D6}" type="datetimeFigureOut">
              <a:rPr kumimoji="1" lang="ja-JP" altLang="en-US" smtClean="0"/>
              <a:pPr/>
              <a:t>2018/9/12</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77F9E009-B11A-4C9A-85C1-CAA4D3849A15}" type="slidenum">
              <a:rPr kumimoji="1" lang="ja-JP" altLang="en-US" smtClean="0"/>
              <a:pPr/>
              <a:t>‹#›</a:t>
            </a:fld>
            <a:endParaRPr kumimoji="1" lang="ja-JP" altLang="en-US"/>
          </a:p>
        </p:txBody>
      </p:sp>
    </p:spTree>
    <p:extLst>
      <p:ext uri="{BB962C8B-B14F-4D97-AF65-F5344CB8AC3E}">
        <p14:creationId xmlns:p14="http://schemas.microsoft.com/office/powerpoint/2010/main" val="2069086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2E3DE5CE-4FD4-4A47-AA46-429EBA2C84D6}" type="datetimeFigureOut">
              <a:rPr kumimoji="1" lang="ja-JP" altLang="en-US" smtClean="0"/>
              <a:pPr/>
              <a:t>2018/9/12</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77F9E009-B11A-4C9A-85C1-CAA4D3849A15}" type="slidenum">
              <a:rPr kumimoji="1" lang="ja-JP" altLang="en-US" smtClean="0"/>
              <a:pPr/>
              <a:t>‹#›</a:t>
            </a:fld>
            <a:endParaRPr kumimoji="1" lang="ja-JP" altLang="en-US"/>
          </a:p>
        </p:txBody>
      </p:sp>
    </p:spTree>
    <p:extLst>
      <p:ext uri="{BB962C8B-B14F-4D97-AF65-F5344CB8AC3E}">
        <p14:creationId xmlns:p14="http://schemas.microsoft.com/office/powerpoint/2010/main" val="449864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E3DE5CE-4FD4-4A47-AA46-429EBA2C84D6}" type="datetimeFigureOut">
              <a:rPr kumimoji="1" lang="ja-JP" altLang="en-US" smtClean="0"/>
              <a:pPr/>
              <a:t>2018/9/12</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77F9E009-B11A-4C9A-85C1-CAA4D3849A15}" type="slidenum">
              <a:rPr kumimoji="1" lang="ja-JP" altLang="en-US" smtClean="0"/>
              <a:pPr/>
              <a:t>‹#›</a:t>
            </a:fld>
            <a:endParaRPr kumimoji="1" lang="ja-JP" altLang="en-US"/>
          </a:p>
        </p:txBody>
      </p:sp>
    </p:spTree>
    <p:extLst>
      <p:ext uri="{BB962C8B-B14F-4D97-AF65-F5344CB8AC3E}">
        <p14:creationId xmlns:p14="http://schemas.microsoft.com/office/powerpoint/2010/main" val="3691345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64067"/>
            <a:ext cx="2256235" cy="1549400"/>
          </a:xfrm>
        </p:spPr>
        <p:txBody>
          <a:bodyPr anchor="b"/>
          <a:lstStyle>
            <a:lvl1pPr algn="l">
              <a:defRPr sz="1846" b="1"/>
            </a:lvl1pPr>
          </a:lstStyle>
          <a:p>
            <a:r>
              <a:rPr kumimoji="1" lang="ja-JP" altLang="en-US"/>
              <a:t>マスタ タイトルの書式設定</a:t>
            </a:r>
          </a:p>
        </p:txBody>
      </p:sp>
      <p:sp>
        <p:nvSpPr>
          <p:cNvPr id="3" name="コンテンツ プレースホルダ 2"/>
          <p:cNvSpPr>
            <a:spLocks noGrp="1"/>
          </p:cNvSpPr>
          <p:nvPr>
            <p:ph idx="1"/>
          </p:nvPr>
        </p:nvSpPr>
        <p:spPr>
          <a:xfrm>
            <a:off x="2681288" y="364068"/>
            <a:ext cx="3833813" cy="7804151"/>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1" y="1913467"/>
            <a:ext cx="2256235" cy="6254751"/>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2E3DE5CE-4FD4-4A47-AA46-429EBA2C84D6}" type="datetimeFigureOut">
              <a:rPr kumimoji="1" lang="ja-JP" altLang="en-US" smtClean="0"/>
              <a:pPr/>
              <a:t>2018/9/12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7F9E009-B11A-4C9A-85C1-CAA4D3849A15}" type="slidenum">
              <a:rPr kumimoji="1" lang="ja-JP" altLang="en-US" smtClean="0"/>
              <a:pPr/>
              <a:t>‹#›</a:t>
            </a:fld>
            <a:endParaRPr kumimoji="1" lang="ja-JP" altLang="en-US"/>
          </a:p>
        </p:txBody>
      </p:sp>
    </p:spTree>
    <p:extLst>
      <p:ext uri="{BB962C8B-B14F-4D97-AF65-F5344CB8AC3E}">
        <p14:creationId xmlns:p14="http://schemas.microsoft.com/office/powerpoint/2010/main" val="3771814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1846" b="1"/>
            </a:lvl1pPr>
          </a:lstStyle>
          <a:p>
            <a:r>
              <a:rPr kumimoji="1" lang="ja-JP" altLang="en-US"/>
              <a:t>マスタ タイトルの書式設定</a:t>
            </a:r>
          </a:p>
        </p:txBody>
      </p:sp>
      <p:sp>
        <p:nvSpPr>
          <p:cNvPr id="3" name="図プレースホルダ 2"/>
          <p:cNvSpPr>
            <a:spLocks noGrp="1"/>
          </p:cNvSpPr>
          <p:nvPr>
            <p:ph type="pic" idx="1"/>
          </p:nvPr>
        </p:nvSpPr>
        <p:spPr>
          <a:xfrm>
            <a:off x="1344216" y="817033"/>
            <a:ext cx="4114800" cy="54864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endParaRPr kumimoji="1" lang="ja-JP" altLang="en-US"/>
          </a:p>
        </p:txBody>
      </p:sp>
      <p:sp>
        <p:nvSpPr>
          <p:cNvPr id="4" name="テキスト プレースホルダ 3"/>
          <p:cNvSpPr>
            <a:spLocks noGrp="1"/>
          </p:cNvSpPr>
          <p:nvPr>
            <p:ph type="body" sz="half" idx="2"/>
          </p:nvPr>
        </p:nvSpPr>
        <p:spPr>
          <a:xfrm>
            <a:off x="1344216" y="7156451"/>
            <a:ext cx="4114800" cy="1073149"/>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2E3DE5CE-4FD4-4A47-AA46-429EBA2C84D6}" type="datetimeFigureOut">
              <a:rPr kumimoji="1" lang="ja-JP" altLang="en-US" smtClean="0"/>
              <a:pPr/>
              <a:t>2018/9/12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7F9E009-B11A-4C9A-85C1-CAA4D3849A15}" type="slidenum">
              <a:rPr kumimoji="1" lang="ja-JP" altLang="en-US" smtClean="0"/>
              <a:pPr/>
              <a:t>‹#›</a:t>
            </a:fld>
            <a:endParaRPr kumimoji="1" lang="ja-JP" altLang="en-US"/>
          </a:p>
        </p:txBody>
      </p:sp>
    </p:spTree>
    <p:extLst>
      <p:ext uri="{BB962C8B-B14F-4D97-AF65-F5344CB8AC3E}">
        <p14:creationId xmlns:p14="http://schemas.microsoft.com/office/powerpoint/2010/main" val="1892629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8475134"/>
            <a:ext cx="1600200" cy="486834"/>
          </a:xfrm>
          <a:prstGeom prst="rect">
            <a:avLst/>
          </a:prstGeom>
        </p:spPr>
        <p:txBody>
          <a:bodyPr vert="horz" lIns="91440" tIns="45720" rIns="91440" bIns="45720" rtlCol="0" anchor="ctr"/>
          <a:lstStyle>
            <a:lvl1pPr algn="l">
              <a:defRPr sz="1108">
                <a:solidFill>
                  <a:schemeClr val="tx1">
                    <a:tint val="75000"/>
                  </a:schemeClr>
                </a:solidFill>
              </a:defRPr>
            </a:lvl1pPr>
          </a:lstStyle>
          <a:p>
            <a:fld id="{2E3DE5CE-4FD4-4A47-AA46-429EBA2C84D6}" type="datetimeFigureOut">
              <a:rPr kumimoji="1" lang="ja-JP" altLang="en-US" smtClean="0"/>
              <a:pPr/>
              <a:t>2018/9/12</a:t>
            </a:fld>
            <a:endParaRPr kumimoji="1" lang="ja-JP" altLang="en-US"/>
          </a:p>
        </p:txBody>
      </p:sp>
      <p:sp>
        <p:nvSpPr>
          <p:cNvPr id="5" name="フッター プレースホルダ 4"/>
          <p:cNvSpPr>
            <a:spLocks noGrp="1"/>
          </p:cNvSpPr>
          <p:nvPr>
            <p:ph type="ftr" sz="quarter" idx="3"/>
          </p:nvPr>
        </p:nvSpPr>
        <p:spPr>
          <a:xfrm>
            <a:off x="2343150" y="8475134"/>
            <a:ext cx="2171700" cy="486834"/>
          </a:xfrm>
          <a:prstGeom prst="rect">
            <a:avLst/>
          </a:prstGeom>
        </p:spPr>
        <p:txBody>
          <a:bodyPr vert="horz" lIns="91440" tIns="45720" rIns="91440" bIns="45720" rtlCol="0" anchor="ctr"/>
          <a:lstStyle>
            <a:lvl1pPr algn="ctr">
              <a:defRPr sz="1108">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8475134"/>
            <a:ext cx="1600200" cy="486834"/>
          </a:xfrm>
          <a:prstGeom prst="rect">
            <a:avLst/>
          </a:prstGeom>
        </p:spPr>
        <p:txBody>
          <a:bodyPr vert="horz" lIns="91440" tIns="45720" rIns="91440" bIns="45720" rtlCol="0" anchor="ctr"/>
          <a:lstStyle>
            <a:lvl1pPr algn="r">
              <a:defRPr sz="1108">
                <a:solidFill>
                  <a:schemeClr val="tx1">
                    <a:tint val="75000"/>
                  </a:schemeClr>
                </a:solidFill>
              </a:defRPr>
            </a:lvl1pPr>
          </a:lstStyle>
          <a:p>
            <a:fld id="{77F9E009-B11A-4C9A-85C1-CAA4D3849A15}" type="slidenum">
              <a:rPr kumimoji="1" lang="ja-JP" altLang="en-US" smtClean="0"/>
              <a:pPr/>
              <a:t>‹#›</a:t>
            </a:fld>
            <a:endParaRPr kumimoji="1" lang="ja-JP" altLang="en-US"/>
          </a:p>
        </p:txBody>
      </p:sp>
    </p:spTree>
    <p:extLst>
      <p:ext uri="{BB962C8B-B14F-4D97-AF65-F5344CB8AC3E}">
        <p14:creationId xmlns:p14="http://schemas.microsoft.com/office/powerpoint/2010/main" val="2588373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844083" rtl="0" eaLnBrk="1" latinLnBrk="0" hangingPunct="1">
        <a:spcBef>
          <a:spcPct val="0"/>
        </a:spcBef>
        <a:buNone/>
        <a:defRPr kumimoji="1" sz="4062" kern="1200">
          <a:solidFill>
            <a:schemeClr val="tx1"/>
          </a:solidFill>
          <a:latin typeface="+mj-lt"/>
          <a:ea typeface="+mj-ea"/>
          <a:cs typeface="+mj-cs"/>
        </a:defRPr>
      </a:lvl1pPr>
    </p:titleStyle>
    <p:bodyStyle>
      <a:lvl1pPr marL="316531" indent="-316531" algn="l" defTabSz="844083"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85817" indent="-263776" algn="l" defTabSz="844083"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55103" indent="-211021" algn="l" defTabSz="844083"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77145" indent="-211021" algn="l" defTabSz="844083"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99186" indent="-211021" algn="l" defTabSz="844083"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321227" indent="-211021" algn="l" defTabSz="844083"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743269" indent="-211021" algn="l" defTabSz="844083"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165310" indent="-211021" algn="l" defTabSz="844083"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587351" indent="-211021" algn="l" defTabSz="844083" rtl="0" eaLnBrk="1" latinLnBrk="0" hangingPunct="1">
        <a:spcBef>
          <a:spcPct val="20000"/>
        </a:spcBef>
        <a:buFont typeface="Arial" pitchFamily="34" charset="0"/>
        <a:buChar char="•"/>
        <a:defRPr kumimoji="1" sz="1846" kern="1200">
          <a:solidFill>
            <a:schemeClr val="tx1"/>
          </a:solidFill>
          <a:latin typeface="+mn-lt"/>
          <a:ea typeface="+mn-ea"/>
          <a:cs typeface="+mn-cs"/>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 7"/>
          <p:cNvSpPr>
            <a:spLocks noGrp="1"/>
          </p:cNvSpPr>
          <p:nvPr>
            <p:ph idx="1"/>
          </p:nvPr>
        </p:nvSpPr>
        <p:spPr>
          <a:xfrm>
            <a:off x="802561" y="2543216"/>
            <a:ext cx="5311538" cy="6493280"/>
          </a:xfrm>
        </p:spPr>
        <p:txBody>
          <a:bodyPr>
            <a:noAutofit/>
          </a:bodyPr>
          <a:lstStyle/>
          <a:p>
            <a:pPr marL="0" indent="0">
              <a:buNone/>
            </a:pPr>
            <a:r>
              <a:rPr lang="ja-JP" altLang="en-US" sz="1000" dirty="0">
                <a:latin typeface="メイリオ" pitchFamily="50" charset="-128"/>
                <a:ea typeface="メイリオ" pitchFamily="50" charset="-128"/>
                <a:cs typeface="メイリオ" pitchFamily="50" charset="-128"/>
              </a:rPr>
              <a:t>不動産業に特化した業務支援</a:t>
            </a:r>
            <a:r>
              <a:rPr lang="en-US" altLang="ja-JP" sz="1000" dirty="0">
                <a:latin typeface="メイリオ" pitchFamily="50" charset="-128"/>
                <a:ea typeface="メイリオ" pitchFamily="50" charset="-128"/>
                <a:cs typeface="メイリオ" pitchFamily="50" charset="-128"/>
              </a:rPr>
              <a:t>CLOUD</a:t>
            </a:r>
            <a:r>
              <a:rPr lang="ja-JP" altLang="en-US" sz="1000" dirty="0">
                <a:latin typeface="メイリオ" pitchFamily="50" charset="-128"/>
                <a:ea typeface="メイリオ" pitchFamily="50" charset="-128"/>
                <a:cs typeface="メイリオ" pitchFamily="50" charset="-128"/>
              </a:rPr>
              <a:t>サービスを提供する株式会社</a:t>
            </a:r>
            <a:r>
              <a:rPr lang="ja-JP" altLang="en-US" sz="1000" dirty="0" err="1">
                <a:latin typeface="メイリオ" pitchFamily="50" charset="-128"/>
                <a:ea typeface="メイリオ" pitchFamily="50" charset="-128"/>
                <a:cs typeface="メイリオ" pitchFamily="50" charset="-128"/>
              </a:rPr>
              <a:t>い</a:t>
            </a:r>
            <a:r>
              <a:rPr lang="ja-JP" altLang="en-US" sz="1000" dirty="0">
                <a:latin typeface="メイリオ" pitchFamily="50" charset="-128"/>
                <a:ea typeface="メイリオ" pitchFamily="50" charset="-128"/>
                <a:cs typeface="メイリオ" pitchFamily="50" charset="-128"/>
              </a:rPr>
              <a:t>えらぶ</a:t>
            </a:r>
            <a:r>
              <a:rPr lang="en-US" altLang="ja-JP" sz="1000" dirty="0">
                <a:latin typeface="メイリオ" pitchFamily="50" charset="-128"/>
                <a:ea typeface="メイリオ" pitchFamily="50" charset="-128"/>
                <a:cs typeface="メイリオ" pitchFamily="50" charset="-128"/>
              </a:rPr>
              <a:t>GROUP</a:t>
            </a:r>
            <a:r>
              <a:rPr lang="ja-JP" altLang="en-US" sz="1000" dirty="0">
                <a:latin typeface="メイリオ" pitchFamily="50" charset="-128"/>
                <a:ea typeface="メイリオ" pitchFamily="50" charset="-128"/>
                <a:cs typeface="メイリオ" pitchFamily="50" charset="-128"/>
              </a:rPr>
              <a:t>（本社：東京都新宿区、代表取締役：岩名泰介　以下「いえらぶ」）は</a:t>
            </a:r>
            <a:r>
              <a:rPr lang="en-US" altLang="ja-JP" sz="1000" dirty="0">
                <a:latin typeface="メイリオ" pitchFamily="50" charset="-128"/>
                <a:ea typeface="メイリオ" pitchFamily="50" charset="-128"/>
                <a:cs typeface="メイリオ" pitchFamily="50" charset="-128"/>
              </a:rPr>
              <a:t>2018</a:t>
            </a:r>
            <a:r>
              <a:rPr lang="ja-JP" altLang="en-US" sz="1000" dirty="0">
                <a:latin typeface="メイリオ" pitchFamily="50" charset="-128"/>
                <a:ea typeface="メイリオ" pitchFamily="50" charset="-128"/>
                <a:cs typeface="メイリオ" pitchFamily="50" charset="-128"/>
              </a:rPr>
              <a:t>年</a:t>
            </a:r>
            <a:r>
              <a:rPr lang="en-US" altLang="ja-JP" sz="1000" dirty="0">
                <a:latin typeface="メイリオ" pitchFamily="50" charset="-128"/>
                <a:ea typeface="メイリオ" pitchFamily="50" charset="-128"/>
                <a:cs typeface="メイリオ" pitchFamily="50" charset="-128"/>
              </a:rPr>
              <a:t>9</a:t>
            </a:r>
            <a:r>
              <a:rPr lang="ja-JP" altLang="en-US" sz="1000" dirty="0">
                <a:latin typeface="メイリオ" pitchFamily="50" charset="-128"/>
                <a:ea typeface="メイリオ" pitchFamily="50" charset="-128"/>
                <a:cs typeface="メイリオ" pitchFamily="50" charset="-128"/>
              </a:rPr>
              <a:t>月</a:t>
            </a:r>
            <a:r>
              <a:rPr lang="en-US" altLang="ja-JP" sz="1000" dirty="0">
                <a:latin typeface="メイリオ" pitchFamily="50" charset="-128"/>
                <a:ea typeface="メイリオ" pitchFamily="50" charset="-128"/>
                <a:cs typeface="メイリオ" pitchFamily="50" charset="-128"/>
              </a:rPr>
              <a:t>12</a:t>
            </a:r>
            <a:r>
              <a:rPr lang="ja-JP" altLang="en-US" sz="1000" dirty="0">
                <a:latin typeface="メイリオ" pitchFamily="50" charset="-128"/>
                <a:ea typeface="メイリオ" pitchFamily="50" charset="-128"/>
                <a:cs typeface="メイリオ" pitchFamily="50" charset="-128"/>
              </a:rPr>
              <a:t>日、世界最大級の不動産ポータルサイト</a:t>
            </a:r>
            <a:r>
              <a:rPr lang="en-US" altLang="ja-JP" sz="1000" dirty="0">
                <a:latin typeface="メイリオ" pitchFamily="50" charset="-128"/>
                <a:ea typeface="メイリオ" pitchFamily="50" charset="-128"/>
                <a:cs typeface="メイリオ" pitchFamily="50" charset="-128"/>
              </a:rPr>
              <a:t>『Realtor.com international』</a:t>
            </a:r>
            <a:r>
              <a:rPr lang="ja-JP" altLang="en-US" sz="1000" dirty="0">
                <a:latin typeface="メイリオ" pitchFamily="50" charset="-128"/>
                <a:ea typeface="メイリオ" pitchFamily="50" charset="-128"/>
                <a:cs typeface="メイリオ" pitchFamily="50" charset="-128"/>
              </a:rPr>
              <a:t>を運営する全米リアルター協会、日本窓口を務める一般社団法人日米不動産協力機構（本部：東京都千代田区　代表理事：中川雅之 以下、「</a:t>
            </a:r>
            <a:r>
              <a:rPr lang="en-US" altLang="ja-JP" sz="1000" dirty="0">
                <a:latin typeface="メイリオ" pitchFamily="50" charset="-128"/>
                <a:ea typeface="メイリオ" pitchFamily="50" charset="-128"/>
                <a:cs typeface="メイリオ" pitchFamily="50" charset="-128"/>
              </a:rPr>
              <a:t>JARECO</a:t>
            </a:r>
            <a:r>
              <a:rPr lang="ja-JP" altLang="en-US" sz="1000" dirty="0">
                <a:latin typeface="メイリオ" pitchFamily="50" charset="-128"/>
                <a:ea typeface="メイリオ" pitchFamily="50" charset="-128"/>
                <a:cs typeface="メイリオ" pitchFamily="50" charset="-128"/>
              </a:rPr>
              <a:t>」）、一般</a:t>
            </a:r>
            <a:r>
              <a:rPr lang="zh-TW" altLang="en-US" sz="1000" dirty="0">
                <a:latin typeface="メイリオ" pitchFamily="50" charset="-128"/>
                <a:ea typeface="メイリオ" pitchFamily="50" charset="-128"/>
                <a:cs typeface="メイリオ" pitchFamily="50" charset="-128"/>
              </a:rPr>
              <a:t>社団法人兵庫県宅地建物取引業協会（本部：兵庫県神戸市、会長：松尾信明　</a:t>
            </a:r>
            <a:r>
              <a:rPr lang="ja-JP" altLang="en-US" sz="1000" dirty="0">
                <a:latin typeface="メイリオ" pitchFamily="50" charset="-128"/>
                <a:ea typeface="メイリオ" pitchFamily="50" charset="-128"/>
                <a:cs typeface="メイリオ" pitchFamily="50" charset="-128"/>
              </a:rPr>
              <a:t>以下「兵庫宅建」）と共同で記者発表を行いました。</a:t>
            </a:r>
            <a:endParaRPr lang="en-US" altLang="ja-JP" sz="1000" dirty="0">
              <a:latin typeface="メイリオ" pitchFamily="50" charset="-128"/>
              <a:ea typeface="メイリオ" pitchFamily="50" charset="-128"/>
              <a:cs typeface="メイリオ" pitchFamily="50" charset="-128"/>
            </a:endParaRPr>
          </a:p>
          <a:p>
            <a:pPr marL="0" indent="0">
              <a:buNone/>
            </a:pPr>
            <a:r>
              <a:rPr lang="ja-JP" altLang="en-US" sz="1000" dirty="0">
                <a:latin typeface="メイリオ" pitchFamily="50" charset="-128"/>
                <a:ea typeface="メイリオ" pitchFamily="50" charset="-128"/>
                <a:cs typeface="メイリオ" pitchFamily="50" charset="-128"/>
              </a:rPr>
              <a:t>今後、</a:t>
            </a:r>
            <a:r>
              <a:rPr lang="ja-JP" altLang="en-US" sz="1000" dirty="0" err="1">
                <a:latin typeface="メイリオ" pitchFamily="50" charset="-128"/>
                <a:ea typeface="メイリオ" pitchFamily="50" charset="-128"/>
                <a:cs typeface="メイリオ" pitchFamily="50" charset="-128"/>
              </a:rPr>
              <a:t>い</a:t>
            </a:r>
            <a:r>
              <a:rPr lang="ja-JP" altLang="en-US" sz="1000" dirty="0">
                <a:latin typeface="メイリオ" pitchFamily="50" charset="-128"/>
                <a:ea typeface="メイリオ" pitchFamily="50" charset="-128"/>
                <a:cs typeface="メイリオ" pitchFamily="50" charset="-128"/>
              </a:rPr>
              <a:t>えらぶが兵庫宅建に提供する不動産業務支援システム</a:t>
            </a:r>
            <a:r>
              <a:rPr lang="en-US" altLang="ja-JP" sz="1000" dirty="0">
                <a:latin typeface="メイリオ" pitchFamily="50" charset="-128"/>
                <a:ea typeface="メイリオ" pitchFamily="50" charset="-128"/>
                <a:cs typeface="メイリオ" pitchFamily="50" charset="-128"/>
              </a:rPr>
              <a:t>『</a:t>
            </a:r>
            <a:r>
              <a:rPr lang="ja-JP" altLang="en-US" sz="1000" dirty="0" err="1">
                <a:latin typeface="メイリオ" pitchFamily="50" charset="-128"/>
                <a:ea typeface="メイリオ" pitchFamily="50" charset="-128"/>
                <a:cs typeface="メイリオ" pitchFamily="50" charset="-128"/>
              </a:rPr>
              <a:t>たっけん</a:t>
            </a:r>
            <a:r>
              <a:rPr lang="ja-JP" altLang="en-US" sz="1000" dirty="0">
                <a:latin typeface="メイリオ" pitchFamily="50" charset="-128"/>
                <a:ea typeface="メイリオ" pitchFamily="50" charset="-128"/>
                <a:cs typeface="メイリオ" pitchFamily="50" charset="-128"/>
              </a:rPr>
              <a:t>クラウド</a:t>
            </a: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から、</a:t>
            </a:r>
            <a:r>
              <a:rPr lang="en-US" altLang="ja-JP" sz="1000" dirty="0">
                <a:latin typeface="メイリオ" pitchFamily="50" charset="-128"/>
                <a:ea typeface="メイリオ" pitchFamily="50" charset="-128"/>
                <a:cs typeface="メイリオ" pitchFamily="50" charset="-128"/>
              </a:rPr>
              <a:t>『Realtor.com international』</a:t>
            </a:r>
            <a:r>
              <a:rPr lang="ja-JP" altLang="en-US" sz="1000" dirty="0" err="1">
                <a:latin typeface="メイリオ" pitchFamily="50" charset="-128"/>
                <a:ea typeface="メイリオ" pitchFamily="50" charset="-128"/>
                <a:cs typeface="メイリオ" pitchFamily="50" charset="-128"/>
              </a:rPr>
              <a:t>への</a:t>
            </a:r>
            <a:r>
              <a:rPr lang="ja-JP" altLang="en-US" sz="1000" dirty="0">
                <a:latin typeface="メイリオ" pitchFamily="50" charset="-128"/>
                <a:ea typeface="メイリオ" pitchFamily="50" charset="-128"/>
                <a:cs typeface="メイリオ" pitchFamily="50" charset="-128"/>
              </a:rPr>
              <a:t>物件連動が可能となります。</a:t>
            </a:r>
            <a:endParaRPr lang="en-US" altLang="ja-JP" sz="1000" dirty="0">
              <a:latin typeface="メイリオ" pitchFamily="50" charset="-128"/>
              <a:ea typeface="メイリオ" pitchFamily="50" charset="-128"/>
              <a:cs typeface="メイリオ" pitchFamily="50" charset="-128"/>
            </a:endParaRPr>
          </a:p>
          <a:p>
            <a:pPr marL="0" indent="0">
              <a:buNone/>
            </a:pPr>
            <a:endParaRPr lang="en-US" altLang="ja-JP" sz="1000" dirty="0">
              <a:latin typeface="メイリオ" pitchFamily="50" charset="-128"/>
              <a:ea typeface="メイリオ" pitchFamily="50" charset="-128"/>
              <a:cs typeface="メイリオ" pitchFamily="50" charset="-128"/>
            </a:endParaRPr>
          </a:p>
          <a:p>
            <a:pPr marL="0" indent="0">
              <a:buNone/>
            </a:pPr>
            <a:endParaRPr lang="en-US" altLang="ja-JP" sz="1000" dirty="0">
              <a:latin typeface="メイリオ" pitchFamily="50" charset="-128"/>
              <a:ea typeface="メイリオ" pitchFamily="50" charset="-128"/>
              <a:cs typeface="メイリオ" pitchFamily="50" charset="-128"/>
            </a:endParaRPr>
          </a:p>
          <a:p>
            <a:pPr marL="0" indent="0">
              <a:buNone/>
            </a:pPr>
            <a:endParaRPr lang="en-US" altLang="ja-JP" sz="1000" dirty="0">
              <a:latin typeface="メイリオ" pitchFamily="50" charset="-128"/>
              <a:ea typeface="メイリオ" pitchFamily="50" charset="-128"/>
              <a:cs typeface="メイリオ" pitchFamily="50" charset="-128"/>
            </a:endParaRPr>
          </a:p>
          <a:p>
            <a:pPr marL="0" indent="0">
              <a:buNone/>
            </a:pPr>
            <a:endParaRPr lang="en-US" altLang="ja-JP" sz="1000" dirty="0">
              <a:latin typeface="メイリオ" pitchFamily="50" charset="-128"/>
              <a:ea typeface="メイリオ" pitchFamily="50" charset="-128"/>
              <a:cs typeface="メイリオ" pitchFamily="50" charset="-128"/>
            </a:endParaRPr>
          </a:p>
          <a:p>
            <a:pPr marL="0" indent="0">
              <a:buNone/>
            </a:pPr>
            <a:endParaRPr lang="en-US" altLang="ja-JP" sz="1000" dirty="0">
              <a:latin typeface="メイリオ" pitchFamily="50" charset="-128"/>
              <a:ea typeface="メイリオ" pitchFamily="50" charset="-128"/>
              <a:cs typeface="メイリオ" pitchFamily="50" charset="-128"/>
            </a:endParaRPr>
          </a:p>
          <a:p>
            <a:pPr marL="0" indent="0">
              <a:buNone/>
            </a:pPr>
            <a:endParaRPr lang="en-US" altLang="ja-JP" sz="1000" dirty="0">
              <a:latin typeface="メイリオ" pitchFamily="50" charset="-128"/>
              <a:ea typeface="メイリオ" pitchFamily="50" charset="-128"/>
              <a:cs typeface="メイリオ" pitchFamily="50" charset="-128"/>
            </a:endParaRPr>
          </a:p>
          <a:p>
            <a:pPr marL="0" indent="0">
              <a:buNone/>
            </a:pPr>
            <a:endParaRPr lang="en-US" altLang="ja-JP" sz="1000" dirty="0">
              <a:latin typeface="メイリオ" pitchFamily="50" charset="-128"/>
              <a:ea typeface="メイリオ" pitchFamily="50" charset="-128"/>
              <a:cs typeface="メイリオ" pitchFamily="50" charset="-128"/>
            </a:endParaRPr>
          </a:p>
          <a:p>
            <a:pPr marL="0" indent="0">
              <a:buNone/>
            </a:pPr>
            <a:endParaRPr lang="en-US" altLang="ja-JP" sz="1000" dirty="0">
              <a:latin typeface="メイリオ" pitchFamily="50" charset="-128"/>
              <a:ea typeface="メイリオ" pitchFamily="50" charset="-128"/>
              <a:cs typeface="メイリオ" pitchFamily="50" charset="-128"/>
            </a:endParaRPr>
          </a:p>
          <a:p>
            <a:pPr marL="0" indent="0">
              <a:buNone/>
            </a:pPr>
            <a:endParaRPr lang="en-US" altLang="ja-JP" sz="1000" dirty="0">
              <a:latin typeface="メイリオ" pitchFamily="50" charset="-128"/>
              <a:ea typeface="メイリオ" pitchFamily="50" charset="-128"/>
              <a:cs typeface="メイリオ" pitchFamily="50" charset="-128"/>
            </a:endParaRPr>
          </a:p>
          <a:p>
            <a:pPr marL="0" indent="0">
              <a:buNone/>
            </a:pPr>
            <a:endParaRPr lang="en-US" altLang="ja-JP" sz="1000" dirty="0">
              <a:latin typeface="メイリオ" pitchFamily="50" charset="-128"/>
              <a:ea typeface="メイリオ" pitchFamily="50" charset="-128"/>
              <a:cs typeface="メイリオ" pitchFamily="50" charset="-128"/>
            </a:endParaRPr>
          </a:p>
          <a:p>
            <a:pPr marL="0" indent="0">
              <a:buNone/>
            </a:pPr>
            <a:endParaRPr lang="en-US" altLang="ja-JP" sz="1000" dirty="0">
              <a:latin typeface="メイリオ" pitchFamily="50" charset="-128"/>
              <a:ea typeface="メイリオ" pitchFamily="50" charset="-128"/>
              <a:cs typeface="メイリオ" pitchFamily="50" charset="-128"/>
            </a:endParaRPr>
          </a:p>
          <a:p>
            <a:pPr marL="0" indent="0">
              <a:buNone/>
            </a:pPr>
            <a:endParaRPr lang="en-US" altLang="ja-JP" sz="1000" dirty="0">
              <a:latin typeface="メイリオ" pitchFamily="50" charset="-128"/>
              <a:ea typeface="メイリオ" pitchFamily="50" charset="-128"/>
              <a:cs typeface="メイリオ" pitchFamily="50" charset="-128"/>
            </a:endParaRPr>
          </a:p>
          <a:p>
            <a:pPr marL="0" indent="0">
              <a:buNone/>
            </a:pPr>
            <a:endParaRPr lang="en-US" altLang="ja-JP" sz="1000" dirty="0">
              <a:latin typeface="メイリオ" pitchFamily="50" charset="-128"/>
              <a:ea typeface="メイリオ" pitchFamily="50" charset="-128"/>
              <a:cs typeface="メイリオ" pitchFamily="50" charset="-128"/>
            </a:endParaRPr>
          </a:p>
          <a:p>
            <a:pPr marL="0" indent="0">
              <a:buNone/>
            </a:pPr>
            <a:r>
              <a:rPr lang="ja-JP" altLang="en-US" sz="1000" b="1" dirty="0">
                <a:latin typeface="メイリオ" pitchFamily="50" charset="-128"/>
                <a:ea typeface="メイリオ" pitchFamily="50" charset="-128"/>
                <a:cs typeface="メイリオ" pitchFamily="50" charset="-128"/>
              </a:rPr>
              <a:t>■国内で初めて任意の物件が連動可能に</a:t>
            </a:r>
          </a:p>
          <a:p>
            <a:pPr marL="0" indent="0">
              <a:buNone/>
            </a:pPr>
            <a:r>
              <a:rPr lang="ja-JP" altLang="en-US" sz="1000" dirty="0">
                <a:latin typeface="メイリオ" pitchFamily="50" charset="-128"/>
                <a:ea typeface="メイリオ" pitchFamily="50" charset="-128"/>
                <a:cs typeface="メイリオ" pitchFamily="50" charset="-128"/>
              </a:rPr>
              <a:t>この度、兵庫宅建が使う物件登録システム</a:t>
            </a:r>
            <a:r>
              <a:rPr lang="en-US" altLang="ja-JP" sz="1000" dirty="0">
                <a:latin typeface="メイリオ" pitchFamily="50" charset="-128"/>
                <a:ea typeface="メイリオ" pitchFamily="50" charset="-128"/>
                <a:cs typeface="メイリオ" pitchFamily="50" charset="-128"/>
              </a:rPr>
              <a:t>『</a:t>
            </a:r>
            <a:r>
              <a:rPr lang="ja-JP" altLang="en-US" sz="1000" dirty="0" err="1">
                <a:latin typeface="メイリオ" pitchFamily="50" charset="-128"/>
                <a:ea typeface="メイリオ" pitchFamily="50" charset="-128"/>
                <a:cs typeface="メイリオ" pitchFamily="50" charset="-128"/>
              </a:rPr>
              <a:t>たっけん</a:t>
            </a:r>
            <a:r>
              <a:rPr lang="ja-JP" altLang="en-US" sz="1000" dirty="0">
                <a:latin typeface="メイリオ" pitchFamily="50" charset="-128"/>
                <a:ea typeface="メイリオ" pitchFamily="50" charset="-128"/>
                <a:cs typeface="メイリオ" pitchFamily="50" charset="-128"/>
              </a:rPr>
              <a:t>クラウド</a:t>
            </a: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から、米国最大の業界団体である全米リアルター協会が運営する世界最大級の不動産情報サイト</a:t>
            </a:r>
            <a:r>
              <a:rPr lang="en-US" altLang="ja-JP" sz="1000" dirty="0">
                <a:latin typeface="メイリオ" pitchFamily="50" charset="-128"/>
                <a:ea typeface="メイリオ" pitchFamily="50" charset="-128"/>
                <a:cs typeface="メイリオ" pitchFamily="50" charset="-128"/>
              </a:rPr>
              <a:t>『Realtor.com international』</a:t>
            </a:r>
            <a:r>
              <a:rPr lang="ja-JP" altLang="en-US" sz="1000" dirty="0">
                <a:latin typeface="メイリオ" pitchFamily="50" charset="-128"/>
                <a:ea typeface="メイリオ" pitchFamily="50" charset="-128"/>
                <a:cs typeface="メイリオ" pitchFamily="50" charset="-128"/>
              </a:rPr>
              <a:t>に物件の掲載が可能となります。</a:t>
            </a:r>
          </a:p>
          <a:p>
            <a:pPr marL="0" indent="0">
              <a:buNone/>
            </a:pPr>
            <a:endParaRPr lang="ja-JP" altLang="en-US" sz="1000" dirty="0">
              <a:latin typeface="メイリオ" pitchFamily="50" charset="-128"/>
              <a:ea typeface="メイリオ" pitchFamily="50" charset="-128"/>
              <a:cs typeface="メイリオ" pitchFamily="50" charset="-128"/>
            </a:endParaRPr>
          </a:p>
          <a:p>
            <a:pPr marL="0" indent="0">
              <a:buNone/>
            </a:pPr>
            <a:r>
              <a:rPr lang="ja-JP" altLang="en-US" sz="1000" dirty="0">
                <a:latin typeface="メイリオ" pitchFamily="50" charset="-128"/>
                <a:ea typeface="メイリオ" pitchFamily="50" charset="-128"/>
                <a:cs typeface="メイリオ" pitchFamily="50" charset="-128"/>
              </a:rPr>
              <a:t>会員は自分で登録した物件を任意で</a:t>
            </a:r>
            <a:r>
              <a:rPr lang="en-US" altLang="ja-JP" sz="1000" dirty="0">
                <a:latin typeface="メイリオ" pitchFamily="50" charset="-128"/>
                <a:ea typeface="メイリオ" pitchFamily="50" charset="-128"/>
                <a:cs typeface="メイリオ" pitchFamily="50" charset="-128"/>
              </a:rPr>
              <a:t>『Realtor.com international』</a:t>
            </a:r>
            <a:r>
              <a:rPr lang="ja-JP" altLang="en-US" sz="1000" dirty="0">
                <a:latin typeface="メイリオ" pitchFamily="50" charset="-128"/>
                <a:ea typeface="メイリオ" pitchFamily="50" charset="-128"/>
                <a:cs typeface="メイリオ" pitchFamily="50" charset="-128"/>
              </a:rPr>
              <a:t>に連動できます。連動した物件情報は、</a:t>
            </a:r>
            <a:r>
              <a:rPr lang="ja-JP" altLang="en-US" sz="1000" dirty="0" err="1">
                <a:latin typeface="メイリオ" pitchFamily="50" charset="-128"/>
                <a:ea typeface="メイリオ" pitchFamily="50" charset="-128"/>
                <a:cs typeface="メイリオ" pitchFamily="50" charset="-128"/>
              </a:rPr>
              <a:t>い</a:t>
            </a:r>
            <a:r>
              <a:rPr lang="ja-JP" altLang="en-US" sz="1000" dirty="0">
                <a:latin typeface="メイリオ" pitchFamily="50" charset="-128"/>
                <a:ea typeface="メイリオ" pitchFamily="50" charset="-128"/>
                <a:cs typeface="メイリオ" pitchFamily="50" charset="-128"/>
              </a:rPr>
              <a:t>えらぶの技術力と、</a:t>
            </a:r>
            <a:r>
              <a:rPr lang="en-US" altLang="ja-JP" sz="1000" dirty="0">
                <a:latin typeface="メイリオ" pitchFamily="50" charset="-128"/>
                <a:ea typeface="メイリオ" pitchFamily="50" charset="-128"/>
                <a:cs typeface="メイリオ" pitchFamily="50" charset="-128"/>
              </a:rPr>
              <a:t>JARECO</a:t>
            </a:r>
            <a:r>
              <a:rPr lang="ja-JP" altLang="en-US" sz="1000" dirty="0" err="1">
                <a:latin typeface="メイリオ" pitchFamily="50" charset="-128"/>
                <a:ea typeface="メイリオ" pitchFamily="50" charset="-128"/>
                <a:cs typeface="メイリオ" pitchFamily="50" charset="-128"/>
              </a:rPr>
              <a:t>が保</a:t>
            </a:r>
            <a:r>
              <a:rPr lang="ja-JP" altLang="en-US" sz="1000" dirty="0">
                <a:latin typeface="メイリオ" pitchFamily="50" charset="-128"/>
                <a:ea typeface="メイリオ" pitchFamily="50" charset="-128"/>
                <a:cs typeface="メイリオ" pitchFamily="50" charset="-128"/>
              </a:rPr>
              <a:t>持する日米間で互換性のある物件情報規格を活用し、世界</a:t>
            </a:r>
            <a:r>
              <a:rPr lang="en-US" altLang="ja-JP" sz="1000" dirty="0">
                <a:latin typeface="メイリオ" pitchFamily="50" charset="-128"/>
                <a:ea typeface="メイリオ" pitchFamily="50" charset="-128"/>
                <a:cs typeface="メイリオ" pitchFamily="50" charset="-128"/>
              </a:rPr>
              <a:t>72</a:t>
            </a:r>
            <a:r>
              <a:rPr lang="ja-JP" altLang="en-US" sz="1000" dirty="0">
                <a:latin typeface="メイリオ" pitchFamily="50" charset="-128"/>
                <a:ea typeface="メイリオ" pitchFamily="50" charset="-128"/>
                <a:cs typeface="メイリオ" pitchFamily="50" charset="-128"/>
              </a:rPr>
              <a:t>ヶ国で</a:t>
            </a:r>
            <a:r>
              <a:rPr lang="en-US" altLang="ja-JP" sz="1000" dirty="0">
                <a:latin typeface="メイリオ" pitchFamily="50" charset="-128"/>
                <a:ea typeface="メイリオ" pitchFamily="50" charset="-128"/>
                <a:cs typeface="メイリオ" pitchFamily="50" charset="-128"/>
              </a:rPr>
              <a:t>10</a:t>
            </a:r>
            <a:r>
              <a:rPr lang="ja-JP" altLang="en-US" sz="1000" dirty="0">
                <a:latin typeface="メイリオ" pitchFamily="50" charset="-128"/>
                <a:ea typeface="メイリオ" pitchFamily="50" charset="-128"/>
                <a:cs typeface="メイリオ" pitchFamily="50" charset="-128"/>
              </a:rPr>
              <a:t>の言語に翻訳されて配信されます。会員が物件を掲載する費用は当面無料になる予定です。</a:t>
            </a:r>
          </a:p>
          <a:p>
            <a:pPr marL="0" indent="0">
              <a:buNone/>
            </a:pPr>
            <a:endParaRPr lang="ja-JP" altLang="en-US" sz="1000" dirty="0">
              <a:latin typeface="メイリオ" pitchFamily="50" charset="-128"/>
              <a:ea typeface="メイリオ" pitchFamily="50" charset="-128"/>
              <a:cs typeface="メイリオ" pitchFamily="50" charset="-128"/>
            </a:endParaRPr>
          </a:p>
          <a:p>
            <a:pPr marL="0" indent="0">
              <a:buNone/>
            </a:pPr>
            <a:r>
              <a:rPr lang="en-US" altLang="ja-JP" sz="1000" dirty="0">
                <a:latin typeface="メイリオ" pitchFamily="50" charset="-128"/>
                <a:ea typeface="メイリオ" pitchFamily="50" charset="-128"/>
                <a:cs typeface="メイリオ" pitchFamily="50" charset="-128"/>
              </a:rPr>
              <a:t>『Realtor.com international』</a:t>
            </a:r>
            <a:r>
              <a:rPr lang="ja-JP" altLang="en-US" sz="1000" dirty="0">
                <a:latin typeface="メイリオ" pitchFamily="50" charset="-128"/>
                <a:ea typeface="メイリオ" pitchFamily="50" charset="-128"/>
                <a:cs typeface="メイリオ" pitchFamily="50" charset="-128"/>
              </a:rPr>
              <a:t>へ任意の物件出力ができる機能の提供は国内初の試みです。また、業界団体の公式システムから海外の不動産サイトに物件を出力できるようになるのも国内初となります。今後、海外の投資家と安全安心な取引を可能にするための</a:t>
            </a:r>
            <a:r>
              <a:rPr lang="en-US" altLang="ja-JP" sz="1000" dirty="0">
                <a:latin typeface="メイリオ" pitchFamily="50" charset="-128"/>
                <a:ea typeface="メイリオ" pitchFamily="50" charset="-128"/>
                <a:cs typeface="メイリオ" pitchFamily="50" charset="-128"/>
              </a:rPr>
              <a:t>Q</a:t>
            </a:r>
            <a:r>
              <a:rPr lang="ja-JP" altLang="en-US" sz="1000" dirty="0">
                <a:latin typeface="メイリオ" pitchFamily="50" charset="-128"/>
                <a:ea typeface="メイリオ" pitchFamily="50" charset="-128"/>
                <a:cs typeface="メイリオ" pitchFamily="50" charset="-128"/>
              </a:rPr>
              <a:t>＆</a:t>
            </a:r>
            <a:r>
              <a:rPr lang="en-US" altLang="ja-JP" sz="1000" dirty="0">
                <a:latin typeface="メイリオ" pitchFamily="50" charset="-128"/>
                <a:ea typeface="メイリオ" pitchFamily="50" charset="-128"/>
                <a:cs typeface="メイリオ" pitchFamily="50" charset="-128"/>
              </a:rPr>
              <a:t>A</a:t>
            </a:r>
            <a:r>
              <a:rPr lang="ja-JP" altLang="en-US" sz="1000" dirty="0">
                <a:latin typeface="メイリオ" pitchFamily="50" charset="-128"/>
                <a:ea typeface="メイリオ" pitchFamily="50" charset="-128"/>
                <a:cs typeface="メイリオ" pitchFamily="50" charset="-128"/>
              </a:rPr>
              <a:t>やガイドラインの策定も進めてまいります。</a:t>
            </a:r>
            <a:endParaRPr lang="en-US" altLang="ja-JP" sz="1000" dirty="0">
              <a:latin typeface="メイリオ" pitchFamily="50" charset="-128"/>
              <a:ea typeface="メイリオ" pitchFamily="50" charset="-128"/>
              <a:cs typeface="メイリオ" pitchFamily="50" charset="-128"/>
            </a:endParaRPr>
          </a:p>
        </p:txBody>
      </p:sp>
      <p:sp>
        <p:nvSpPr>
          <p:cNvPr id="10" name="タイトル 9"/>
          <p:cNvSpPr>
            <a:spLocks noGrp="1"/>
          </p:cNvSpPr>
          <p:nvPr>
            <p:ph type="title"/>
          </p:nvPr>
        </p:nvSpPr>
        <p:spPr>
          <a:xfrm>
            <a:off x="802561" y="1695678"/>
            <a:ext cx="5317514" cy="735873"/>
          </a:xfrm>
          <a:ln w="12700">
            <a:solidFill>
              <a:schemeClr val="bg1">
                <a:lumMod val="50000"/>
              </a:schemeClr>
            </a:solidFill>
            <a:prstDash val="sysDot"/>
          </a:ln>
        </p:spPr>
        <p:txBody>
          <a:bodyPr>
            <a:noAutofit/>
          </a:bodyPr>
          <a:lstStyle/>
          <a:p>
            <a:r>
              <a:rPr lang="ja-JP" altLang="en-US" sz="1200" b="1" u="sng">
                <a:latin typeface="メイリオ" pitchFamily="50" charset="-128"/>
                <a:ea typeface="メイリオ" pitchFamily="50" charset="-128"/>
                <a:cs typeface="メイリオ" pitchFamily="50" charset="-128"/>
              </a:rPr>
              <a:t>世界最大級の不動産情報サイト</a:t>
            </a:r>
            <a:r>
              <a:rPr lang="en-US" altLang="ja-JP" sz="1200" b="1" u="sng">
                <a:latin typeface="メイリオ" pitchFamily="50" charset="-128"/>
                <a:ea typeface="メイリオ" pitchFamily="50" charset="-128"/>
                <a:cs typeface="メイリオ" pitchFamily="50" charset="-128"/>
              </a:rPr>
              <a:t>『Realtor.com</a:t>
            </a:r>
            <a:r>
              <a:rPr lang="ja-JP" altLang="en-US" sz="1200" b="1" u="sng">
                <a:latin typeface="メイリオ" pitchFamily="50" charset="-128"/>
                <a:ea typeface="メイリオ" pitchFamily="50" charset="-128"/>
                <a:cs typeface="メイリオ" pitchFamily="50" charset="-128"/>
              </a:rPr>
              <a:t> </a:t>
            </a:r>
            <a:r>
              <a:rPr lang="en-US" altLang="ja-JP" sz="1200" b="1" u="sng">
                <a:latin typeface="メイリオ" pitchFamily="50" charset="-128"/>
                <a:ea typeface="メイリオ" pitchFamily="50" charset="-128"/>
                <a:cs typeface="メイリオ" pitchFamily="50" charset="-128"/>
              </a:rPr>
              <a:t>international』</a:t>
            </a:r>
            <a:r>
              <a:rPr lang="ja-JP" altLang="en-US" sz="1200" b="1" u="sng">
                <a:latin typeface="メイリオ" pitchFamily="50" charset="-128"/>
                <a:ea typeface="メイリオ" pitchFamily="50" charset="-128"/>
                <a:cs typeface="メイリオ" pitchFamily="50" charset="-128"/>
              </a:rPr>
              <a:t>に</a:t>
            </a:r>
            <a:br>
              <a:rPr lang="en-US" altLang="ja-JP" sz="1200" b="1" u="sng">
                <a:latin typeface="メイリオ" pitchFamily="50" charset="-128"/>
                <a:ea typeface="メイリオ" pitchFamily="50" charset="-128"/>
                <a:cs typeface="メイリオ" pitchFamily="50" charset="-128"/>
              </a:rPr>
            </a:br>
            <a:r>
              <a:rPr lang="ja-JP" altLang="en-US" sz="1200" b="1" u="sng">
                <a:latin typeface="メイリオ" pitchFamily="50" charset="-128"/>
                <a:ea typeface="メイリオ" pitchFamily="50" charset="-128"/>
                <a:cs typeface="メイリオ" pitchFamily="50" charset="-128"/>
              </a:rPr>
              <a:t>兵庫たっけんクラウドから物件連動が可能に！</a:t>
            </a:r>
            <a:endParaRPr lang="ja-JP" altLang="en-US" sz="1200" b="1" u="sng" dirty="0">
              <a:latin typeface="メイリオ" pitchFamily="50" charset="-128"/>
              <a:ea typeface="メイリオ" pitchFamily="50" charset="-128"/>
              <a:cs typeface="メイリオ" pitchFamily="50" charset="-128"/>
            </a:endParaRPr>
          </a:p>
        </p:txBody>
      </p:sp>
      <p:cxnSp>
        <p:nvCxnSpPr>
          <p:cNvPr id="40" name="直線コネクタ 39"/>
          <p:cNvCxnSpPr/>
          <p:nvPr/>
        </p:nvCxnSpPr>
        <p:spPr>
          <a:xfrm>
            <a:off x="760428" y="1042440"/>
            <a:ext cx="531751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pic>
        <p:nvPicPr>
          <p:cNvPr id="16" name="Picture 2"/>
          <p:cNvPicPr>
            <a:picLocks noChangeAspect="1" noChangeArrowheads="1"/>
          </p:cNvPicPr>
          <p:nvPr/>
        </p:nvPicPr>
        <p:blipFill>
          <a:blip r:embed="rId2" cstate="print"/>
          <a:srcRect/>
          <a:stretch>
            <a:fillRect/>
          </a:stretch>
        </p:blipFill>
        <p:spPr bwMode="auto">
          <a:xfrm>
            <a:off x="903181" y="454756"/>
            <a:ext cx="2459350" cy="454747"/>
          </a:xfrm>
          <a:prstGeom prst="rect">
            <a:avLst/>
          </a:prstGeom>
          <a:noFill/>
          <a:ln w="9525">
            <a:noFill/>
            <a:miter lim="800000"/>
            <a:headEnd/>
            <a:tailEnd/>
          </a:ln>
        </p:spPr>
      </p:pic>
      <p:grpSp>
        <p:nvGrpSpPr>
          <p:cNvPr id="3" name="グループ化 2">
            <a:extLst>
              <a:ext uri="{FF2B5EF4-FFF2-40B4-BE49-F238E27FC236}">
                <a16:creationId xmlns:a16="http://schemas.microsoft.com/office/drawing/2014/main" id="{6A3A4F9E-6F23-43B7-96B8-5EE52FA56DB9}"/>
              </a:ext>
            </a:extLst>
          </p:cNvPr>
          <p:cNvGrpSpPr/>
          <p:nvPr/>
        </p:nvGrpSpPr>
        <p:grpSpPr>
          <a:xfrm>
            <a:off x="709116" y="1199015"/>
            <a:ext cx="5474555" cy="475900"/>
            <a:chOff x="709116" y="1420752"/>
            <a:chExt cx="5474555" cy="475900"/>
          </a:xfrm>
        </p:grpSpPr>
        <p:sp>
          <p:nvSpPr>
            <p:cNvPr id="41" name="テキスト ボックス 40"/>
            <p:cNvSpPr txBox="1"/>
            <p:nvPr/>
          </p:nvSpPr>
          <p:spPr>
            <a:xfrm>
              <a:off x="4588417" y="1420752"/>
              <a:ext cx="1595254" cy="475900"/>
            </a:xfrm>
            <a:prstGeom prst="rect">
              <a:avLst/>
            </a:prstGeom>
            <a:noFill/>
          </p:spPr>
          <p:txBody>
            <a:bodyPr wrap="square" rtlCol="0">
              <a:spAutoFit/>
            </a:bodyPr>
            <a:lstStyle/>
            <a:p>
              <a:pPr algn="r" defTabSz="844083"/>
              <a:r>
                <a:rPr lang="en-US" altLang="ja-JP" sz="831">
                  <a:solidFill>
                    <a:prstClr val="black"/>
                  </a:solidFill>
                  <a:latin typeface="メイリオ" panose="020B0604030504040204" pitchFamily="50" charset="-128"/>
                  <a:ea typeface="メイリオ" panose="020B0604030504040204" pitchFamily="50" charset="-128"/>
                </a:rPr>
                <a:t>2018</a:t>
              </a:r>
              <a:r>
                <a:rPr lang="ja-JP" altLang="en-US" sz="831">
                  <a:solidFill>
                    <a:prstClr val="black"/>
                  </a:solidFill>
                  <a:latin typeface="メイリオ" panose="020B0604030504040204" pitchFamily="50" charset="-128"/>
                  <a:ea typeface="メイリオ" panose="020B0604030504040204" pitchFamily="50" charset="-128"/>
                </a:rPr>
                <a:t>年</a:t>
              </a:r>
              <a:r>
                <a:rPr lang="en-US" altLang="ja-JP" sz="831">
                  <a:solidFill>
                    <a:prstClr val="black"/>
                  </a:solidFill>
                  <a:latin typeface="メイリオ" panose="020B0604030504040204" pitchFamily="50" charset="-128"/>
                  <a:ea typeface="メイリオ" panose="020B0604030504040204" pitchFamily="50" charset="-128"/>
                </a:rPr>
                <a:t>9</a:t>
              </a:r>
              <a:r>
                <a:rPr lang="ja-JP" altLang="en-US" sz="831">
                  <a:solidFill>
                    <a:prstClr val="black"/>
                  </a:solidFill>
                  <a:latin typeface="メイリオ" panose="020B0604030504040204" pitchFamily="50" charset="-128"/>
                  <a:ea typeface="メイリオ" panose="020B0604030504040204" pitchFamily="50" charset="-128"/>
                </a:rPr>
                <a:t>月</a:t>
              </a:r>
              <a:r>
                <a:rPr lang="en-US" altLang="ja-JP" sz="831">
                  <a:solidFill>
                    <a:prstClr val="black"/>
                  </a:solidFill>
                  <a:latin typeface="メイリオ" panose="020B0604030504040204" pitchFamily="50" charset="-128"/>
                  <a:ea typeface="メイリオ" panose="020B0604030504040204" pitchFamily="50" charset="-128"/>
                </a:rPr>
                <a:t>12</a:t>
              </a:r>
              <a:r>
                <a:rPr lang="ja-JP" altLang="en-US" sz="831">
                  <a:solidFill>
                    <a:prstClr val="black"/>
                  </a:solidFill>
                  <a:latin typeface="メイリオ" panose="020B0604030504040204" pitchFamily="50" charset="-128"/>
                  <a:ea typeface="メイリオ" panose="020B0604030504040204" pitchFamily="50" charset="-128"/>
                </a:rPr>
                <a:t>日</a:t>
              </a:r>
              <a:endParaRPr lang="en-US" altLang="ja-JP" sz="831" dirty="0">
                <a:solidFill>
                  <a:prstClr val="black"/>
                </a:solidFill>
                <a:latin typeface="メイリオ" panose="020B0604030504040204" pitchFamily="50" charset="-128"/>
                <a:ea typeface="メイリオ" panose="020B0604030504040204" pitchFamily="50" charset="-128"/>
              </a:endParaRPr>
            </a:p>
            <a:p>
              <a:pPr algn="r" defTabSz="844083"/>
              <a:r>
                <a:rPr lang="ja-JP" altLang="en-US" sz="831" dirty="0">
                  <a:solidFill>
                    <a:prstClr val="black"/>
                  </a:solidFill>
                  <a:latin typeface="メイリオ" panose="020B0604030504040204" pitchFamily="50" charset="-128"/>
                  <a:ea typeface="メイリオ" panose="020B0604030504040204" pitchFamily="50" charset="-128"/>
                </a:rPr>
                <a:t>株式会社</a:t>
              </a:r>
              <a:r>
                <a:rPr lang="ja-JP" altLang="en-US" sz="831" dirty="0" err="1">
                  <a:solidFill>
                    <a:prstClr val="black"/>
                  </a:solidFill>
                  <a:latin typeface="メイリオ" panose="020B0604030504040204" pitchFamily="50" charset="-128"/>
                  <a:ea typeface="メイリオ" panose="020B0604030504040204" pitchFamily="50" charset="-128"/>
                </a:rPr>
                <a:t>い</a:t>
              </a:r>
              <a:r>
                <a:rPr lang="ja-JP" altLang="en-US" sz="831" dirty="0">
                  <a:solidFill>
                    <a:prstClr val="black"/>
                  </a:solidFill>
                  <a:latin typeface="メイリオ" panose="020B0604030504040204" pitchFamily="50" charset="-128"/>
                  <a:ea typeface="メイリオ" panose="020B0604030504040204" pitchFamily="50" charset="-128"/>
                </a:rPr>
                <a:t>えらぶ</a:t>
              </a:r>
              <a:r>
                <a:rPr lang="en-US" altLang="ja-JP" sz="831" dirty="0">
                  <a:solidFill>
                    <a:prstClr val="black"/>
                  </a:solidFill>
                  <a:latin typeface="メイリオ" panose="020B0604030504040204" pitchFamily="50" charset="-128"/>
                  <a:ea typeface="メイリオ" panose="020B0604030504040204" pitchFamily="50" charset="-128"/>
                </a:rPr>
                <a:t>GROUP</a:t>
              </a:r>
              <a:r>
                <a:rPr lang="ja-JP" altLang="en-US" sz="831" dirty="0">
                  <a:solidFill>
                    <a:prstClr val="black"/>
                  </a:solidFill>
                  <a:latin typeface="メイリオ" panose="020B0604030504040204" pitchFamily="50" charset="-128"/>
                  <a:ea typeface="メイリオ" panose="020B0604030504040204" pitchFamily="50" charset="-128"/>
                </a:rPr>
                <a:t>　</a:t>
              </a:r>
              <a:endParaRPr lang="en-US" altLang="ja-JP" sz="831" dirty="0">
                <a:solidFill>
                  <a:prstClr val="black"/>
                </a:solidFill>
                <a:latin typeface="メイリオ" panose="020B0604030504040204" pitchFamily="50" charset="-128"/>
                <a:ea typeface="メイリオ" panose="020B0604030504040204" pitchFamily="50" charset="-128"/>
              </a:endParaRPr>
            </a:p>
            <a:p>
              <a:pPr defTabSz="844083"/>
              <a:endParaRPr lang="en-US" altLang="ja-JP" sz="831" dirty="0">
                <a:solidFill>
                  <a:prstClr val="black"/>
                </a:solidFill>
                <a:latin typeface="メイリオ" panose="020B0604030504040204" pitchFamily="50" charset="-128"/>
                <a:ea typeface="メイリオ" panose="020B0604030504040204" pitchFamily="50" charset="-128"/>
              </a:endParaRPr>
            </a:p>
          </p:txBody>
        </p:sp>
        <p:sp>
          <p:nvSpPr>
            <p:cNvPr id="21" name="テキスト ボックス 20"/>
            <p:cNvSpPr txBox="1"/>
            <p:nvPr/>
          </p:nvSpPr>
          <p:spPr>
            <a:xfrm>
              <a:off x="709116" y="1420752"/>
              <a:ext cx="1329378" cy="220188"/>
            </a:xfrm>
            <a:prstGeom prst="rect">
              <a:avLst/>
            </a:prstGeom>
            <a:noFill/>
          </p:spPr>
          <p:txBody>
            <a:bodyPr wrap="square" rtlCol="0">
              <a:spAutoFit/>
            </a:bodyPr>
            <a:lstStyle/>
            <a:p>
              <a:pPr defTabSz="844083"/>
              <a:r>
                <a:rPr lang="ja-JP" altLang="en-US" sz="831" dirty="0">
                  <a:solidFill>
                    <a:prstClr val="black"/>
                  </a:solidFill>
                  <a:latin typeface="メイリオ" panose="020B0604030504040204" pitchFamily="50" charset="-128"/>
                  <a:ea typeface="メイリオ" panose="020B0604030504040204" pitchFamily="50" charset="-128"/>
                </a:rPr>
                <a:t>報道機関各位</a:t>
              </a:r>
              <a:endParaRPr lang="en-US" altLang="ja-JP" sz="831" dirty="0">
                <a:solidFill>
                  <a:prstClr val="black"/>
                </a:solidFill>
                <a:latin typeface="メイリオ" panose="020B0604030504040204" pitchFamily="50" charset="-128"/>
                <a:ea typeface="メイリオ" panose="020B0604030504040204" pitchFamily="50" charset="-128"/>
              </a:endParaRPr>
            </a:p>
          </p:txBody>
        </p:sp>
      </p:grpSp>
      <p:cxnSp>
        <p:nvCxnSpPr>
          <p:cNvPr id="25" name="直線コネクタ 24"/>
          <p:cNvCxnSpPr/>
          <p:nvPr/>
        </p:nvCxnSpPr>
        <p:spPr>
          <a:xfrm>
            <a:off x="3561938" y="444220"/>
            <a:ext cx="0" cy="531751"/>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3571753" y="520504"/>
            <a:ext cx="2525819" cy="398814"/>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defTabSz="844083"/>
            <a:r>
              <a:rPr lang="en-US" altLang="ja-JP" sz="2031" dirty="0">
                <a:solidFill>
                  <a:srgbClr val="4F81BD"/>
                </a:solidFill>
                <a:latin typeface="A-OTF 見出ゴMB31 Pro MB31" pitchFamily="34" charset="-128"/>
                <a:ea typeface="A-OTF 見出ゴMB31 Pro MB31" pitchFamily="34" charset="-128"/>
                <a:cs typeface="A-OTF 見出ゴMB31 Pro MB31" pitchFamily="34" charset="-128"/>
              </a:rPr>
              <a:t>NEWS RELEASE</a:t>
            </a:r>
            <a:endParaRPr lang="ja-JP" altLang="en-US" sz="2031" dirty="0">
              <a:solidFill>
                <a:srgbClr val="4F81BD"/>
              </a:solidFill>
              <a:latin typeface="A-OTF 見出ゴMB31 Pro MB31" pitchFamily="34" charset="-128"/>
              <a:ea typeface="A-OTF 見出ゴMB31 Pro MB31" pitchFamily="34" charset="-128"/>
              <a:cs typeface="A-OTF 見出ゴMB31 Pro MB31" pitchFamily="34" charset="-128"/>
            </a:endParaRPr>
          </a:p>
        </p:txBody>
      </p:sp>
      <p:pic>
        <p:nvPicPr>
          <p:cNvPr id="6" name="図 5"/>
          <p:cNvPicPr>
            <a:picLocks noChangeAspect="1"/>
          </p:cNvPicPr>
          <p:nvPr/>
        </p:nvPicPr>
        <p:blipFill>
          <a:blip r:embed="rId3"/>
          <a:stretch>
            <a:fillRect/>
          </a:stretch>
        </p:blipFill>
        <p:spPr>
          <a:xfrm>
            <a:off x="802561" y="4139952"/>
            <a:ext cx="2568589" cy="1620950"/>
          </a:xfrm>
          <a:prstGeom prst="rect">
            <a:avLst/>
          </a:prstGeom>
          <a:ln>
            <a:solidFill>
              <a:schemeClr val="tx1"/>
            </a:solidFill>
          </a:ln>
        </p:spPr>
      </p:pic>
      <p:pic>
        <p:nvPicPr>
          <p:cNvPr id="5" name="図 4">
            <a:extLst>
              <a:ext uri="{FF2B5EF4-FFF2-40B4-BE49-F238E27FC236}">
                <a16:creationId xmlns:a16="http://schemas.microsoft.com/office/drawing/2014/main" id="{8B0D100B-8D18-442F-8FBF-CF16C01680B6}"/>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r="-488"/>
          <a:stretch/>
        </p:blipFill>
        <p:spPr>
          <a:xfrm>
            <a:off x="3459413" y="4139952"/>
            <a:ext cx="2654686" cy="1620950"/>
          </a:xfrm>
          <a:prstGeom prst="rect">
            <a:avLst/>
          </a:prstGeom>
          <a:ln>
            <a:solidFill>
              <a:schemeClr val="tx1"/>
            </a:solidFill>
          </a:ln>
        </p:spPr>
      </p:pic>
    </p:spTree>
    <p:extLst>
      <p:ext uri="{BB962C8B-B14F-4D97-AF65-F5344CB8AC3E}">
        <p14:creationId xmlns:p14="http://schemas.microsoft.com/office/powerpoint/2010/main" val="3864266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 7">
            <a:extLst>
              <a:ext uri="{FF2B5EF4-FFF2-40B4-BE49-F238E27FC236}">
                <a16:creationId xmlns:a16="http://schemas.microsoft.com/office/drawing/2014/main" id="{35BA87CE-B1C7-4DD7-9CB1-18B41A0A6542}"/>
              </a:ext>
            </a:extLst>
          </p:cNvPr>
          <p:cNvSpPr>
            <a:spLocks noGrp="1"/>
          </p:cNvSpPr>
          <p:nvPr>
            <p:ph idx="1"/>
          </p:nvPr>
        </p:nvSpPr>
        <p:spPr>
          <a:xfrm>
            <a:off x="642670" y="480730"/>
            <a:ext cx="5516921" cy="8483758"/>
          </a:xfrm>
        </p:spPr>
        <p:txBody>
          <a:bodyPr>
            <a:noAutofit/>
          </a:bodyPr>
          <a:lstStyle/>
          <a:p>
            <a:pPr marL="0" indent="0">
              <a:buNone/>
            </a:pPr>
            <a:r>
              <a:rPr lang="ja-JP" altLang="en-US" sz="1000" b="1" dirty="0">
                <a:latin typeface="メイリオ" pitchFamily="50" charset="-128"/>
                <a:ea typeface="メイリオ" pitchFamily="50" charset="-128"/>
                <a:cs typeface="メイリオ" pitchFamily="50" charset="-128"/>
              </a:rPr>
              <a:t>■</a:t>
            </a:r>
            <a:r>
              <a:rPr lang="zh-TW" altLang="en-US" sz="1000" b="1" dirty="0">
                <a:latin typeface="メイリオ" pitchFamily="50" charset="-128"/>
                <a:ea typeface="メイリオ" pitchFamily="50" charset="-128"/>
                <a:cs typeface="メイリオ" pitchFamily="50" charset="-128"/>
              </a:rPr>
              <a:t>一般社団法人兵庫県宅地建物取引業協会</a:t>
            </a:r>
            <a:r>
              <a:rPr lang="ja-JP" altLang="en-US" sz="1000" b="1" dirty="0">
                <a:latin typeface="メイリオ" pitchFamily="50" charset="-128"/>
                <a:ea typeface="メイリオ" pitchFamily="50" charset="-128"/>
                <a:cs typeface="メイリオ" pitchFamily="50" charset="-128"/>
              </a:rPr>
              <a:t>について</a:t>
            </a:r>
            <a:endParaRPr lang="en-US" altLang="ja-JP" sz="1000" b="1" dirty="0">
              <a:latin typeface="メイリオ" pitchFamily="50" charset="-128"/>
              <a:ea typeface="メイリオ" pitchFamily="50" charset="-128"/>
              <a:cs typeface="メイリオ" pitchFamily="50" charset="-128"/>
            </a:endParaRPr>
          </a:p>
          <a:p>
            <a:pPr marL="0" indent="0">
              <a:buNone/>
            </a:pPr>
            <a:r>
              <a:rPr lang="ja-JP" altLang="en-US" sz="1000" dirty="0">
                <a:latin typeface="メイリオ" pitchFamily="50" charset="-128"/>
                <a:ea typeface="メイリオ" pitchFamily="50" charset="-128"/>
                <a:cs typeface="メイリオ" pitchFamily="50" charset="-128"/>
              </a:rPr>
              <a:t>一般社団法人兵庫県宅地建物取引業協会は、宅地建物取引業法第</a:t>
            </a:r>
            <a:r>
              <a:rPr lang="en-US" altLang="ja-JP" sz="1000" dirty="0">
                <a:latin typeface="メイリオ" pitchFamily="50" charset="-128"/>
                <a:ea typeface="メイリオ" pitchFamily="50" charset="-128"/>
                <a:cs typeface="メイリオ" pitchFamily="50" charset="-128"/>
              </a:rPr>
              <a:t>74</a:t>
            </a:r>
            <a:r>
              <a:rPr lang="ja-JP" altLang="en-US" sz="1000" dirty="0">
                <a:latin typeface="メイリオ" pitchFamily="50" charset="-128"/>
                <a:ea typeface="メイリオ" pitchFamily="50" charset="-128"/>
                <a:cs typeface="メイリオ" pitchFamily="50" charset="-128"/>
              </a:rPr>
              <a:t>条の規定により設立された一般社団法人です。宅地建物取引業の適正な運営を確保するとともに、宅地建物取引業の健全な発達を図るため、会員の指導及び連絡に関する事務を行うことを目的としています。現在、兵庫県下の宅地建物取引業者のうち、約</a:t>
            </a:r>
            <a:r>
              <a:rPr lang="en-US" altLang="ja-JP" sz="1000" dirty="0">
                <a:latin typeface="メイリオ" pitchFamily="50" charset="-128"/>
                <a:ea typeface="メイリオ" pitchFamily="50" charset="-128"/>
                <a:cs typeface="メイリオ" pitchFamily="50" charset="-128"/>
              </a:rPr>
              <a:t>80%</a:t>
            </a:r>
            <a:r>
              <a:rPr lang="ja-JP" altLang="en-US" sz="1000" dirty="0">
                <a:latin typeface="メイリオ" pitchFamily="50" charset="-128"/>
                <a:ea typeface="メイリオ" pitchFamily="50" charset="-128"/>
                <a:cs typeface="メイリオ" pitchFamily="50" charset="-128"/>
              </a:rPr>
              <a:t>が加入しています。</a:t>
            </a:r>
            <a:endParaRPr lang="en-US" altLang="ja-JP" sz="1000" dirty="0">
              <a:latin typeface="メイリオ" pitchFamily="50" charset="-128"/>
              <a:ea typeface="メイリオ" pitchFamily="50" charset="-128"/>
              <a:cs typeface="メイリオ" pitchFamily="50" charset="-128"/>
            </a:endParaRPr>
          </a:p>
          <a:p>
            <a:pPr marL="0" indent="0">
              <a:buNone/>
            </a:pPr>
            <a:endParaRPr lang="ja-JP" altLang="en-US" sz="1000" dirty="0">
              <a:latin typeface="メイリオ" pitchFamily="50" charset="-128"/>
              <a:ea typeface="メイリオ" pitchFamily="50" charset="-128"/>
              <a:cs typeface="メイリオ" pitchFamily="50" charset="-128"/>
            </a:endParaRPr>
          </a:p>
          <a:p>
            <a:pPr marL="0" indent="0">
              <a:buNone/>
            </a:pPr>
            <a:r>
              <a:rPr lang="ja-JP" altLang="en-US" sz="1000" dirty="0">
                <a:latin typeface="メイリオ" pitchFamily="50" charset="-128"/>
                <a:ea typeface="メイリオ" pitchFamily="50" charset="-128"/>
                <a:cs typeface="メイリオ" pitchFamily="50" charset="-128"/>
              </a:rPr>
              <a:t>団体名：一般社団法人兵庫県宅地建物取引業協会</a:t>
            </a:r>
          </a:p>
          <a:p>
            <a:pPr marL="0" indent="0">
              <a:buNone/>
            </a:pPr>
            <a:r>
              <a:rPr lang="ja-JP" altLang="en-US" sz="1000" dirty="0">
                <a:latin typeface="メイリオ" pitchFamily="50" charset="-128"/>
                <a:ea typeface="メイリオ" pitchFamily="50" charset="-128"/>
                <a:cs typeface="メイリオ" pitchFamily="50" charset="-128"/>
              </a:rPr>
              <a:t>所在地：兵庫県神戸市中央区北長狭通</a:t>
            </a:r>
            <a:r>
              <a:rPr lang="en-US" altLang="ja-JP" sz="1000" dirty="0">
                <a:latin typeface="メイリオ" pitchFamily="50" charset="-128"/>
                <a:ea typeface="メイリオ" pitchFamily="50" charset="-128"/>
                <a:cs typeface="メイリオ" pitchFamily="50" charset="-128"/>
              </a:rPr>
              <a:t>5-5-26 </a:t>
            </a:r>
            <a:r>
              <a:rPr lang="ja-JP" altLang="en-US" sz="1000" dirty="0">
                <a:latin typeface="メイリオ" pitchFamily="50" charset="-128"/>
                <a:ea typeface="メイリオ" pitchFamily="50" charset="-128"/>
                <a:cs typeface="メイリオ" pitchFamily="50" charset="-128"/>
              </a:rPr>
              <a:t>兵庫県不動産会館</a:t>
            </a:r>
          </a:p>
          <a:p>
            <a:pPr marL="0" indent="0">
              <a:buNone/>
            </a:pPr>
            <a:r>
              <a:rPr lang="ja-JP" altLang="en-US" sz="1000" dirty="0">
                <a:latin typeface="メイリオ" pitchFamily="50" charset="-128"/>
                <a:ea typeface="メイリオ" pitchFamily="50" charset="-128"/>
                <a:cs typeface="メイリオ" pitchFamily="50" charset="-128"/>
              </a:rPr>
              <a:t>会長：松尾信明</a:t>
            </a:r>
          </a:p>
          <a:p>
            <a:pPr marL="0" indent="0">
              <a:buNone/>
            </a:pPr>
            <a:r>
              <a:rPr lang="ja-JP" altLang="en-US" sz="1000" dirty="0">
                <a:latin typeface="メイリオ" pitchFamily="50" charset="-128"/>
                <a:ea typeface="メイリオ" pitchFamily="50" charset="-128"/>
                <a:cs typeface="メイリオ" pitchFamily="50" charset="-128"/>
              </a:rPr>
              <a:t>設立：</a:t>
            </a:r>
            <a:r>
              <a:rPr lang="en-US" altLang="ja-JP" sz="1000" dirty="0">
                <a:latin typeface="メイリオ" pitchFamily="50" charset="-128"/>
                <a:ea typeface="メイリオ" pitchFamily="50" charset="-128"/>
                <a:cs typeface="メイリオ" pitchFamily="50" charset="-128"/>
              </a:rPr>
              <a:t>1961</a:t>
            </a:r>
            <a:r>
              <a:rPr lang="ja-JP" altLang="en-US" sz="1000" dirty="0">
                <a:latin typeface="メイリオ" pitchFamily="50" charset="-128"/>
                <a:ea typeface="メイリオ" pitchFamily="50" charset="-128"/>
                <a:cs typeface="メイリオ" pitchFamily="50" charset="-128"/>
              </a:rPr>
              <a:t>年</a:t>
            </a:r>
            <a:r>
              <a:rPr lang="en-US" altLang="ja-JP" sz="1000" dirty="0">
                <a:latin typeface="メイリオ" pitchFamily="50" charset="-128"/>
                <a:ea typeface="メイリオ" pitchFamily="50" charset="-128"/>
                <a:cs typeface="メイリオ" pitchFamily="50" charset="-128"/>
              </a:rPr>
              <a:t>4</a:t>
            </a:r>
            <a:r>
              <a:rPr lang="ja-JP" altLang="en-US" sz="1000" dirty="0">
                <a:latin typeface="メイリオ" pitchFamily="50" charset="-128"/>
                <a:ea typeface="メイリオ" pitchFamily="50" charset="-128"/>
                <a:cs typeface="メイリオ" pitchFamily="50" charset="-128"/>
              </a:rPr>
              <a:t>月</a:t>
            </a:r>
          </a:p>
          <a:p>
            <a:pPr marL="0" indent="0">
              <a:buNone/>
            </a:pPr>
            <a:r>
              <a:rPr lang="en-US" altLang="ja-JP" sz="1000" dirty="0">
                <a:latin typeface="メイリオ" pitchFamily="50" charset="-128"/>
                <a:ea typeface="メイリオ" pitchFamily="50" charset="-128"/>
                <a:cs typeface="メイリオ" pitchFamily="50" charset="-128"/>
              </a:rPr>
              <a:t>URL</a:t>
            </a:r>
            <a:r>
              <a:rPr lang="ja-JP" altLang="en-US" sz="1000" dirty="0">
                <a:latin typeface="メイリオ" pitchFamily="50" charset="-128"/>
                <a:ea typeface="メイリオ" pitchFamily="50" charset="-128"/>
                <a:cs typeface="メイリオ" pitchFamily="50" charset="-128"/>
              </a:rPr>
              <a:t>：</a:t>
            </a:r>
            <a:r>
              <a:rPr lang="en-US" altLang="ja-JP" sz="1000" dirty="0">
                <a:latin typeface="メイリオ" pitchFamily="50" charset="-128"/>
                <a:ea typeface="メイリオ" pitchFamily="50" charset="-128"/>
                <a:cs typeface="メイリオ" pitchFamily="50" charset="-128"/>
              </a:rPr>
              <a:t>http://www.htk.or.jp</a:t>
            </a:r>
            <a:endParaRPr lang="en-US" altLang="ja-JP" sz="1000" b="1" dirty="0">
              <a:latin typeface="メイリオ" pitchFamily="50" charset="-128"/>
              <a:ea typeface="メイリオ" pitchFamily="50" charset="-128"/>
              <a:cs typeface="メイリオ" pitchFamily="50" charset="-128"/>
            </a:endParaRPr>
          </a:p>
          <a:p>
            <a:pPr marL="0" indent="0">
              <a:buNone/>
            </a:pPr>
            <a:endParaRPr lang="en-US" altLang="ja-JP" sz="1000" b="1" dirty="0">
              <a:latin typeface="メイリオ" pitchFamily="50" charset="-128"/>
              <a:ea typeface="メイリオ" pitchFamily="50" charset="-128"/>
              <a:cs typeface="メイリオ" pitchFamily="50" charset="-128"/>
            </a:endParaRPr>
          </a:p>
          <a:p>
            <a:pPr marL="0" indent="0">
              <a:buNone/>
            </a:pPr>
            <a:endParaRPr lang="en-US" altLang="ja-JP" sz="1000" b="1" dirty="0">
              <a:latin typeface="メイリオ" pitchFamily="50" charset="-128"/>
              <a:ea typeface="メイリオ" pitchFamily="50" charset="-128"/>
              <a:cs typeface="メイリオ" pitchFamily="50" charset="-128"/>
            </a:endParaRPr>
          </a:p>
          <a:p>
            <a:pPr marL="0" indent="0">
              <a:buNone/>
            </a:pPr>
            <a:r>
              <a:rPr lang="ja-JP" altLang="en-US" sz="1000" b="1" dirty="0">
                <a:latin typeface="メイリオ" pitchFamily="50" charset="-128"/>
                <a:ea typeface="メイリオ" pitchFamily="50" charset="-128"/>
                <a:cs typeface="メイリオ" pitchFamily="50" charset="-128"/>
              </a:rPr>
              <a:t>■全米リアルター協会について</a:t>
            </a:r>
            <a:endParaRPr lang="en-US" altLang="ja-JP" sz="1000" b="1" dirty="0">
              <a:latin typeface="メイリオ" pitchFamily="50" charset="-128"/>
              <a:ea typeface="メイリオ" pitchFamily="50" charset="-128"/>
              <a:cs typeface="メイリオ" pitchFamily="50" charset="-128"/>
            </a:endParaRPr>
          </a:p>
          <a:p>
            <a:pPr marL="0" indent="0">
              <a:buNone/>
            </a:pPr>
            <a:r>
              <a:rPr lang="ja-JP" altLang="en-US" sz="1000" dirty="0">
                <a:latin typeface="メイリオ" pitchFamily="50" charset="-128"/>
                <a:ea typeface="メイリオ" pitchFamily="50" charset="-128"/>
                <a:cs typeface="メイリオ" pitchFamily="50" charset="-128"/>
              </a:rPr>
              <a:t>全米リアルター協会（</a:t>
            </a:r>
            <a:r>
              <a:rPr lang="en-US" altLang="ja-JP" sz="1000" dirty="0">
                <a:latin typeface="メイリオ" pitchFamily="50" charset="-128"/>
                <a:ea typeface="メイリオ" pitchFamily="50" charset="-128"/>
                <a:cs typeface="メイリオ" pitchFamily="50" charset="-128"/>
              </a:rPr>
              <a:t>National Association of REALTORS © = NAR</a:t>
            </a:r>
            <a:r>
              <a:rPr lang="ja-JP" altLang="en-US" sz="1000" dirty="0">
                <a:latin typeface="メイリオ" pitchFamily="50" charset="-128"/>
                <a:ea typeface="メイリオ" pitchFamily="50" charset="-128"/>
                <a:cs typeface="メイリオ" pitchFamily="50" charset="-128"/>
              </a:rPr>
              <a:t>）とは現在約</a:t>
            </a:r>
            <a:r>
              <a:rPr lang="en-US" altLang="ja-JP" sz="1000" dirty="0">
                <a:latin typeface="メイリオ" pitchFamily="50" charset="-128"/>
                <a:ea typeface="メイリオ" pitchFamily="50" charset="-128"/>
                <a:cs typeface="メイリオ" pitchFamily="50" charset="-128"/>
              </a:rPr>
              <a:t>110</a:t>
            </a:r>
            <a:r>
              <a:rPr lang="ja-JP" altLang="en-US" sz="1000" dirty="0">
                <a:latin typeface="メイリオ" pitchFamily="50" charset="-128"/>
                <a:ea typeface="メイリオ" pitchFamily="50" charset="-128"/>
                <a:cs typeface="メイリオ" pitchFamily="50" charset="-128"/>
              </a:rPr>
              <a:t>万人以上の住宅、商業物件取引業者の会員から構成され、グアム、プエルトリコ、バージンアイランド等を含め</a:t>
            </a:r>
            <a:r>
              <a:rPr lang="en-US" altLang="ja-JP" sz="1000" dirty="0">
                <a:latin typeface="メイリオ" pitchFamily="50" charset="-128"/>
                <a:ea typeface="メイリオ" pitchFamily="50" charset="-128"/>
                <a:cs typeface="メイリオ" pitchFamily="50" charset="-128"/>
              </a:rPr>
              <a:t>54</a:t>
            </a:r>
            <a:r>
              <a:rPr lang="ja-JP" altLang="en-US" sz="1000" dirty="0">
                <a:latin typeface="メイリオ" pitchFamily="50" charset="-128"/>
                <a:ea typeface="メイリオ" pitchFamily="50" charset="-128"/>
                <a:cs typeface="メイリオ" pitchFamily="50" charset="-128"/>
              </a:rPr>
              <a:t>の州協会、</a:t>
            </a:r>
            <a:r>
              <a:rPr lang="en-US" altLang="ja-JP" sz="1000" dirty="0">
                <a:latin typeface="メイリオ" pitchFamily="50" charset="-128"/>
                <a:ea typeface="メイリオ" pitchFamily="50" charset="-128"/>
                <a:cs typeface="メイリオ" pitchFamily="50" charset="-128"/>
              </a:rPr>
              <a:t>1,400</a:t>
            </a:r>
            <a:r>
              <a:rPr lang="ja-JP" altLang="en-US" sz="1000" dirty="0">
                <a:latin typeface="メイリオ" pitchFamily="50" charset="-128"/>
                <a:ea typeface="メイリオ" pitchFamily="50" charset="-128"/>
                <a:cs typeface="メイリオ" pitchFamily="50" charset="-128"/>
              </a:rPr>
              <a:t>の行政区協会があります。現在、米国では、不動産業界のみならず米国最大の業界団体になっております。</a:t>
            </a:r>
          </a:p>
          <a:p>
            <a:pPr marL="0" indent="0">
              <a:buNone/>
            </a:pPr>
            <a:endParaRPr lang="ja-JP" altLang="en-US" sz="1000" dirty="0">
              <a:latin typeface="メイリオ" pitchFamily="50" charset="-128"/>
              <a:ea typeface="メイリオ" pitchFamily="50" charset="-128"/>
              <a:cs typeface="メイリオ" pitchFamily="50" charset="-128"/>
            </a:endParaRPr>
          </a:p>
          <a:p>
            <a:pPr marL="0" indent="0">
              <a:buNone/>
            </a:pPr>
            <a:r>
              <a:rPr lang="ja-JP" altLang="en-US" sz="1000" dirty="0">
                <a:latin typeface="メイリオ" pitchFamily="50" charset="-128"/>
                <a:ea typeface="メイリオ" pitchFamily="50" charset="-128"/>
                <a:cs typeface="メイリオ" pitchFamily="50" charset="-128"/>
              </a:rPr>
              <a:t>なお、</a:t>
            </a:r>
            <a:r>
              <a:rPr lang="en-US" altLang="ja-JP" sz="1000" dirty="0">
                <a:latin typeface="メイリオ" pitchFamily="50" charset="-128"/>
                <a:ea typeface="メイリオ" pitchFamily="50" charset="-128"/>
                <a:cs typeface="メイリオ" pitchFamily="50" charset="-128"/>
              </a:rPr>
              <a:t>NAR</a:t>
            </a:r>
            <a:r>
              <a:rPr lang="ja-JP" altLang="en-US" sz="1000" dirty="0">
                <a:latin typeface="メイリオ" pitchFamily="50" charset="-128"/>
                <a:ea typeface="メイリオ" pitchFamily="50" charset="-128"/>
                <a:cs typeface="メイリオ" pitchFamily="50" charset="-128"/>
              </a:rPr>
              <a:t>の国際部 </a:t>
            </a:r>
            <a:r>
              <a:rPr lang="en-US" altLang="ja-JP" sz="1000" dirty="0">
                <a:latin typeface="メイリオ" pitchFamily="50" charset="-128"/>
                <a:ea typeface="メイリオ" pitchFamily="50" charset="-128"/>
                <a:cs typeface="メイリオ" pitchFamily="50" charset="-128"/>
              </a:rPr>
              <a:t>(Global Alliances)</a:t>
            </a:r>
            <a:r>
              <a:rPr lang="ja-JP" altLang="en-US" sz="1000" dirty="0">
                <a:latin typeface="メイリオ" pitchFamily="50" charset="-128"/>
                <a:ea typeface="メイリオ" pitchFamily="50" charset="-128"/>
                <a:cs typeface="メイリオ" pitchFamily="50" charset="-128"/>
              </a:rPr>
              <a:t>は、全世界</a:t>
            </a:r>
            <a:r>
              <a:rPr lang="en-US" altLang="ja-JP" sz="1000" dirty="0">
                <a:latin typeface="メイリオ" pitchFamily="50" charset="-128"/>
                <a:ea typeface="メイリオ" pitchFamily="50" charset="-128"/>
                <a:cs typeface="メイリオ" pitchFamily="50" charset="-128"/>
              </a:rPr>
              <a:t>60</a:t>
            </a:r>
            <a:r>
              <a:rPr lang="ja-JP" altLang="en-US" sz="1000" dirty="0">
                <a:latin typeface="メイリオ" pitchFamily="50" charset="-128"/>
                <a:ea typeface="メイリオ" pitchFamily="50" charset="-128"/>
                <a:cs typeface="メイリオ" pitchFamily="50" charset="-128"/>
              </a:rPr>
              <a:t>カ国の</a:t>
            </a:r>
            <a:r>
              <a:rPr lang="en-US" altLang="ja-JP" sz="1000" dirty="0">
                <a:latin typeface="メイリオ" pitchFamily="50" charset="-128"/>
                <a:ea typeface="メイリオ" pitchFamily="50" charset="-128"/>
                <a:cs typeface="メイリオ" pitchFamily="50" charset="-128"/>
              </a:rPr>
              <a:t>80</a:t>
            </a:r>
            <a:r>
              <a:rPr lang="ja-JP" altLang="en-US" sz="1000" dirty="0">
                <a:latin typeface="メイリオ" pitchFamily="50" charset="-128"/>
                <a:ea typeface="メイリオ" pitchFamily="50" charset="-128"/>
                <a:cs typeface="メイリオ" pitchFamily="50" charset="-128"/>
              </a:rPr>
              <a:t>以上の協会・団体と協定や覚書を締結し、世界の国々と連携を図るために各国の大使を任命、相互の国の利益に繋がる連携を目的に国際交流や調査研究、教育研修を通してネットワークを構築し、不動産業における国際化を奨励しています。</a:t>
            </a:r>
            <a:endParaRPr lang="en-US" altLang="ja-JP" sz="1000" dirty="0">
              <a:latin typeface="メイリオ" pitchFamily="50" charset="-128"/>
              <a:ea typeface="メイリオ" pitchFamily="50" charset="-128"/>
              <a:cs typeface="メイリオ" pitchFamily="50" charset="-128"/>
            </a:endParaRPr>
          </a:p>
          <a:p>
            <a:pPr marL="0" indent="0">
              <a:buNone/>
            </a:pPr>
            <a:endParaRPr lang="ja-JP" altLang="en-US" sz="1000" dirty="0">
              <a:latin typeface="メイリオ" pitchFamily="50" charset="-128"/>
              <a:ea typeface="メイリオ" pitchFamily="50" charset="-128"/>
              <a:cs typeface="メイリオ" pitchFamily="50" charset="-128"/>
            </a:endParaRPr>
          </a:p>
          <a:p>
            <a:pPr marL="0" indent="0">
              <a:buNone/>
            </a:pPr>
            <a:r>
              <a:rPr lang="en-US" altLang="ja-JP" sz="1000" dirty="0">
                <a:latin typeface="メイリオ" pitchFamily="50" charset="-128"/>
                <a:ea typeface="メイリオ" pitchFamily="50" charset="-128"/>
                <a:cs typeface="メイリオ" pitchFamily="50" charset="-128"/>
              </a:rPr>
              <a:t>Realtor.com international</a:t>
            </a:r>
            <a:r>
              <a:rPr lang="ja-JP" altLang="en-US" sz="1000" dirty="0">
                <a:latin typeface="メイリオ" pitchFamily="50" charset="-128"/>
                <a:ea typeface="メイリオ" pitchFamily="50" charset="-128"/>
                <a:cs typeface="メイリオ" pitchFamily="50" charset="-128"/>
              </a:rPr>
              <a:t>は、全米リアルター協会が管理する全米最大級のポータルサイト「</a:t>
            </a:r>
            <a:r>
              <a:rPr lang="en-US" altLang="ja-JP" sz="1000" dirty="0">
                <a:latin typeface="メイリオ" pitchFamily="50" charset="-128"/>
                <a:ea typeface="メイリオ" pitchFamily="50" charset="-128"/>
                <a:cs typeface="メイリオ" pitchFamily="50" charset="-128"/>
              </a:rPr>
              <a:t>Realtor.com</a:t>
            </a:r>
            <a:r>
              <a:rPr lang="ja-JP" altLang="en-US" sz="1000" dirty="0">
                <a:latin typeface="メイリオ" pitchFamily="50" charset="-128"/>
                <a:ea typeface="メイリオ" pitchFamily="50" charset="-128"/>
                <a:cs typeface="メイリオ" pitchFamily="50" charset="-128"/>
              </a:rPr>
              <a:t>」と連携した国際版ポータルサイトであり、全世界</a:t>
            </a:r>
            <a:r>
              <a:rPr lang="en-US" altLang="ja-JP" sz="1000" dirty="0">
                <a:latin typeface="メイリオ" pitchFamily="50" charset="-128"/>
                <a:ea typeface="メイリオ" pitchFamily="50" charset="-128"/>
                <a:cs typeface="メイリオ" pitchFamily="50" charset="-128"/>
              </a:rPr>
              <a:t>72</a:t>
            </a:r>
            <a:r>
              <a:rPr lang="ja-JP" altLang="en-US" sz="1000" dirty="0">
                <a:latin typeface="メイリオ" pitchFamily="50" charset="-128"/>
                <a:ea typeface="メイリオ" pitchFamily="50" charset="-128"/>
                <a:cs typeface="メイリオ" pitchFamily="50" charset="-128"/>
              </a:rPr>
              <a:t>カ国から</a:t>
            </a:r>
            <a:r>
              <a:rPr lang="en-US" altLang="ja-JP" sz="1000" dirty="0">
                <a:latin typeface="メイリオ" pitchFamily="50" charset="-128"/>
                <a:ea typeface="メイリオ" pitchFamily="50" charset="-128"/>
                <a:cs typeface="メイリオ" pitchFamily="50" charset="-128"/>
              </a:rPr>
              <a:t>800</a:t>
            </a:r>
            <a:r>
              <a:rPr lang="ja-JP" altLang="en-US" sz="1000" dirty="0">
                <a:latin typeface="メイリオ" pitchFamily="50" charset="-128"/>
                <a:ea typeface="メイリオ" pitchFamily="50" charset="-128"/>
                <a:cs typeface="メイリオ" pitchFamily="50" charset="-128"/>
              </a:rPr>
              <a:t>万件に及ぶ物件情報を世界に対して発信しております。</a:t>
            </a:r>
            <a:r>
              <a:rPr lang="en-US" altLang="ja-JP" sz="1000" dirty="0">
                <a:latin typeface="メイリオ" pitchFamily="50" charset="-128"/>
                <a:ea typeface="メイリオ" pitchFamily="50" charset="-128"/>
                <a:cs typeface="メイリオ" pitchFamily="50" charset="-128"/>
              </a:rPr>
              <a:t>10</a:t>
            </a:r>
            <a:r>
              <a:rPr lang="ja-JP" altLang="en-US" sz="1000" dirty="0">
                <a:latin typeface="メイリオ" pitchFamily="50" charset="-128"/>
                <a:ea typeface="メイリオ" pitchFamily="50" charset="-128"/>
                <a:cs typeface="メイリオ" pitchFamily="50" charset="-128"/>
              </a:rPr>
              <a:t>言語に対応中であり、世界中のすべての投資家や買主にとって、投資判断に資する有益なリスティング情報を提供し続けています。</a:t>
            </a:r>
            <a:endParaRPr lang="en-US" altLang="ja-JP" sz="1000" dirty="0">
              <a:latin typeface="メイリオ" pitchFamily="50" charset="-128"/>
              <a:ea typeface="メイリオ" pitchFamily="50" charset="-128"/>
              <a:cs typeface="メイリオ" pitchFamily="50" charset="-128"/>
            </a:endParaRPr>
          </a:p>
          <a:p>
            <a:pPr marL="0" indent="0">
              <a:buNone/>
            </a:pPr>
            <a:endParaRPr lang="en-US" altLang="ja-JP" sz="1000" dirty="0">
              <a:latin typeface="メイリオ" pitchFamily="50" charset="-128"/>
              <a:ea typeface="メイリオ" pitchFamily="50" charset="-128"/>
              <a:cs typeface="メイリオ" pitchFamily="50" charset="-128"/>
            </a:endParaRPr>
          </a:p>
          <a:p>
            <a:pPr marL="0" indent="0">
              <a:buNone/>
            </a:pPr>
            <a:endParaRPr lang="en-US" altLang="ja-JP" sz="1000" dirty="0">
              <a:latin typeface="メイリオ" pitchFamily="50" charset="-128"/>
              <a:ea typeface="メイリオ" pitchFamily="50" charset="-128"/>
              <a:cs typeface="メイリオ" pitchFamily="50" charset="-128"/>
            </a:endParaRPr>
          </a:p>
          <a:p>
            <a:pPr marL="0" indent="0">
              <a:buNone/>
            </a:pPr>
            <a:r>
              <a:rPr lang="ja-JP" altLang="en-US" sz="1000" b="1" dirty="0">
                <a:latin typeface="メイリオ" pitchFamily="50" charset="-128"/>
                <a:ea typeface="メイリオ" pitchFamily="50" charset="-128"/>
                <a:cs typeface="メイリオ" pitchFamily="50" charset="-128"/>
              </a:rPr>
              <a:t>■一般社団法人　日米不動産協力機構について</a:t>
            </a:r>
            <a:endParaRPr lang="ja-JP" altLang="en-US" sz="1000" dirty="0">
              <a:latin typeface="メイリオ" pitchFamily="50" charset="-128"/>
              <a:ea typeface="メイリオ" pitchFamily="50" charset="-128"/>
              <a:cs typeface="メイリオ" pitchFamily="50" charset="-128"/>
            </a:endParaRPr>
          </a:p>
          <a:p>
            <a:pPr marL="0" indent="0">
              <a:buNone/>
            </a:pPr>
            <a:r>
              <a:rPr lang="ja-JP" altLang="en-US" sz="1000" dirty="0">
                <a:latin typeface="メイリオ" pitchFamily="50" charset="-128"/>
                <a:ea typeface="メイリオ" pitchFamily="50" charset="-128"/>
                <a:cs typeface="メイリオ" pitchFamily="50" charset="-128"/>
              </a:rPr>
              <a:t>日米不動産協力機構（</a:t>
            </a:r>
            <a:r>
              <a:rPr lang="en-US" altLang="ja-JP" sz="1000" dirty="0">
                <a:latin typeface="メイリオ" pitchFamily="50" charset="-128"/>
                <a:ea typeface="メイリオ" pitchFamily="50" charset="-128"/>
                <a:cs typeface="メイリオ" pitchFamily="50" charset="-128"/>
              </a:rPr>
              <a:t>JARECO</a:t>
            </a:r>
            <a:r>
              <a:rPr lang="ja-JP" altLang="en-US" sz="1000" dirty="0">
                <a:latin typeface="メイリオ" pitchFamily="50" charset="-128"/>
                <a:ea typeface="メイリオ" pitchFamily="50" charset="-128"/>
                <a:cs typeface="メイリオ" pitchFamily="50" charset="-128"/>
              </a:rPr>
              <a:t>）は、国際的な不動産流通政策の研究・情報交換を産学連携で行う組織として、</a:t>
            </a:r>
            <a:r>
              <a:rPr lang="en-US" altLang="ja-JP" sz="1000" dirty="0">
                <a:latin typeface="メイリオ" pitchFamily="50" charset="-128"/>
                <a:ea typeface="メイリオ" pitchFamily="50" charset="-128"/>
                <a:cs typeface="メイリオ" pitchFamily="50" charset="-128"/>
              </a:rPr>
              <a:t>NAR</a:t>
            </a:r>
            <a:r>
              <a:rPr lang="ja-JP" altLang="en-US" sz="1000" dirty="0">
                <a:latin typeface="メイリオ" pitchFamily="50" charset="-128"/>
                <a:ea typeface="メイリオ" pitchFamily="50" charset="-128"/>
                <a:cs typeface="メイリオ" pitchFamily="50" charset="-128"/>
              </a:rPr>
              <a:t>との相互協力を通じ、世界各地にある</a:t>
            </a:r>
            <a:r>
              <a:rPr lang="en-US" altLang="ja-JP" sz="1000" dirty="0">
                <a:latin typeface="メイリオ" pitchFamily="50" charset="-128"/>
                <a:ea typeface="メイリオ" pitchFamily="50" charset="-128"/>
                <a:cs typeface="メイリオ" pitchFamily="50" charset="-128"/>
              </a:rPr>
              <a:t>NAR</a:t>
            </a:r>
            <a:r>
              <a:rPr lang="ja-JP" altLang="en-US" sz="1000" dirty="0">
                <a:latin typeface="メイリオ" pitchFamily="50" charset="-128"/>
                <a:ea typeface="メイリオ" pitchFamily="50" charset="-128"/>
                <a:cs typeface="メイリオ" pitchFamily="50" charset="-128"/>
              </a:rPr>
              <a:t>協約国（アジアをはじめとする</a:t>
            </a:r>
            <a:r>
              <a:rPr lang="en-US" altLang="ja-JP" sz="1000" dirty="0">
                <a:latin typeface="メイリオ" pitchFamily="50" charset="-128"/>
                <a:ea typeface="メイリオ" pitchFamily="50" charset="-128"/>
                <a:cs typeface="メイリオ" pitchFamily="50" charset="-128"/>
              </a:rPr>
              <a:t>60</a:t>
            </a:r>
            <a:r>
              <a:rPr lang="ja-JP" altLang="en-US" sz="1000" dirty="0">
                <a:latin typeface="メイリオ" pitchFamily="50" charset="-128"/>
                <a:ea typeface="メイリオ" pitchFamily="50" charset="-128"/>
                <a:cs typeface="メイリオ" pitchFamily="50" charset="-128"/>
              </a:rPr>
              <a:t>カ国）やその国の関連団体・不動産・住宅関連の研究機関・シンクタンク・大学との連携を図り、各国の不動産取引制度、不動産流通システムに関する情報を収集し、国際不動産流通に関する学術的な共同研究、情報交換を通じて我が国の不動産流通市場の活性化に貢献することを目的として活動しております。</a:t>
            </a:r>
          </a:p>
          <a:p>
            <a:pPr marL="0" indent="0">
              <a:buNone/>
            </a:pPr>
            <a:endParaRPr lang="ja-JP" altLang="en-US" sz="1000" dirty="0">
              <a:latin typeface="メイリオ" pitchFamily="50" charset="-128"/>
              <a:ea typeface="メイリオ" pitchFamily="50" charset="-128"/>
              <a:cs typeface="メイリオ" pitchFamily="50" charset="-128"/>
            </a:endParaRPr>
          </a:p>
          <a:p>
            <a:pPr marL="0" indent="0">
              <a:buNone/>
            </a:pPr>
            <a:r>
              <a:rPr lang="ja-JP" altLang="en-US" sz="1000" dirty="0">
                <a:latin typeface="メイリオ" pitchFamily="50" charset="-128"/>
                <a:ea typeface="メイリオ" pitchFamily="50" charset="-128"/>
                <a:cs typeface="メイリオ" pitchFamily="50" charset="-128"/>
              </a:rPr>
              <a:t>団体名：一般社団法人 日米不動産協力機構</a:t>
            </a:r>
          </a:p>
          <a:p>
            <a:pPr marL="0" indent="0">
              <a:buNone/>
            </a:pPr>
            <a:r>
              <a:rPr lang="en-US" altLang="ja-JP" sz="1000" dirty="0">
                <a:latin typeface="メイリオ" pitchFamily="50" charset="-128"/>
                <a:ea typeface="メイリオ" pitchFamily="50" charset="-128"/>
                <a:cs typeface="メイリオ" pitchFamily="50" charset="-128"/>
              </a:rPr>
              <a:t>(</a:t>
            </a:r>
            <a:r>
              <a:rPr lang="ja-JP" altLang="en-US" sz="1000" dirty="0">
                <a:latin typeface="メイリオ" pitchFamily="50" charset="-128"/>
                <a:ea typeface="メイリオ" pitchFamily="50" charset="-128"/>
                <a:cs typeface="メイリオ" pitchFamily="50" charset="-128"/>
              </a:rPr>
              <a:t>英文名称：</a:t>
            </a:r>
            <a:r>
              <a:rPr lang="en-US" altLang="ja-JP" sz="1000" dirty="0">
                <a:latin typeface="メイリオ" pitchFamily="50" charset="-128"/>
                <a:ea typeface="メイリオ" pitchFamily="50" charset="-128"/>
                <a:cs typeface="メイリオ" pitchFamily="50" charset="-128"/>
              </a:rPr>
              <a:t>Japan-America Real Estate Coalition Office(JARECO))</a:t>
            </a:r>
          </a:p>
          <a:p>
            <a:pPr marL="0" indent="0">
              <a:buNone/>
            </a:pPr>
            <a:r>
              <a:rPr lang="ja-JP" altLang="en-US" sz="1000" dirty="0">
                <a:latin typeface="メイリオ" pitchFamily="50" charset="-128"/>
                <a:ea typeface="メイリオ" pitchFamily="50" charset="-128"/>
                <a:cs typeface="メイリオ" pitchFamily="50" charset="-128"/>
              </a:rPr>
              <a:t>所在地：東京都千代田区三崎町</a:t>
            </a:r>
            <a:r>
              <a:rPr lang="en-US" altLang="ja-JP" sz="1000" dirty="0">
                <a:latin typeface="メイリオ" pitchFamily="50" charset="-128"/>
                <a:ea typeface="メイリオ" pitchFamily="50" charset="-128"/>
                <a:cs typeface="メイリオ" pitchFamily="50" charset="-128"/>
              </a:rPr>
              <a:t>1-3-2</a:t>
            </a:r>
          </a:p>
          <a:p>
            <a:pPr marL="0" indent="0">
              <a:buNone/>
            </a:pPr>
            <a:r>
              <a:rPr lang="ja-JP" altLang="en-US" sz="1000" dirty="0">
                <a:latin typeface="メイリオ" pitchFamily="50" charset="-128"/>
                <a:ea typeface="メイリオ" pitchFamily="50" charset="-128"/>
                <a:cs typeface="メイリオ" pitchFamily="50" charset="-128"/>
              </a:rPr>
              <a:t>代表理事：中川雅之</a:t>
            </a:r>
          </a:p>
          <a:p>
            <a:pPr marL="0" indent="0">
              <a:buNone/>
            </a:pPr>
            <a:r>
              <a:rPr lang="ja-JP" altLang="en-US" sz="1000" dirty="0">
                <a:latin typeface="メイリオ" pitchFamily="50" charset="-128"/>
                <a:ea typeface="メイリオ" pitchFamily="50" charset="-128"/>
                <a:cs typeface="メイリオ" pitchFamily="50" charset="-128"/>
              </a:rPr>
              <a:t>設立：</a:t>
            </a:r>
            <a:r>
              <a:rPr lang="en-US" altLang="ja-JP" sz="1000" dirty="0">
                <a:latin typeface="メイリオ" pitchFamily="50" charset="-128"/>
                <a:ea typeface="メイリオ" pitchFamily="50" charset="-128"/>
                <a:cs typeface="メイリオ" pitchFamily="50" charset="-128"/>
              </a:rPr>
              <a:t>2013</a:t>
            </a:r>
            <a:r>
              <a:rPr lang="ja-JP" altLang="en-US" sz="1000" dirty="0">
                <a:latin typeface="メイリオ" pitchFamily="50" charset="-128"/>
                <a:ea typeface="メイリオ" pitchFamily="50" charset="-128"/>
                <a:cs typeface="メイリオ" pitchFamily="50" charset="-128"/>
              </a:rPr>
              <a:t>年年</a:t>
            </a:r>
            <a:r>
              <a:rPr lang="en-US" altLang="ja-JP" sz="1000" dirty="0">
                <a:latin typeface="メイリオ" pitchFamily="50" charset="-128"/>
                <a:ea typeface="メイリオ" pitchFamily="50" charset="-128"/>
                <a:cs typeface="メイリオ" pitchFamily="50" charset="-128"/>
              </a:rPr>
              <a:t>2</a:t>
            </a:r>
            <a:r>
              <a:rPr lang="ja-JP" altLang="en-US" sz="1000" dirty="0">
                <a:latin typeface="メイリオ" pitchFamily="50" charset="-128"/>
                <a:ea typeface="メイリオ" pitchFamily="50" charset="-128"/>
                <a:cs typeface="メイリオ" pitchFamily="50" charset="-128"/>
              </a:rPr>
              <a:t>月</a:t>
            </a:r>
          </a:p>
          <a:p>
            <a:pPr marL="0" indent="0">
              <a:buNone/>
            </a:pPr>
            <a:r>
              <a:rPr lang="en-US" altLang="ja-JP" sz="1000" dirty="0">
                <a:latin typeface="メイリオ" pitchFamily="50" charset="-128"/>
                <a:ea typeface="メイリオ" pitchFamily="50" charset="-128"/>
                <a:cs typeface="メイリオ" pitchFamily="50" charset="-128"/>
              </a:rPr>
              <a:t>URL</a:t>
            </a:r>
            <a:r>
              <a:rPr lang="ja-JP" altLang="en-US" sz="1000" dirty="0">
                <a:latin typeface="メイリオ" pitchFamily="50" charset="-128"/>
                <a:ea typeface="メイリオ" pitchFamily="50" charset="-128"/>
                <a:cs typeface="メイリオ" pitchFamily="50" charset="-128"/>
              </a:rPr>
              <a:t>：</a:t>
            </a:r>
            <a:r>
              <a:rPr lang="en-US" altLang="ja-JP" sz="1000" dirty="0">
                <a:latin typeface="メイリオ" pitchFamily="50" charset="-128"/>
                <a:ea typeface="メイリオ" pitchFamily="50" charset="-128"/>
                <a:cs typeface="メイリオ" pitchFamily="50" charset="-128"/>
              </a:rPr>
              <a:t>https://www.jareco.org</a:t>
            </a:r>
          </a:p>
          <a:p>
            <a:pPr marL="0" indent="0">
              <a:buNone/>
            </a:pPr>
            <a:endParaRPr lang="en-US" altLang="ja-JP" sz="1000" dirty="0">
              <a:latin typeface="メイリオ" pitchFamily="50" charset="-128"/>
              <a:ea typeface="メイリオ" pitchFamily="50" charset="-128"/>
              <a:cs typeface="メイリオ" pitchFamily="50" charset="-128"/>
            </a:endParaRPr>
          </a:p>
          <a:p>
            <a:pPr marL="0" indent="0">
              <a:buNone/>
            </a:pPr>
            <a:endParaRPr lang="en-US" altLang="ja-JP" sz="1000" dirty="0">
              <a:latin typeface="メイリオ" pitchFamily="50" charset="-128"/>
              <a:ea typeface="メイリオ" pitchFamily="50" charset="-128"/>
              <a:cs typeface="メイリオ" pitchFamily="50" charset="-128"/>
            </a:endParaRPr>
          </a:p>
          <a:p>
            <a:pPr marL="0" indent="0">
              <a:buNone/>
            </a:pPr>
            <a:endParaRPr lang="en-US" altLang="ja-JP" sz="1000" dirty="0">
              <a:latin typeface="メイリオ" pitchFamily="50" charset="-128"/>
              <a:ea typeface="メイリオ" pitchFamily="50" charset="-128"/>
              <a:cs typeface="メイリオ" pitchFamily="50" charset="-128"/>
            </a:endParaRPr>
          </a:p>
          <a:p>
            <a:pPr marL="0" indent="0">
              <a:buNone/>
            </a:pPr>
            <a:endParaRPr lang="en-US" altLang="ja-JP" sz="1000" dirty="0">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2382892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コンテンツ プレースホルダ 7"/>
          <p:cNvSpPr txBox="1">
            <a:spLocks/>
          </p:cNvSpPr>
          <p:nvPr/>
        </p:nvSpPr>
        <p:spPr>
          <a:xfrm>
            <a:off x="703774" y="8160269"/>
            <a:ext cx="5604083" cy="659428"/>
          </a:xfrm>
          <a:prstGeom prst="rect">
            <a:avLst/>
          </a:prstGeom>
        </p:spPr>
        <p:txBody>
          <a:bodyPr vert="horz" lIns="84406" tIns="42203" rIns="84406" bIns="42203" rtlCol="0">
            <a:noAutofit/>
          </a:bodyPr>
          <a:lstStyle/>
          <a:p>
            <a:pPr defTabSz="844083">
              <a:spcBef>
                <a:spcPct val="20000"/>
              </a:spcBef>
            </a:pPr>
            <a:r>
              <a:rPr lang="en-US" altLang="ja-JP" sz="969" b="1" dirty="0">
                <a:solidFill>
                  <a:prstClr val="black"/>
                </a:solidFill>
                <a:latin typeface="メイリオ" pitchFamily="50" charset="-128"/>
                <a:ea typeface="メイリオ" pitchFamily="50" charset="-128"/>
                <a:cs typeface="メイリオ" pitchFamily="50" charset="-128"/>
              </a:rPr>
              <a:t>【</a:t>
            </a:r>
            <a:r>
              <a:rPr lang="ja-JP" altLang="en-US" sz="969" b="1" dirty="0">
                <a:solidFill>
                  <a:prstClr val="black"/>
                </a:solidFill>
                <a:latin typeface="メイリオ" pitchFamily="50" charset="-128"/>
                <a:ea typeface="メイリオ" pitchFamily="50" charset="-128"/>
                <a:cs typeface="メイリオ" pitchFamily="50" charset="-128"/>
              </a:rPr>
              <a:t>本リリースに関するお問い合わせ</a:t>
            </a:r>
            <a:r>
              <a:rPr lang="en-US" altLang="ja-JP" sz="969" b="1" dirty="0">
                <a:solidFill>
                  <a:prstClr val="black"/>
                </a:solidFill>
                <a:latin typeface="メイリオ" pitchFamily="50" charset="-128"/>
                <a:ea typeface="メイリオ" pitchFamily="50" charset="-128"/>
                <a:cs typeface="メイリオ" pitchFamily="50" charset="-128"/>
              </a:rPr>
              <a:t>】</a:t>
            </a:r>
          </a:p>
          <a:p>
            <a:pPr defTabSz="844083">
              <a:spcBef>
                <a:spcPct val="20000"/>
              </a:spcBef>
            </a:pPr>
            <a:r>
              <a:rPr lang="ja-JP" altLang="en-US" sz="831" dirty="0">
                <a:solidFill>
                  <a:prstClr val="black"/>
                </a:solidFill>
                <a:latin typeface="メイリオ" pitchFamily="50" charset="-128"/>
                <a:ea typeface="メイリオ" pitchFamily="50" charset="-128"/>
                <a:cs typeface="メイリオ" pitchFamily="50" charset="-128"/>
              </a:rPr>
              <a:t>株式会社</a:t>
            </a:r>
            <a:r>
              <a:rPr lang="ja-JP" altLang="en-US" sz="831" dirty="0" err="1">
                <a:solidFill>
                  <a:prstClr val="black"/>
                </a:solidFill>
                <a:latin typeface="メイリオ" pitchFamily="50" charset="-128"/>
                <a:ea typeface="メイリオ" pitchFamily="50" charset="-128"/>
                <a:cs typeface="メイリオ" pitchFamily="50" charset="-128"/>
              </a:rPr>
              <a:t>い</a:t>
            </a:r>
            <a:r>
              <a:rPr lang="ja-JP" altLang="en-US" sz="831" dirty="0">
                <a:solidFill>
                  <a:prstClr val="black"/>
                </a:solidFill>
                <a:latin typeface="メイリオ" pitchFamily="50" charset="-128"/>
                <a:ea typeface="メイリオ" pitchFamily="50" charset="-128"/>
                <a:cs typeface="メイリオ" pitchFamily="50" charset="-128"/>
              </a:rPr>
              <a:t>えらぶ</a:t>
            </a:r>
            <a:r>
              <a:rPr lang="en-US" altLang="ja-JP" sz="831" dirty="0">
                <a:solidFill>
                  <a:prstClr val="black"/>
                </a:solidFill>
                <a:latin typeface="メイリオ" pitchFamily="50" charset="-128"/>
                <a:ea typeface="メイリオ" pitchFamily="50" charset="-128"/>
                <a:cs typeface="メイリオ" pitchFamily="50" charset="-128"/>
              </a:rPr>
              <a:t>GROUP</a:t>
            </a:r>
            <a:r>
              <a:rPr lang="ja-JP" altLang="en-US" sz="831" dirty="0">
                <a:solidFill>
                  <a:prstClr val="black"/>
                </a:solidFill>
                <a:latin typeface="メイリオ" pitchFamily="50" charset="-128"/>
                <a:ea typeface="メイリオ" pitchFamily="50" charset="-128"/>
                <a:cs typeface="メイリオ" pitchFamily="50" charset="-128"/>
              </a:rPr>
              <a:t>　</a:t>
            </a:r>
            <a:r>
              <a:rPr lang="ja-JP" altLang="en-US" sz="831">
                <a:solidFill>
                  <a:prstClr val="black"/>
                </a:solidFill>
                <a:latin typeface="メイリオ" pitchFamily="50" charset="-128"/>
                <a:ea typeface="メイリオ" pitchFamily="50" charset="-128"/>
                <a:cs typeface="メイリオ" pitchFamily="50" charset="-128"/>
              </a:rPr>
              <a:t>　デジタルマーケティング課</a:t>
            </a:r>
            <a:endParaRPr lang="en-US" altLang="ja-JP" sz="831" dirty="0">
              <a:solidFill>
                <a:prstClr val="black"/>
              </a:solidFill>
              <a:latin typeface="メイリオ" pitchFamily="50" charset="-128"/>
              <a:ea typeface="メイリオ" pitchFamily="50" charset="-128"/>
              <a:cs typeface="メイリオ" pitchFamily="50" charset="-128"/>
            </a:endParaRPr>
          </a:p>
          <a:p>
            <a:pPr defTabSz="844083">
              <a:spcBef>
                <a:spcPct val="20000"/>
              </a:spcBef>
            </a:pPr>
            <a:r>
              <a:rPr lang="en-US" altLang="ja-JP" sz="831" dirty="0">
                <a:solidFill>
                  <a:prstClr val="black"/>
                </a:solidFill>
                <a:latin typeface="メイリオ" pitchFamily="50" charset="-128"/>
                <a:ea typeface="メイリオ" pitchFamily="50" charset="-128"/>
                <a:cs typeface="メイリオ" pitchFamily="50" charset="-128"/>
              </a:rPr>
              <a:t>TEL: 03-6911-3955/FAX: 03- 6911-3956</a:t>
            </a:r>
          </a:p>
          <a:p>
            <a:pPr defTabSz="844083">
              <a:spcBef>
                <a:spcPct val="20000"/>
              </a:spcBef>
            </a:pPr>
            <a:r>
              <a:rPr lang="en-US" altLang="ja-JP" sz="831" dirty="0">
                <a:solidFill>
                  <a:prstClr val="black"/>
                </a:solidFill>
                <a:latin typeface="メイリオ" pitchFamily="50" charset="-128"/>
                <a:ea typeface="メイリオ" pitchFamily="50" charset="-128"/>
                <a:cs typeface="メイリオ" pitchFamily="50" charset="-128"/>
              </a:rPr>
              <a:t>E-mail: ad@ielove-group.jp</a:t>
            </a:r>
          </a:p>
          <a:p>
            <a:pPr defTabSz="844083">
              <a:spcBef>
                <a:spcPct val="20000"/>
              </a:spcBef>
            </a:pPr>
            <a:endParaRPr lang="en-US" altLang="ja-JP" sz="923" dirty="0">
              <a:solidFill>
                <a:prstClr val="black"/>
              </a:solidFill>
              <a:latin typeface="メイリオ" pitchFamily="50" charset="-128"/>
              <a:ea typeface="メイリオ" pitchFamily="50" charset="-128"/>
              <a:cs typeface="メイリオ" pitchFamily="50" charset="-128"/>
            </a:endParaRPr>
          </a:p>
        </p:txBody>
      </p:sp>
      <p:cxnSp>
        <p:nvCxnSpPr>
          <p:cNvPr id="21" name="直線コネクタ 20"/>
          <p:cNvCxnSpPr/>
          <p:nvPr/>
        </p:nvCxnSpPr>
        <p:spPr>
          <a:xfrm>
            <a:off x="770243" y="8028384"/>
            <a:ext cx="531751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30" name="Picture 2"/>
          <p:cNvPicPr>
            <a:picLocks noChangeAspect="1" noChangeArrowheads="1"/>
          </p:cNvPicPr>
          <p:nvPr/>
        </p:nvPicPr>
        <p:blipFill>
          <a:blip r:embed="rId3" cstate="print"/>
          <a:srcRect/>
          <a:stretch>
            <a:fillRect/>
          </a:stretch>
        </p:blipFill>
        <p:spPr bwMode="auto">
          <a:xfrm>
            <a:off x="4064244" y="8296497"/>
            <a:ext cx="2060537" cy="381005"/>
          </a:xfrm>
          <a:prstGeom prst="rect">
            <a:avLst/>
          </a:prstGeom>
          <a:noFill/>
          <a:ln w="9525">
            <a:noFill/>
            <a:miter lim="800000"/>
            <a:headEnd/>
            <a:tailEnd/>
          </a:ln>
        </p:spPr>
      </p:pic>
      <p:sp>
        <p:nvSpPr>
          <p:cNvPr id="6" name="コンテンツ プレースホルダ 7">
            <a:extLst>
              <a:ext uri="{FF2B5EF4-FFF2-40B4-BE49-F238E27FC236}">
                <a16:creationId xmlns:a16="http://schemas.microsoft.com/office/drawing/2014/main" id="{3BBCF7AC-30D0-4F7F-90CD-B1C95F5168C3}"/>
              </a:ext>
            </a:extLst>
          </p:cNvPr>
          <p:cNvSpPr>
            <a:spLocks noGrp="1"/>
          </p:cNvSpPr>
          <p:nvPr>
            <p:ph idx="1"/>
          </p:nvPr>
        </p:nvSpPr>
        <p:spPr>
          <a:xfrm>
            <a:off x="642670" y="480730"/>
            <a:ext cx="5516921" cy="6493280"/>
          </a:xfrm>
        </p:spPr>
        <p:txBody>
          <a:bodyPr>
            <a:noAutofit/>
          </a:bodyPr>
          <a:lstStyle/>
          <a:p>
            <a:pPr marL="0" indent="0">
              <a:buNone/>
            </a:pPr>
            <a:endParaRPr lang="en-US" altLang="ja-JP" sz="1000" b="1" dirty="0">
              <a:latin typeface="メイリオ" pitchFamily="50" charset="-128"/>
              <a:ea typeface="メイリオ" pitchFamily="50" charset="-128"/>
              <a:cs typeface="メイリオ" pitchFamily="50" charset="-128"/>
            </a:endParaRPr>
          </a:p>
          <a:p>
            <a:pPr marL="0" indent="0">
              <a:buNone/>
            </a:pPr>
            <a:r>
              <a:rPr lang="ja-JP" altLang="en-US" sz="1000" b="1" dirty="0">
                <a:latin typeface="メイリオ" pitchFamily="50" charset="-128"/>
                <a:ea typeface="メイリオ" pitchFamily="50" charset="-128"/>
                <a:cs typeface="メイリオ" pitchFamily="50" charset="-128"/>
              </a:rPr>
              <a:t>■株式会社</a:t>
            </a:r>
            <a:r>
              <a:rPr lang="ja-JP" altLang="en-US" sz="1000" b="1" dirty="0" err="1">
                <a:latin typeface="メイリオ" pitchFamily="50" charset="-128"/>
                <a:ea typeface="メイリオ" pitchFamily="50" charset="-128"/>
                <a:cs typeface="メイリオ" pitchFamily="50" charset="-128"/>
              </a:rPr>
              <a:t>い</a:t>
            </a:r>
            <a:r>
              <a:rPr lang="ja-JP" altLang="en-US" sz="1000" b="1" dirty="0">
                <a:latin typeface="メイリオ" pitchFamily="50" charset="-128"/>
                <a:ea typeface="メイリオ" pitchFamily="50" charset="-128"/>
                <a:cs typeface="メイリオ" pitchFamily="50" charset="-128"/>
              </a:rPr>
              <a:t>えらぶ</a:t>
            </a:r>
            <a:r>
              <a:rPr lang="en-US" altLang="ja-JP" sz="1000" b="1" dirty="0">
                <a:latin typeface="メイリオ" pitchFamily="50" charset="-128"/>
                <a:ea typeface="メイリオ" pitchFamily="50" charset="-128"/>
                <a:cs typeface="メイリオ" pitchFamily="50" charset="-128"/>
              </a:rPr>
              <a:t>GROUP</a:t>
            </a:r>
            <a:r>
              <a:rPr lang="ja-JP" altLang="en-US" sz="1000" b="1" dirty="0">
                <a:latin typeface="メイリオ" pitchFamily="50" charset="-128"/>
                <a:ea typeface="メイリオ" pitchFamily="50" charset="-128"/>
                <a:cs typeface="メイリオ" pitchFamily="50" charset="-128"/>
              </a:rPr>
              <a:t>について</a:t>
            </a:r>
          </a:p>
          <a:p>
            <a:pPr marL="0" indent="0">
              <a:buNone/>
            </a:pPr>
            <a:r>
              <a:rPr lang="ja-JP" altLang="en-US" sz="1000" dirty="0">
                <a:latin typeface="メイリオ" pitchFamily="50" charset="-128"/>
                <a:ea typeface="メイリオ" pitchFamily="50" charset="-128"/>
                <a:cs typeface="メイリオ" pitchFamily="50" charset="-128"/>
              </a:rPr>
              <a:t>株式会社</a:t>
            </a:r>
            <a:r>
              <a:rPr lang="ja-JP" altLang="en-US" sz="1000" dirty="0" err="1">
                <a:latin typeface="メイリオ" pitchFamily="50" charset="-128"/>
                <a:ea typeface="メイリオ" pitchFamily="50" charset="-128"/>
                <a:cs typeface="メイリオ" pitchFamily="50" charset="-128"/>
              </a:rPr>
              <a:t>い</a:t>
            </a:r>
            <a:r>
              <a:rPr lang="ja-JP" altLang="en-US" sz="1000" dirty="0">
                <a:latin typeface="メイリオ" pitchFamily="50" charset="-128"/>
                <a:ea typeface="メイリオ" pitchFamily="50" charset="-128"/>
                <a:cs typeface="メイリオ" pitchFamily="50" charset="-128"/>
              </a:rPr>
              <a:t>えらぶ</a:t>
            </a:r>
            <a:r>
              <a:rPr lang="en-US" altLang="ja-JP" sz="1000" dirty="0">
                <a:latin typeface="メイリオ" pitchFamily="50" charset="-128"/>
                <a:ea typeface="メイリオ" pitchFamily="50" charset="-128"/>
                <a:cs typeface="メイリオ" pitchFamily="50" charset="-128"/>
              </a:rPr>
              <a:t>GROUP</a:t>
            </a:r>
            <a:r>
              <a:rPr lang="ja-JP" altLang="en-US" sz="1000" dirty="0">
                <a:latin typeface="メイリオ" pitchFamily="50" charset="-128"/>
                <a:ea typeface="メイリオ" pitchFamily="50" charset="-128"/>
                <a:cs typeface="メイリオ" pitchFamily="50" charset="-128"/>
              </a:rPr>
              <a:t>は、不動産会社の日常業務を幅広くフォローするクラウドサービス「いえらぶ</a:t>
            </a:r>
            <a:r>
              <a:rPr lang="en-US" altLang="ja-JP" sz="1000" dirty="0">
                <a:latin typeface="メイリオ" pitchFamily="50" charset="-128"/>
                <a:ea typeface="メイリオ" pitchFamily="50" charset="-128"/>
                <a:cs typeface="メイリオ" pitchFamily="50" charset="-128"/>
              </a:rPr>
              <a:t>CLOUD</a:t>
            </a:r>
            <a:r>
              <a:rPr lang="ja-JP" altLang="en-US" sz="1000" dirty="0">
                <a:latin typeface="メイリオ" pitchFamily="50" charset="-128"/>
                <a:ea typeface="メイリオ" pitchFamily="50" charset="-128"/>
                <a:cs typeface="メイリオ" pitchFamily="50" charset="-128"/>
              </a:rPr>
              <a:t>」の提供をはじめとした”住”の業界、特に不動産業界向けの</a:t>
            </a:r>
            <a:r>
              <a:rPr lang="en-US" altLang="ja-JP" sz="1000" dirty="0">
                <a:latin typeface="メイリオ" pitchFamily="50" charset="-128"/>
                <a:ea typeface="メイリオ" pitchFamily="50" charset="-128"/>
                <a:cs typeface="メイリオ" pitchFamily="50" charset="-128"/>
              </a:rPr>
              <a:t>IT</a:t>
            </a:r>
            <a:r>
              <a:rPr lang="ja-JP" altLang="en-US" sz="1000" dirty="0">
                <a:latin typeface="メイリオ" pitchFamily="50" charset="-128"/>
                <a:ea typeface="メイリオ" pitchFamily="50" charset="-128"/>
                <a:cs typeface="メイリオ" pitchFamily="50" charset="-128"/>
              </a:rPr>
              <a:t>サービスを展開しております。不動産業界の価値ある情報を</a:t>
            </a:r>
            <a:r>
              <a:rPr lang="en-US" altLang="ja-JP" sz="1000" dirty="0">
                <a:latin typeface="メイリオ" pitchFamily="50" charset="-128"/>
                <a:ea typeface="メイリオ" pitchFamily="50" charset="-128"/>
                <a:cs typeface="メイリオ" pitchFamily="50" charset="-128"/>
              </a:rPr>
              <a:t>IT</a:t>
            </a:r>
            <a:r>
              <a:rPr lang="ja-JP" altLang="en-US" sz="1000" dirty="0">
                <a:latin typeface="メイリオ" pitchFamily="50" charset="-128"/>
                <a:ea typeface="メイリオ" pitchFamily="50" charset="-128"/>
                <a:cs typeface="メイリオ" pitchFamily="50" charset="-128"/>
              </a:rPr>
              <a:t>の力でオープンにする</a:t>
            </a:r>
            <a:r>
              <a:rPr lang="ja-JP" altLang="en-US" sz="1000">
                <a:latin typeface="メイリオ" pitchFamily="50" charset="-128"/>
                <a:ea typeface="メイリオ" pitchFamily="50" charset="-128"/>
                <a:cs typeface="メイリオ" pitchFamily="50" charset="-128"/>
              </a:rPr>
              <a:t>ことで、安心</a:t>
            </a:r>
            <a:r>
              <a:rPr lang="ja-JP" altLang="en-US" sz="1000" dirty="0">
                <a:latin typeface="メイリオ" pitchFamily="50" charset="-128"/>
                <a:ea typeface="メイリオ" pitchFamily="50" charset="-128"/>
                <a:cs typeface="メイリオ" pitchFamily="50" charset="-128"/>
              </a:rPr>
              <a:t>安全な住まい探しができる環境づくりを推進しております。</a:t>
            </a:r>
          </a:p>
          <a:p>
            <a:pPr marL="0" indent="0">
              <a:buNone/>
            </a:pPr>
            <a:endParaRPr lang="ja-JP" altLang="en-US" sz="1000" dirty="0">
              <a:latin typeface="メイリオ" pitchFamily="50" charset="-128"/>
              <a:ea typeface="メイリオ" pitchFamily="50" charset="-128"/>
              <a:cs typeface="メイリオ" pitchFamily="50" charset="-128"/>
            </a:endParaRPr>
          </a:p>
          <a:p>
            <a:pPr marL="0" indent="0">
              <a:buNone/>
            </a:pPr>
            <a:r>
              <a:rPr lang="ja-JP" altLang="en-US" sz="1000" dirty="0">
                <a:latin typeface="メイリオ" pitchFamily="50" charset="-128"/>
                <a:ea typeface="メイリオ" pitchFamily="50" charset="-128"/>
                <a:cs typeface="メイリオ" pitchFamily="50" charset="-128"/>
              </a:rPr>
              <a:t>会社名：株式会社</a:t>
            </a:r>
            <a:r>
              <a:rPr lang="ja-JP" altLang="en-US" sz="1000" dirty="0" err="1">
                <a:latin typeface="メイリオ" pitchFamily="50" charset="-128"/>
                <a:ea typeface="メイリオ" pitchFamily="50" charset="-128"/>
                <a:cs typeface="メイリオ" pitchFamily="50" charset="-128"/>
              </a:rPr>
              <a:t>い</a:t>
            </a:r>
            <a:r>
              <a:rPr lang="ja-JP" altLang="en-US" sz="1000" dirty="0">
                <a:latin typeface="メイリオ" pitchFamily="50" charset="-128"/>
                <a:ea typeface="メイリオ" pitchFamily="50" charset="-128"/>
                <a:cs typeface="メイリオ" pitchFamily="50" charset="-128"/>
              </a:rPr>
              <a:t>えらぶ</a:t>
            </a:r>
            <a:r>
              <a:rPr lang="en-US" altLang="ja-JP" sz="1000" dirty="0">
                <a:latin typeface="メイリオ" pitchFamily="50" charset="-128"/>
                <a:ea typeface="メイリオ" pitchFamily="50" charset="-128"/>
                <a:cs typeface="メイリオ" pitchFamily="50" charset="-128"/>
              </a:rPr>
              <a:t>GROUP</a:t>
            </a:r>
          </a:p>
          <a:p>
            <a:pPr marL="0" indent="0">
              <a:buNone/>
            </a:pPr>
            <a:r>
              <a:rPr lang="ja-JP" altLang="en-US" sz="1000" dirty="0">
                <a:latin typeface="メイリオ" pitchFamily="50" charset="-128"/>
                <a:ea typeface="メイリオ" pitchFamily="50" charset="-128"/>
                <a:cs typeface="メイリオ" pitchFamily="50" charset="-128"/>
              </a:rPr>
              <a:t>所在地：東京都新宿区西新宿</a:t>
            </a:r>
            <a:r>
              <a:rPr lang="en-US" altLang="ja-JP" sz="1000" dirty="0">
                <a:latin typeface="メイリオ" pitchFamily="50" charset="-128"/>
                <a:ea typeface="メイリオ" pitchFamily="50" charset="-128"/>
                <a:cs typeface="メイリオ" pitchFamily="50" charset="-128"/>
              </a:rPr>
              <a:t>2-6-1</a:t>
            </a:r>
            <a:r>
              <a:rPr lang="ja-JP" altLang="en-US" sz="1000" dirty="0">
                <a:latin typeface="メイリオ" pitchFamily="50" charset="-128"/>
                <a:ea typeface="メイリオ" pitchFamily="50" charset="-128"/>
                <a:cs typeface="メイリオ" pitchFamily="50" charset="-128"/>
              </a:rPr>
              <a:t>　新宿住友ビル</a:t>
            </a:r>
            <a:r>
              <a:rPr lang="en-US" altLang="ja-JP" sz="1000" dirty="0">
                <a:latin typeface="メイリオ" pitchFamily="50" charset="-128"/>
                <a:ea typeface="メイリオ" pitchFamily="50" charset="-128"/>
                <a:cs typeface="メイリオ" pitchFamily="50" charset="-128"/>
              </a:rPr>
              <a:t>20F</a:t>
            </a:r>
          </a:p>
          <a:p>
            <a:pPr marL="0" indent="0">
              <a:buNone/>
            </a:pPr>
            <a:r>
              <a:rPr lang="ja-JP" altLang="en-US" sz="1000" dirty="0">
                <a:latin typeface="メイリオ" pitchFamily="50" charset="-128"/>
                <a:ea typeface="メイリオ" pitchFamily="50" charset="-128"/>
                <a:cs typeface="メイリオ" pitchFamily="50" charset="-128"/>
              </a:rPr>
              <a:t>代表者：岩名泰介</a:t>
            </a:r>
          </a:p>
          <a:p>
            <a:pPr marL="0" indent="0">
              <a:buNone/>
            </a:pPr>
            <a:r>
              <a:rPr lang="ja-JP" altLang="en-US" sz="1000" dirty="0">
                <a:latin typeface="メイリオ" pitchFamily="50" charset="-128"/>
                <a:ea typeface="メイリオ" pitchFamily="50" charset="-128"/>
                <a:cs typeface="メイリオ" pitchFamily="50" charset="-128"/>
              </a:rPr>
              <a:t>設立：</a:t>
            </a:r>
            <a:r>
              <a:rPr lang="en-US" altLang="ja-JP" sz="1000" dirty="0">
                <a:latin typeface="メイリオ" pitchFamily="50" charset="-128"/>
                <a:ea typeface="メイリオ" pitchFamily="50" charset="-128"/>
                <a:cs typeface="メイリオ" pitchFamily="50" charset="-128"/>
              </a:rPr>
              <a:t>2008</a:t>
            </a:r>
            <a:r>
              <a:rPr lang="ja-JP" altLang="en-US" sz="1000" dirty="0">
                <a:latin typeface="メイリオ" pitchFamily="50" charset="-128"/>
                <a:ea typeface="メイリオ" pitchFamily="50" charset="-128"/>
                <a:cs typeface="メイリオ" pitchFamily="50" charset="-128"/>
              </a:rPr>
              <a:t>年</a:t>
            </a:r>
            <a:r>
              <a:rPr lang="en-US" altLang="ja-JP" sz="1000" dirty="0">
                <a:latin typeface="メイリオ" pitchFamily="50" charset="-128"/>
                <a:ea typeface="メイリオ" pitchFamily="50" charset="-128"/>
                <a:cs typeface="メイリオ" pitchFamily="50" charset="-128"/>
              </a:rPr>
              <a:t>1</a:t>
            </a:r>
            <a:r>
              <a:rPr lang="ja-JP" altLang="en-US" sz="1000" dirty="0">
                <a:latin typeface="メイリオ" pitchFamily="50" charset="-128"/>
                <a:ea typeface="メイリオ" pitchFamily="50" charset="-128"/>
                <a:cs typeface="メイリオ" pitchFamily="50" charset="-128"/>
              </a:rPr>
              <a:t>月</a:t>
            </a:r>
          </a:p>
          <a:p>
            <a:pPr marL="0" indent="0">
              <a:buNone/>
            </a:pPr>
            <a:r>
              <a:rPr lang="ja-JP" altLang="en-US" sz="1000" dirty="0">
                <a:latin typeface="メイリオ" pitchFamily="50" charset="-128"/>
                <a:ea typeface="メイリオ" pitchFamily="50" charset="-128"/>
                <a:cs typeface="メイリオ" pitchFamily="50" charset="-128"/>
              </a:rPr>
              <a:t>資本金：</a:t>
            </a:r>
            <a:r>
              <a:rPr lang="en-US" altLang="ja-JP" sz="1000" dirty="0">
                <a:latin typeface="メイリオ" pitchFamily="50" charset="-128"/>
                <a:ea typeface="メイリオ" pitchFamily="50" charset="-128"/>
                <a:cs typeface="メイリオ" pitchFamily="50" charset="-128"/>
              </a:rPr>
              <a:t>3825</a:t>
            </a:r>
            <a:r>
              <a:rPr lang="ja-JP" altLang="en-US" sz="1000" dirty="0">
                <a:latin typeface="メイリオ" pitchFamily="50" charset="-128"/>
                <a:ea typeface="メイリオ" pitchFamily="50" charset="-128"/>
                <a:cs typeface="メイリオ" pitchFamily="50" charset="-128"/>
              </a:rPr>
              <a:t>万円</a:t>
            </a:r>
          </a:p>
          <a:p>
            <a:pPr marL="0" indent="0">
              <a:buNone/>
            </a:pPr>
            <a:r>
              <a:rPr lang="en-US" altLang="ja-JP" sz="1000" dirty="0">
                <a:latin typeface="メイリオ" pitchFamily="50" charset="-128"/>
                <a:ea typeface="メイリオ" pitchFamily="50" charset="-128"/>
                <a:cs typeface="メイリオ" pitchFamily="50" charset="-128"/>
              </a:rPr>
              <a:t>URL</a:t>
            </a:r>
            <a:r>
              <a:rPr lang="ja-JP" altLang="en-US" sz="1000" dirty="0">
                <a:latin typeface="メイリオ" pitchFamily="50" charset="-128"/>
                <a:ea typeface="メイリオ" pitchFamily="50" charset="-128"/>
                <a:cs typeface="メイリオ" pitchFamily="50" charset="-128"/>
              </a:rPr>
              <a:t>：</a:t>
            </a:r>
            <a:r>
              <a:rPr lang="en-US" altLang="ja-JP" sz="1000" dirty="0">
                <a:latin typeface="メイリオ" pitchFamily="50" charset="-128"/>
                <a:ea typeface="メイリオ" pitchFamily="50" charset="-128"/>
                <a:cs typeface="メイリオ" pitchFamily="50" charset="-128"/>
              </a:rPr>
              <a:t>https://www.ielove-group.jp</a:t>
            </a:r>
          </a:p>
        </p:txBody>
      </p:sp>
    </p:spTree>
    <p:extLst>
      <p:ext uri="{BB962C8B-B14F-4D97-AF65-F5344CB8AC3E}">
        <p14:creationId xmlns:p14="http://schemas.microsoft.com/office/powerpoint/2010/main" val="245613418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48689</TotalTime>
  <Words>548</Words>
  <Application>Microsoft Office PowerPoint</Application>
  <PresentationFormat>画面に合わせる (4:3)</PresentationFormat>
  <Paragraphs>70</Paragraphs>
  <Slides>3</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A-OTF 見出ゴMB31 Pro MB31</vt:lpstr>
      <vt:lpstr>ＭＳ Ｐゴシック</vt:lpstr>
      <vt:lpstr>メイリオ</vt:lpstr>
      <vt:lpstr>Arial</vt:lpstr>
      <vt:lpstr>Calibri</vt:lpstr>
      <vt:lpstr>Office テーマ</vt:lpstr>
      <vt:lpstr>世界最大級の不動産情報サイト『Realtor.com international』に 兵庫たっけんクラウドから物件連動が可能に！</vt:lpstr>
      <vt:lpstr>PowerPoint プレゼンテーション</vt:lpstr>
      <vt:lpstr>PowerPoint プレゼンテーション</vt:lpstr>
    </vt:vector>
  </TitlesOfParts>
  <Company>UNITCOM 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20150417　 いえらぶ現状報告</dc:title>
  <dc:creator>原口 彩香</dc:creator>
  <cp:lastModifiedBy>平田 侑子</cp:lastModifiedBy>
  <cp:revision>926</cp:revision>
  <cp:lastPrinted>2018-09-12T03:32:07Z</cp:lastPrinted>
  <dcterms:created xsi:type="dcterms:W3CDTF">2015-04-13T10:32:44Z</dcterms:created>
  <dcterms:modified xsi:type="dcterms:W3CDTF">2018-09-12T04:42:40Z</dcterms:modified>
</cp:coreProperties>
</file>