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6" r:id="rId2"/>
    <p:sldId id="270" r:id="rId3"/>
    <p:sldId id="269" r:id="rId4"/>
  </p:sldIdLst>
  <p:sldSz cx="6858000" cy="9144000" type="screen4x3"/>
  <p:notesSz cx="7099300" cy="102346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DE797"/>
    <a:srgbClr val="FFFFCC"/>
    <a:srgbClr val="0066CC"/>
    <a:srgbClr val="FF0000"/>
    <a:srgbClr val="FF9900"/>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6" y="25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859"/>
          </a:xfrm>
          <a:prstGeom prst="rect">
            <a:avLst/>
          </a:prstGeom>
        </p:spPr>
        <p:txBody>
          <a:bodyPr vert="horz" lIns="49112" tIns="24556" rIns="49112" bIns="24556" rtlCol="0"/>
          <a:lstStyle>
            <a:lvl1pPr algn="l">
              <a:defRPr sz="600"/>
            </a:lvl1pPr>
          </a:lstStyle>
          <a:p>
            <a:endParaRPr kumimoji="1" lang="ja-JP" altLang="en-US"/>
          </a:p>
        </p:txBody>
      </p:sp>
      <p:sp>
        <p:nvSpPr>
          <p:cNvPr id="3" name="日付プレースホルダー 2"/>
          <p:cNvSpPr>
            <a:spLocks noGrp="1"/>
          </p:cNvSpPr>
          <p:nvPr>
            <p:ph type="dt" idx="1"/>
          </p:nvPr>
        </p:nvSpPr>
        <p:spPr>
          <a:xfrm>
            <a:off x="4021241" y="0"/>
            <a:ext cx="3076363" cy="511859"/>
          </a:xfrm>
          <a:prstGeom prst="rect">
            <a:avLst/>
          </a:prstGeom>
        </p:spPr>
        <p:txBody>
          <a:bodyPr vert="horz" lIns="49112" tIns="24556" rIns="49112" bIns="24556" rtlCol="0"/>
          <a:lstStyle>
            <a:lvl1pPr algn="r">
              <a:defRPr sz="600"/>
            </a:lvl1pPr>
          </a:lstStyle>
          <a:p>
            <a:fld id="{940DF5AE-DDA1-4A57-ABFE-0C88126502D0}" type="datetimeFigureOut">
              <a:rPr kumimoji="1" lang="ja-JP" altLang="en-US" smtClean="0"/>
              <a:t>2018/10/4</a:t>
            </a:fld>
            <a:endParaRPr kumimoji="1" lang="ja-JP" altLang="en-US"/>
          </a:p>
        </p:txBody>
      </p:sp>
      <p:sp>
        <p:nvSpPr>
          <p:cNvPr id="4" name="スライド イメージ プレースホルダー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49112" tIns="24556" rIns="49112" bIns="24556" rtlCol="0" anchor="ctr"/>
          <a:lstStyle/>
          <a:p>
            <a:endParaRPr lang="ja-JP" altLang="en-US"/>
          </a:p>
        </p:txBody>
      </p:sp>
      <p:sp>
        <p:nvSpPr>
          <p:cNvPr id="5" name="ノート プレースホルダー 4"/>
          <p:cNvSpPr>
            <a:spLocks noGrp="1"/>
          </p:cNvSpPr>
          <p:nvPr>
            <p:ph type="body" sz="quarter" idx="3"/>
          </p:nvPr>
        </p:nvSpPr>
        <p:spPr>
          <a:xfrm>
            <a:off x="709930" y="4861805"/>
            <a:ext cx="5679440" cy="4605019"/>
          </a:xfrm>
          <a:prstGeom prst="rect">
            <a:avLst/>
          </a:prstGeom>
        </p:spPr>
        <p:txBody>
          <a:bodyPr vert="horz" lIns="49112" tIns="24556" rIns="49112" bIns="245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042"/>
            <a:ext cx="3076364" cy="511859"/>
          </a:xfrm>
          <a:prstGeom prst="rect">
            <a:avLst/>
          </a:prstGeom>
        </p:spPr>
        <p:txBody>
          <a:bodyPr vert="horz" lIns="49112" tIns="24556" rIns="49112" bIns="24556" rtlCol="0" anchor="b"/>
          <a:lstStyle>
            <a:lvl1pPr algn="l">
              <a:defRPr sz="600"/>
            </a:lvl1pPr>
          </a:lstStyle>
          <a:p>
            <a:endParaRPr kumimoji="1" lang="ja-JP" altLang="en-US"/>
          </a:p>
        </p:txBody>
      </p:sp>
      <p:sp>
        <p:nvSpPr>
          <p:cNvPr id="7" name="スライド番号プレースホルダー 6"/>
          <p:cNvSpPr>
            <a:spLocks noGrp="1"/>
          </p:cNvSpPr>
          <p:nvPr>
            <p:ph type="sldNum" sz="quarter" idx="5"/>
          </p:nvPr>
        </p:nvSpPr>
        <p:spPr>
          <a:xfrm>
            <a:off x="4021241" y="9721042"/>
            <a:ext cx="3076363" cy="511859"/>
          </a:xfrm>
          <a:prstGeom prst="rect">
            <a:avLst/>
          </a:prstGeom>
        </p:spPr>
        <p:txBody>
          <a:bodyPr vert="horz" lIns="49112" tIns="24556" rIns="49112" bIns="24556" rtlCol="0" anchor="b"/>
          <a:lstStyle>
            <a:lvl1pPr algn="r">
              <a:defRPr sz="600"/>
            </a:lvl1pPr>
          </a:lstStyle>
          <a:p>
            <a:fld id="{2BAC7753-78DD-4F21-B948-5D5DB6FF1E07}" type="slidenum">
              <a:rPr kumimoji="1" lang="ja-JP" altLang="en-US" smtClean="0"/>
              <a:t>‹#›</a:t>
            </a:fld>
            <a:endParaRPr kumimoji="1" lang="ja-JP" altLang="en-US"/>
          </a:p>
        </p:txBody>
      </p:sp>
    </p:spTree>
    <p:extLst>
      <p:ext uri="{BB962C8B-B14F-4D97-AF65-F5344CB8AC3E}">
        <p14:creationId xmlns:p14="http://schemas.microsoft.com/office/powerpoint/2010/main" val="39017313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AC7753-78DD-4F21-B948-5D5DB6FF1E07}" type="slidenum">
              <a:rPr kumimoji="1" lang="ja-JP" altLang="en-US" smtClean="0"/>
              <a:t>2</a:t>
            </a:fld>
            <a:endParaRPr kumimoji="1" lang="ja-JP" altLang="en-US"/>
          </a:p>
        </p:txBody>
      </p:sp>
    </p:spTree>
    <p:extLst>
      <p:ext uri="{BB962C8B-B14F-4D97-AF65-F5344CB8AC3E}">
        <p14:creationId xmlns:p14="http://schemas.microsoft.com/office/powerpoint/2010/main" val="8967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5057A79-365E-49C5-8557-7E0ECDD436CB}"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6EF6CE8-2220-4A9C-82EB-BF21E0F6C573}"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12800"/>
            <a:ext cx="1457325" cy="7315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4350" y="812800"/>
            <a:ext cx="4219575" cy="7315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9E5D725-EE64-489B-954E-46498B3A8884}"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C5BE99F-16DA-4DCC-A530-1817C047A085}"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CE7C89-3FCF-477E-B030-CAA0F8D8230C}"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8562AA-7FCF-4C85-85D0-AA31290F09FF}"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713"/>
            <a:ext cx="6172200" cy="1524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8A5336B-0FF5-4441-A69E-2D737FE99C8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1B80408-2685-4CF8-A4D6-4898CEEE2812}"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837D27A-E590-428A-A2EB-5E063404DCF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027463A-D00A-4CDB-B32F-917C5C5BDD45}"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F85A2C-3077-4A9E-8FEA-E582A5870C0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ja-JP"/>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ja-JP"/>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pPr>
              <a:defRPr/>
            </a:pPr>
            <a:fld id="{D4993FDB-DB1B-42B0-BF89-906F03C68313}"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ll-nippon.jp/"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71438" y="5580063"/>
            <a:ext cx="6742112" cy="2592387"/>
          </a:xfrm>
          <a:prstGeom prst="rect">
            <a:avLst/>
          </a:prstGeom>
          <a:solidFill>
            <a:srgbClr val="FDE797"/>
          </a:solidFill>
          <a:ln w="9525">
            <a:solidFill>
              <a:schemeClr val="tx1"/>
            </a:solidFill>
            <a:miter lim="800000"/>
            <a:headEnd/>
            <a:tailEnd/>
          </a:ln>
        </p:spPr>
        <p:txBody>
          <a:bodyPr wrap="none" anchor="ctr"/>
          <a:lstStyle/>
          <a:p>
            <a:endParaRPr lang="ja-JP" altLang="en-US"/>
          </a:p>
        </p:txBody>
      </p:sp>
      <p:sp>
        <p:nvSpPr>
          <p:cNvPr id="2051" name="Text Box 7"/>
          <p:cNvSpPr txBox="1">
            <a:spLocks noChangeArrowheads="1"/>
          </p:cNvSpPr>
          <p:nvPr/>
        </p:nvSpPr>
        <p:spPr bwMode="auto">
          <a:xfrm>
            <a:off x="57323" y="2987674"/>
            <a:ext cx="6742113" cy="2431435"/>
          </a:xfrm>
          <a:prstGeom prst="rect">
            <a:avLst/>
          </a:prstGeom>
          <a:noFill/>
          <a:ln w="9525">
            <a:noFill/>
            <a:miter lim="800000"/>
            <a:headEnd/>
            <a:tailEnd/>
          </a:ln>
        </p:spPr>
        <p:txBody>
          <a:bodyPr>
            <a:spAutoFit/>
          </a:bodyPr>
          <a:lstStyle/>
          <a:p>
            <a:r>
              <a:rPr lang="ja-JP" altLang="en-US" sz="1200" dirty="0">
                <a:latin typeface="Meiryo UI" pitchFamily="50" charset="-128"/>
                <a:ea typeface="Meiryo UI" pitchFamily="50" charset="-128"/>
              </a:rPr>
              <a:t>　</a:t>
            </a:r>
            <a:r>
              <a:rPr lang="ja-JP" altLang="en-US" sz="1000" dirty="0">
                <a:latin typeface="Meiryo UI" pitchFamily="50" charset="-128"/>
                <a:ea typeface="Meiryo UI" pitchFamily="50" charset="-128"/>
              </a:rPr>
              <a:t>全国商工会連合会は、</a:t>
            </a:r>
            <a:r>
              <a:rPr lang="en-US" altLang="ja-JP" sz="1000" dirty="0" smtClean="0">
                <a:latin typeface="Meiryo UI" pitchFamily="50" charset="-128"/>
                <a:ea typeface="Meiryo UI" pitchFamily="50" charset="-128"/>
              </a:rPr>
              <a:t>2018</a:t>
            </a:r>
            <a:r>
              <a:rPr lang="ja-JP" altLang="en-US" sz="1000" dirty="0" smtClean="0">
                <a:latin typeface="Meiryo UI" pitchFamily="50" charset="-128"/>
                <a:ea typeface="Meiryo UI" pitchFamily="50" charset="-128"/>
              </a:rPr>
              <a:t>年</a:t>
            </a:r>
            <a:r>
              <a:rPr lang="en-US" altLang="ja-JP" sz="1000" dirty="0">
                <a:latin typeface="Meiryo UI" pitchFamily="50" charset="-128"/>
                <a:ea typeface="Meiryo UI" pitchFamily="50" charset="-128"/>
              </a:rPr>
              <a:t>11</a:t>
            </a:r>
            <a:r>
              <a:rPr lang="ja-JP" altLang="en-US" sz="1000" dirty="0">
                <a:latin typeface="Meiryo UI" pitchFamily="50" charset="-128"/>
                <a:ea typeface="Meiryo UI" pitchFamily="50" charset="-128"/>
              </a:rPr>
              <a:t>月</a:t>
            </a:r>
            <a:r>
              <a:rPr lang="en-US" altLang="ja-JP" sz="1000" dirty="0" smtClean="0">
                <a:latin typeface="Meiryo UI" pitchFamily="50" charset="-128"/>
                <a:ea typeface="Meiryo UI" pitchFamily="50" charset="-128"/>
              </a:rPr>
              <a:t>16</a:t>
            </a:r>
            <a:r>
              <a:rPr lang="ja-JP" altLang="en-US" sz="1000" dirty="0" smtClean="0">
                <a:latin typeface="Meiryo UI" pitchFamily="50" charset="-128"/>
                <a:ea typeface="Meiryo UI" pitchFamily="50" charset="-128"/>
              </a:rPr>
              <a:t>日</a:t>
            </a:r>
            <a:r>
              <a:rPr lang="ja-JP" altLang="en-US" sz="1000" dirty="0">
                <a:latin typeface="Meiryo UI" pitchFamily="50" charset="-128"/>
                <a:ea typeface="Meiryo UI" pitchFamily="50" charset="-128"/>
              </a:rPr>
              <a:t>（金）～</a:t>
            </a:r>
            <a:r>
              <a:rPr lang="en-US" altLang="ja-JP" sz="1000" dirty="0">
                <a:latin typeface="Meiryo UI" pitchFamily="50" charset="-128"/>
                <a:ea typeface="Meiryo UI" pitchFamily="50" charset="-128"/>
              </a:rPr>
              <a:t>11</a:t>
            </a:r>
            <a:r>
              <a:rPr lang="ja-JP" altLang="en-US" sz="1000" dirty="0">
                <a:latin typeface="Meiryo UI" pitchFamily="50" charset="-128"/>
                <a:ea typeface="Meiryo UI" pitchFamily="50" charset="-128"/>
              </a:rPr>
              <a:t>月</a:t>
            </a:r>
            <a:r>
              <a:rPr lang="en-US" altLang="ja-JP" sz="1000" dirty="0" smtClean="0">
                <a:latin typeface="Meiryo UI" pitchFamily="50" charset="-128"/>
                <a:ea typeface="Meiryo UI" pitchFamily="50" charset="-128"/>
              </a:rPr>
              <a:t>18</a:t>
            </a:r>
            <a:r>
              <a:rPr lang="ja-JP" altLang="en-US" sz="1000" dirty="0" smtClean="0">
                <a:latin typeface="Meiryo UI" pitchFamily="50" charset="-128"/>
                <a:ea typeface="Meiryo UI" pitchFamily="50" charset="-128"/>
              </a:rPr>
              <a:t>日</a:t>
            </a:r>
            <a:r>
              <a:rPr lang="ja-JP" altLang="en-US" sz="1000" dirty="0">
                <a:latin typeface="Meiryo UI" pitchFamily="50" charset="-128"/>
                <a:ea typeface="Meiryo UI" pitchFamily="50" charset="-128"/>
              </a:rPr>
              <a:t>（日）の</a:t>
            </a:r>
            <a:r>
              <a:rPr lang="en-US" altLang="ja-JP" sz="1000" dirty="0">
                <a:latin typeface="Meiryo UI" pitchFamily="50" charset="-128"/>
                <a:ea typeface="Meiryo UI" pitchFamily="50" charset="-128"/>
              </a:rPr>
              <a:t>3</a:t>
            </a:r>
            <a:r>
              <a:rPr lang="ja-JP" altLang="en-US" sz="1000" dirty="0">
                <a:latin typeface="Meiryo UI" pitchFamily="50" charset="-128"/>
                <a:ea typeface="Meiryo UI" pitchFamily="50" charset="-128"/>
              </a:rPr>
              <a:t>日間池袋サンシャインシティ展示ホール</a:t>
            </a:r>
            <a:r>
              <a:rPr lang="en-US" altLang="ja-JP" sz="1000" dirty="0">
                <a:latin typeface="Meiryo UI" pitchFamily="50" charset="-128"/>
                <a:ea typeface="Meiryo UI" pitchFamily="50" charset="-128"/>
              </a:rPr>
              <a:t>A・B</a:t>
            </a:r>
            <a:r>
              <a:rPr lang="ja-JP" altLang="en-US" sz="1000" dirty="0" err="1">
                <a:latin typeface="Meiryo UI" pitchFamily="50" charset="-128"/>
                <a:ea typeface="Meiryo UI" pitchFamily="50" charset="-128"/>
              </a:rPr>
              <a:t>にて</a:t>
            </a:r>
            <a:endParaRPr lang="en-US" altLang="ja-JP" sz="1000" dirty="0">
              <a:latin typeface="Meiryo UI" pitchFamily="50" charset="-128"/>
              <a:ea typeface="Meiryo UI" pitchFamily="50" charset="-128"/>
            </a:endParaRPr>
          </a:p>
          <a:p>
            <a:r>
              <a:rPr lang="ja-JP" altLang="en-US" sz="1000" b="1" dirty="0">
                <a:latin typeface="Meiryo UI" pitchFamily="50" charset="-128"/>
                <a:ea typeface="Meiryo UI" pitchFamily="50" charset="-128"/>
              </a:rPr>
              <a:t>「ニッポン全国物産展</a:t>
            </a:r>
            <a:r>
              <a:rPr lang="ja-JP" altLang="en-US" sz="1000" b="1" dirty="0" smtClean="0">
                <a:latin typeface="Meiryo UI" pitchFamily="50" charset="-128"/>
                <a:ea typeface="Meiryo UI" pitchFamily="50" charset="-128"/>
              </a:rPr>
              <a:t>２０１８」</a:t>
            </a:r>
            <a:r>
              <a:rPr lang="ja-JP" altLang="en-US" sz="1000" dirty="0">
                <a:latin typeface="Meiryo UI" pitchFamily="50" charset="-128"/>
                <a:ea typeface="Meiryo UI" pitchFamily="50" charset="-128"/>
              </a:rPr>
              <a:t>を開催いたします。昨年はおかげさまで、ファミリーや女性中心に約</a:t>
            </a:r>
            <a:r>
              <a:rPr lang="ja-JP" altLang="en-US" sz="1000" dirty="0" smtClean="0">
                <a:latin typeface="Meiryo UI" pitchFamily="50" charset="-128"/>
                <a:ea typeface="Meiryo UI" pitchFamily="50" charset="-128"/>
              </a:rPr>
              <a:t>１６万人以上</a:t>
            </a:r>
            <a:r>
              <a:rPr lang="ja-JP" altLang="en-US" sz="1000" dirty="0">
                <a:latin typeface="Meiryo UI" pitchFamily="50" charset="-128"/>
                <a:ea typeface="Meiryo UI" pitchFamily="50" charset="-128"/>
              </a:rPr>
              <a:t>のお客様で賑わいました。全国に約</a:t>
            </a:r>
            <a:r>
              <a:rPr lang="en-US" altLang="ja-JP" sz="1000" dirty="0">
                <a:latin typeface="Meiryo UI" pitchFamily="50" charset="-128"/>
                <a:ea typeface="Meiryo UI" pitchFamily="50" charset="-128"/>
              </a:rPr>
              <a:t>1,700</a:t>
            </a:r>
            <a:r>
              <a:rPr lang="ja-JP" altLang="en-US" sz="1000" dirty="0">
                <a:latin typeface="Meiryo UI" pitchFamily="50" charset="-128"/>
                <a:ea typeface="Meiryo UI" pitchFamily="50" charset="-128"/>
              </a:rPr>
              <a:t>ある商工会は、地域活性化のため、中小・小規模事業者による地域資源や伝統技術を活かした新しい商品づくりなどの取り組みを支援しています。</a:t>
            </a:r>
            <a:endParaRPr lang="en-US" altLang="ja-JP" sz="800" dirty="0">
              <a:latin typeface="Meiryo UI" pitchFamily="50" charset="-128"/>
              <a:ea typeface="Meiryo UI" pitchFamily="50" charset="-128"/>
            </a:endParaRPr>
          </a:p>
          <a:p>
            <a:r>
              <a:rPr lang="ja-JP" altLang="en-US" sz="1000" dirty="0">
                <a:latin typeface="Meiryo UI" pitchFamily="50" charset="-128"/>
                <a:ea typeface="Meiryo UI" pitchFamily="50" charset="-128"/>
              </a:rPr>
              <a:t>　「ニッポン全国物産展</a:t>
            </a:r>
            <a:r>
              <a:rPr lang="ja-JP" altLang="en-US" sz="1000" dirty="0" smtClean="0">
                <a:latin typeface="Meiryo UI" pitchFamily="50" charset="-128"/>
                <a:ea typeface="Meiryo UI" pitchFamily="50" charset="-128"/>
              </a:rPr>
              <a:t>２０１８」</a:t>
            </a:r>
            <a:r>
              <a:rPr lang="ja-JP" altLang="en-US" sz="1000" dirty="0">
                <a:latin typeface="Meiryo UI" pitchFamily="50" charset="-128"/>
                <a:ea typeface="Meiryo UI" pitchFamily="50" charset="-128"/>
              </a:rPr>
              <a:t>は、北は北海道から南は沖縄まで、全国から</a:t>
            </a:r>
            <a:r>
              <a:rPr lang="ja-JP" altLang="en-US" sz="1000" dirty="0" smtClean="0">
                <a:latin typeface="Meiryo UI" pitchFamily="50" charset="-128"/>
                <a:ea typeface="Meiryo UI" pitchFamily="50" charset="-128"/>
              </a:rPr>
              <a:t>３５０</a:t>
            </a:r>
            <a:r>
              <a:rPr lang="ja-JP" altLang="en-US" sz="1000" dirty="0">
                <a:latin typeface="Meiryo UI" pitchFamily="50" charset="-128"/>
                <a:ea typeface="Meiryo UI" pitchFamily="50" charset="-128"/>
              </a:rPr>
              <a:t>以上</a:t>
            </a:r>
            <a:r>
              <a:rPr lang="ja-JP" altLang="en-US" sz="1000" dirty="0" smtClean="0">
                <a:latin typeface="Meiryo UI" pitchFamily="50" charset="-128"/>
                <a:ea typeface="Meiryo UI" pitchFamily="50" charset="-128"/>
              </a:rPr>
              <a:t>の店舗が</a:t>
            </a:r>
            <a:r>
              <a:rPr lang="ja-JP" altLang="en-US" sz="1000" dirty="0">
                <a:latin typeface="Meiryo UI" pitchFamily="50" charset="-128"/>
                <a:ea typeface="Meiryo UI" pitchFamily="50" charset="-128"/>
              </a:rPr>
              <a:t>大集結し、昔ながらの名産や地域の特産品、技術を生かした新商品まで、日本列島の“旬”が大集合します！昔懐かしの商品から新たな気づきも！地域の “お爺さんやお婆さん“から“お兄さんやお姉さん”まで、全国</a:t>
            </a:r>
            <a:r>
              <a:rPr lang="ja-JP" altLang="en-US" sz="1000" dirty="0" smtClean="0">
                <a:latin typeface="Meiryo UI" pitchFamily="50" charset="-128"/>
                <a:ea typeface="Meiryo UI" pitchFamily="50" charset="-128"/>
              </a:rPr>
              <a:t>各地で</a:t>
            </a:r>
            <a:r>
              <a:rPr lang="ja-JP" altLang="en-US" sz="1000" dirty="0">
                <a:latin typeface="Meiryo UI" pitchFamily="50" charset="-128"/>
                <a:ea typeface="Meiryo UI" pitchFamily="50" charset="-128"/>
              </a:rPr>
              <a:t>頑張る生産者が直接来場！商品だけでなく生産者との温かいふれあいもたっぷり</a:t>
            </a:r>
            <a:r>
              <a:rPr lang="ja-JP" altLang="en-US" sz="1000" dirty="0" smtClean="0">
                <a:latin typeface="Meiryo UI" pitchFamily="50" charset="-128"/>
                <a:ea typeface="Meiryo UI" pitchFamily="50" charset="-128"/>
              </a:rPr>
              <a:t>！</a:t>
            </a:r>
            <a:r>
              <a:rPr lang="ja-JP" altLang="en-US" sz="1000" b="1" dirty="0" smtClean="0">
                <a:latin typeface="Meiryo UI" pitchFamily="50" charset="-128"/>
                <a:ea typeface="Meiryo UI" pitchFamily="50" charset="-128"/>
              </a:rPr>
              <a:t>各県</a:t>
            </a:r>
            <a:r>
              <a:rPr lang="ja-JP" altLang="en-US" sz="1000" b="1" dirty="0">
                <a:latin typeface="Meiryo UI" pitchFamily="50" charset="-128"/>
                <a:ea typeface="Meiryo UI" pitchFamily="50" charset="-128"/>
              </a:rPr>
              <a:t>から人気のご当地キャラクターも応援来場予定で楽しみ満載です。</a:t>
            </a:r>
          </a:p>
          <a:p>
            <a:r>
              <a:rPr lang="ja-JP" altLang="en-US" sz="1000" b="1" dirty="0" smtClean="0">
                <a:solidFill>
                  <a:srgbClr val="FF0000"/>
                </a:solidFill>
                <a:latin typeface="Meiryo UI" pitchFamily="50" charset="-128"/>
                <a:ea typeface="Meiryo UI" pitchFamily="50" charset="-128"/>
              </a:rPr>
              <a:t>今回は初日</a:t>
            </a:r>
            <a:r>
              <a:rPr lang="en-US" altLang="ja-JP" sz="1000" b="1" dirty="0" smtClean="0">
                <a:solidFill>
                  <a:srgbClr val="FF0000"/>
                </a:solidFill>
                <a:latin typeface="Meiryo UI" pitchFamily="50" charset="-128"/>
                <a:ea typeface="Meiryo UI" pitchFamily="50" charset="-128"/>
              </a:rPr>
              <a:t>11/16</a:t>
            </a:r>
            <a:r>
              <a:rPr lang="ja-JP" altLang="en-US" sz="1000" b="1" dirty="0" smtClean="0">
                <a:solidFill>
                  <a:srgbClr val="FF0000"/>
                </a:solidFill>
                <a:latin typeface="Meiryo UI" pitchFamily="50" charset="-128"/>
                <a:ea typeface="Meiryo UI" pitchFamily="50" charset="-128"/>
              </a:rPr>
              <a:t>のスペシャル企画として、女優の紫吹淳さんが</a:t>
            </a:r>
            <a:r>
              <a:rPr lang="en-US" altLang="ja-JP" sz="1000" b="1" dirty="0" smtClean="0">
                <a:solidFill>
                  <a:srgbClr val="FF0000"/>
                </a:solidFill>
                <a:latin typeface="Meiryo UI" pitchFamily="50" charset="-128"/>
                <a:ea typeface="Meiryo UI" pitchFamily="50" charset="-128"/>
              </a:rPr>
              <a:t>11:30</a:t>
            </a:r>
            <a:r>
              <a:rPr lang="ja-JP" altLang="en-US" sz="1000" b="1" dirty="0" smtClean="0">
                <a:solidFill>
                  <a:srgbClr val="FF0000"/>
                </a:solidFill>
                <a:latin typeface="Meiryo UI" pitchFamily="50" charset="-128"/>
                <a:ea typeface="Meiryo UI" pitchFamily="50" charset="-128"/>
              </a:rPr>
              <a:t>～</a:t>
            </a:r>
            <a:r>
              <a:rPr lang="en-US" altLang="ja-JP" sz="1000" b="1" dirty="0" smtClean="0">
                <a:solidFill>
                  <a:srgbClr val="FF0000"/>
                </a:solidFill>
                <a:latin typeface="Meiryo UI" pitchFamily="50" charset="-128"/>
                <a:ea typeface="Meiryo UI" pitchFamily="50" charset="-128"/>
              </a:rPr>
              <a:t>12:30</a:t>
            </a:r>
            <a:r>
              <a:rPr lang="ja-JP" altLang="en-US" sz="1000" b="1" dirty="0" smtClean="0">
                <a:solidFill>
                  <a:srgbClr val="FF0000"/>
                </a:solidFill>
                <a:latin typeface="Meiryo UI" pitchFamily="50" charset="-128"/>
                <a:ea typeface="Meiryo UI" pitchFamily="50" charset="-128"/>
              </a:rPr>
              <a:t>にトークショーを実施！！</a:t>
            </a:r>
            <a:endParaRPr lang="ja-JP" altLang="en-US" sz="1000" b="1" dirty="0">
              <a:solidFill>
                <a:srgbClr val="FF0000"/>
              </a:solidFill>
              <a:latin typeface="Meiryo UI" pitchFamily="50" charset="-128"/>
              <a:ea typeface="Meiryo UI" pitchFamily="50" charset="-128"/>
            </a:endParaRPr>
          </a:p>
          <a:p>
            <a:r>
              <a:rPr lang="ja-JP" altLang="en-US" sz="1000" dirty="0">
                <a:latin typeface="Meiryo UI" pitchFamily="50" charset="-128"/>
                <a:ea typeface="Meiryo UI" pitchFamily="50" charset="-128"/>
              </a:rPr>
              <a:t>　</a:t>
            </a:r>
            <a:r>
              <a:rPr lang="ja-JP" altLang="en-US" sz="1000" b="1" dirty="0" smtClean="0">
                <a:latin typeface="Meiryo UI" pitchFamily="50" charset="-128"/>
                <a:ea typeface="Meiryo UI" pitchFamily="50" charset="-128"/>
              </a:rPr>
              <a:t>毎年大好評！全国</a:t>
            </a:r>
            <a:r>
              <a:rPr lang="ja-JP" altLang="en-US" sz="1000" b="1" dirty="0">
                <a:latin typeface="Meiryo UI" pitchFamily="50" charset="-128"/>
                <a:ea typeface="Meiryo UI" pitchFamily="50" charset="-128"/>
              </a:rPr>
              <a:t>の</a:t>
            </a:r>
            <a:r>
              <a:rPr lang="ja-JP" altLang="en-US" sz="1000" b="1" dirty="0" smtClean="0">
                <a:latin typeface="Meiryo UI" pitchFamily="50" charset="-128"/>
                <a:ea typeface="Meiryo UI" pitchFamily="50" charset="-128"/>
              </a:rPr>
              <a:t>“ご当地フード”を味わえる</a:t>
            </a:r>
            <a:r>
              <a:rPr lang="ja-JP" altLang="en-US" sz="1000" b="1" dirty="0">
                <a:solidFill>
                  <a:srgbClr val="3333FF"/>
                </a:solidFill>
                <a:latin typeface="Meiryo UI" pitchFamily="50" charset="-128"/>
                <a:ea typeface="Meiryo UI" pitchFamily="50" charset="-128"/>
              </a:rPr>
              <a:t>「おらが自慢のご当地フードコート</a:t>
            </a:r>
            <a:r>
              <a:rPr lang="ja-JP" altLang="en-US" sz="1000" b="1" dirty="0" smtClean="0">
                <a:solidFill>
                  <a:srgbClr val="3333FF"/>
                </a:solidFill>
                <a:latin typeface="Meiryo UI" pitchFamily="50" charset="-128"/>
                <a:ea typeface="Meiryo UI" pitchFamily="50" charset="-128"/>
              </a:rPr>
              <a:t>」</a:t>
            </a:r>
            <a:r>
              <a:rPr lang="en-US" altLang="ja-JP" sz="1000" b="1" dirty="0" smtClean="0">
                <a:latin typeface="Meiryo UI" pitchFamily="50" charset="-128"/>
                <a:ea typeface="Meiryo UI" pitchFamily="50" charset="-128"/>
              </a:rPr>
              <a:t>※</a:t>
            </a:r>
            <a:r>
              <a:rPr lang="ja-JP" altLang="en-US" sz="1000" b="1" dirty="0" smtClean="0">
                <a:latin typeface="Meiryo UI" pitchFamily="50" charset="-128"/>
                <a:ea typeface="Meiryo UI" pitchFamily="50" charset="-128"/>
              </a:rPr>
              <a:t>も開催。</a:t>
            </a:r>
            <a:endParaRPr lang="en-US" altLang="ja-JP" sz="1000" b="1" dirty="0" smtClean="0">
              <a:latin typeface="Meiryo UI" pitchFamily="50" charset="-128"/>
              <a:ea typeface="Meiryo UI" pitchFamily="50" charset="-128"/>
            </a:endParaRPr>
          </a:p>
          <a:p>
            <a:r>
              <a:rPr lang="ja-JP" altLang="en-US" sz="1000" b="1" dirty="0" smtClean="0">
                <a:latin typeface="Meiryo UI" pitchFamily="50" charset="-128"/>
                <a:ea typeface="Meiryo UI" pitchFamily="50" charset="-128"/>
              </a:rPr>
              <a:t>フードコートには東京</a:t>
            </a:r>
            <a:r>
              <a:rPr lang="ja-JP" altLang="en-US" sz="1000" b="1" dirty="0">
                <a:latin typeface="Meiryo UI" pitchFamily="50" charset="-128"/>
                <a:ea typeface="Meiryo UI" pitchFamily="50" charset="-128"/>
              </a:rPr>
              <a:t>初出展など</a:t>
            </a:r>
            <a:r>
              <a:rPr lang="ja-JP" altLang="en-US" sz="1000" b="1" dirty="0" smtClean="0">
                <a:latin typeface="Meiryo UI" pitchFamily="50" charset="-128"/>
                <a:ea typeface="Meiryo UI" pitchFamily="50" charset="-128"/>
              </a:rPr>
              <a:t>も！もちろん</a:t>
            </a:r>
            <a:r>
              <a:rPr lang="ja-JP" altLang="en-US" sz="1000" b="1" dirty="0">
                <a:solidFill>
                  <a:srgbClr val="3333FF"/>
                </a:solidFill>
                <a:latin typeface="Meiryo UI" pitchFamily="50" charset="-128"/>
                <a:ea typeface="Meiryo UI" pitchFamily="50" charset="-128"/>
              </a:rPr>
              <a:t>ショッピングサイト</a:t>
            </a:r>
            <a:r>
              <a:rPr lang="en-US" altLang="ja-JP" sz="1000" b="1" dirty="0">
                <a:solidFill>
                  <a:srgbClr val="3333FF"/>
                </a:solidFill>
                <a:latin typeface="Meiryo UI" pitchFamily="50" charset="-128"/>
                <a:ea typeface="Meiryo UI" pitchFamily="50" charset="-128"/>
              </a:rPr>
              <a:t>『</a:t>
            </a:r>
            <a:r>
              <a:rPr lang="ja-JP" altLang="en-US" sz="1000" b="1" dirty="0">
                <a:solidFill>
                  <a:srgbClr val="3333FF"/>
                </a:solidFill>
                <a:latin typeface="Meiryo UI" pitchFamily="50" charset="-128"/>
                <a:ea typeface="Meiryo UI" pitchFamily="50" charset="-128"/>
              </a:rPr>
              <a:t>ニッポンセレクト</a:t>
            </a:r>
            <a:r>
              <a:rPr lang="en-US" altLang="ja-JP" sz="1000" b="1" dirty="0">
                <a:solidFill>
                  <a:srgbClr val="3333FF"/>
                </a:solidFill>
                <a:latin typeface="Meiryo UI" pitchFamily="50" charset="-128"/>
                <a:ea typeface="Meiryo UI" pitchFamily="50" charset="-128"/>
              </a:rPr>
              <a:t>.com』</a:t>
            </a:r>
            <a:r>
              <a:rPr lang="ja-JP" altLang="en-US" sz="1000" b="1" dirty="0">
                <a:solidFill>
                  <a:srgbClr val="3333FF"/>
                </a:solidFill>
                <a:latin typeface="Meiryo UI" pitchFamily="50" charset="-128"/>
                <a:ea typeface="Meiryo UI" pitchFamily="50" charset="-128"/>
              </a:rPr>
              <a:t>とのコラボコーナー</a:t>
            </a:r>
            <a:r>
              <a:rPr lang="en-US" altLang="ja-JP" sz="800" b="1" dirty="0" smtClean="0">
                <a:latin typeface="Meiryo UI" pitchFamily="50" charset="-128"/>
                <a:ea typeface="Meiryo UI" pitchFamily="50" charset="-128"/>
              </a:rPr>
              <a:t>※</a:t>
            </a:r>
            <a:r>
              <a:rPr lang="ja-JP" altLang="en-US" sz="1000" b="1" dirty="0" smtClean="0">
                <a:latin typeface="Meiryo UI" pitchFamily="50" charset="-128"/>
                <a:ea typeface="Meiryo UI" pitchFamily="50" charset="-128"/>
              </a:rPr>
              <a:t>も実施。</a:t>
            </a:r>
            <a:r>
              <a:rPr lang="ja-JP" altLang="en-US" sz="1000" dirty="0">
                <a:latin typeface="Meiryo UI" pitchFamily="50" charset="-128"/>
                <a:ea typeface="Meiryo UI" pitchFamily="50" charset="-128"/>
              </a:rPr>
              <a:t>　</a:t>
            </a:r>
            <a:endParaRPr lang="en-US" altLang="ja-JP" sz="1000" dirty="0" smtClean="0">
              <a:latin typeface="Meiryo UI" pitchFamily="50" charset="-128"/>
              <a:ea typeface="Meiryo UI" pitchFamily="50" charset="-128"/>
            </a:endParaRPr>
          </a:p>
          <a:p>
            <a:r>
              <a:rPr lang="ja-JP" altLang="en-US" sz="1000" dirty="0" smtClean="0">
                <a:latin typeface="Meiryo UI" pitchFamily="50" charset="-128"/>
                <a:ea typeface="Meiryo UI" pitchFamily="50" charset="-128"/>
              </a:rPr>
              <a:t>そして</a:t>
            </a:r>
            <a:r>
              <a:rPr lang="ja-JP" altLang="en-US" sz="1000" dirty="0">
                <a:latin typeface="Meiryo UI" pitchFamily="50" charset="-128"/>
                <a:ea typeface="Meiryo UI" pitchFamily="50" charset="-128"/>
              </a:rPr>
              <a:t>、毎回大好評を得ている、全国４７都道府県の個性ある</a:t>
            </a:r>
            <a:r>
              <a:rPr lang="en-US" altLang="ja-JP" sz="1000" dirty="0">
                <a:latin typeface="Meiryo UI" pitchFamily="50" charset="-128"/>
                <a:ea typeface="Meiryo UI" pitchFamily="50" charset="-128"/>
              </a:rPr>
              <a:t>“</a:t>
            </a:r>
            <a:r>
              <a:rPr lang="ja-JP" altLang="en-US" sz="1000" dirty="0">
                <a:latin typeface="Meiryo UI" pitchFamily="50" charset="-128"/>
                <a:ea typeface="Meiryo UI" pitchFamily="50" charset="-128"/>
              </a:rPr>
              <a:t>おやつ”を一堂に</a:t>
            </a:r>
            <a:r>
              <a:rPr lang="ja-JP" altLang="en-US" sz="1000" dirty="0" smtClean="0">
                <a:latin typeface="Meiryo UI" pitchFamily="50" charset="-128"/>
                <a:ea typeface="Meiryo UI" pitchFamily="50" charset="-128"/>
              </a:rPr>
              <a:t>会した</a:t>
            </a:r>
            <a:r>
              <a:rPr lang="ja-JP" altLang="en-US" sz="1000" b="1" dirty="0" smtClean="0">
                <a:solidFill>
                  <a:srgbClr val="3333FF"/>
                </a:solidFill>
                <a:latin typeface="Meiryo UI" pitchFamily="50" charset="-128"/>
                <a:ea typeface="Meiryo UI" pitchFamily="50" charset="-128"/>
              </a:rPr>
              <a:t>「第９回</a:t>
            </a:r>
            <a:r>
              <a:rPr lang="ja-JP" altLang="en-US" sz="1000" b="1" dirty="0">
                <a:solidFill>
                  <a:srgbClr val="3333FF"/>
                </a:solidFill>
                <a:latin typeface="Meiryo UI" pitchFamily="50" charset="-128"/>
                <a:ea typeface="Meiryo UI" pitchFamily="50" charset="-128"/>
              </a:rPr>
              <a:t>ニッポン全国ご当地</a:t>
            </a:r>
            <a:r>
              <a:rPr lang="ja-JP" altLang="en-US" sz="1000" b="1" dirty="0" smtClean="0">
                <a:solidFill>
                  <a:srgbClr val="3333FF"/>
                </a:solidFill>
                <a:latin typeface="Meiryo UI" pitchFamily="50" charset="-128"/>
                <a:ea typeface="Meiryo UI" pitchFamily="50" charset="-128"/>
              </a:rPr>
              <a:t>おやつランキング</a:t>
            </a:r>
            <a:r>
              <a:rPr lang="ja-JP" altLang="en-US" sz="1000" b="1" dirty="0">
                <a:solidFill>
                  <a:srgbClr val="3333FF"/>
                </a:solidFill>
                <a:latin typeface="Meiryo UI" pitchFamily="50" charset="-128"/>
                <a:ea typeface="Meiryo UI" pitchFamily="50" charset="-128"/>
              </a:rPr>
              <a:t>」</a:t>
            </a:r>
            <a:r>
              <a:rPr lang="en-US" altLang="ja-JP" sz="800" b="1" dirty="0" smtClean="0">
                <a:latin typeface="Meiryo UI" pitchFamily="50" charset="-128"/>
                <a:ea typeface="Meiryo UI" pitchFamily="50" charset="-128"/>
              </a:rPr>
              <a:t>※</a:t>
            </a:r>
            <a:r>
              <a:rPr lang="ja-JP" altLang="en-US" sz="800" b="1" dirty="0" smtClean="0">
                <a:latin typeface="Meiryo UI" pitchFamily="50" charset="-128"/>
                <a:ea typeface="Meiryo UI" pitchFamily="50" charset="-128"/>
              </a:rPr>
              <a:t> </a:t>
            </a:r>
            <a:r>
              <a:rPr lang="ja-JP" altLang="en-US" sz="1000" b="1" dirty="0">
                <a:latin typeface="Meiryo UI" pitchFamily="50" charset="-128"/>
                <a:ea typeface="Meiryo UI" pitchFamily="50" charset="-128"/>
              </a:rPr>
              <a:t>歴代のグランプリが集い新作発表なども</a:t>
            </a:r>
            <a:r>
              <a:rPr lang="ja-JP" altLang="en-US" sz="1000" b="1" dirty="0" smtClean="0">
                <a:latin typeface="Meiryo UI" pitchFamily="50" charset="-128"/>
                <a:ea typeface="Meiryo UI" pitchFamily="50" charset="-128"/>
              </a:rPr>
              <a:t>ある</a:t>
            </a:r>
            <a:r>
              <a:rPr lang="ja-JP" altLang="en-US" sz="1000" b="1" dirty="0" smtClean="0">
                <a:solidFill>
                  <a:srgbClr val="3333FF"/>
                </a:solidFill>
                <a:latin typeface="Meiryo UI" pitchFamily="50" charset="-128"/>
                <a:ea typeface="Meiryo UI" pitchFamily="50" charset="-128"/>
              </a:rPr>
              <a:t>「</a:t>
            </a:r>
            <a:r>
              <a:rPr lang="ja-JP" altLang="en-US" sz="1000" b="1" dirty="0">
                <a:solidFill>
                  <a:srgbClr val="3333FF"/>
                </a:solidFill>
                <a:latin typeface="Meiryo UI" pitchFamily="50" charset="-128"/>
                <a:ea typeface="Meiryo UI" pitchFamily="50" charset="-128"/>
              </a:rPr>
              <a:t>おやつ殿堂」</a:t>
            </a:r>
            <a:r>
              <a:rPr lang="en-US" altLang="ja-JP" sz="800" b="1" dirty="0">
                <a:latin typeface="Meiryo UI" pitchFamily="50" charset="-128"/>
                <a:ea typeface="Meiryo UI" pitchFamily="50" charset="-128"/>
              </a:rPr>
              <a:t>※</a:t>
            </a:r>
            <a:r>
              <a:rPr lang="ja-JP" altLang="en-US" sz="1000" dirty="0">
                <a:latin typeface="Meiryo UI" pitchFamily="50" charset="-128"/>
                <a:ea typeface="Meiryo UI" pitchFamily="50" charset="-128"/>
              </a:rPr>
              <a:t>コーナーなど</a:t>
            </a:r>
            <a:r>
              <a:rPr lang="ja-JP" altLang="en-US" sz="1000" dirty="0" smtClean="0">
                <a:latin typeface="Meiryo UI" pitchFamily="50" charset="-128"/>
                <a:ea typeface="Meiryo UI" pitchFamily="50" charset="-128"/>
              </a:rPr>
              <a:t>、</a:t>
            </a:r>
            <a:endParaRPr lang="en-US" altLang="ja-JP" sz="1000" dirty="0" smtClean="0">
              <a:latin typeface="Meiryo UI" pitchFamily="50" charset="-128"/>
              <a:ea typeface="Meiryo UI" pitchFamily="50" charset="-128"/>
            </a:endParaRPr>
          </a:p>
          <a:p>
            <a:r>
              <a:rPr lang="ja-JP" altLang="en-US" sz="1000" dirty="0" smtClean="0">
                <a:latin typeface="Meiryo UI" pitchFamily="50" charset="-128"/>
                <a:ea typeface="Meiryo UI" pitchFamily="50" charset="-128"/>
              </a:rPr>
              <a:t>楽しみ</a:t>
            </a:r>
            <a:r>
              <a:rPr lang="ja-JP" altLang="en-US" sz="1000" dirty="0">
                <a:latin typeface="Meiryo UI" pitchFamily="50" charset="-128"/>
                <a:ea typeface="Meiryo UI" pitchFamily="50" charset="-128"/>
              </a:rPr>
              <a:t>なイベントが盛りだくさん</a:t>
            </a:r>
            <a:r>
              <a:rPr lang="ja-JP" altLang="en-US" sz="1000" dirty="0" smtClean="0">
                <a:latin typeface="Meiryo UI" pitchFamily="50" charset="-128"/>
                <a:ea typeface="Meiryo UI" pitchFamily="50" charset="-128"/>
              </a:rPr>
              <a:t>。（</a:t>
            </a: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報道資料ご参照</a:t>
            </a:r>
            <a:r>
              <a:rPr lang="ja-JP" altLang="en-US" sz="1000" dirty="0">
                <a:latin typeface="Meiryo UI" pitchFamily="50" charset="-128"/>
                <a:ea typeface="Meiryo UI" pitchFamily="50" charset="-128"/>
              </a:rPr>
              <a:t>）</a:t>
            </a:r>
            <a:endParaRPr lang="ja-JP" altLang="en-US" sz="800" dirty="0">
              <a:latin typeface="Meiryo UI" pitchFamily="50" charset="-128"/>
              <a:ea typeface="Meiryo UI" pitchFamily="50" charset="-128"/>
            </a:endParaRPr>
          </a:p>
          <a:p>
            <a:r>
              <a:rPr lang="ja-JP" altLang="en-US" sz="1000" dirty="0">
                <a:latin typeface="Meiryo UI" pitchFamily="50" charset="-128"/>
                <a:ea typeface="Meiryo UI" pitchFamily="50" charset="-128"/>
              </a:rPr>
              <a:t>　このほど開催概要が決定いたしましたのでご案内いたします。告知・報道など、ご協力のほどよろしくお願いいたします。</a:t>
            </a:r>
          </a:p>
        </p:txBody>
      </p:sp>
      <p:sp>
        <p:nvSpPr>
          <p:cNvPr id="2053" name="Text Box 10"/>
          <p:cNvSpPr txBox="1">
            <a:spLocks noChangeArrowheads="1"/>
          </p:cNvSpPr>
          <p:nvPr/>
        </p:nvSpPr>
        <p:spPr bwMode="auto">
          <a:xfrm>
            <a:off x="5257800" y="107950"/>
            <a:ext cx="1600200" cy="274638"/>
          </a:xfrm>
          <a:prstGeom prst="rect">
            <a:avLst/>
          </a:prstGeom>
          <a:noFill/>
          <a:ln w="9525">
            <a:noFill/>
            <a:miter lim="800000"/>
            <a:headEnd/>
            <a:tailEnd/>
          </a:ln>
        </p:spPr>
        <p:txBody>
          <a:bodyPr>
            <a:spAutoFit/>
          </a:bodyPr>
          <a:lstStyle/>
          <a:p>
            <a:pPr algn="r"/>
            <a:r>
              <a:rPr lang="ja-JP" altLang="en-US" sz="1200" dirty="0" smtClean="0">
                <a:latin typeface="ＭＳ Ｐゴシック" pitchFamily="50" charset="-128"/>
              </a:rPr>
              <a:t>201</a:t>
            </a:r>
            <a:r>
              <a:rPr lang="en-US" altLang="ja-JP" sz="1200" dirty="0" smtClean="0">
                <a:latin typeface="ＭＳ Ｐゴシック" pitchFamily="50" charset="-128"/>
              </a:rPr>
              <a:t>8</a:t>
            </a:r>
            <a:r>
              <a:rPr lang="ja-JP" altLang="en-US" sz="1200" dirty="0" smtClean="0">
                <a:latin typeface="ＭＳ Ｐゴシック" pitchFamily="50" charset="-128"/>
              </a:rPr>
              <a:t>年</a:t>
            </a:r>
            <a:r>
              <a:rPr lang="en-US" altLang="ja-JP" sz="1200" dirty="0">
                <a:latin typeface="ＭＳ Ｐゴシック" pitchFamily="50" charset="-128"/>
              </a:rPr>
              <a:t>10</a:t>
            </a:r>
            <a:r>
              <a:rPr lang="ja-JP" altLang="en-US" sz="1200" dirty="0">
                <a:latin typeface="ＭＳ Ｐゴシック" pitchFamily="50" charset="-128"/>
              </a:rPr>
              <a:t>月吉日</a:t>
            </a:r>
          </a:p>
        </p:txBody>
      </p:sp>
      <p:sp>
        <p:nvSpPr>
          <p:cNvPr id="2054" name="Text Box 22"/>
          <p:cNvSpPr txBox="1">
            <a:spLocks noChangeArrowheads="1"/>
          </p:cNvSpPr>
          <p:nvPr/>
        </p:nvSpPr>
        <p:spPr bwMode="auto">
          <a:xfrm>
            <a:off x="1341438" y="5592763"/>
            <a:ext cx="3887787" cy="274637"/>
          </a:xfrm>
          <a:prstGeom prst="rect">
            <a:avLst/>
          </a:prstGeom>
          <a:noFill/>
          <a:ln w="9525">
            <a:noFill/>
            <a:miter lim="800000"/>
            <a:headEnd/>
            <a:tailEnd/>
          </a:ln>
        </p:spPr>
        <p:txBody>
          <a:bodyPr>
            <a:spAutoFit/>
          </a:bodyPr>
          <a:lstStyle/>
          <a:p>
            <a:pPr algn="ctr"/>
            <a:r>
              <a:rPr lang="en-US" altLang="ja-JP" sz="1200" b="1" dirty="0">
                <a:latin typeface="Meiryo UI" pitchFamily="50" charset="-128"/>
                <a:ea typeface="Meiryo UI" pitchFamily="50" charset="-128"/>
              </a:rPr>
              <a:t>=</a:t>
            </a:r>
            <a:r>
              <a:rPr lang="ja-JP" altLang="en-US" sz="1200" b="1" dirty="0">
                <a:latin typeface="Meiryo UI" pitchFamily="50" charset="-128"/>
                <a:ea typeface="Meiryo UI" pitchFamily="50" charset="-128"/>
              </a:rPr>
              <a:t>「ニッポン全国物産展</a:t>
            </a:r>
            <a:r>
              <a:rPr lang="ja-JP" altLang="en-US" sz="1200" b="1" dirty="0" smtClean="0">
                <a:latin typeface="Meiryo UI" pitchFamily="50" charset="-128"/>
                <a:ea typeface="Meiryo UI" pitchFamily="50" charset="-128"/>
              </a:rPr>
              <a:t>２０１８」</a:t>
            </a:r>
            <a:r>
              <a:rPr lang="ja-JP" altLang="en-US" sz="1200" b="1" dirty="0">
                <a:latin typeface="Meiryo UI" pitchFamily="50" charset="-128"/>
                <a:ea typeface="Meiryo UI" pitchFamily="50" charset="-128"/>
              </a:rPr>
              <a:t>開催概要</a:t>
            </a:r>
            <a:r>
              <a:rPr lang="en-US" altLang="ja-JP" sz="1200" b="1" dirty="0">
                <a:latin typeface="Meiryo UI" pitchFamily="50" charset="-128"/>
                <a:ea typeface="Meiryo UI" pitchFamily="50" charset="-128"/>
              </a:rPr>
              <a:t>=</a:t>
            </a:r>
          </a:p>
        </p:txBody>
      </p:sp>
      <p:sp>
        <p:nvSpPr>
          <p:cNvPr id="2055" name="AutoShape 30"/>
          <p:cNvSpPr>
            <a:spLocks noChangeArrowheads="1"/>
          </p:cNvSpPr>
          <p:nvPr/>
        </p:nvSpPr>
        <p:spPr bwMode="auto">
          <a:xfrm>
            <a:off x="333375" y="8215313"/>
            <a:ext cx="6223000" cy="857250"/>
          </a:xfrm>
          <a:prstGeom prst="rect">
            <a:avLst/>
          </a:prstGeom>
          <a:noFill/>
          <a:ln w="9525">
            <a:solidFill>
              <a:schemeClr val="tx1"/>
            </a:solidFill>
            <a:miter lim="800000"/>
            <a:headEnd/>
            <a:tailEnd/>
          </a:ln>
        </p:spPr>
        <p:txBody>
          <a:bodyPr tIns="38520" bIns="38520"/>
          <a:lstStyle/>
          <a:p>
            <a:pPr algn="ctr"/>
            <a:r>
              <a:rPr lang="ja-JP" altLang="en-US" sz="1000" b="1" dirty="0">
                <a:latin typeface="ＭＳ Ｐゴシック" pitchFamily="50" charset="-128"/>
              </a:rPr>
              <a:t>＝報道関係者様からの告知・写真データ提供・取材などに関するお問い合わせは＝</a:t>
            </a:r>
          </a:p>
          <a:p>
            <a:pPr algn="ctr"/>
            <a:r>
              <a:rPr lang="ja-JP" altLang="en-US" sz="1000" b="1" dirty="0" smtClean="0">
                <a:latin typeface="ＭＳ Ｐゴシック" pitchFamily="50" charset="-128"/>
              </a:rPr>
              <a:t>ニッポン</a:t>
            </a:r>
            <a:r>
              <a:rPr lang="ja-JP" altLang="en-US" sz="1000" b="1" dirty="0">
                <a:latin typeface="ＭＳ Ｐゴシック" pitchFamily="50" charset="-128"/>
              </a:rPr>
              <a:t>全国</a:t>
            </a:r>
            <a:r>
              <a:rPr lang="ja-JP" altLang="en-US" sz="1000" b="1" dirty="0" smtClean="0">
                <a:latin typeface="ＭＳ Ｐゴシック" pitchFamily="50" charset="-128"/>
              </a:rPr>
              <a:t>物産展事務局</a:t>
            </a:r>
            <a:endParaRPr lang="ja-JP" altLang="en-US" sz="1000" b="1" dirty="0">
              <a:latin typeface="ＭＳ Ｐゴシック" pitchFamily="50" charset="-128"/>
            </a:endParaRPr>
          </a:p>
          <a:p>
            <a:pPr algn="ctr"/>
            <a:r>
              <a:rPr lang="en-US" altLang="ja-JP" sz="1000" b="1" dirty="0" smtClean="0">
                <a:latin typeface="ＭＳ Ｐゴシック" pitchFamily="50" charset="-128"/>
              </a:rPr>
              <a:t>PR</a:t>
            </a:r>
            <a:r>
              <a:rPr lang="ja-JP" altLang="en-US" sz="1000" b="1" dirty="0" smtClean="0">
                <a:latin typeface="ＭＳ Ｐゴシック" pitchFamily="50" charset="-128"/>
              </a:rPr>
              <a:t>担当</a:t>
            </a:r>
            <a:r>
              <a:rPr lang="ja-JP" altLang="en-US" sz="1000" b="1" dirty="0">
                <a:latin typeface="ＭＳ Ｐゴシック" pitchFamily="50" charset="-128"/>
              </a:rPr>
              <a:t>：木村（携帯：</a:t>
            </a:r>
            <a:r>
              <a:rPr lang="en-US" altLang="ja-JP" sz="1000" b="1" dirty="0">
                <a:latin typeface="ＭＳ Ｐゴシック" pitchFamily="50" charset="-128"/>
              </a:rPr>
              <a:t>090-9851-8193</a:t>
            </a:r>
            <a:r>
              <a:rPr lang="ja-JP" altLang="en-US" sz="1200" b="1" dirty="0">
                <a:latin typeface="ＭＳ Ｐゴシック" pitchFamily="50" charset="-128"/>
              </a:rPr>
              <a:t>）</a:t>
            </a:r>
            <a:r>
              <a:rPr lang="en-US" altLang="ja-JP" sz="1000" b="1" dirty="0">
                <a:latin typeface="ＭＳ Ｐゴシック" pitchFamily="50" charset="-128"/>
              </a:rPr>
              <a:t>/</a:t>
            </a:r>
            <a:r>
              <a:rPr lang="ja-JP" altLang="en-US" sz="1000" b="1" dirty="0">
                <a:latin typeface="ＭＳ Ｐゴシック" pitchFamily="50" charset="-128"/>
              </a:rPr>
              <a:t>和泉田（携帯：</a:t>
            </a:r>
            <a:r>
              <a:rPr lang="en-US" altLang="ja-JP" sz="1000" b="1" dirty="0">
                <a:latin typeface="ＭＳ Ｐゴシック" pitchFamily="50" charset="-128"/>
              </a:rPr>
              <a:t>080-8777-4332</a:t>
            </a:r>
            <a:r>
              <a:rPr lang="ja-JP" altLang="en-US" sz="1000" b="1" dirty="0">
                <a:latin typeface="ＭＳ Ｐゴシック" pitchFamily="50" charset="-128"/>
              </a:rPr>
              <a:t>）</a:t>
            </a:r>
          </a:p>
          <a:p>
            <a:pPr algn="ctr"/>
            <a:r>
              <a:rPr lang="ja-JP" altLang="en-US" sz="1000" dirty="0">
                <a:latin typeface="ＭＳ Ｐゴシック" pitchFamily="50" charset="-128"/>
              </a:rPr>
              <a:t>〒</a:t>
            </a:r>
            <a:r>
              <a:rPr lang="en-US" altLang="ja-JP" sz="1000" dirty="0">
                <a:latin typeface="ＭＳ Ｐゴシック" pitchFamily="50" charset="-128"/>
              </a:rPr>
              <a:t>113-0033</a:t>
            </a:r>
            <a:r>
              <a:rPr lang="ja-JP" altLang="en-US" sz="1000" dirty="0">
                <a:latin typeface="ＭＳ Ｐゴシック" pitchFamily="50" charset="-128"/>
              </a:rPr>
              <a:t>　東京都文京区本郷</a:t>
            </a:r>
            <a:r>
              <a:rPr lang="en-US" altLang="ja-JP" sz="1000" dirty="0">
                <a:latin typeface="ＭＳ Ｐゴシック" pitchFamily="50" charset="-128"/>
              </a:rPr>
              <a:t>6-17-5 </a:t>
            </a:r>
            <a:r>
              <a:rPr lang="ja-JP" altLang="en-US" sz="1000" dirty="0">
                <a:latin typeface="ＭＳ Ｐゴシック" pitchFamily="50" charset="-128"/>
              </a:rPr>
              <a:t>㈱工芸社　ニッポン全国物産展</a:t>
            </a:r>
            <a:r>
              <a:rPr lang="ja-JP" altLang="en-US" sz="1000" dirty="0" smtClean="0">
                <a:latin typeface="ＭＳ Ｐゴシック" pitchFamily="50" charset="-128"/>
              </a:rPr>
              <a:t>事務局</a:t>
            </a:r>
            <a:endParaRPr lang="ja-JP" altLang="en-US" sz="1000" dirty="0">
              <a:latin typeface="ＭＳ Ｐゴシック" pitchFamily="50" charset="-128"/>
            </a:endParaRPr>
          </a:p>
          <a:p>
            <a:pPr algn="ctr"/>
            <a:r>
              <a:rPr lang="ja-JP" altLang="en-US" sz="1000" dirty="0">
                <a:latin typeface="ＭＳ Ｐゴシック" pitchFamily="50" charset="-128"/>
              </a:rPr>
              <a:t>ＴＥＬ：</a:t>
            </a:r>
            <a:r>
              <a:rPr lang="en-US" altLang="ja-JP" sz="1000" dirty="0">
                <a:latin typeface="ＭＳ Ｐゴシック" pitchFamily="50" charset="-128"/>
              </a:rPr>
              <a:t>03</a:t>
            </a:r>
            <a:r>
              <a:rPr lang="ja-JP" altLang="en-US" sz="1000" dirty="0">
                <a:latin typeface="ＭＳ Ｐゴシック" pitchFamily="50" charset="-128"/>
              </a:rPr>
              <a:t>－</a:t>
            </a:r>
            <a:r>
              <a:rPr lang="en-US" altLang="ja-JP" sz="1000" dirty="0">
                <a:latin typeface="ＭＳ Ｐゴシック" pitchFamily="50" charset="-128"/>
              </a:rPr>
              <a:t>3868</a:t>
            </a:r>
            <a:r>
              <a:rPr lang="ja-JP" altLang="en-US" sz="1000" dirty="0">
                <a:latin typeface="ＭＳ Ｐゴシック" pitchFamily="50" charset="-128"/>
              </a:rPr>
              <a:t>－</a:t>
            </a:r>
            <a:r>
              <a:rPr lang="en-US" altLang="ja-JP" sz="1000" dirty="0">
                <a:latin typeface="ＭＳ Ｐゴシック" pitchFamily="50" charset="-128"/>
              </a:rPr>
              <a:t>2880</a:t>
            </a:r>
            <a:r>
              <a:rPr lang="ja-JP" altLang="en-US" sz="1000" dirty="0">
                <a:latin typeface="ＭＳ Ｐゴシック" pitchFamily="50" charset="-128"/>
              </a:rPr>
              <a:t>　ＦＡＸ：</a:t>
            </a:r>
            <a:r>
              <a:rPr lang="en-US" altLang="ja-JP" sz="1000" dirty="0">
                <a:latin typeface="ＭＳ Ｐゴシック" pitchFamily="50" charset="-128"/>
              </a:rPr>
              <a:t>03</a:t>
            </a:r>
            <a:r>
              <a:rPr lang="ja-JP" altLang="en-US" sz="1000" dirty="0">
                <a:latin typeface="ＭＳ Ｐゴシック" pitchFamily="50" charset="-128"/>
              </a:rPr>
              <a:t>－</a:t>
            </a:r>
            <a:r>
              <a:rPr lang="en-US" altLang="ja-JP" sz="1000" dirty="0">
                <a:latin typeface="ＭＳ Ｐゴシック" pitchFamily="50" charset="-128"/>
              </a:rPr>
              <a:t>5684</a:t>
            </a:r>
            <a:r>
              <a:rPr lang="ja-JP" altLang="en-US" sz="1000" dirty="0">
                <a:latin typeface="ＭＳ Ｐゴシック" pitchFamily="50" charset="-128"/>
              </a:rPr>
              <a:t>－</a:t>
            </a:r>
            <a:r>
              <a:rPr lang="en-US" altLang="ja-JP" sz="1000" dirty="0">
                <a:latin typeface="ＭＳ Ｐゴシック" pitchFamily="50" charset="-128"/>
              </a:rPr>
              <a:t>7337</a:t>
            </a:r>
            <a:r>
              <a:rPr lang="ja-JP" altLang="en-US" sz="1000" dirty="0">
                <a:latin typeface="ＭＳ Ｐゴシック" pitchFamily="50" charset="-128"/>
              </a:rPr>
              <a:t>　</a:t>
            </a:r>
            <a:r>
              <a:rPr lang="en-US" altLang="ja-JP" sz="1000" dirty="0">
                <a:latin typeface="ＭＳ Ｐゴシック" pitchFamily="50" charset="-128"/>
              </a:rPr>
              <a:t>e-mail</a:t>
            </a:r>
            <a:r>
              <a:rPr lang="ja-JP" altLang="en-US" sz="1000" dirty="0">
                <a:latin typeface="ＭＳ Ｐゴシック" pitchFamily="50" charset="-128"/>
              </a:rPr>
              <a:t>：</a:t>
            </a:r>
            <a:r>
              <a:rPr lang="en-US" altLang="ja-JP" sz="1000" dirty="0">
                <a:latin typeface="ＭＳ Ｐゴシック" pitchFamily="50" charset="-128"/>
              </a:rPr>
              <a:t>h-kimura@joy.ocn.ne.jp</a:t>
            </a:r>
          </a:p>
        </p:txBody>
      </p:sp>
      <p:sp>
        <p:nvSpPr>
          <p:cNvPr id="2056" name="Text Box 31"/>
          <p:cNvSpPr txBox="1">
            <a:spLocks noChangeArrowheads="1"/>
          </p:cNvSpPr>
          <p:nvPr/>
        </p:nvSpPr>
        <p:spPr bwMode="auto">
          <a:xfrm>
            <a:off x="5257800" y="323850"/>
            <a:ext cx="1600200" cy="274638"/>
          </a:xfrm>
          <a:prstGeom prst="rect">
            <a:avLst/>
          </a:prstGeom>
          <a:noFill/>
          <a:ln w="9525">
            <a:noFill/>
            <a:miter lim="800000"/>
            <a:headEnd/>
            <a:tailEnd/>
          </a:ln>
        </p:spPr>
        <p:txBody>
          <a:bodyPr>
            <a:spAutoFit/>
          </a:bodyPr>
          <a:lstStyle/>
          <a:p>
            <a:pPr algn="r"/>
            <a:r>
              <a:rPr lang="ja-JP" altLang="en-US" sz="1200">
                <a:latin typeface="ＭＳ Ｐゴシック" pitchFamily="50" charset="-128"/>
              </a:rPr>
              <a:t>全国商工会連合会</a:t>
            </a:r>
          </a:p>
        </p:txBody>
      </p:sp>
      <p:pic>
        <p:nvPicPr>
          <p:cNvPr id="2057" name="Picture 16"/>
          <p:cNvPicPr>
            <a:picLocks noChangeAspect="1" noChangeArrowheads="1"/>
          </p:cNvPicPr>
          <p:nvPr/>
        </p:nvPicPr>
        <p:blipFill>
          <a:blip r:embed="rId2"/>
          <a:srcRect/>
          <a:stretch>
            <a:fillRect/>
          </a:stretch>
        </p:blipFill>
        <p:spPr bwMode="auto">
          <a:xfrm>
            <a:off x="2276475" y="34925"/>
            <a:ext cx="2160588" cy="504825"/>
          </a:xfrm>
          <a:prstGeom prst="rect">
            <a:avLst/>
          </a:prstGeom>
          <a:noFill/>
          <a:ln w="9525">
            <a:noFill/>
            <a:miter lim="800000"/>
            <a:headEnd/>
            <a:tailEnd/>
          </a:ln>
        </p:spPr>
      </p:pic>
      <p:sp>
        <p:nvSpPr>
          <p:cNvPr id="2058" name="テキスト ボックス 13"/>
          <p:cNvSpPr txBox="1">
            <a:spLocks noChangeArrowheads="1"/>
          </p:cNvSpPr>
          <p:nvPr/>
        </p:nvSpPr>
        <p:spPr bwMode="auto">
          <a:xfrm>
            <a:off x="71438" y="611188"/>
            <a:ext cx="6742112" cy="2308324"/>
          </a:xfrm>
          <a:prstGeom prst="rect">
            <a:avLst/>
          </a:prstGeom>
          <a:noFill/>
          <a:ln w="57150" cmpd="tri">
            <a:solidFill>
              <a:schemeClr val="accent2"/>
            </a:solidFill>
            <a:miter lim="800000"/>
            <a:headEnd/>
            <a:tailEnd/>
          </a:ln>
        </p:spPr>
        <p:txBody>
          <a:bodyPr>
            <a:spAutoFit/>
          </a:bodyPr>
          <a:lstStyle/>
          <a:p>
            <a:pPr algn="ctr"/>
            <a:r>
              <a:rPr lang="ja-JP" altLang="en-US" sz="1600" b="1" dirty="0">
                <a:solidFill>
                  <a:srgbClr val="FF0000"/>
                </a:solidFill>
                <a:latin typeface="ＭＳ Ｐゴシック" pitchFamily="50" charset="-128"/>
                <a:ea typeface="Meiryo UI" pitchFamily="50" charset="-128"/>
              </a:rPr>
              <a:t>＝日本最大規模の物産展＝</a:t>
            </a:r>
          </a:p>
          <a:p>
            <a:pPr algn="ctr"/>
            <a:r>
              <a:rPr lang="ja-JP" altLang="en-US" sz="1200" b="1" dirty="0">
                <a:solidFill>
                  <a:srgbClr val="FF0000"/>
                </a:solidFill>
                <a:latin typeface="ＭＳ Ｐゴシック" pitchFamily="50" charset="-128"/>
                <a:ea typeface="Meiryo UI" pitchFamily="50" charset="-128"/>
              </a:rPr>
              <a:t>全国</a:t>
            </a:r>
            <a:r>
              <a:rPr lang="en-US" altLang="ja-JP" sz="1200" b="1" dirty="0">
                <a:solidFill>
                  <a:srgbClr val="FF0000"/>
                </a:solidFill>
                <a:latin typeface="ＭＳ Ｐゴシック" pitchFamily="50" charset="-128"/>
                <a:ea typeface="Meiryo UI" pitchFamily="50" charset="-128"/>
              </a:rPr>
              <a:t>47</a:t>
            </a:r>
            <a:r>
              <a:rPr lang="ja-JP" altLang="en-US" sz="1200" b="1" dirty="0">
                <a:solidFill>
                  <a:srgbClr val="FF0000"/>
                </a:solidFill>
                <a:latin typeface="ＭＳ Ｐゴシック" pitchFamily="50" charset="-128"/>
                <a:ea typeface="Meiryo UI" pitchFamily="50" charset="-128"/>
              </a:rPr>
              <a:t>都道府県から</a:t>
            </a:r>
            <a:r>
              <a:rPr lang="en-US" altLang="ja-JP" sz="1200" b="1" dirty="0" smtClean="0">
                <a:solidFill>
                  <a:srgbClr val="FF0000"/>
                </a:solidFill>
                <a:latin typeface="ＭＳ Ｐゴシック" pitchFamily="50" charset="-128"/>
                <a:ea typeface="Meiryo UI" pitchFamily="50" charset="-128"/>
              </a:rPr>
              <a:t>350</a:t>
            </a:r>
            <a:r>
              <a:rPr lang="ja-JP" altLang="en-US" sz="1200" b="1" dirty="0" smtClean="0">
                <a:solidFill>
                  <a:srgbClr val="FF0000"/>
                </a:solidFill>
                <a:latin typeface="ＭＳ Ｐゴシック" pitchFamily="50" charset="-128"/>
                <a:ea typeface="Meiryo UI" pitchFamily="50" charset="-128"/>
              </a:rPr>
              <a:t>以上の店舗が出展。</a:t>
            </a:r>
            <a:endParaRPr lang="en-US" altLang="ja-JP" sz="1200" b="1" dirty="0">
              <a:solidFill>
                <a:srgbClr val="FF0000"/>
              </a:solidFill>
              <a:latin typeface="ＭＳ Ｐゴシック" pitchFamily="50" charset="-128"/>
              <a:ea typeface="Meiryo UI" pitchFamily="50" charset="-128"/>
            </a:endParaRPr>
          </a:p>
          <a:p>
            <a:pPr algn="ctr"/>
            <a:r>
              <a:rPr lang="ja-JP" altLang="en-US" sz="1200" b="1" dirty="0" smtClean="0">
                <a:solidFill>
                  <a:srgbClr val="FF0000"/>
                </a:solidFill>
                <a:latin typeface="ＭＳ Ｐゴシック" pitchFamily="50" charset="-128"/>
              </a:rPr>
              <a:t>集った名産</a:t>
            </a:r>
            <a:r>
              <a:rPr lang="ja-JP" altLang="en-US" sz="1200" b="1" dirty="0">
                <a:solidFill>
                  <a:srgbClr val="FF0000"/>
                </a:solidFill>
                <a:latin typeface="ＭＳ Ｐゴシック" pitchFamily="50" charset="-128"/>
              </a:rPr>
              <a:t>・特産品は、３，０００点以上！ご当地自慢の</a:t>
            </a:r>
            <a:r>
              <a:rPr lang="ja-JP" altLang="en-US" sz="1200" b="1" dirty="0" smtClean="0">
                <a:solidFill>
                  <a:srgbClr val="FF0000"/>
                </a:solidFill>
                <a:latin typeface="ＭＳ Ｐゴシック" pitchFamily="50" charset="-128"/>
              </a:rPr>
              <a:t>逸品の数々がここに集結</a:t>
            </a:r>
            <a:r>
              <a:rPr lang="ja-JP" altLang="en-US" sz="1200" b="1" dirty="0">
                <a:solidFill>
                  <a:srgbClr val="FF0000"/>
                </a:solidFill>
                <a:latin typeface="ＭＳ Ｐゴシック" pitchFamily="50" charset="-128"/>
              </a:rPr>
              <a:t>。</a:t>
            </a:r>
            <a:endParaRPr lang="ja-JP" altLang="en-US" sz="1200" b="1" dirty="0">
              <a:solidFill>
                <a:srgbClr val="FF0000"/>
              </a:solidFill>
              <a:latin typeface="ＭＳ Ｐゴシック" pitchFamily="50" charset="-128"/>
              <a:ea typeface="Meiryo UI" pitchFamily="50" charset="-128"/>
            </a:endParaRPr>
          </a:p>
          <a:p>
            <a:pPr algn="ct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全国</a:t>
            </a:r>
            <a:r>
              <a:rPr lang="ja-JP" altLang="en-US" sz="1200" b="1" dirty="0" smtClean="0">
                <a:latin typeface="Meiryo UI" pitchFamily="50" charset="-128"/>
                <a:ea typeface="Meiryo UI" pitchFamily="50" charset="-128"/>
              </a:rPr>
              <a:t>の“</a:t>
            </a:r>
            <a:r>
              <a:rPr lang="ja-JP" altLang="en-US" sz="1200" b="1" dirty="0">
                <a:latin typeface="Meiryo UI" pitchFamily="50" charset="-128"/>
                <a:ea typeface="Meiryo UI" pitchFamily="50" charset="-128"/>
              </a:rPr>
              <a:t>旬”</a:t>
            </a:r>
            <a:r>
              <a:rPr lang="ja-JP" altLang="en-US" sz="1200" b="1" dirty="0" smtClean="0">
                <a:latin typeface="Meiryo UI" pitchFamily="50" charset="-128"/>
                <a:ea typeface="Meiryo UI" pitchFamily="50" charset="-128"/>
              </a:rPr>
              <a:t>が今年も勢揃い、ニッポン</a:t>
            </a:r>
            <a:r>
              <a:rPr lang="ja-JP" altLang="en-US" sz="1200" b="1" dirty="0">
                <a:latin typeface="Meiryo UI" pitchFamily="50" charset="-128"/>
                <a:ea typeface="Meiryo UI" pitchFamily="50" charset="-128"/>
              </a:rPr>
              <a:t>の</a:t>
            </a:r>
            <a:r>
              <a:rPr lang="ja-JP" altLang="en-US" sz="1200" b="1" dirty="0" smtClean="0">
                <a:latin typeface="Meiryo UI" pitchFamily="50" charset="-128"/>
                <a:ea typeface="Meiryo UI" pitchFamily="50" charset="-128"/>
              </a:rPr>
              <a:t>イチオシここにあり！～</a:t>
            </a:r>
            <a:r>
              <a:rPr lang="ja-JP" altLang="en-US" sz="1200" dirty="0" smtClean="0">
                <a:solidFill>
                  <a:srgbClr val="FF0000"/>
                </a:solidFill>
                <a:latin typeface="Meiryo UI" pitchFamily="50" charset="-128"/>
                <a:ea typeface="Meiryo UI" pitchFamily="50" charset="-128"/>
              </a:rPr>
              <a:t> </a:t>
            </a:r>
            <a:endParaRPr lang="ja-JP" altLang="en-US" sz="1200" b="1" dirty="0">
              <a:solidFill>
                <a:srgbClr val="FF0000"/>
              </a:solidFill>
              <a:latin typeface="Meiryo UI" pitchFamily="50" charset="-128"/>
              <a:ea typeface="Meiryo UI" pitchFamily="50" charset="-128"/>
            </a:endParaRPr>
          </a:p>
          <a:p>
            <a:pPr algn="ctr"/>
            <a:r>
              <a:rPr lang="ja-JP" altLang="en-US" sz="2000" b="1" dirty="0">
                <a:latin typeface="Meiryo UI" pitchFamily="50" charset="-128"/>
                <a:ea typeface="Meiryo UI" pitchFamily="50" charset="-128"/>
              </a:rPr>
              <a:t>「ニッポン全国物産展</a:t>
            </a:r>
            <a:r>
              <a:rPr lang="en-US" altLang="ja-JP" sz="2000" b="1" dirty="0" smtClean="0">
                <a:latin typeface="Meiryo UI" pitchFamily="50" charset="-128"/>
                <a:ea typeface="Meiryo UI" pitchFamily="50" charset="-128"/>
              </a:rPr>
              <a:t>2018</a:t>
            </a:r>
            <a:r>
              <a:rPr lang="ja-JP" altLang="en-US" sz="2000" b="1" dirty="0" smtClean="0">
                <a:latin typeface="Meiryo UI" pitchFamily="50" charset="-128"/>
                <a:ea typeface="Meiryo UI" pitchFamily="50" charset="-128"/>
              </a:rPr>
              <a:t>」</a:t>
            </a:r>
            <a:endParaRPr lang="ja-JP" altLang="en-US" sz="2000" b="1" dirty="0">
              <a:latin typeface="Meiryo UI" pitchFamily="50" charset="-128"/>
              <a:ea typeface="Meiryo UI" pitchFamily="50" charset="-128"/>
            </a:endParaRPr>
          </a:p>
          <a:p>
            <a:pPr algn="ctr"/>
            <a:r>
              <a:rPr lang="en-US" altLang="ja-JP" sz="1600" b="1" dirty="0">
                <a:latin typeface="Meiryo UI" pitchFamily="50" charset="-128"/>
                <a:ea typeface="Meiryo UI" pitchFamily="50" charset="-128"/>
              </a:rPr>
              <a:t>11</a:t>
            </a:r>
            <a:r>
              <a:rPr lang="ja-JP" altLang="en-US" sz="1600" b="1" dirty="0">
                <a:latin typeface="Meiryo UI" pitchFamily="50" charset="-128"/>
                <a:ea typeface="Meiryo UI" pitchFamily="50" charset="-128"/>
              </a:rPr>
              <a:t>月</a:t>
            </a:r>
            <a:r>
              <a:rPr lang="en-US" altLang="ja-JP" sz="1600" b="1" dirty="0" smtClean="0">
                <a:latin typeface="Meiryo UI" pitchFamily="50" charset="-128"/>
                <a:ea typeface="Meiryo UI" pitchFamily="50" charset="-128"/>
              </a:rPr>
              <a:t>16</a:t>
            </a:r>
            <a:r>
              <a:rPr lang="ja-JP" altLang="en-US" sz="1600" b="1" dirty="0" smtClean="0">
                <a:latin typeface="Meiryo UI" pitchFamily="50" charset="-128"/>
                <a:ea typeface="Meiryo UI" pitchFamily="50" charset="-128"/>
              </a:rPr>
              <a:t>日</a:t>
            </a:r>
            <a:r>
              <a:rPr lang="ja-JP" altLang="en-US" sz="1600" b="1" dirty="0">
                <a:latin typeface="Meiryo UI" pitchFamily="50" charset="-128"/>
                <a:ea typeface="Meiryo UI" pitchFamily="50" charset="-128"/>
              </a:rPr>
              <a:t>（金）～</a:t>
            </a:r>
            <a:r>
              <a:rPr lang="en-US" altLang="ja-JP" sz="1600" b="1" dirty="0">
                <a:latin typeface="Meiryo UI" pitchFamily="50" charset="-128"/>
                <a:ea typeface="Meiryo UI" pitchFamily="50" charset="-128"/>
              </a:rPr>
              <a:t>11</a:t>
            </a:r>
            <a:r>
              <a:rPr lang="ja-JP" altLang="en-US" sz="1600" b="1" dirty="0">
                <a:latin typeface="Meiryo UI" pitchFamily="50" charset="-128"/>
                <a:ea typeface="Meiryo UI" pitchFamily="50" charset="-128"/>
              </a:rPr>
              <a:t>月</a:t>
            </a:r>
            <a:r>
              <a:rPr lang="en-US" altLang="ja-JP" sz="1600" b="1" dirty="0" smtClean="0">
                <a:latin typeface="Meiryo UI" pitchFamily="50" charset="-128"/>
                <a:ea typeface="Meiryo UI" pitchFamily="50" charset="-128"/>
              </a:rPr>
              <a:t>18</a:t>
            </a:r>
            <a:r>
              <a:rPr lang="ja-JP" altLang="en-US" sz="1600" b="1" dirty="0" smtClean="0">
                <a:latin typeface="Meiryo UI" pitchFamily="50" charset="-128"/>
                <a:ea typeface="Meiryo UI" pitchFamily="50" charset="-128"/>
              </a:rPr>
              <a:t>日</a:t>
            </a:r>
            <a:r>
              <a:rPr lang="ja-JP" altLang="en-US" sz="1600" b="1" dirty="0">
                <a:latin typeface="Meiryo UI" pitchFamily="50" charset="-128"/>
                <a:ea typeface="Meiryo UI" pitchFamily="50" charset="-128"/>
              </a:rPr>
              <a:t>（日）、池袋サンシャインシティ開催決定！</a:t>
            </a:r>
          </a:p>
          <a:p>
            <a:pPr algn="ctr"/>
            <a:r>
              <a:rPr lang="ja-JP" altLang="en-US" sz="1400" b="1" dirty="0">
                <a:solidFill>
                  <a:srgbClr val="0066CC"/>
                </a:solidFill>
                <a:latin typeface="Meiryo UI" pitchFamily="50" charset="-128"/>
                <a:ea typeface="Meiryo UI" pitchFamily="50" charset="-128"/>
              </a:rPr>
              <a:t>全国の“食</a:t>
            </a:r>
            <a:r>
              <a:rPr lang="en-US" altLang="ja-JP" sz="1400" b="1" dirty="0">
                <a:solidFill>
                  <a:srgbClr val="0066CC"/>
                </a:solidFill>
                <a:latin typeface="Meiryo UI" pitchFamily="50" charset="-128"/>
                <a:ea typeface="Meiryo UI" pitchFamily="50" charset="-128"/>
              </a:rPr>
              <a:t>”</a:t>
            </a:r>
            <a:r>
              <a:rPr lang="ja-JP" altLang="en-US" sz="1400" b="1" dirty="0">
                <a:solidFill>
                  <a:srgbClr val="0066CC"/>
                </a:solidFill>
                <a:latin typeface="Meiryo UI" pitchFamily="50" charset="-128"/>
                <a:ea typeface="Meiryo UI" pitchFamily="50" charset="-128"/>
              </a:rPr>
              <a:t>を選んで</a:t>
            </a:r>
            <a:r>
              <a:rPr lang="ja-JP" altLang="en-US" sz="1400" b="1" dirty="0" smtClean="0">
                <a:solidFill>
                  <a:srgbClr val="0066CC"/>
                </a:solidFill>
                <a:latin typeface="Meiryo UI" pitchFamily="50" charset="-128"/>
                <a:ea typeface="Meiryo UI" pitchFamily="50" charset="-128"/>
              </a:rPr>
              <a:t>味わえる人気コーナー「</a:t>
            </a:r>
            <a:r>
              <a:rPr lang="ja-JP" altLang="en-US" sz="1400" b="1" dirty="0">
                <a:solidFill>
                  <a:srgbClr val="0066CC"/>
                </a:solidFill>
                <a:latin typeface="Meiryo UI" pitchFamily="50" charset="-128"/>
                <a:ea typeface="Meiryo UI" pitchFamily="50" charset="-128"/>
              </a:rPr>
              <a:t>おらが自慢のご当地フードコート」</a:t>
            </a:r>
          </a:p>
          <a:p>
            <a:pPr algn="ctr"/>
            <a:r>
              <a:rPr lang="ja-JP" altLang="en-US" sz="1400" b="1" dirty="0" smtClean="0">
                <a:solidFill>
                  <a:srgbClr val="0066CC"/>
                </a:solidFill>
                <a:latin typeface="Meiryo UI" pitchFamily="50" charset="-128"/>
                <a:ea typeface="Meiryo UI" pitchFamily="50" charset="-128"/>
              </a:rPr>
              <a:t>大好評</a:t>
            </a:r>
            <a:r>
              <a:rPr lang="ja-JP" altLang="en-US" sz="1400" b="1" dirty="0">
                <a:solidFill>
                  <a:srgbClr val="0066CC"/>
                </a:solidFill>
                <a:latin typeface="Meiryo UI" pitchFamily="50" charset="-128"/>
                <a:ea typeface="Meiryo UI" pitchFamily="50" charset="-128"/>
              </a:rPr>
              <a:t>「</a:t>
            </a:r>
            <a:r>
              <a:rPr lang="ja-JP" altLang="en-US" sz="1400" b="1" dirty="0" smtClean="0">
                <a:solidFill>
                  <a:srgbClr val="0066CC"/>
                </a:solidFill>
                <a:latin typeface="Meiryo UI" pitchFamily="50" charset="-128"/>
                <a:ea typeface="Meiryo UI" pitchFamily="50" charset="-128"/>
              </a:rPr>
              <a:t>第</a:t>
            </a:r>
            <a:r>
              <a:rPr lang="en-US" altLang="ja-JP" sz="1400" b="1" dirty="0" smtClean="0">
                <a:solidFill>
                  <a:srgbClr val="0066CC"/>
                </a:solidFill>
                <a:latin typeface="Meiryo UI" pitchFamily="50" charset="-128"/>
                <a:ea typeface="Meiryo UI" pitchFamily="50" charset="-128"/>
              </a:rPr>
              <a:t>9</a:t>
            </a:r>
            <a:r>
              <a:rPr lang="ja-JP" altLang="en-US" sz="1400" b="1" dirty="0" smtClean="0">
                <a:solidFill>
                  <a:srgbClr val="0066CC"/>
                </a:solidFill>
                <a:latin typeface="Meiryo UI" pitchFamily="50" charset="-128"/>
                <a:ea typeface="Meiryo UI" pitchFamily="50" charset="-128"/>
              </a:rPr>
              <a:t>回</a:t>
            </a:r>
            <a:r>
              <a:rPr lang="ja-JP" altLang="en-US" sz="1400" b="1" dirty="0">
                <a:solidFill>
                  <a:srgbClr val="0066CC"/>
                </a:solidFill>
                <a:latin typeface="Meiryo UI" pitchFamily="50" charset="-128"/>
                <a:ea typeface="Meiryo UI" pitchFamily="50" charset="-128"/>
              </a:rPr>
              <a:t>ニッポン全国ご当地おやつランキング」！</a:t>
            </a:r>
            <a:r>
              <a:rPr lang="ja-JP" altLang="en-US" sz="1400" b="1" dirty="0" smtClean="0">
                <a:solidFill>
                  <a:srgbClr val="0066CC"/>
                </a:solidFill>
                <a:latin typeface="Meiryo UI" pitchFamily="50" charset="-128"/>
                <a:ea typeface="Meiryo UI" pitchFamily="50" charset="-128"/>
              </a:rPr>
              <a:t>！を実施。</a:t>
            </a:r>
            <a:endParaRPr lang="en-US" altLang="ja-JP" sz="1400" b="1" dirty="0" smtClean="0">
              <a:solidFill>
                <a:srgbClr val="0066CC"/>
              </a:solidFill>
              <a:latin typeface="Meiryo UI" pitchFamily="50" charset="-128"/>
              <a:ea typeface="Meiryo UI" pitchFamily="50" charset="-128"/>
            </a:endParaRPr>
          </a:p>
          <a:p>
            <a:pPr algn="ctr"/>
            <a:r>
              <a:rPr lang="ja-JP" altLang="en-US" sz="1100" b="1" dirty="0">
                <a:solidFill>
                  <a:srgbClr val="FF0000"/>
                </a:solidFill>
                <a:latin typeface="Meiryo UI" pitchFamily="50" charset="-128"/>
                <a:ea typeface="Meiryo UI" pitchFamily="50" charset="-128"/>
              </a:rPr>
              <a:t>そして今年</a:t>
            </a:r>
            <a:r>
              <a:rPr lang="ja-JP" altLang="en-US" sz="1100" b="1" dirty="0" smtClean="0">
                <a:solidFill>
                  <a:srgbClr val="FF0000"/>
                </a:solidFill>
                <a:latin typeface="Meiryo UI" pitchFamily="50" charset="-128"/>
                <a:ea typeface="Meiryo UI" pitchFamily="50" charset="-128"/>
              </a:rPr>
              <a:t>は、なんと</a:t>
            </a:r>
            <a:endParaRPr lang="ja-JP" altLang="en-US" sz="1100" b="1" dirty="0">
              <a:solidFill>
                <a:srgbClr val="FF0000"/>
              </a:solidFill>
              <a:latin typeface="Meiryo UI" pitchFamily="50" charset="-128"/>
              <a:ea typeface="Meiryo UI" pitchFamily="50" charset="-128"/>
            </a:endParaRPr>
          </a:p>
          <a:p>
            <a:pPr algn="ctr"/>
            <a:r>
              <a:rPr lang="en-US" altLang="ja-JP" sz="1400" b="1" dirty="0" smtClean="0">
                <a:solidFill>
                  <a:srgbClr val="FF0000"/>
                </a:solidFill>
                <a:latin typeface="Meiryo UI" pitchFamily="50" charset="-128"/>
                <a:ea typeface="Meiryo UI" pitchFamily="50" charset="-128"/>
              </a:rPr>
              <a:t>11</a:t>
            </a:r>
            <a:r>
              <a:rPr lang="ja-JP" altLang="en-US" sz="1400" b="1" dirty="0" smtClean="0">
                <a:solidFill>
                  <a:srgbClr val="FF0000"/>
                </a:solidFill>
                <a:latin typeface="Meiryo UI" pitchFamily="50" charset="-128"/>
                <a:ea typeface="Meiryo UI" pitchFamily="50" charset="-128"/>
              </a:rPr>
              <a:t>月</a:t>
            </a:r>
            <a:r>
              <a:rPr lang="en-US" altLang="ja-JP" sz="1400" b="1" dirty="0" smtClean="0">
                <a:solidFill>
                  <a:srgbClr val="FF0000"/>
                </a:solidFill>
                <a:latin typeface="Meiryo UI" pitchFamily="50" charset="-128"/>
                <a:ea typeface="Meiryo UI" pitchFamily="50" charset="-128"/>
              </a:rPr>
              <a:t>16</a:t>
            </a:r>
            <a:r>
              <a:rPr lang="ja-JP" altLang="en-US" sz="1400" b="1" dirty="0" smtClean="0">
                <a:solidFill>
                  <a:srgbClr val="FF0000"/>
                </a:solidFill>
                <a:latin typeface="Meiryo UI" pitchFamily="50" charset="-128"/>
                <a:ea typeface="Meiryo UI" pitchFamily="50" charset="-128"/>
              </a:rPr>
              <a:t>日（金）初日には女優・紫吹淳さんのステージが（</a:t>
            </a:r>
            <a:r>
              <a:rPr lang="en-US" altLang="ja-JP" sz="1400" b="1" dirty="0" smtClean="0">
                <a:solidFill>
                  <a:srgbClr val="FF0000"/>
                </a:solidFill>
                <a:latin typeface="Meiryo UI" pitchFamily="50" charset="-128"/>
                <a:ea typeface="Meiryo UI" pitchFamily="50" charset="-128"/>
              </a:rPr>
              <a:t>11:30</a:t>
            </a:r>
            <a:r>
              <a:rPr lang="ja-JP" altLang="en-US" sz="1400" b="1" dirty="0" smtClean="0">
                <a:solidFill>
                  <a:srgbClr val="FF0000"/>
                </a:solidFill>
                <a:latin typeface="Meiryo UI" pitchFamily="50" charset="-128"/>
                <a:ea typeface="Meiryo UI" pitchFamily="50" charset="-128"/>
              </a:rPr>
              <a:t>～</a:t>
            </a:r>
            <a:r>
              <a:rPr lang="en-US" altLang="ja-JP" sz="1400" b="1" dirty="0" smtClean="0">
                <a:solidFill>
                  <a:srgbClr val="FF0000"/>
                </a:solidFill>
                <a:latin typeface="Meiryo UI" pitchFamily="50" charset="-128"/>
                <a:ea typeface="Meiryo UI" pitchFamily="50" charset="-128"/>
              </a:rPr>
              <a:t>12:30</a:t>
            </a:r>
            <a:r>
              <a:rPr lang="ja-JP" altLang="en-US" sz="1400" b="1" dirty="0" smtClean="0">
                <a:solidFill>
                  <a:srgbClr val="FF0000"/>
                </a:solidFill>
                <a:latin typeface="Meiryo UI" pitchFamily="50" charset="-128"/>
                <a:ea typeface="Meiryo UI" pitchFamily="50" charset="-128"/>
              </a:rPr>
              <a:t>）</a:t>
            </a:r>
            <a:endParaRPr lang="ja-JP" altLang="en-US" sz="1400" b="1" dirty="0">
              <a:solidFill>
                <a:srgbClr val="FF0000"/>
              </a:solidFill>
              <a:latin typeface="Meiryo UI" pitchFamily="50" charset="-128"/>
              <a:ea typeface="Meiryo UI" pitchFamily="50" charset="-128"/>
            </a:endParaRPr>
          </a:p>
        </p:txBody>
      </p:sp>
      <p:sp>
        <p:nvSpPr>
          <p:cNvPr id="23" name="テキスト ボックス 22"/>
          <p:cNvSpPr txBox="1"/>
          <p:nvPr/>
        </p:nvSpPr>
        <p:spPr>
          <a:xfrm>
            <a:off x="346373" y="5892527"/>
            <a:ext cx="4232249" cy="2462213"/>
          </a:xfrm>
          <a:prstGeom prst="rect">
            <a:avLst/>
          </a:prstGeom>
          <a:noFill/>
        </p:spPr>
        <p:txBody>
          <a:bodyPr wrap="none" rtlCol="0">
            <a:spAutoFit/>
          </a:bodyPr>
          <a:lstStyle/>
          <a:p>
            <a:r>
              <a:rPr lang="ja-JP" altLang="en-US" sz="1100" dirty="0" smtClean="0">
                <a:latin typeface="Meiryo UI" pitchFamily="50" charset="-128"/>
                <a:ea typeface="Meiryo UI" pitchFamily="50" charset="-128"/>
              </a:rPr>
              <a:t>タ イ ト ル：</a:t>
            </a:r>
            <a:r>
              <a:rPr lang="ja-JP" altLang="en-US" sz="1100" b="1" dirty="0" smtClean="0">
                <a:latin typeface="Meiryo UI" pitchFamily="50" charset="-128"/>
                <a:ea typeface="Meiryo UI" pitchFamily="50" charset="-128"/>
              </a:rPr>
              <a:t>「ニッポン全国物産展２０１８」</a:t>
            </a:r>
          </a:p>
          <a:p>
            <a:r>
              <a:rPr lang="ja-JP" altLang="en-US" sz="1100" dirty="0" smtClean="0">
                <a:latin typeface="Meiryo UI" pitchFamily="50" charset="-128"/>
                <a:ea typeface="Meiryo UI" pitchFamily="50" charset="-128"/>
              </a:rPr>
              <a:t>　　　　　　　</a:t>
            </a:r>
            <a:r>
              <a:rPr lang="ja-JP" altLang="en-US" sz="1000" dirty="0" smtClean="0">
                <a:latin typeface="Meiryo UI" pitchFamily="50" charset="-128"/>
                <a:ea typeface="Meiryo UI" pitchFamily="50" charset="-128"/>
              </a:rPr>
              <a:t>～全国の“旬”が今年も勢揃い、ニッポンのイチオシここにあり！～</a:t>
            </a:r>
            <a:endParaRPr lang="en-US" altLang="ja-JP" sz="1000" dirty="0" smtClean="0">
              <a:latin typeface="Meiryo UI" pitchFamily="50" charset="-128"/>
              <a:ea typeface="Meiryo UI" pitchFamily="50" charset="-128"/>
            </a:endParaRPr>
          </a:p>
          <a:p>
            <a:r>
              <a:rPr lang="ja-JP" altLang="en-US" sz="1100" dirty="0" smtClean="0">
                <a:latin typeface="Meiryo UI" pitchFamily="50" charset="-128"/>
                <a:ea typeface="Meiryo UI" pitchFamily="50" charset="-128"/>
              </a:rPr>
              <a:t>主        催：全国商工会連合会</a:t>
            </a:r>
          </a:p>
          <a:p>
            <a:r>
              <a:rPr lang="ja-JP" altLang="en-US" sz="1100" dirty="0" smtClean="0">
                <a:latin typeface="Meiryo UI" pitchFamily="50" charset="-128"/>
                <a:ea typeface="Meiryo UI" pitchFamily="50" charset="-128"/>
              </a:rPr>
              <a:t>開催日時：２０１８年１１月１６日（金）～１８日（日）</a:t>
            </a:r>
            <a:endParaRPr lang="en-US" altLang="ja-JP" sz="1100" dirty="0" smtClean="0">
              <a:latin typeface="Meiryo UI" pitchFamily="50" charset="-128"/>
              <a:ea typeface="Meiryo UI" pitchFamily="50" charset="-128"/>
            </a:endParaRPr>
          </a:p>
          <a:p>
            <a:r>
              <a:rPr lang="ja-JP" altLang="en-US" sz="1100" dirty="0" smtClean="0">
                <a:latin typeface="Meiryo UI" pitchFamily="50" charset="-128"/>
                <a:ea typeface="Meiryo UI" pitchFamily="50" charset="-128"/>
              </a:rPr>
              <a:t>　　　　　　　　１０：００～１９：００（１８日は１８：００まで）</a:t>
            </a:r>
          </a:p>
          <a:p>
            <a:r>
              <a:rPr lang="ja-JP" altLang="en-US" sz="1100" dirty="0" smtClean="0">
                <a:latin typeface="Meiryo UI" pitchFamily="50" charset="-128"/>
                <a:ea typeface="Meiryo UI" pitchFamily="50" charset="-128"/>
              </a:rPr>
              <a:t>開催場所：東京・池袋サンシャインシティ　</a:t>
            </a:r>
          </a:p>
          <a:p>
            <a:r>
              <a:rPr lang="ja-JP" altLang="en-US" sz="1100" dirty="0" smtClean="0">
                <a:latin typeface="Meiryo UI" pitchFamily="50" charset="-128"/>
                <a:ea typeface="Meiryo UI" pitchFamily="50" charset="-128"/>
              </a:rPr>
              <a:t>　　　　　　 　　展示ホールＡ・Ｂ　　 東京都豊島区東池袋３－１</a:t>
            </a:r>
          </a:p>
          <a:p>
            <a:r>
              <a:rPr lang="ja-JP" altLang="en-US" sz="1100" dirty="0" smtClean="0">
                <a:latin typeface="Meiryo UI" pitchFamily="50" charset="-128"/>
                <a:ea typeface="Meiryo UI" pitchFamily="50" charset="-128"/>
              </a:rPr>
              <a:t>参加出展者：３５０店舗以上</a:t>
            </a:r>
          </a:p>
          <a:p>
            <a:r>
              <a:rPr lang="ja-JP" altLang="en-US" sz="1100" dirty="0" smtClean="0">
                <a:latin typeface="Meiryo UI" pitchFamily="50" charset="-128"/>
                <a:ea typeface="Meiryo UI" pitchFamily="50" charset="-128"/>
              </a:rPr>
              <a:t>入    場    料：無料</a:t>
            </a:r>
          </a:p>
          <a:p>
            <a:r>
              <a:rPr lang="ja-JP" altLang="en-US" sz="1100" dirty="0" smtClean="0">
                <a:latin typeface="Meiryo UI" pitchFamily="50" charset="-128"/>
                <a:ea typeface="Meiryo UI" pitchFamily="50" charset="-128"/>
              </a:rPr>
              <a:t>ホームページ：</a:t>
            </a:r>
            <a:r>
              <a:rPr lang="en-US" altLang="ja-JP" sz="1100" dirty="0" smtClean="0">
                <a:latin typeface="Meiryo UI" pitchFamily="50" charset="-128"/>
                <a:ea typeface="Meiryo UI" pitchFamily="50" charset="-128"/>
              </a:rPr>
              <a:t> </a:t>
            </a:r>
            <a:r>
              <a:rPr lang="en-US" altLang="ja-JP" sz="1100" dirty="0" smtClean="0">
                <a:latin typeface="Meiryo UI" pitchFamily="50" charset="-128"/>
                <a:ea typeface="Meiryo UI" pitchFamily="50" charset="-128"/>
                <a:hlinkClick r:id="rId3"/>
              </a:rPr>
              <a:t>http://all-nippon.jp/</a:t>
            </a:r>
            <a:endParaRPr lang="en-US" altLang="ja-JP" sz="1100" dirty="0" smtClean="0">
              <a:latin typeface="Meiryo UI" pitchFamily="50" charset="-128"/>
              <a:ea typeface="Meiryo UI" pitchFamily="50" charset="-128"/>
            </a:endParaRPr>
          </a:p>
          <a:p>
            <a:endParaRPr lang="ja-JP" altLang="en-US" sz="1100" dirty="0" smtClean="0">
              <a:latin typeface="Meiryo UI" pitchFamily="50" charset="-128"/>
              <a:ea typeface="Meiryo UI" pitchFamily="50" charset="-128"/>
            </a:endParaRPr>
          </a:p>
          <a:p>
            <a:r>
              <a:rPr lang="en-US" altLang="ja-JP" sz="1100" dirty="0" smtClean="0">
                <a:latin typeface="Meiryo UI" pitchFamily="50" charset="-128"/>
                <a:ea typeface="Meiryo UI" pitchFamily="50" charset="-128"/>
              </a:rPr>
              <a:t>※</a:t>
            </a:r>
            <a:r>
              <a:rPr lang="ja-JP" altLang="en-US" sz="1100" b="1" dirty="0" smtClean="0">
                <a:latin typeface="Meiryo UI" pitchFamily="50" charset="-128"/>
                <a:ea typeface="Meiryo UI" pitchFamily="50" charset="-128"/>
              </a:rPr>
              <a:t>お問い合わせ先：ニッポン全国物産展事務局　</a:t>
            </a:r>
          </a:p>
          <a:p>
            <a:r>
              <a:rPr lang="ja-JP" altLang="en-US" sz="1100" b="1" dirty="0" smtClean="0">
                <a:latin typeface="Meiryo UI" pitchFamily="50" charset="-128"/>
                <a:ea typeface="Meiryo UI" pitchFamily="50" charset="-128"/>
              </a:rPr>
              <a:t>                         ㈱工芸社　</a:t>
            </a:r>
            <a:r>
              <a:rPr lang="en-US" altLang="ja-JP" sz="1100" b="1" dirty="0" smtClean="0">
                <a:latin typeface="Meiryo UI" pitchFamily="50" charset="-128"/>
                <a:ea typeface="Meiryo UI" pitchFamily="50" charset="-128"/>
              </a:rPr>
              <a:t>03-3868-2880</a:t>
            </a:r>
          </a:p>
          <a:p>
            <a:endParaRPr kumimoji="1" lang="ja-JP" altLang="en-US" sz="1100" dirty="0">
              <a:latin typeface="+mn-ea"/>
              <a:ea typeface="+mn-ea"/>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1" t="3723" r="2569" b="3430"/>
          <a:stretch/>
        </p:blipFill>
        <p:spPr bwMode="auto">
          <a:xfrm>
            <a:off x="4941168" y="5652120"/>
            <a:ext cx="1777786" cy="246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9"/>
          <p:cNvSpPr txBox="1">
            <a:spLocks noChangeArrowheads="1"/>
          </p:cNvSpPr>
          <p:nvPr/>
        </p:nvSpPr>
        <p:spPr bwMode="auto">
          <a:xfrm>
            <a:off x="5803900" y="179388"/>
            <a:ext cx="1042273" cy="246221"/>
          </a:xfrm>
          <a:prstGeom prst="rect">
            <a:avLst/>
          </a:prstGeom>
          <a:noFill/>
          <a:ln w="9525">
            <a:noFill/>
            <a:miter lim="800000"/>
            <a:headEnd/>
            <a:tailEnd/>
          </a:ln>
        </p:spPr>
        <p:txBody>
          <a:bodyPr wrap="none">
            <a:spAutoFit/>
          </a:bodyPr>
          <a:lstStyle/>
          <a:p>
            <a:r>
              <a:rPr lang="ja-JP" altLang="en-US" sz="1000" dirty="0" smtClean="0">
                <a:latin typeface="ＭＳ Ｐゴシック" pitchFamily="50" charset="-128"/>
              </a:rPr>
              <a:t>201</a:t>
            </a:r>
            <a:r>
              <a:rPr lang="ja-JP" altLang="en-US" sz="1000" dirty="0">
                <a:latin typeface="ＭＳ Ｐゴシック" pitchFamily="50" charset="-128"/>
              </a:rPr>
              <a:t>８</a:t>
            </a:r>
            <a:r>
              <a:rPr lang="ja-JP" altLang="en-US" sz="1000" dirty="0" smtClean="0">
                <a:latin typeface="ＭＳ Ｐゴシック" pitchFamily="50" charset="-128"/>
              </a:rPr>
              <a:t>年</a:t>
            </a:r>
            <a:r>
              <a:rPr lang="en-US" altLang="ja-JP" sz="1000" dirty="0">
                <a:latin typeface="ＭＳ Ｐゴシック" pitchFamily="50" charset="-128"/>
              </a:rPr>
              <a:t>9</a:t>
            </a:r>
            <a:r>
              <a:rPr lang="ja-JP" altLang="en-US" sz="1000" dirty="0">
                <a:latin typeface="ＭＳ Ｐゴシック" pitchFamily="50" charset="-128"/>
              </a:rPr>
              <a:t>月現在</a:t>
            </a:r>
            <a:endParaRPr lang="en-US" altLang="ja-JP" sz="1000" dirty="0">
              <a:latin typeface="ＭＳ Ｐゴシック" pitchFamily="50" charset="-128"/>
            </a:endParaRPr>
          </a:p>
        </p:txBody>
      </p:sp>
      <p:sp>
        <p:nvSpPr>
          <p:cNvPr id="3075" name="Text Box 42"/>
          <p:cNvSpPr txBox="1">
            <a:spLocks noChangeArrowheads="1"/>
          </p:cNvSpPr>
          <p:nvPr/>
        </p:nvSpPr>
        <p:spPr bwMode="auto">
          <a:xfrm>
            <a:off x="2932113" y="323850"/>
            <a:ext cx="1073150" cy="244475"/>
          </a:xfrm>
          <a:prstGeom prst="rect">
            <a:avLst/>
          </a:prstGeom>
          <a:noFill/>
          <a:ln w="9525">
            <a:noFill/>
            <a:miter lim="800000"/>
            <a:headEnd/>
            <a:tailEnd/>
          </a:ln>
        </p:spPr>
        <p:txBody>
          <a:bodyPr wrap="none">
            <a:spAutoFit/>
          </a:bodyPr>
          <a:lstStyle/>
          <a:p>
            <a:r>
              <a:rPr lang="ja-JP" altLang="en-US" sz="1000"/>
              <a:t>＜場内の様子＞</a:t>
            </a:r>
            <a:endParaRPr lang="en-US" altLang="ja-JP" sz="1000"/>
          </a:p>
        </p:txBody>
      </p:sp>
      <p:sp>
        <p:nvSpPr>
          <p:cNvPr id="3076" name="Rectangle 65"/>
          <p:cNvSpPr>
            <a:spLocks noChangeArrowheads="1"/>
          </p:cNvSpPr>
          <p:nvPr/>
        </p:nvSpPr>
        <p:spPr bwMode="auto">
          <a:xfrm>
            <a:off x="1628775" y="2411413"/>
            <a:ext cx="5113338" cy="1015663"/>
          </a:xfrm>
          <a:prstGeom prst="rect">
            <a:avLst/>
          </a:prstGeom>
          <a:noFill/>
          <a:ln w="9525">
            <a:noFill/>
            <a:miter lim="800000"/>
            <a:headEnd/>
            <a:tailEnd/>
          </a:ln>
        </p:spPr>
        <p:txBody>
          <a:bodyPr>
            <a:spAutoFit/>
          </a:bodyPr>
          <a:lstStyle/>
          <a:p>
            <a:r>
              <a:rPr lang="ja-JP" altLang="en-US" sz="1000" dirty="0"/>
              <a:t>●全国各地の自慢の“食”を選んでその場で</a:t>
            </a:r>
            <a:r>
              <a:rPr lang="ja-JP" altLang="en-US" sz="1000" dirty="0" smtClean="0"/>
              <a:t>味わえるフードコート！</a:t>
            </a:r>
            <a:endParaRPr lang="ja-JP" altLang="en-US" sz="1000" dirty="0"/>
          </a:p>
          <a:p>
            <a:r>
              <a:rPr lang="ja-JP" altLang="en-US" sz="1000" dirty="0"/>
              <a:t>全国津々浦々から集めた郷土料理、特産品を中心に、今までなかなか味わう</a:t>
            </a:r>
          </a:p>
          <a:p>
            <a:r>
              <a:rPr lang="ja-JP" altLang="en-US" sz="1000" dirty="0"/>
              <a:t>ことができなかったものや知られざる名産品まで新たな出会いで“おもてなし”します。</a:t>
            </a:r>
          </a:p>
          <a:p>
            <a:r>
              <a:rPr lang="ja-JP" altLang="en-US" sz="1000" dirty="0" smtClean="0"/>
              <a:t>秋田県</a:t>
            </a:r>
            <a:r>
              <a:rPr lang="ja-JP" altLang="en-US" sz="1000" smtClean="0"/>
              <a:t>から「あわびの</a:t>
            </a:r>
            <a:r>
              <a:rPr lang="ja-JP" altLang="en-US" sz="1000" dirty="0" smtClean="0"/>
              <a:t>アヒージョ」、福島県</a:t>
            </a:r>
            <a:r>
              <a:rPr lang="ja-JP" altLang="en-US" sz="1000" dirty="0"/>
              <a:t>から</a:t>
            </a:r>
            <a:r>
              <a:rPr lang="ja-JP" altLang="en-US" sz="1000" dirty="0" smtClean="0"/>
              <a:t>は「柳津流ソースカツ丼」、長崎県から「カレーパン」</a:t>
            </a:r>
            <a:r>
              <a:rPr lang="ja-JP" altLang="en-US" sz="1000" dirty="0"/>
              <a:t>など注目フードも目白押し、バリエーションに富む品揃えです。ぜひ、味わったことのないご当地自慢の逸品などをここでお楽しみください。</a:t>
            </a:r>
            <a:endParaRPr lang="en-US" altLang="ja-JP" sz="1000" dirty="0"/>
          </a:p>
        </p:txBody>
      </p:sp>
      <p:sp>
        <p:nvSpPr>
          <p:cNvPr id="3077" name="Text Box 9"/>
          <p:cNvSpPr txBox="1">
            <a:spLocks noChangeArrowheads="1"/>
          </p:cNvSpPr>
          <p:nvPr/>
        </p:nvSpPr>
        <p:spPr bwMode="auto">
          <a:xfrm>
            <a:off x="404813" y="2051050"/>
            <a:ext cx="6192837" cy="307975"/>
          </a:xfrm>
          <a:prstGeom prst="rect">
            <a:avLst/>
          </a:prstGeom>
          <a:noFill/>
          <a:ln w="9525">
            <a:noFill/>
            <a:miter lim="800000"/>
            <a:headEnd/>
            <a:tailEnd/>
          </a:ln>
        </p:spPr>
        <p:txBody>
          <a:bodyPr>
            <a:spAutoFit/>
          </a:bodyPr>
          <a:lstStyle/>
          <a:p>
            <a:pPr algn="ctr"/>
            <a:r>
              <a:rPr lang="ja-JP" altLang="en-US" sz="1400" b="1" u="sng" dirty="0">
                <a:solidFill>
                  <a:schemeClr val="accent2"/>
                </a:solidFill>
                <a:latin typeface="ＭＳ Ｐゴシック" pitchFamily="50" charset="-128"/>
              </a:rPr>
              <a:t>毎年大評判！その場で食す！「おらが自慢のご当地フードコート」コーナー</a:t>
            </a:r>
            <a:endParaRPr lang="en-US" altLang="ja-JP" sz="1400" b="1" dirty="0">
              <a:solidFill>
                <a:schemeClr val="accent2"/>
              </a:solidFill>
              <a:latin typeface="ＭＳ Ｐゴシック" pitchFamily="50" charset="-128"/>
            </a:endParaRPr>
          </a:p>
        </p:txBody>
      </p:sp>
      <p:sp>
        <p:nvSpPr>
          <p:cNvPr id="3078" name="Line 9"/>
          <p:cNvSpPr>
            <a:spLocks noChangeShapeType="1"/>
          </p:cNvSpPr>
          <p:nvPr/>
        </p:nvSpPr>
        <p:spPr bwMode="auto">
          <a:xfrm>
            <a:off x="404813" y="1979613"/>
            <a:ext cx="6172200" cy="0"/>
          </a:xfrm>
          <a:prstGeom prst="line">
            <a:avLst/>
          </a:prstGeom>
          <a:noFill/>
          <a:ln w="28575">
            <a:solidFill>
              <a:schemeClr val="tx1"/>
            </a:solidFill>
            <a:prstDash val="sysDot"/>
            <a:round/>
            <a:headEnd/>
            <a:tailEnd/>
          </a:ln>
        </p:spPr>
        <p:txBody>
          <a:bodyPr/>
          <a:lstStyle/>
          <a:p>
            <a:endParaRPr lang="ja-JP" altLang="en-US"/>
          </a:p>
        </p:txBody>
      </p:sp>
      <p:sp>
        <p:nvSpPr>
          <p:cNvPr id="3079" name="Text Box 66"/>
          <p:cNvSpPr txBox="1">
            <a:spLocks noChangeArrowheads="1"/>
          </p:cNvSpPr>
          <p:nvPr/>
        </p:nvSpPr>
        <p:spPr bwMode="auto">
          <a:xfrm>
            <a:off x="1916113" y="3419475"/>
            <a:ext cx="3097212" cy="427038"/>
          </a:xfrm>
          <a:prstGeom prst="rect">
            <a:avLst/>
          </a:prstGeom>
          <a:noFill/>
          <a:ln w="9525">
            <a:noFill/>
            <a:miter lim="800000"/>
            <a:headEnd/>
            <a:tailEnd/>
          </a:ln>
        </p:spPr>
        <p:txBody>
          <a:bodyPr>
            <a:spAutoFit/>
          </a:bodyPr>
          <a:lstStyle/>
          <a:p>
            <a:pPr algn="ctr"/>
            <a:r>
              <a:rPr lang="en-US" altLang="ja-JP" sz="1400" dirty="0"/>
              <a:t>【</a:t>
            </a:r>
            <a:r>
              <a:rPr lang="ja-JP" altLang="en-US" sz="1400" dirty="0"/>
              <a:t>注目の</a:t>
            </a:r>
            <a:r>
              <a:rPr lang="ja-JP" altLang="en-US" sz="1400" dirty="0" smtClean="0"/>
              <a:t>出展店舗例</a:t>
            </a:r>
            <a:r>
              <a:rPr lang="en-US" altLang="ja-JP" sz="1400" dirty="0"/>
              <a:t>】</a:t>
            </a:r>
          </a:p>
          <a:p>
            <a:pPr algn="ctr"/>
            <a:r>
              <a:rPr lang="en-US" altLang="ja-JP" sz="800" dirty="0"/>
              <a:t>※</a:t>
            </a:r>
            <a:r>
              <a:rPr lang="ja-JP" altLang="en-US" sz="800" dirty="0"/>
              <a:t>写真は実際の提供商品と異なる場合があります。</a:t>
            </a:r>
          </a:p>
        </p:txBody>
      </p:sp>
      <p:sp>
        <p:nvSpPr>
          <p:cNvPr id="3080" name="Text Box 68"/>
          <p:cNvSpPr txBox="1">
            <a:spLocks noChangeArrowheads="1"/>
          </p:cNvSpPr>
          <p:nvPr/>
        </p:nvSpPr>
        <p:spPr bwMode="auto">
          <a:xfrm>
            <a:off x="279768" y="7629435"/>
            <a:ext cx="3653288" cy="1384995"/>
          </a:xfrm>
          <a:prstGeom prst="rect">
            <a:avLst/>
          </a:prstGeom>
          <a:noFill/>
          <a:ln w="9525">
            <a:noFill/>
            <a:miter lim="800000"/>
            <a:headEnd/>
            <a:tailEnd/>
          </a:ln>
        </p:spPr>
        <p:txBody>
          <a:bodyPr wrap="square">
            <a:spAutoFit/>
          </a:bodyPr>
          <a:lstStyle/>
          <a:p>
            <a:r>
              <a:rPr lang="ja-JP" altLang="en-US" sz="1200" b="1" dirty="0" smtClean="0">
                <a:solidFill>
                  <a:srgbClr val="3333FF"/>
                </a:solidFill>
              </a:rPr>
              <a:t>長崎県「カレーパン」</a:t>
            </a:r>
            <a:endParaRPr lang="ja-JP" altLang="en-US" sz="1200" b="1" dirty="0">
              <a:solidFill>
                <a:srgbClr val="3333FF"/>
              </a:solidFill>
            </a:endParaRPr>
          </a:p>
          <a:p>
            <a:r>
              <a:rPr lang="ja-JP" altLang="en-US" sz="1200" b="1" dirty="0">
                <a:solidFill>
                  <a:srgbClr val="3333FF"/>
                </a:solidFill>
              </a:rPr>
              <a:t> </a:t>
            </a:r>
            <a:r>
              <a:rPr lang="ja-JP" altLang="en-US" sz="1200" b="1" dirty="0" smtClean="0">
                <a:solidFill>
                  <a:srgbClr val="3333FF"/>
                </a:solidFill>
              </a:rPr>
              <a:t>パンプラス　　</a:t>
            </a:r>
            <a:r>
              <a:rPr lang="en-US" altLang="ja-JP" sz="1200" b="1" dirty="0" smtClean="0">
                <a:solidFill>
                  <a:srgbClr val="3333FF"/>
                </a:solidFill>
              </a:rPr>
              <a:t>700</a:t>
            </a:r>
            <a:r>
              <a:rPr lang="ja-JP" altLang="en-US" sz="1200" b="1" dirty="0" smtClean="0">
                <a:solidFill>
                  <a:srgbClr val="3333FF"/>
                </a:solidFill>
              </a:rPr>
              <a:t>円</a:t>
            </a:r>
            <a:endParaRPr lang="ja-JP" altLang="en-US" sz="1200" b="1" dirty="0">
              <a:solidFill>
                <a:srgbClr val="3333FF"/>
              </a:solidFill>
            </a:endParaRPr>
          </a:p>
          <a:p>
            <a:r>
              <a:rPr lang="ja-JP" altLang="en-US" sz="1200" dirty="0"/>
              <a:t>カレーパングランプリ金賞受賞。パンマルシェランキング</a:t>
            </a:r>
            <a:r>
              <a:rPr lang="en-US" altLang="ja-JP" sz="1200" dirty="0"/>
              <a:t>2</a:t>
            </a:r>
            <a:r>
              <a:rPr lang="ja-JP" altLang="en-US" sz="1200" dirty="0"/>
              <a:t>連覇。</a:t>
            </a:r>
            <a:r>
              <a:rPr lang="en-US" altLang="ja-JP" sz="1200" dirty="0"/>
              <a:t>1</a:t>
            </a:r>
            <a:r>
              <a:rPr lang="ja-JP" altLang="en-US" sz="1200" dirty="0"/>
              <a:t>日</a:t>
            </a:r>
            <a:r>
              <a:rPr lang="en-US" altLang="ja-JP" sz="1200" dirty="0"/>
              <a:t>2000</a:t>
            </a:r>
            <a:r>
              <a:rPr lang="ja-JP" altLang="en-US" sz="1200" dirty="0"/>
              <a:t>個完売した看板商品。希少和牛</a:t>
            </a:r>
            <a:r>
              <a:rPr lang="en-US" altLang="ja-JP" sz="1200" dirty="0"/>
              <a:t>【</a:t>
            </a:r>
            <a:r>
              <a:rPr lang="ja-JP" altLang="en-US" sz="1200" dirty="0"/>
              <a:t>壱岐牛サイコロステーキ</a:t>
            </a:r>
            <a:r>
              <a:rPr lang="en-US" altLang="ja-JP" sz="1200" dirty="0"/>
              <a:t>】</a:t>
            </a:r>
            <a:r>
              <a:rPr lang="ja-JP" altLang="en-US" sz="1200" dirty="0"/>
              <a:t>を使用した外はカリっと、中は壱岐島を楽しめる、島生まれの最上級カレーパン。</a:t>
            </a:r>
          </a:p>
          <a:p>
            <a:r>
              <a:rPr lang="ja-JP" altLang="en-US" sz="1200" dirty="0" smtClean="0"/>
              <a:t>お楽しみください。</a:t>
            </a:r>
            <a:r>
              <a:rPr lang="ja-JP" altLang="en-US" sz="1200" dirty="0"/>
              <a:t> </a:t>
            </a:r>
            <a:endParaRPr lang="en-US" altLang="ja-JP" sz="1200" dirty="0">
              <a:solidFill>
                <a:srgbClr val="3333FF"/>
              </a:solidFill>
            </a:endParaRPr>
          </a:p>
        </p:txBody>
      </p:sp>
      <p:sp>
        <p:nvSpPr>
          <p:cNvPr id="3081" name="Text Box 22"/>
          <p:cNvSpPr txBox="1">
            <a:spLocks noChangeArrowheads="1"/>
          </p:cNvSpPr>
          <p:nvPr/>
        </p:nvSpPr>
        <p:spPr bwMode="auto">
          <a:xfrm>
            <a:off x="232198" y="5580112"/>
            <a:ext cx="4032250" cy="1200329"/>
          </a:xfrm>
          <a:prstGeom prst="rect">
            <a:avLst/>
          </a:prstGeom>
          <a:noFill/>
          <a:ln w="9525">
            <a:noFill/>
            <a:miter lim="800000"/>
            <a:headEnd/>
            <a:tailEnd/>
          </a:ln>
        </p:spPr>
        <p:txBody>
          <a:bodyPr>
            <a:spAutoFit/>
          </a:bodyPr>
          <a:lstStyle/>
          <a:p>
            <a:r>
              <a:rPr lang="ja-JP" altLang="en-US" sz="1200" b="1" dirty="0" smtClean="0">
                <a:solidFill>
                  <a:srgbClr val="3333FF"/>
                </a:solidFill>
              </a:rPr>
              <a:t>秋田県「</a:t>
            </a:r>
            <a:r>
              <a:rPr lang="ja-JP" altLang="en-US" sz="1200" b="1" dirty="0">
                <a:solidFill>
                  <a:srgbClr val="3333FF"/>
                </a:solidFill>
              </a:rPr>
              <a:t>あわびの</a:t>
            </a:r>
            <a:r>
              <a:rPr lang="ja-JP" altLang="en-US" sz="1200" b="1" dirty="0" smtClean="0">
                <a:solidFill>
                  <a:srgbClr val="3333FF"/>
                </a:solidFill>
              </a:rPr>
              <a:t>アヒージョ」</a:t>
            </a:r>
            <a:endParaRPr lang="ja-JP" altLang="en-US" sz="1200" b="1" dirty="0">
              <a:solidFill>
                <a:srgbClr val="3333FF"/>
              </a:solidFill>
            </a:endParaRPr>
          </a:p>
          <a:p>
            <a:r>
              <a:rPr lang="en-US" altLang="ja-JP" sz="1200" b="1" dirty="0">
                <a:solidFill>
                  <a:srgbClr val="3333FF"/>
                </a:solidFill>
              </a:rPr>
              <a:t>Norte</a:t>
            </a:r>
            <a:r>
              <a:rPr lang="ja-JP" altLang="en-US" sz="1200" b="1" dirty="0">
                <a:solidFill>
                  <a:srgbClr val="3333FF"/>
                </a:solidFill>
              </a:rPr>
              <a:t>　</a:t>
            </a:r>
            <a:r>
              <a:rPr lang="en-US" altLang="ja-JP" sz="1200" b="1" dirty="0">
                <a:solidFill>
                  <a:srgbClr val="3333FF"/>
                </a:solidFill>
              </a:rPr>
              <a:t>Carta </a:t>
            </a:r>
            <a:r>
              <a:rPr lang="ja-JP" altLang="en-US" sz="1200" b="1" dirty="0">
                <a:solidFill>
                  <a:srgbClr val="3333FF"/>
                </a:solidFill>
              </a:rPr>
              <a:t>　</a:t>
            </a:r>
            <a:r>
              <a:rPr lang="en-US" altLang="ja-JP" sz="1200" b="1" dirty="0" smtClean="0">
                <a:solidFill>
                  <a:srgbClr val="3333FF"/>
                </a:solidFill>
              </a:rPr>
              <a:t>1,000</a:t>
            </a:r>
            <a:r>
              <a:rPr lang="ja-JP" altLang="en-US" sz="1200" b="1" dirty="0" smtClean="0">
                <a:solidFill>
                  <a:srgbClr val="3333FF"/>
                </a:solidFill>
              </a:rPr>
              <a:t>円</a:t>
            </a:r>
            <a:endParaRPr lang="ja-JP" altLang="en-US" sz="1200" b="1" dirty="0">
              <a:solidFill>
                <a:srgbClr val="3333FF"/>
              </a:solidFill>
            </a:endParaRPr>
          </a:p>
          <a:p>
            <a:r>
              <a:rPr lang="ja-JP" altLang="en-US" sz="1200" dirty="0"/>
              <a:t>秋田県と同じ北緯４０度上に位置するスペインから着想し、やわらかく仕上げたあわびをスペイン料理のアヒージョにしました。あわびの旨みがオリーブオイルに溶け込み、大変美味しく仕上がっています</a:t>
            </a:r>
            <a:r>
              <a:rPr lang="ja-JP" altLang="en-US" sz="1200" dirty="0" smtClean="0"/>
              <a:t>。</a:t>
            </a:r>
            <a:endParaRPr lang="en-US" altLang="ja-JP" sz="1200" b="1" dirty="0"/>
          </a:p>
        </p:txBody>
      </p:sp>
      <p:pic>
        <p:nvPicPr>
          <p:cNvPr id="3085" name="Picture 2"/>
          <p:cNvPicPr>
            <a:picLocks noChangeAspect="1" noChangeArrowheads="1"/>
          </p:cNvPicPr>
          <p:nvPr/>
        </p:nvPicPr>
        <p:blipFill>
          <a:blip r:embed="rId3"/>
          <a:srcRect/>
          <a:stretch>
            <a:fillRect/>
          </a:stretch>
        </p:blipFill>
        <p:spPr bwMode="auto">
          <a:xfrm>
            <a:off x="53975" y="2411413"/>
            <a:ext cx="1438275" cy="1358900"/>
          </a:xfrm>
          <a:prstGeom prst="rect">
            <a:avLst/>
          </a:prstGeom>
          <a:noFill/>
          <a:ln w="9525">
            <a:noFill/>
            <a:miter lim="800000"/>
            <a:headEnd/>
            <a:tailEnd/>
          </a:ln>
          <a:effectLst/>
        </p:spPr>
      </p:pic>
      <p:sp>
        <p:nvSpPr>
          <p:cNvPr id="3086" name="Rectangle 70"/>
          <p:cNvSpPr>
            <a:spLocks noChangeArrowheads="1"/>
          </p:cNvSpPr>
          <p:nvPr/>
        </p:nvSpPr>
        <p:spPr bwMode="auto">
          <a:xfrm>
            <a:off x="1700808" y="3918119"/>
            <a:ext cx="2563640" cy="1569660"/>
          </a:xfrm>
          <a:prstGeom prst="rect">
            <a:avLst/>
          </a:prstGeom>
          <a:noFill/>
          <a:ln w="9525">
            <a:noFill/>
            <a:miter lim="800000"/>
            <a:headEnd/>
            <a:tailEnd/>
          </a:ln>
        </p:spPr>
        <p:txBody>
          <a:bodyPr wrap="square" anchor="ctr">
            <a:spAutoFit/>
          </a:bodyPr>
          <a:lstStyle/>
          <a:p>
            <a:pPr eaLnBrk="0" hangingPunct="0"/>
            <a:r>
              <a:rPr lang="ja-JP" altLang="en-US" sz="1200" b="1" dirty="0" smtClean="0">
                <a:solidFill>
                  <a:srgbClr val="3333FF"/>
                </a:solidFill>
              </a:rPr>
              <a:t>福島県「</a:t>
            </a:r>
            <a:r>
              <a:rPr lang="ja-JP" altLang="en-US" sz="1200" b="1" dirty="0">
                <a:solidFill>
                  <a:srgbClr val="3333FF"/>
                </a:solidFill>
              </a:rPr>
              <a:t>柳津流ソースカツ</a:t>
            </a:r>
            <a:r>
              <a:rPr lang="ja-JP" altLang="en-US" sz="1200" b="1" dirty="0" smtClean="0">
                <a:solidFill>
                  <a:srgbClr val="3333FF"/>
                </a:solidFill>
              </a:rPr>
              <a:t>丼」</a:t>
            </a:r>
            <a:endParaRPr lang="ja-JP" altLang="en-US" sz="1200" b="1" dirty="0">
              <a:solidFill>
                <a:srgbClr val="3333FF"/>
              </a:solidFill>
            </a:endParaRPr>
          </a:p>
          <a:p>
            <a:pPr eaLnBrk="0" hangingPunct="0"/>
            <a:r>
              <a:rPr lang="zh-CN" altLang="en-US" sz="1200" b="1" dirty="0">
                <a:solidFill>
                  <a:srgbClr val="3333FF"/>
                </a:solidFill>
              </a:rPr>
              <a:t>有限会社　河内屋</a:t>
            </a:r>
            <a:r>
              <a:rPr lang="zh-CN" altLang="en-US" sz="1200" b="1" dirty="0" smtClean="0">
                <a:solidFill>
                  <a:srgbClr val="3333FF"/>
                </a:solidFill>
              </a:rPr>
              <a:t>商店</a:t>
            </a:r>
            <a:r>
              <a:rPr lang="ja-JP" altLang="en-US" sz="1200" b="1" dirty="0" smtClean="0">
                <a:solidFill>
                  <a:srgbClr val="3333FF"/>
                </a:solidFill>
              </a:rPr>
              <a:t>　　</a:t>
            </a:r>
            <a:r>
              <a:rPr lang="en-US" altLang="ja-JP" sz="1200" b="1" dirty="0" smtClean="0">
                <a:solidFill>
                  <a:srgbClr val="3333FF"/>
                </a:solidFill>
              </a:rPr>
              <a:t>800</a:t>
            </a:r>
            <a:r>
              <a:rPr lang="ja-JP" altLang="en-US" sz="1200" b="1" dirty="0" smtClean="0">
                <a:solidFill>
                  <a:srgbClr val="3333FF"/>
                </a:solidFill>
              </a:rPr>
              <a:t>円</a:t>
            </a:r>
            <a:endParaRPr lang="ja-JP" altLang="en-US" sz="1200" b="1" dirty="0">
              <a:solidFill>
                <a:srgbClr val="3333FF"/>
              </a:solidFill>
            </a:endParaRPr>
          </a:p>
          <a:p>
            <a:pPr eaLnBrk="0" hangingPunct="0"/>
            <a:r>
              <a:rPr lang="ja-JP" altLang="en-US" sz="1200" dirty="0"/>
              <a:t>会津やない</a:t>
            </a:r>
            <a:r>
              <a:rPr lang="ja-JP" altLang="en-US" sz="1200" dirty="0" err="1"/>
              <a:t>づの</a:t>
            </a:r>
            <a:r>
              <a:rPr lang="ja-JP" altLang="en-US" sz="1200" dirty="0"/>
              <a:t>ソースカツ丼は、ご飯の上にキャベツと玉子焼きを敷き、揚げたカツをのせて甘辛ソースをかける独特のスタイルです。福島県内でもほとんど食べれる事ができない希少なソースカツ丼です</a:t>
            </a:r>
            <a:r>
              <a:rPr lang="ja-JP" altLang="en-US" sz="1200" dirty="0" smtClean="0"/>
              <a:t>。</a:t>
            </a:r>
            <a:endParaRPr lang="ja-JP" altLang="en-US" sz="1200" dirty="0"/>
          </a:p>
        </p:txBody>
      </p:sp>
      <p:sp>
        <p:nvSpPr>
          <p:cNvPr id="3087" name="Text Box 13"/>
          <p:cNvSpPr txBox="1">
            <a:spLocks noChangeArrowheads="1"/>
          </p:cNvSpPr>
          <p:nvPr/>
        </p:nvSpPr>
        <p:spPr bwMode="auto">
          <a:xfrm>
            <a:off x="1125538" y="34925"/>
            <a:ext cx="4797425" cy="366713"/>
          </a:xfrm>
          <a:prstGeom prst="rect">
            <a:avLst/>
          </a:prstGeom>
          <a:noFill/>
          <a:ln w="9525">
            <a:noFill/>
            <a:miter lim="800000"/>
            <a:headEnd/>
            <a:tailEnd/>
          </a:ln>
        </p:spPr>
        <p:txBody>
          <a:bodyPr wrap="none">
            <a:spAutoFit/>
          </a:bodyPr>
          <a:lstStyle/>
          <a:p>
            <a:r>
              <a:rPr lang="ja-JP" altLang="en-US" sz="1800" dirty="0"/>
              <a:t>＜＜「ニッポン全国物産展</a:t>
            </a:r>
            <a:r>
              <a:rPr lang="ja-JP" altLang="en-US" sz="1800" dirty="0" smtClean="0"/>
              <a:t>２０１８」</a:t>
            </a:r>
            <a:r>
              <a:rPr lang="ja-JP" altLang="en-US" sz="1800" dirty="0"/>
              <a:t>報道資料＞＞</a:t>
            </a:r>
            <a:endParaRPr lang="en-US" altLang="ja-JP" sz="1800" dirty="0"/>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568325"/>
            <a:ext cx="1771651" cy="1328738"/>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4295" y="568325"/>
            <a:ext cx="1820847" cy="136563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1686" y="568326"/>
            <a:ext cx="1771650" cy="1328737"/>
          </a:xfrm>
          <a:prstGeom prst="rect">
            <a:avLst/>
          </a:prstGeom>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99" y="3811698"/>
            <a:ext cx="1502176" cy="112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図 21">
            <a:extLst>
              <a:ext uri="{FF2B5EF4-FFF2-40B4-BE49-F238E27FC236}">
                <a16:creationId xmlns="" xmlns:a16="http://schemas.microsoft.com/office/drawing/2014/main" id="{00000000-0008-0000-0A00-0000040000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5401" y="3932775"/>
            <a:ext cx="2363917" cy="1575329"/>
          </a:xfrm>
          <a:prstGeom prst="rect">
            <a:avLst/>
          </a:prstGeom>
        </p:spPr>
      </p:pic>
      <p:pic>
        <p:nvPicPr>
          <p:cNvPr id="23" name="図 22">
            <a:extLst>
              <a:ext uri="{FF2B5EF4-FFF2-40B4-BE49-F238E27FC236}">
                <a16:creationId xmlns="" xmlns:a16="http://schemas.microsoft.com/office/drawing/2014/main" id="{00000000-0008-0000-0A00-000008000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7640" y="5680526"/>
            <a:ext cx="2331678" cy="1748759"/>
          </a:xfrm>
          <a:prstGeom prst="rect">
            <a:avLst/>
          </a:prstGeom>
        </p:spPr>
      </p:pic>
      <p:pic>
        <p:nvPicPr>
          <p:cNvPr id="24" name="図 23">
            <a:extLst>
              <a:ext uri="{FF2B5EF4-FFF2-40B4-BE49-F238E27FC236}">
                <a16:creationId xmlns="" xmlns:a16="http://schemas.microsoft.com/office/drawing/2014/main" id="{00000000-0008-0000-0A00-0000050000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161"/>
          <a:stretch/>
        </p:blipFill>
        <p:spPr>
          <a:xfrm>
            <a:off x="4412988" y="7596336"/>
            <a:ext cx="2316329" cy="14886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115888" y="4645645"/>
            <a:ext cx="993775" cy="1006475"/>
          </a:xfrm>
          <a:prstGeom prst="rect">
            <a:avLst/>
          </a:prstGeom>
          <a:noFill/>
          <a:ln w="9525">
            <a:noFill/>
            <a:miter lim="800000"/>
            <a:headEnd/>
            <a:tailEnd/>
          </a:ln>
          <a:effectLst/>
        </p:spPr>
      </p:pic>
      <p:sp>
        <p:nvSpPr>
          <p:cNvPr id="4099" name="Text Box 11"/>
          <p:cNvSpPr txBox="1">
            <a:spLocks noChangeArrowheads="1"/>
          </p:cNvSpPr>
          <p:nvPr/>
        </p:nvSpPr>
        <p:spPr bwMode="auto">
          <a:xfrm>
            <a:off x="1052513" y="8172450"/>
            <a:ext cx="3744912" cy="336550"/>
          </a:xfrm>
          <a:prstGeom prst="rect">
            <a:avLst/>
          </a:prstGeom>
          <a:noFill/>
          <a:ln w="9525">
            <a:noFill/>
            <a:miter lim="800000"/>
            <a:headEnd/>
            <a:tailEnd/>
          </a:ln>
        </p:spPr>
        <p:txBody>
          <a:bodyPr>
            <a:spAutoFit/>
          </a:bodyPr>
          <a:lstStyle/>
          <a:p>
            <a:r>
              <a:rPr lang="en-US" altLang="ja-JP" sz="1600" b="1"/>
              <a:t>【</a:t>
            </a:r>
            <a:r>
              <a:rPr lang="ja-JP" altLang="en-US" sz="1600" b="1"/>
              <a:t>池袋サンシャインシティへのアクセス</a:t>
            </a:r>
            <a:r>
              <a:rPr lang="en-US" altLang="ja-JP" sz="1600" b="1"/>
              <a:t>】</a:t>
            </a:r>
          </a:p>
        </p:txBody>
      </p:sp>
      <p:sp>
        <p:nvSpPr>
          <p:cNvPr id="4100" name="Line 49"/>
          <p:cNvSpPr>
            <a:spLocks noChangeShapeType="1"/>
          </p:cNvSpPr>
          <p:nvPr/>
        </p:nvSpPr>
        <p:spPr bwMode="auto">
          <a:xfrm>
            <a:off x="333375" y="8172400"/>
            <a:ext cx="6264275" cy="0"/>
          </a:xfrm>
          <a:prstGeom prst="line">
            <a:avLst/>
          </a:prstGeom>
          <a:noFill/>
          <a:ln w="9525">
            <a:solidFill>
              <a:schemeClr val="tx1"/>
            </a:solidFill>
            <a:prstDash val="dashDot"/>
            <a:round/>
            <a:headEnd/>
            <a:tailEnd/>
          </a:ln>
        </p:spPr>
        <p:txBody>
          <a:bodyPr/>
          <a:lstStyle/>
          <a:p>
            <a:endParaRPr lang="ja-JP" altLang="en-US"/>
          </a:p>
        </p:txBody>
      </p:sp>
      <p:sp>
        <p:nvSpPr>
          <p:cNvPr id="4101" name="Text Box 9"/>
          <p:cNvSpPr txBox="1">
            <a:spLocks noChangeArrowheads="1"/>
          </p:cNvSpPr>
          <p:nvPr/>
        </p:nvSpPr>
        <p:spPr bwMode="auto">
          <a:xfrm>
            <a:off x="1341438" y="7249690"/>
            <a:ext cx="5040312" cy="274638"/>
          </a:xfrm>
          <a:prstGeom prst="rect">
            <a:avLst/>
          </a:prstGeom>
          <a:noFill/>
          <a:ln w="9525">
            <a:noFill/>
            <a:miter lim="800000"/>
            <a:headEnd/>
            <a:tailEnd/>
          </a:ln>
        </p:spPr>
        <p:txBody>
          <a:bodyPr>
            <a:spAutoFit/>
          </a:bodyPr>
          <a:lstStyle/>
          <a:p>
            <a:r>
              <a:rPr lang="ja-JP" altLang="en-US" sz="1200" b="1" u="sng" dirty="0">
                <a:solidFill>
                  <a:srgbClr val="FF0000"/>
                </a:solidFill>
                <a:latin typeface="ＭＳ Ｐゴシック" pitchFamily="50" charset="-128"/>
              </a:rPr>
              <a:t>ショッピングサイト「ニッポンセレクト</a:t>
            </a:r>
            <a:r>
              <a:rPr lang="en-US" altLang="ja-JP" sz="1200" b="1" u="sng" dirty="0">
                <a:solidFill>
                  <a:srgbClr val="FF0000"/>
                </a:solidFill>
                <a:latin typeface="ＭＳ Ｐゴシック" pitchFamily="50" charset="-128"/>
              </a:rPr>
              <a:t>.com</a:t>
            </a:r>
            <a:r>
              <a:rPr lang="ja-JP" altLang="en-US" sz="1200" b="1" u="sng" dirty="0">
                <a:solidFill>
                  <a:srgbClr val="FF0000"/>
                </a:solidFill>
                <a:latin typeface="ＭＳ Ｐゴシック" pitchFamily="50" charset="-128"/>
              </a:rPr>
              <a:t>」コーナー</a:t>
            </a:r>
            <a:endParaRPr lang="en-US" altLang="ja-JP" sz="1200" b="1" dirty="0">
              <a:solidFill>
                <a:srgbClr val="FF0000"/>
              </a:solidFill>
              <a:latin typeface="ＭＳ Ｐゴシック" pitchFamily="50" charset="-128"/>
            </a:endParaRPr>
          </a:p>
        </p:txBody>
      </p:sp>
      <p:sp>
        <p:nvSpPr>
          <p:cNvPr id="4102" name="Rectangle 1039"/>
          <p:cNvSpPr>
            <a:spLocks noChangeArrowheads="1"/>
          </p:cNvSpPr>
          <p:nvPr/>
        </p:nvSpPr>
        <p:spPr bwMode="auto">
          <a:xfrm>
            <a:off x="476250" y="7555879"/>
            <a:ext cx="4608513" cy="544513"/>
          </a:xfrm>
          <a:prstGeom prst="rect">
            <a:avLst/>
          </a:prstGeom>
          <a:noFill/>
          <a:ln w="9525">
            <a:noFill/>
            <a:miter lim="800000"/>
            <a:headEnd/>
            <a:tailEnd/>
          </a:ln>
        </p:spPr>
        <p:txBody>
          <a:bodyPr>
            <a:spAutoFit/>
          </a:bodyPr>
          <a:lstStyle/>
          <a:p>
            <a:pPr>
              <a:lnSpc>
                <a:spcPct val="110000"/>
              </a:lnSpc>
            </a:pPr>
            <a:r>
              <a:rPr lang="en-US" altLang="ja-JP" sz="900" dirty="0">
                <a:latin typeface="ＭＳ Ｐゴシック" pitchFamily="50" charset="-128"/>
              </a:rPr>
              <a:t>●</a:t>
            </a:r>
            <a:r>
              <a:rPr lang="ja-JP" altLang="en-US" sz="900" dirty="0">
                <a:latin typeface="ＭＳ Ｐゴシック" pitchFamily="50" charset="-128"/>
              </a:rPr>
              <a:t>全国商工会連合会公式ショッピングサイト</a:t>
            </a:r>
            <a:r>
              <a:rPr lang="en-US" altLang="ja-JP" sz="900" dirty="0">
                <a:latin typeface="ＭＳ Ｐゴシック" pitchFamily="50" charset="-128"/>
              </a:rPr>
              <a:t>『</a:t>
            </a:r>
            <a:r>
              <a:rPr lang="ja-JP" altLang="en-US" sz="900" dirty="0">
                <a:latin typeface="ＭＳ Ｐゴシック" pitchFamily="50" charset="-128"/>
              </a:rPr>
              <a:t>ニッポンセレクト</a:t>
            </a:r>
            <a:r>
              <a:rPr lang="en-US" altLang="ja-JP" sz="900" dirty="0">
                <a:latin typeface="ＭＳ Ｐゴシック" pitchFamily="50" charset="-128"/>
              </a:rPr>
              <a:t>.com』</a:t>
            </a:r>
            <a:r>
              <a:rPr lang="ja-JP" altLang="en-US" sz="900" dirty="0">
                <a:latin typeface="ＭＳ Ｐゴシック" pitchFamily="50" charset="-128"/>
              </a:rPr>
              <a:t>とのコラボで、</a:t>
            </a:r>
          </a:p>
          <a:p>
            <a:pPr>
              <a:lnSpc>
                <a:spcPct val="110000"/>
              </a:lnSpc>
            </a:pPr>
            <a:r>
              <a:rPr lang="ja-JP" altLang="en-US" sz="900" dirty="0">
                <a:latin typeface="ＭＳ Ｐゴシック" pitchFamily="50" charset="-128"/>
              </a:rPr>
              <a:t>地域色あふれる個性的な贈答品などを展開するコーナーやサイト内人気商品コーナー</a:t>
            </a:r>
          </a:p>
          <a:p>
            <a:pPr>
              <a:lnSpc>
                <a:spcPct val="110000"/>
              </a:lnSpc>
            </a:pPr>
            <a:r>
              <a:rPr lang="ja-JP" altLang="en-US" sz="900" dirty="0">
                <a:latin typeface="ＭＳ Ｐゴシック" pitchFamily="50" charset="-128"/>
              </a:rPr>
              <a:t>など。どんな特色ある商品が出展される</a:t>
            </a:r>
            <a:r>
              <a:rPr lang="ja-JP" altLang="en-US" sz="900" dirty="0" smtClean="0">
                <a:latin typeface="ＭＳ Ｐゴシック" pitchFamily="50" charset="-128"/>
              </a:rPr>
              <a:t>か注目！</a:t>
            </a:r>
            <a:r>
              <a:rPr lang="ja-JP" altLang="en-US" sz="900" dirty="0">
                <a:latin typeface="ＭＳ Ｐゴシック" pitchFamily="50" charset="-128"/>
              </a:rPr>
              <a:t>？</a:t>
            </a:r>
            <a:endParaRPr lang="ja-JP" altLang="en-US" sz="900" b="1" dirty="0">
              <a:latin typeface="ＭＳ Ｐゴシック" pitchFamily="50" charset="-128"/>
            </a:endParaRPr>
          </a:p>
        </p:txBody>
      </p:sp>
      <p:sp>
        <p:nvSpPr>
          <p:cNvPr id="4103" name="Line 9"/>
          <p:cNvSpPr>
            <a:spLocks noChangeShapeType="1"/>
          </p:cNvSpPr>
          <p:nvPr/>
        </p:nvSpPr>
        <p:spPr bwMode="auto">
          <a:xfrm>
            <a:off x="333375" y="7164288"/>
            <a:ext cx="6172200" cy="0"/>
          </a:xfrm>
          <a:prstGeom prst="line">
            <a:avLst/>
          </a:prstGeom>
          <a:noFill/>
          <a:ln w="28575">
            <a:solidFill>
              <a:schemeClr val="tx1"/>
            </a:solidFill>
            <a:prstDash val="sysDot"/>
            <a:round/>
            <a:headEnd/>
            <a:tailEnd/>
          </a:ln>
        </p:spPr>
        <p:txBody>
          <a:bodyPr/>
          <a:lstStyle/>
          <a:p>
            <a:endParaRPr lang="ja-JP" altLang="en-US"/>
          </a:p>
        </p:txBody>
      </p:sp>
      <p:pic>
        <p:nvPicPr>
          <p:cNvPr id="4104" name="Picture 10"/>
          <p:cNvPicPr>
            <a:picLocks noChangeAspect="1" noChangeArrowheads="1"/>
          </p:cNvPicPr>
          <p:nvPr/>
        </p:nvPicPr>
        <p:blipFill>
          <a:blip r:embed="rId3"/>
          <a:srcRect/>
          <a:stretch>
            <a:fillRect/>
          </a:stretch>
        </p:blipFill>
        <p:spPr bwMode="auto">
          <a:xfrm>
            <a:off x="4868863" y="8220075"/>
            <a:ext cx="1657350" cy="889000"/>
          </a:xfrm>
          <a:prstGeom prst="rect">
            <a:avLst/>
          </a:prstGeom>
          <a:noFill/>
          <a:ln w="9525">
            <a:noFill/>
            <a:miter lim="800000"/>
            <a:headEnd/>
            <a:tailEnd/>
          </a:ln>
        </p:spPr>
      </p:pic>
      <p:sp>
        <p:nvSpPr>
          <p:cNvPr id="4105" name="Text Box 12"/>
          <p:cNvSpPr txBox="1">
            <a:spLocks noChangeArrowheads="1"/>
          </p:cNvSpPr>
          <p:nvPr/>
        </p:nvSpPr>
        <p:spPr bwMode="auto">
          <a:xfrm>
            <a:off x="476250" y="8559800"/>
            <a:ext cx="3440113" cy="549275"/>
          </a:xfrm>
          <a:prstGeom prst="rect">
            <a:avLst/>
          </a:prstGeom>
          <a:noFill/>
          <a:ln w="9525">
            <a:noFill/>
            <a:miter lim="800000"/>
            <a:headEnd/>
            <a:tailEnd/>
          </a:ln>
        </p:spPr>
        <p:txBody>
          <a:bodyPr wrap="none">
            <a:spAutoFit/>
          </a:bodyPr>
          <a:lstStyle/>
          <a:p>
            <a:r>
              <a:rPr lang="ja-JP" altLang="en-US" sz="1000"/>
              <a:t>東京メトロ有楽町線　東池袋駅より徒歩</a:t>
            </a:r>
            <a:r>
              <a:rPr lang="en-US" altLang="ja-JP" sz="1000"/>
              <a:t>3</a:t>
            </a:r>
            <a:r>
              <a:rPr lang="ja-JP" altLang="en-US" sz="1000"/>
              <a:t>分</a:t>
            </a:r>
            <a:br>
              <a:rPr lang="ja-JP" altLang="en-US" sz="1000"/>
            </a:br>
            <a:r>
              <a:rPr lang="en-US" altLang="ja-JP" sz="1000"/>
              <a:t>JR</a:t>
            </a:r>
            <a:r>
              <a:rPr lang="ja-JP" altLang="en-US" sz="1000"/>
              <a:t>、東京メトロ、西武池袋線、東武東上線 池袋駅より徒歩</a:t>
            </a:r>
            <a:r>
              <a:rPr lang="en-US" altLang="ja-JP" sz="1000"/>
              <a:t>8</a:t>
            </a:r>
            <a:r>
              <a:rPr lang="ja-JP" altLang="en-US" sz="1000"/>
              <a:t>分</a:t>
            </a:r>
            <a:br>
              <a:rPr lang="ja-JP" altLang="en-US" sz="1000"/>
            </a:br>
            <a:r>
              <a:rPr lang="ja-JP" altLang="en-US" sz="1000"/>
              <a:t>都電荒川線　東池袋四丁目停留所より徒歩</a:t>
            </a:r>
            <a:r>
              <a:rPr lang="en-US" altLang="ja-JP" sz="1000"/>
              <a:t>4</a:t>
            </a:r>
            <a:r>
              <a:rPr lang="ja-JP" altLang="en-US" sz="1000"/>
              <a:t>分</a:t>
            </a:r>
          </a:p>
        </p:txBody>
      </p:sp>
      <p:sp>
        <p:nvSpPr>
          <p:cNvPr id="4106" name="Rectangle 1039"/>
          <p:cNvSpPr>
            <a:spLocks noChangeArrowheads="1"/>
          </p:cNvSpPr>
          <p:nvPr/>
        </p:nvSpPr>
        <p:spPr bwMode="auto">
          <a:xfrm>
            <a:off x="667073" y="539552"/>
            <a:ext cx="5714255" cy="430887"/>
          </a:xfrm>
          <a:prstGeom prst="rect">
            <a:avLst/>
          </a:prstGeom>
          <a:noFill/>
          <a:ln w="9525">
            <a:noFill/>
            <a:miter lim="800000"/>
            <a:headEnd/>
            <a:tailEnd/>
          </a:ln>
        </p:spPr>
        <p:txBody>
          <a:bodyPr wrap="square">
            <a:spAutoFit/>
          </a:bodyPr>
          <a:lstStyle/>
          <a:p>
            <a:pPr>
              <a:lnSpc>
                <a:spcPct val="110000"/>
              </a:lnSpc>
            </a:pPr>
            <a:r>
              <a:rPr lang="en-US" altLang="ja-JP" sz="1000" dirty="0">
                <a:latin typeface="ＭＳ Ｐゴシック" pitchFamily="50" charset="-128"/>
              </a:rPr>
              <a:t>●</a:t>
            </a:r>
            <a:r>
              <a:rPr lang="ja-JP" altLang="en-US" sz="1000" dirty="0">
                <a:latin typeface="Arial" charset="0"/>
              </a:rPr>
              <a:t>全国４７都道府県から選抜された</a:t>
            </a:r>
            <a:r>
              <a:rPr lang="en-US" altLang="ja-JP" sz="1000" dirty="0" smtClean="0">
                <a:latin typeface="Arial" charset="0"/>
              </a:rPr>
              <a:t>“</a:t>
            </a:r>
            <a:r>
              <a:rPr lang="ja-JP" altLang="en-US" sz="1000" dirty="0" smtClean="0">
                <a:latin typeface="Arial" charset="0"/>
              </a:rPr>
              <a:t>ご当地おやつ</a:t>
            </a:r>
            <a:r>
              <a:rPr lang="ja-JP" altLang="en-US" sz="1000" dirty="0">
                <a:latin typeface="Arial" charset="0"/>
              </a:rPr>
              <a:t>”が一堂に会し、来場者の投票によって</a:t>
            </a:r>
            <a:r>
              <a:rPr lang="en-US" altLang="ja-JP" sz="1000" dirty="0">
                <a:latin typeface="Arial" charset="0"/>
              </a:rPr>
              <a:t>No.1</a:t>
            </a:r>
            <a:r>
              <a:rPr lang="ja-JP" altLang="en-US" sz="1000" dirty="0">
                <a:latin typeface="Arial" charset="0"/>
              </a:rPr>
              <a:t>を決定。</a:t>
            </a:r>
          </a:p>
          <a:p>
            <a:pPr>
              <a:lnSpc>
                <a:spcPct val="110000"/>
              </a:lnSpc>
            </a:pPr>
            <a:r>
              <a:rPr lang="en-US" altLang="ja-JP" sz="1000" dirty="0">
                <a:latin typeface="Arial" charset="0"/>
              </a:rPr>
              <a:t>　</a:t>
            </a:r>
            <a:r>
              <a:rPr lang="ja-JP" altLang="en-US" sz="1000" dirty="0" smtClean="0">
                <a:latin typeface="Arial" charset="0"/>
              </a:rPr>
              <a:t>過去８回</a:t>
            </a:r>
            <a:r>
              <a:rPr lang="ja-JP" altLang="en-US" sz="1000" dirty="0">
                <a:latin typeface="Arial" charset="0"/>
              </a:rPr>
              <a:t>の上位商品</a:t>
            </a:r>
            <a:r>
              <a:rPr lang="ja-JP" altLang="en-US" sz="1000" dirty="0" smtClean="0">
                <a:latin typeface="Arial" charset="0"/>
              </a:rPr>
              <a:t>はＴＶや</a:t>
            </a:r>
            <a:r>
              <a:rPr lang="en-US" altLang="ja-JP" sz="1000" dirty="0" smtClean="0">
                <a:latin typeface="Arial" charset="0"/>
              </a:rPr>
              <a:t>WEB</a:t>
            </a:r>
            <a:r>
              <a:rPr lang="ja-JP" altLang="en-US" sz="1000" dirty="0" smtClean="0">
                <a:latin typeface="Arial" charset="0"/>
              </a:rPr>
              <a:t>など</a:t>
            </a:r>
            <a:r>
              <a:rPr lang="ja-JP" altLang="en-US" sz="1000" dirty="0">
                <a:latin typeface="Arial" charset="0"/>
              </a:rPr>
              <a:t>でも大評判に･･･最終日発表のグランプリはいったいどこに？！</a:t>
            </a:r>
            <a:endParaRPr lang="en-US" altLang="ja-JP" sz="1000" dirty="0">
              <a:latin typeface="Arial" charset="0"/>
            </a:endParaRPr>
          </a:p>
        </p:txBody>
      </p:sp>
      <p:sp>
        <p:nvSpPr>
          <p:cNvPr id="4107" name="Text Box 9"/>
          <p:cNvSpPr txBox="1">
            <a:spLocks noChangeArrowheads="1"/>
          </p:cNvSpPr>
          <p:nvPr/>
        </p:nvSpPr>
        <p:spPr bwMode="auto">
          <a:xfrm>
            <a:off x="1052736" y="179512"/>
            <a:ext cx="4968875" cy="304800"/>
          </a:xfrm>
          <a:prstGeom prst="rect">
            <a:avLst/>
          </a:prstGeom>
          <a:noFill/>
          <a:ln w="9525">
            <a:noFill/>
            <a:miter lim="800000"/>
            <a:headEnd/>
            <a:tailEnd/>
          </a:ln>
        </p:spPr>
        <p:txBody>
          <a:bodyPr>
            <a:spAutoFit/>
          </a:bodyPr>
          <a:lstStyle/>
          <a:p>
            <a:r>
              <a:rPr lang="ja-JP" altLang="en-US" sz="1400" b="1" u="sng" dirty="0">
                <a:solidFill>
                  <a:schemeClr val="accent2"/>
                </a:solidFill>
                <a:latin typeface="ＭＳ Ｐゴシック" pitchFamily="50" charset="-128"/>
              </a:rPr>
              <a:t>大好評！「</a:t>
            </a:r>
            <a:r>
              <a:rPr lang="ja-JP" altLang="en-US" sz="1400" b="1" u="sng" dirty="0" smtClean="0">
                <a:solidFill>
                  <a:schemeClr val="accent2"/>
                </a:solidFill>
                <a:latin typeface="ＭＳ Ｐゴシック" pitchFamily="50" charset="-128"/>
              </a:rPr>
              <a:t>第９回</a:t>
            </a:r>
            <a:r>
              <a:rPr lang="ja-JP" altLang="en-US" sz="1400" b="1" u="sng" dirty="0">
                <a:solidFill>
                  <a:schemeClr val="accent2"/>
                </a:solidFill>
                <a:latin typeface="ＭＳ Ｐゴシック" pitchFamily="50" charset="-128"/>
              </a:rPr>
              <a:t>ニッポン全国ご当地おやつランキング」を開催</a:t>
            </a:r>
            <a:endParaRPr lang="ja-JP" altLang="en-US" sz="1400" b="1" dirty="0">
              <a:solidFill>
                <a:schemeClr val="accent2"/>
              </a:solidFill>
              <a:latin typeface="ＭＳ Ｐゴシック" pitchFamily="50" charset="-128"/>
            </a:endParaRPr>
          </a:p>
        </p:txBody>
      </p:sp>
      <p:sp>
        <p:nvSpPr>
          <p:cNvPr id="4108" name="Rectangle 45"/>
          <p:cNvSpPr>
            <a:spLocks noChangeArrowheads="1"/>
          </p:cNvSpPr>
          <p:nvPr/>
        </p:nvSpPr>
        <p:spPr bwMode="auto">
          <a:xfrm>
            <a:off x="80962" y="1479138"/>
            <a:ext cx="2232025" cy="1292662"/>
          </a:xfrm>
          <a:prstGeom prst="rect">
            <a:avLst/>
          </a:prstGeom>
          <a:noFill/>
          <a:ln w="9525">
            <a:noFill/>
            <a:miter lim="800000"/>
            <a:headEnd/>
            <a:tailEnd/>
          </a:ln>
          <a:effectLst/>
        </p:spPr>
        <p:txBody>
          <a:bodyPr lIns="158700" tIns="0" rIns="158700" bIns="0" anchor="ctr">
            <a:spAutoFit/>
          </a:bodyPr>
          <a:lstStyle/>
          <a:p>
            <a:r>
              <a:rPr lang="ja-JP" altLang="en-US" sz="1200" b="1" dirty="0" smtClean="0"/>
              <a:t>山梨県</a:t>
            </a:r>
            <a:endParaRPr lang="ja-JP" altLang="en-US" sz="1200" b="1" dirty="0"/>
          </a:p>
          <a:p>
            <a:r>
              <a:rPr lang="zh-TW" altLang="en-US" sz="1200" dirty="0"/>
              <a:t>菓子処　</a:t>
            </a:r>
            <a:r>
              <a:rPr lang="zh-TW" altLang="en-US" sz="1200" dirty="0" smtClean="0"/>
              <a:t>植松</a:t>
            </a:r>
            <a:endParaRPr lang="ja-JP" altLang="en-US" sz="1200" b="1" dirty="0"/>
          </a:p>
          <a:p>
            <a:r>
              <a:rPr lang="ja-JP" altLang="en-US" sz="1000" b="1" dirty="0" smtClean="0"/>
              <a:t>「あんどうなつ」</a:t>
            </a:r>
            <a:r>
              <a:rPr lang="ja-JP" altLang="en-US" sz="1000" dirty="0"/>
              <a:t/>
            </a:r>
            <a:br>
              <a:rPr lang="ja-JP" altLang="en-US" sz="1000" dirty="0"/>
            </a:br>
            <a:r>
              <a:rPr lang="ja-JP" altLang="en-US" sz="1000" dirty="0"/>
              <a:t>地元で百余年続く和菓子屋。</a:t>
            </a:r>
            <a:endParaRPr lang="en-US" altLang="ja-JP" sz="1000" dirty="0"/>
          </a:p>
          <a:p>
            <a:r>
              <a:rPr lang="ja-JP" altLang="en-US" sz="1000" dirty="0"/>
              <a:t>現在は</a:t>
            </a:r>
            <a:r>
              <a:rPr lang="en-US" altLang="ja-JP" sz="1000" dirty="0"/>
              <a:t>4</a:t>
            </a:r>
            <a:r>
              <a:rPr lang="ja-JP" altLang="en-US" sz="1000" dirty="0"/>
              <a:t>代目になりますが</a:t>
            </a:r>
            <a:r>
              <a:rPr lang="en-US" altLang="ja-JP" sz="1000" dirty="0"/>
              <a:t>2</a:t>
            </a:r>
            <a:r>
              <a:rPr lang="ja-JP" altLang="en-US" sz="1000" dirty="0"/>
              <a:t>代目が考案した看板商品</a:t>
            </a:r>
            <a:r>
              <a:rPr lang="ja-JP" altLang="en-US" sz="1000" dirty="0" smtClean="0"/>
              <a:t>。製法</a:t>
            </a:r>
            <a:r>
              <a:rPr lang="ja-JP" altLang="en-US" sz="1000" dirty="0"/>
              <a:t>や配合も当時のままに一つ一つ手作りで作ります</a:t>
            </a:r>
            <a:r>
              <a:rPr lang="ja-JP" altLang="en-US" sz="1000" dirty="0" smtClean="0"/>
              <a:t>。　</a:t>
            </a:r>
            <a:r>
              <a:rPr lang="en-US" altLang="ja-JP" sz="1000" dirty="0" smtClean="0"/>
              <a:t>180</a:t>
            </a:r>
            <a:r>
              <a:rPr lang="ja-JP" altLang="en-US" sz="1000" dirty="0" smtClean="0"/>
              <a:t>円～</a:t>
            </a:r>
            <a:endParaRPr lang="ja-JP" altLang="en-US" sz="1000" dirty="0"/>
          </a:p>
        </p:txBody>
      </p:sp>
      <p:sp>
        <p:nvSpPr>
          <p:cNvPr id="4109" name="Text Box 66"/>
          <p:cNvSpPr txBox="1">
            <a:spLocks noChangeArrowheads="1"/>
          </p:cNvSpPr>
          <p:nvPr/>
        </p:nvSpPr>
        <p:spPr bwMode="auto">
          <a:xfrm>
            <a:off x="1341438" y="971600"/>
            <a:ext cx="4176712" cy="427037"/>
          </a:xfrm>
          <a:prstGeom prst="rect">
            <a:avLst/>
          </a:prstGeom>
          <a:noFill/>
          <a:ln w="9525">
            <a:noFill/>
            <a:miter lim="800000"/>
            <a:headEnd/>
            <a:tailEnd/>
          </a:ln>
        </p:spPr>
        <p:txBody>
          <a:bodyPr>
            <a:spAutoFit/>
          </a:bodyPr>
          <a:lstStyle/>
          <a:p>
            <a:pPr algn="ctr"/>
            <a:r>
              <a:rPr lang="en-US" altLang="ja-JP" sz="1400" dirty="0"/>
              <a:t>【</a:t>
            </a:r>
            <a:r>
              <a:rPr lang="ja-JP" altLang="en-US" sz="1400" dirty="0"/>
              <a:t>現在エントリー済み／注目の出展者トピックス</a:t>
            </a:r>
            <a:r>
              <a:rPr lang="en-US" altLang="ja-JP" sz="1400" dirty="0"/>
              <a:t>】</a:t>
            </a:r>
          </a:p>
          <a:p>
            <a:pPr algn="ctr"/>
            <a:r>
              <a:rPr lang="en-US" altLang="ja-JP" sz="800" dirty="0"/>
              <a:t>※</a:t>
            </a:r>
            <a:r>
              <a:rPr lang="ja-JP" altLang="en-US" sz="800" dirty="0"/>
              <a:t>写真は実際の提供商品と異なる場合があります。</a:t>
            </a:r>
          </a:p>
        </p:txBody>
      </p:sp>
      <p:sp>
        <p:nvSpPr>
          <p:cNvPr id="4111" name="Rectangle 52"/>
          <p:cNvSpPr>
            <a:spLocks noChangeArrowheads="1"/>
          </p:cNvSpPr>
          <p:nvPr/>
        </p:nvSpPr>
        <p:spPr bwMode="auto">
          <a:xfrm>
            <a:off x="4508500" y="1458813"/>
            <a:ext cx="2306240" cy="1384995"/>
          </a:xfrm>
          <a:prstGeom prst="rect">
            <a:avLst/>
          </a:prstGeom>
          <a:noFill/>
          <a:ln w="9525">
            <a:noFill/>
            <a:miter lim="800000"/>
            <a:headEnd/>
            <a:tailEnd/>
          </a:ln>
          <a:effectLst/>
        </p:spPr>
        <p:txBody>
          <a:bodyPr wrap="square" anchor="ctr">
            <a:spAutoFit/>
          </a:bodyPr>
          <a:lstStyle/>
          <a:p>
            <a:pPr eaLnBrk="0" hangingPunct="0"/>
            <a:r>
              <a:rPr lang="ja-JP" altLang="en-US" sz="1200" b="1" dirty="0" smtClean="0"/>
              <a:t>鹿児島県</a:t>
            </a:r>
            <a:endParaRPr lang="ja-JP" altLang="en-US" sz="1200" b="1" dirty="0"/>
          </a:p>
          <a:p>
            <a:pPr eaLnBrk="0" hangingPunct="0"/>
            <a:r>
              <a:rPr lang="ja-JP" altLang="en-US" sz="1200" b="1" dirty="0"/>
              <a:t>新富大生堂</a:t>
            </a:r>
          </a:p>
          <a:p>
            <a:pPr eaLnBrk="0" hangingPunct="0"/>
            <a:r>
              <a:rPr lang="ja-JP" altLang="en-US" sz="1000" b="1" dirty="0" smtClean="0"/>
              <a:t>「</a:t>
            </a:r>
            <a:r>
              <a:rPr lang="ja-JP" altLang="en-US" sz="1000" b="1" dirty="0"/>
              <a:t>さつま焼酎スイーツ　黒伊佐</a:t>
            </a:r>
            <a:r>
              <a:rPr lang="ja-JP" altLang="en-US" sz="1000" b="1" dirty="0" smtClean="0"/>
              <a:t>リモーネ」</a:t>
            </a:r>
            <a:endParaRPr lang="ja-JP" altLang="en-US" sz="1000" b="1" dirty="0"/>
          </a:p>
          <a:p>
            <a:r>
              <a:rPr lang="ja-JP" altLang="en-US" sz="1000" dirty="0"/>
              <a:t>スイーツもお酒も大好き、欲張りなアナタ、あの人へ</a:t>
            </a:r>
            <a:r>
              <a:rPr lang="ja-JP" altLang="en-US" sz="1000" dirty="0" smtClean="0"/>
              <a:t>。後</a:t>
            </a:r>
            <a:r>
              <a:rPr lang="ja-JP" altLang="en-US" sz="1000" dirty="0"/>
              <a:t>のせのピールソースで焼酎がガツンと香る新感覚焼酎スイーツ「黒伊佐リモーネ」を焼酎の本場鹿児島から東京</a:t>
            </a:r>
            <a:r>
              <a:rPr lang="ja-JP" altLang="en-US" sz="1000" dirty="0" smtClean="0"/>
              <a:t>初出店。　</a:t>
            </a:r>
            <a:r>
              <a:rPr lang="en-US" altLang="ja-JP" sz="1000" dirty="0" smtClean="0"/>
              <a:t>1,080</a:t>
            </a:r>
            <a:r>
              <a:rPr lang="ja-JP" altLang="en-US" sz="1000" dirty="0" smtClean="0"/>
              <a:t>円</a:t>
            </a:r>
            <a:endParaRPr lang="en-US" altLang="ja-JP" sz="1000" dirty="0"/>
          </a:p>
        </p:txBody>
      </p:sp>
      <p:sp>
        <p:nvSpPr>
          <p:cNvPr id="4113" name="Text Box 9"/>
          <p:cNvSpPr txBox="1">
            <a:spLocks noChangeArrowheads="1"/>
          </p:cNvSpPr>
          <p:nvPr/>
        </p:nvSpPr>
        <p:spPr bwMode="auto">
          <a:xfrm>
            <a:off x="2060575" y="4572000"/>
            <a:ext cx="2159000" cy="304800"/>
          </a:xfrm>
          <a:prstGeom prst="rect">
            <a:avLst/>
          </a:prstGeom>
          <a:noFill/>
          <a:ln w="9525">
            <a:noFill/>
            <a:miter lim="800000"/>
            <a:headEnd/>
            <a:tailEnd/>
          </a:ln>
        </p:spPr>
        <p:txBody>
          <a:bodyPr>
            <a:spAutoFit/>
          </a:bodyPr>
          <a:lstStyle/>
          <a:p>
            <a:r>
              <a:rPr lang="ja-JP" altLang="en-US" sz="1400" b="1" u="sng" dirty="0">
                <a:solidFill>
                  <a:schemeClr val="accent2"/>
                </a:solidFill>
                <a:latin typeface="ＭＳ Ｐゴシック" pitchFamily="50" charset="-128"/>
              </a:rPr>
              <a:t>「おやつ殿堂」コーナー</a:t>
            </a:r>
            <a:endParaRPr lang="en-US" altLang="ja-JP" sz="1400" b="1" dirty="0">
              <a:solidFill>
                <a:schemeClr val="accent2"/>
              </a:solidFill>
              <a:latin typeface="ＭＳ Ｐゴシック" pitchFamily="50" charset="-128"/>
            </a:endParaRPr>
          </a:p>
        </p:txBody>
      </p:sp>
      <p:sp>
        <p:nvSpPr>
          <p:cNvPr id="4114" name="Line 9"/>
          <p:cNvSpPr>
            <a:spLocks noChangeShapeType="1"/>
          </p:cNvSpPr>
          <p:nvPr/>
        </p:nvSpPr>
        <p:spPr bwMode="auto">
          <a:xfrm>
            <a:off x="260350" y="4427984"/>
            <a:ext cx="6172200" cy="0"/>
          </a:xfrm>
          <a:prstGeom prst="line">
            <a:avLst/>
          </a:prstGeom>
          <a:noFill/>
          <a:ln w="28575">
            <a:solidFill>
              <a:schemeClr val="tx1"/>
            </a:solidFill>
            <a:prstDash val="sysDot"/>
            <a:round/>
            <a:headEnd/>
            <a:tailEnd/>
          </a:ln>
        </p:spPr>
        <p:txBody>
          <a:bodyPr/>
          <a:lstStyle/>
          <a:p>
            <a:endParaRPr lang="ja-JP" altLang="en-US"/>
          </a:p>
        </p:txBody>
      </p:sp>
      <p:sp>
        <p:nvSpPr>
          <p:cNvPr id="4115" name="Text Box 41"/>
          <p:cNvSpPr txBox="1">
            <a:spLocks noChangeArrowheads="1"/>
          </p:cNvSpPr>
          <p:nvPr/>
        </p:nvSpPr>
        <p:spPr bwMode="auto">
          <a:xfrm>
            <a:off x="2924944" y="5943054"/>
            <a:ext cx="3945311" cy="1077218"/>
          </a:xfrm>
          <a:prstGeom prst="rect">
            <a:avLst/>
          </a:prstGeom>
          <a:noFill/>
          <a:ln w="9525">
            <a:noFill/>
            <a:miter lim="800000"/>
            <a:headEnd/>
            <a:tailEnd/>
          </a:ln>
        </p:spPr>
        <p:txBody>
          <a:bodyPr wrap="none">
            <a:spAutoFit/>
          </a:bodyPr>
          <a:lstStyle/>
          <a:p>
            <a:r>
              <a:rPr lang="en-US" altLang="ja-JP" sz="800" b="1" dirty="0"/>
              <a:t>2014</a:t>
            </a:r>
            <a:r>
              <a:rPr lang="ja-JP" altLang="en-US" sz="800" b="1" dirty="0"/>
              <a:t>年　第５回グランプリ</a:t>
            </a:r>
            <a:endParaRPr lang="en-US" altLang="ja-JP" sz="800" b="1" dirty="0"/>
          </a:p>
          <a:p>
            <a:r>
              <a:rPr lang="ja-JP" altLang="en-US" sz="800" b="1" dirty="0"/>
              <a:t>神奈川県　</a:t>
            </a:r>
            <a:r>
              <a:rPr lang="en-US" altLang="ja-JP" sz="800" b="1" dirty="0"/>
              <a:t>/</a:t>
            </a:r>
            <a:r>
              <a:rPr lang="ja-JP" altLang="en-US" sz="800" b="1" dirty="0"/>
              <a:t>　有限会社いづみや「かりんとうまんじゅう「餡菓桜」」</a:t>
            </a:r>
            <a:endParaRPr lang="ja-JP" altLang="en-US" sz="800" dirty="0"/>
          </a:p>
          <a:p>
            <a:r>
              <a:rPr lang="en-US" altLang="ja-JP" sz="800" b="1" dirty="0"/>
              <a:t>2015</a:t>
            </a:r>
            <a:r>
              <a:rPr lang="ja-JP" altLang="en-US" sz="800" b="1" dirty="0"/>
              <a:t>年　第６回グランプリ</a:t>
            </a:r>
            <a:endParaRPr lang="en-US" altLang="ja-JP" sz="800" b="1" dirty="0"/>
          </a:p>
          <a:p>
            <a:r>
              <a:rPr lang="ja-JP" altLang="en-US" sz="800" b="1" dirty="0"/>
              <a:t>沖縄県　</a:t>
            </a:r>
            <a:r>
              <a:rPr lang="en-US" altLang="ja-JP" sz="800" b="1" dirty="0"/>
              <a:t>/</a:t>
            </a:r>
            <a:r>
              <a:rPr lang="ja-JP" altLang="en-US" sz="800" b="1" dirty="0"/>
              <a:t>　アセローラフレッシュ「アセローラフローズン」</a:t>
            </a:r>
          </a:p>
          <a:p>
            <a:r>
              <a:rPr lang="en-US" altLang="ja-JP" sz="800" b="1" dirty="0"/>
              <a:t>2016</a:t>
            </a:r>
            <a:r>
              <a:rPr lang="ja-JP" altLang="en-US" sz="800" b="1" dirty="0"/>
              <a:t>年　第７回グランプリ</a:t>
            </a:r>
            <a:endParaRPr lang="en-US" altLang="ja-JP" sz="800" b="1" dirty="0"/>
          </a:p>
          <a:p>
            <a:r>
              <a:rPr lang="ja-JP" altLang="en-US" sz="800" b="1" dirty="0"/>
              <a:t>長野県　</a:t>
            </a:r>
            <a:r>
              <a:rPr lang="en-US" altLang="ja-JP" sz="800" b="1" dirty="0"/>
              <a:t>/</a:t>
            </a:r>
            <a:r>
              <a:rPr lang="ja-JP" altLang="en-US" sz="800" b="1" dirty="0"/>
              <a:t>　あずみ野菓子工房 彩香「チーズ</a:t>
            </a:r>
            <a:r>
              <a:rPr lang="en-US" altLang="ja-JP" sz="800" b="1" dirty="0"/>
              <a:t>in</a:t>
            </a:r>
            <a:r>
              <a:rPr lang="ja-JP" altLang="en-US" sz="800" b="1" dirty="0"/>
              <a:t>タルトバウム信州りんご」</a:t>
            </a:r>
            <a:endParaRPr lang="en-US" altLang="ja-JP" sz="800" b="1" dirty="0"/>
          </a:p>
          <a:p>
            <a:r>
              <a:rPr lang="en-US" altLang="ja-JP" sz="800" b="1" dirty="0" smtClean="0">
                <a:latin typeface="+mn-ea"/>
                <a:ea typeface="+mn-ea"/>
              </a:rPr>
              <a:t>2017</a:t>
            </a:r>
            <a:r>
              <a:rPr lang="ja-JP" altLang="en-US" sz="800" b="1" dirty="0">
                <a:latin typeface="+mn-ea"/>
                <a:ea typeface="+mn-ea"/>
              </a:rPr>
              <a:t>年　第８回グランプリ</a:t>
            </a:r>
            <a:endParaRPr lang="en-US" altLang="ja-JP" sz="800" b="1" dirty="0">
              <a:latin typeface="+mn-ea"/>
              <a:ea typeface="+mn-ea"/>
            </a:endParaRPr>
          </a:p>
          <a:p>
            <a:r>
              <a:rPr lang="ja-JP" altLang="en-US" sz="800" b="1" dirty="0">
                <a:latin typeface="+mn-ea"/>
                <a:ea typeface="+mn-ea"/>
              </a:rPr>
              <a:t>沖縄県　</a:t>
            </a:r>
            <a:r>
              <a:rPr lang="en-US" altLang="ja-JP" sz="800" b="1" dirty="0">
                <a:latin typeface="+mn-ea"/>
                <a:ea typeface="+mn-ea"/>
              </a:rPr>
              <a:t>/</a:t>
            </a:r>
            <a:r>
              <a:rPr lang="ja-JP" altLang="en-US" sz="800" b="1" dirty="0">
                <a:latin typeface="+mn-ea"/>
                <a:ea typeface="+mn-ea"/>
                <a:cs typeface="Meiryo UI" pitchFamily="50" charset="-128"/>
              </a:rPr>
              <a:t>琉球インタラクティブ株式会社</a:t>
            </a:r>
            <a:r>
              <a:rPr lang="ja-JP" altLang="en-US" sz="800" b="1" dirty="0">
                <a:latin typeface="+mn-ea"/>
                <a:ea typeface="+mn-ea"/>
              </a:rPr>
              <a:t>　</a:t>
            </a:r>
            <a:r>
              <a:rPr lang="ja-JP" altLang="en-US" sz="800" b="1" dirty="0" smtClean="0">
                <a:latin typeface="+mn-ea"/>
                <a:ea typeface="+mn-ea"/>
              </a:rPr>
              <a:t>「</a:t>
            </a:r>
            <a:r>
              <a:rPr lang="ja-JP" altLang="en-US" sz="800" b="1" dirty="0">
                <a:latin typeface="+mn-ea"/>
                <a:ea typeface="+mn-ea"/>
                <a:cs typeface="Meiryo UI" pitchFamily="50" charset="-128"/>
              </a:rPr>
              <a:t>紅芋とちん</a:t>
            </a:r>
            <a:r>
              <a:rPr lang="ja-JP" altLang="en-US" sz="800" b="1" dirty="0" err="1">
                <a:latin typeface="+mn-ea"/>
                <a:ea typeface="+mn-ea"/>
                <a:cs typeface="Meiryo UI" pitchFamily="50" charset="-128"/>
              </a:rPr>
              <a:t>す</a:t>
            </a:r>
            <a:r>
              <a:rPr lang="ja-JP" altLang="en-US" sz="800" b="1" dirty="0">
                <a:latin typeface="+mn-ea"/>
                <a:ea typeface="+mn-ea"/>
                <a:cs typeface="Meiryo UI" pitchFamily="50" charset="-128"/>
              </a:rPr>
              <a:t>こうのフローズンちいずケーキ</a:t>
            </a:r>
            <a:r>
              <a:rPr lang="ja-JP" altLang="en-US" sz="800" b="1" dirty="0" smtClean="0">
                <a:latin typeface="+mn-ea"/>
                <a:ea typeface="+mn-ea"/>
              </a:rPr>
              <a:t>」</a:t>
            </a:r>
            <a:endParaRPr lang="en-US" altLang="ja-JP" sz="800" b="1" dirty="0">
              <a:latin typeface="+mn-ea"/>
              <a:ea typeface="+mn-ea"/>
            </a:endParaRPr>
          </a:p>
        </p:txBody>
      </p:sp>
      <p:sp>
        <p:nvSpPr>
          <p:cNvPr id="4116" name="Rectangle 1039"/>
          <p:cNvSpPr>
            <a:spLocks noChangeArrowheads="1"/>
          </p:cNvSpPr>
          <p:nvPr/>
        </p:nvSpPr>
        <p:spPr bwMode="auto">
          <a:xfrm>
            <a:off x="981075" y="4889847"/>
            <a:ext cx="4537075" cy="769441"/>
          </a:xfrm>
          <a:prstGeom prst="rect">
            <a:avLst/>
          </a:prstGeom>
          <a:noFill/>
          <a:ln w="9525">
            <a:noFill/>
            <a:miter lim="800000"/>
            <a:headEnd/>
            <a:tailEnd/>
          </a:ln>
        </p:spPr>
        <p:txBody>
          <a:bodyPr wrap="square">
            <a:spAutoFit/>
          </a:bodyPr>
          <a:lstStyle/>
          <a:p>
            <a:pPr>
              <a:lnSpc>
                <a:spcPct val="110000"/>
              </a:lnSpc>
            </a:pPr>
            <a:r>
              <a:rPr lang="en-US" altLang="ja-JP" sz="1000" dirty="0">
                <a:latin typeface="ＭＳ Ｐゴシック" pitchFamily="50" charset="-128"/>
              </a:rPr>
              <a:t>●</a:t>
            </a:r>
            <a:r>
              <a:rPr lang="ja-JP" altLang="en-US" sz="1000" b="1" dirty="0">
                <a:latin typeface="ＭＳ Ｐゴシック" pitchFamily="50" charset="-128"/>
              </a:rPr>
              <a:t>歴代のグランプリ出展者</a:t>
            </a:r>
            <a:r>
              <a:rPr lang="ja-JP" altLang="en-US" sz="1000" b="1" dirty="0" smtClean="0">
                <a:latin typeface="ＭＳ Ｐゴシック" pitchFamily="50" charset="-128"/>
              </a:rPr>
              <a:t>が「おやつ殿堂コーナー」にエントリー</a:t>
            </a:r>
            <a:r>
              <a:rPr lang="ja-JP" altLang="en-US" sz="1000" b="1" dirty="0">
                <a:latin typeface="ＭＳ Ｐゴシック" pitchFamily="50" charset="-128"/>
              </a:rPr>
              <a:t>。</a:t>
            </a:r>
          </a:p>
          <a:p>
            <a:pPr>
              <a:lnSpc>
                <a:spcPct val="110000"/>
              </a:lnSpc>
            </a:pPr>
            <a:r>
              <a:rPr lang="ja-JP" altLang="en-US" sz="1000" dirty="0">
                <a:latin typeface="ＭＳ Ｐゴシック" pitchFamily="50" charset="-128"/>
              </a:rPr>
              <a:t>（おやつランキングコーナー併設）</a:t>
            </a:r>
          </a:p>
          <a:p>
            <a:pPr>
              <a:lnSpc>
                <a:spcPct val="110000"/>
              </a:lnSpc>
            </a:pPr>
            <a:r>
              <a:rPr lang="ja-JP" altLang="en-US" sz="1000" dirty="0">
                <a:latin typeface="ＭＳ Ｐゴシック" pitchFamily="50" charset="-128"/>
              </a:rPr>
              <a:t>グランプリ商品や新商品など、どんな「おやつ」が出展されるか、</a:t>
            </a:r>
          </a:p>
          <a:p>
            <a:pPr>
              <a:lnSpc>
                <a:spcPct val="110000"/>
              </a:lnSpc>
            </a:pPr>
            <a:r>
              <a:rPr lang="ja-JP" altLang="en-US" sz="1000" b="1" u="sng" dirty="0">
                <a:solidFill>
                  <a:srgbClr val="FF0000"/>
                </a:solidFill>
                <a:latin typeface="ＭＳ Ｐゴシック" pitchFamily="50" charset="-128"/>
              </a:rPr>
              <a:t>どこがエントリーするかもお楽しみに。</a:t>
            </a:r>
            <a:endParaRPr lang="en-US" altLang="ja-JP" sz="1000" b="1" u="sng" dirty="0">
              <a:solidFill>
                <a:srgbClr val="FF0000"/>
              </a:solidFill>
              <a:latin typeface="Arial" charset="0"/>
            </a:endParaRPr>
          </a:p>
        </p:txBody>
      </p:sp>
      <p:sp>
        <p:nvSpPr>
          <p:cNvPr id="4117" name="Rectangle 60"/>
          <p:cNvSpPr>
            <a:spLocks noChangeArrowheads="1"/>
          </p:cNvSpPr>
          <p:nvPr/>
        </p:nvSpPr>
        <p:spPr bwMode="auto">
          <a:xfrm>
            <a:off x="116632" y="5943054"/>
            <a:ext cx="2879725" cy="1077218"/>
          </a:xfrm>
          <a:prstGeom prst="rect">
            <a:avLst/>
          </a:prstGeom>
          <a:noFill/>
          <a:ln w="9525">
            <a:noFill/>
            <a:miter lim="800000"/>
            <a:headEnd/>
            <a:tailEnd/>
          </a:ln>
          <a:effectLst/>
        </p:spPr>
        <p:txBody>
          <a:bodyPr wrap="square">
            <a:spAutoFit/>
          </a:bodyPr>
          <a:lstStyle/>
          <a:p>
            <a:r>
              <a:rPr lang="en-US" altLang="ja-JP" sz="800" b="1" dirty="0"/>
              <a:t>2010</a:t>
            </a:r>
            <a:r>
              <a:rPr lang="ja-JP" altLang="en-US" sz="800" b="1" dirty="0"/>
              <a:t>年　第１回グランプリ</a:t>
            </a:r>
          </a:p>
          <a:p>
            <a:r>
              <a:rPr lang="ja-JP" altLang="en-US" sz="800" b="1" dirty="0"/>
              <a:t>新潟県　</a:t>
            </a:r>
            <a:r>
              <a:rPr lang="en-US" altLang="ja-JP" sz="800" b="1" dirty="0" smtClean="0"/>
              <a:t>/</a:t>
            </a:r>
            <a:r>
              <a:rPr lang="ja-JP" altLang="en-US" sz="800" b="1" dirty="0" smtClean="0"/>
              <a:t>分水堂菓子舗</a:t>
            </a:r>
            <a:r>
              <a:rPr lang="ja-JP" altLang="en-US" sz="800" b="1" dirty="0"/>
              <a:t>「パンダ焼き　弥彦むすめ（枝豆）餡」</a:t>
            </a:r>
          </a:p>
          <a:p>
            <a:r>
              <a:rPr lang="en-US" altLang="ja-JP" sz="800" b="1" dirty="0"/>
              <a:t>2011</a:t>
            </a:r>
            <a:r>
              <a:rPr lang="ja-JP" altLang="en-US" sz="800" b="1" dirty="0"/>
              <a:t>年　第２回グランプリ</a:t>
            </a:r>
          </a:p>
          <a:p>
            <a:r>
              <a:rPr lang="ja-JP" altLang="en-US" sz="800" b="1" dirty="0"/>
              <a:t>愛媛県 </a:t>
            </a:r>
            <a:r>
              <a:rPr lang="en-US" altLang="ja-JP" sz="800" b="1" dirty="0" smtClean="0"/>
              <a:t>/</a:t>
            </a:r>
            <a:r>
              <a:rPr lang="ja-JP" altLang="en-US" sz="800" b="1" dirty="0" smtClean="0"/>
              <a:t> </a:t>
            </a:r>
            <a:r>
              <a:rPr lang="ja-JP" altLang="en-US" sz="800" b="1" dirty="0"/>
              <a:t>㈲田那部青果「ちゅうちゅうゼリー」</a:t>
            </a:r>
          </a:p>
          <a:p>
            <a:r>
              <a:rPr lang="en-US" altLang="ja-JP" sz="800" b="1" dirty="0"/>
              <a:t>2012</a:t>
            </a:r>
            <a:r>
              <a:rPr lang="ja-JP" altLang="en-US" sz="800" b="1" dirty="0"/>
              <a:t>年　第３回グランプリ</a:t>
            </a:r>
          </a:p>
          <a:p>
            <a:r>
              <a:rPr lang="ja-JP" altLang="en-US" sz="800" b="1" dirty="0"/>
              <a:t>高知県　</a:t>
            </a:r>
            <a:r>
              <a:rPr lang="en-US" altLang="ja-JP" sz="800" b="1" dirty="0"/>
              <a:t>/</a:t>
            </a:r>
            <a:r>
              <a:rPr lang="ja-JP" altLang="en-US" sz="800" b="1" dirty="0"/>
              <a:t>　</a:t>
            </a:r>
            <a:r>
              <a:rPr lang="en-US" altLang="ja-JP" sz="800" b="1" dirty="0" err="1"/>
              <a:t>mowmow</a:t>
            </a:r>
            <a:r>
              <a:rPr lang="en-US" altLang="ja-JP" sz="800" b="1" dirty="0"/>
              <a:t>-farm</a:t>
            </a:r>
            <a:r>
              <a:rPr lang="ja-JP" altLang="en-US" sz="800" b="1" dirty="0"/>
              <a:t>「ジャージー乳のアイスブリュレ」</a:t>
            </a:r>
          </a:p>
          <a:p>
            <a:r>
              <a:rPr lang="en-US" altLang="ja-JP" sz="800" b="1" dirty="0"/>
              <a:t>2013</a:t>
            </a:r>
            <a:r>
              <a:rPr lang="ja-JP" altLang="en-US" sz="800" b="1" dirty="0"/>
              <a:t>年　第４回グランプリ</a:t>
            </a:r>
            <a:endParaRPr lang="en-US" altLang="ja-JP" sz="800" b="1" dirty="0"/>
          </a:p>
          <a:p>
            <a:r>
              <a:rPr lang="ja-JP" altLang="en-US" sz="800" b="1" dirty="0"/>
              <a:t>長崎県　</a:t>
            </a:r>
            <a:r>
              <a:rPr lang="en-US" altLang="ja-JP" sz="800" b="1" dirty="0"/>
              <a:t>/</a:t>
            </a:r>
            <a:r>
              <a:rPr lang="ja-JP" altLang="en-US" sz="800" b="1" dirty="0"/>
              <a:t>　ネオクラッシッククローバー「オランダ坂の石畳</a:t>
            </a:r>
            <a:r>
              <a:rPr lang="ja-JP" altLang="en-US" sz="800" b="1" dirty="0" smtClean="0"/>
              <a:t>」</a:t>
            </a:r>
            <a:endParaRPr lang="ja-JP" altLang="en-US" sz="800" b="1" dirty="0"/>
          </a:p>
        </p:txBody>
      </p:sp>
      <p:pic>
        <p:nvPicPr>
          <p:cNvPr id="413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266825"/>
            <a:ext cx="4400550" cy="6610350"/>
          </a:xfrm>
          <a:prstGeom prst="rect">
            <a:avLst/>
          </a:prstGeom>
          <a:noFill/>
          <a:ln>
            <a:noFill/>
          </a:ln>
          <a:scene3d>
            <a:camera prst="orthographicFront">
              <a:rot lat="0" lon="54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45"/>
          <p:cNvSpPr>
            <a:spLocks noChangeArrowheads="1"/>
          </p:cNvSpPr>
          <p:nvPr/>
        </p:nvSpPr>
        <p:spPr bwMode="auto">
          <a:xfrm>
            <a:off x="2419547" y="1489011"/>
            <a:ext cx="2232025" cy="1138773"/>
          </a:xfrm>
          <a:prstGeom prst="rect">
            <a:avLst/>
          </a:prstGeom>
          <a:noFill/>
          <a:ln w="9525">
            <a:noFill/>
            <a:miter lim="800000"/>
            <a:headEnd/>
            <a:tailEnd/>
          </a:ln>
          <a:effectLst/>
        </p:spPr>
        <p:txBody>
          <a:bodyPr lIns="158700" tIns="0" rIns="158700" bIns="0" anchor="ctr">
            <a:spAutoFit/>
          </a:bodyPr>
          <a:lstStyle/>
          <a:p>
            <a:r>
              <a:rPr lang="ja-JP" altLang="en-US" sz="1200" b="1" dirty="0" smtClean="0"/>
              <a:t>新潟県</a:t>
            </a:r>
          </a:p>
          <a:p>
            <a:r>
              <a:rPr lang="ja-JP" altLang="en-US" sz="1200" b="1" dirty="0"/>
              <a:t>パティスリーマルヤ</a:t>
            </a:r>
          </a:p>
          <a:p>
            <a:r>
              <a:rPr lang="ja-JP" altLang="en-US" sz="1000" b="1" dirty="0" smtClean="0"/>
              <a:t>「</a:t>
            </a:r>
            <a:r>
              <a:rPr lang="ja-JP" altLang="en-US" sz="1000" b="1" dirty="0"/>
              <a:t>王様のプリン</a:t>
            </a:r>
            <a:r>
              <a:rPr lang="ja-JP" altLang="en-US" sz="1000" b="1" dirty="0" smtClean="0"/>
              <a:t>」</a:t>
            </a:r>
            <a:r>
              <a:rPr lang="ja-JP" altLang="en-US" sz="1000" b="1" dirty="0"/>
              <a:t/>
            </a:r>
            <a:br>
              <a:rPr lang="ja-JP" altLang="en-US" sz="1000" b="1" dirty="0"/>
            </a:br>
            <a:r>
              <a:rPr lang="ja-JP" altLang="en-US" sz="1000" dirty="0"/>
              <a:t>新潟県　</a:t>
            </a:r>
            <a:r>
              <a:rPr lang="ja-JP" altLang="en-US" sz="1000" dirty="0" smtClean="0"/>
              <a:t>しぼりたて</a:t>
            </a:r>
            <a:r>
              <a:rPr lang="ja-JP" altLang="en-US" sz="1000" dirty="0"/>
              <a:t>の胎内高原ジャージー牛乳を使った、濃厚でクリーミーなプリンです</a:t>
            </a:r>
            <a:r>
              <a:rPr lang="ja-JP" altLang="en-US" sz="1000" dirty="0" smtClean="0"/>
              <a:t>。　</a:t>
            </a:r>
            <a:r>
              <a:rPr lang="en-US" altLang="ja-JP" sz="1000" dirty="0" smtClean="0"/>
              <a:t>350</a:t>
            </a:r>
            <a:r>
              <a:rPr lang="ja-JP" altLang="en-US" sz="1000" dirty="0" smtClean="0"/>
              <a:t>円</a:t>
            </a:r>
            <a:endParaRPr lang="en-US" altLang="ja-JP" sz="1000" dirty="0"/>
          </a:p>
          <a:p>
            <a:endParaRPr lang="ja-JP" altLang="en-US" sz="1000" dirty="0"/>
          </a:p>
        </p:txBody>
      </p:sp>
      <p:pic>
        <p:nvPicPr>
          <p:cNvPr id="26" name="図 25">
            <a:extLst>
              <a:ext uri="{FF2B5EF4-FFF2-40B4-BE49-F238E27FC236}">
                <a16:creationId xmlns="" xmlns:a16="http://schemas.microsoft.com/office/drawing/2014/main" id="{3B92A3C4-7523-47DE-9AA1-617D25EF7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236" y="2865533"/>
            <a:ext cx="1724868" cy="1346427"/>
          </a:xfrm>
          <a:prstGeom prst="rect">
            <a:avLst/>
          </a:prstGeom>
        </p:spPr>
      </p:pic>
      <p:pic>
        <p:nvPicPr>
          <p:cNvPr id="27" name="図 26" descr="DSC_1537.JPG">
            <a:extLst>
              <a:ext uri="{FF2B5EF4-FFF2-40B4-BE49-F238E27FC236}">
                <a16:creationId xmlns="" xmlns:a16="http://schemas.microsoft.com/office/drawing/2014/main" id="{00000000-0008-0000-0A00-0000040000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425" y="2919174"/>
            <a:ext cx="1656835" cy="1292786"/>
          </a:xfrm>
          <a:prstGeom prst="rect">
            <a:avLst/>
          </a:prstGeom>
        </p:spPr>
      </p:pic>
      <p:pic>
        <p:nvPicPr>
          <p:cNvPr id="28" name="図 27">
            <a:extLst>
              <a:ext uri="{FF2B5EF4-FFF2-40B4-BE49-F238E27FC236}">
                <a16:creationId xmlns="" xmlns:a16="http://schemas.microsoft.com/office/drawing/2014/main" id="{00000000-0008-0000-0A00-00004C01000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304" y="2960088"/>
            <a:ext cx="2112268" cy="1251872"/>
          </a:xfrm>
          <a:prstGeom prst="rect">
            <a:avLst/>
          </a:prstGeom>
          <a:noFill/>
          <a:ln>
            <a:noFill/>
          </a:ln>
        </p:spPr>
      </p:pic>
      <p:sp>
        <p:nvSpPr>
          <p:cNvPr id="25" name="Rectangle 1039"/>
          <p:cNvSpPr>
            <a:spLocks noChangeArrowheads="1"/>
          </p:cNvSpPr>
          <p:nvPr/>
        </p:nvSpPr>
        <p:spPr bwMode="auto">
          <a:xfrm>
            <a:off x="1988840" y="5724128"/>
            <a:ext cx="1818034" cy="261610"/>
          </a:xfrm>
          <a:prstGeom prst="rect">
            <a:avLst/>
          </a:prstGeom>
          <a:noFill/>
          <a:ln w="9525">
            <a:noFill/>
            <a:miter lim="800000"/>
            <a:headEnd/>
            <a:tailEnd/>
          </a:ln>
        </p:spPr>
        <p:txBody>
          <a:bodyPr wrap="square">
            <a:spAutoFit/>
          </a:bodyPr>
          <a:lstStyle/>
          <a:p>
            <a:pPr>
              <a:lnSpc>
                <a:spcPct val="110000"/>
              </a:lnSpc>
            </a:pPr>
            <a:r>
              <a:rPr lang="en-US" altLang="ja-JP" sz="1000" dirty="0">
                <a:latin typeface="ＭＳ Ｐゴシック" pitchFamily="50" charset="-128"/>
              </a:rPr>
              <a:t>【</a:t>
            </a:r>
            <a:r>
              <a:rPr lang="ja-JP" altLang="en-US" sz="1000" b="1" dirty="0" smtClean="0">
                <a:latin typeface="ＭＳ Ｐゴシック" pitchFamily="50" charset="-128"/>
              </a:rPr>
              <a:t>歴代</a:t>
            </a:r>
            <a:r>
              <a:rPr lang="ja-JP" altLang="en-US" sz="1000" b="1" dirty="0">
                <a:latin typeface="ＭＳ Ｐゴシック" pitchFamily="50" charset="-128"/>
              </a:rPr>
              <a:t>の</a:t>
            </a:r>
            <a:r>
              <a:rPr lang="ja-JP" altLang="en-US" sz="1000" b="1" dirty="0" smtClean="0">
                <a:latin typeface="ＭＳ Ｐゴシック" pitchFamily="50" charset="-128"/>
              </a:rPr>
              <a:t>グランプリ一覧</a:t>
            </a:r>
            <a:r>
              <a:rPr lang="en-US" altLang="ja-JP" sz="1000" b="1" dirty="0" smtClean="0">
                <a:latin typeface="ＭＳ Ｐゴシック" pitchFamily="50" charset="-128"/>
              </a:rPr>
              <a:t>】</a:t>
            </a:r>
            <a:endParaRPr lang="en-US" altLang="ja-JP" sz="1000" b="1" u="sng" dirty="0">
              <a:solidFill>
                <a:srgbClr val="FF0000"/>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3946</TotalTime>
  <Words>596</Words>
  <Application>Microsoft Office PowerPoint</Application>
  <PresentationFormat>画面に合わせる (4:3)</PresentationFormat>
  <Paragraphs>105</Paragraphs>
  <Slides>3</Slides>
  <Notes>1</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標準デザイン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izumida</dc:creator>
  <cp:lastModifiedBy>kimura</cp:lastModifiedBy>
  <cp:revision>321</cp:revision>
  <cp:lastPrinted>2018-09-26T13:17:26Z</cp:lastPrinted>
  <dcterms:created xsi:type="dcterms:W3CDTF">2010-10-07T04:57:50Z</dcterms:created>
  <dcterms:modified xsi:type="dcterms:W3CDTF">2018-10-04T01:31:29Z</dcterms:modified>
</cp:coreProperties>
</file>