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sldIdLst>
    <p:sldId id="256" r:id="rId2"/>
    <p:sldId id="257" r:id="rId3"/>
  </p:sldIdLst>
  <p:sldSz cx="6858000" cy="9906000" type="A4"/>
  <p:notesSz cx="6858000" cy="9144000"/>
  <p:defaultTextStyle>
    <a:defPPr>
      <a:defRPr lang="ja-JP"/>
    </a:defPPr>
    <a:lvl1pPr marL="0" algn="l" defTabSz="663123" rtl="0" eaLnBrk="1" latinLnBrk="0" hangingPunct="1">
      <a:defRPr kumimoji="1" sz="1305" kern="1200">
        <a:solidFill>
          <a:schemeClr val="tx1"/>
        </a:solidFill>
        <a:latin typeface="+mn-lt"/>
        <a:ea typeface="+mn-ea"/>
        <a:cs typeface="+mn-cs"/>
      </a:defRPr>
    </a:lvl1pPr>
    <a:lvl2pPr marL="331561" algn="l" defTabSz="663123" rtl="0" eaLnBrk="1" latinLnBrk="0" hangingPunct="1">
      <a:defRPr kumimoji="1" sz="1305" kern="1200">
        <a:solidFill>
          <a:schemeClr val="tx1"/>
        </a:solidFill>
        <a:latin typeface="+mn-lt"/>
        <a:ea typeface="+mn-ea"/>
        <a:cs typeface="+mn-cs"/>
      </a:defRPr>
    </a:lvl2pPr>
    <a:lvl3pPr marL="663123" algn="l" defTabSz="663123" rtl="0" eaLnBrk="1" latinLnBrk="0" hangingPunct="1">
      <a:defRPr kumimoji="1" sz="1305" kern="1200">
        <a:solidFill>
          <a:schemeClr val="tx1"/>
        </a:solidFill>
        <a:latin typeface="+mn-lt"/>
        <a:ea typeface="+mn-ea"/>
        <a:cs typeface="+mn-cs"/>
      </a:defRPr>
    </a:lvl3pPr>
    <a:lvl4pPr marL="994684" algn="l" defTabSz="663123" rtl="0" eaLnBrk="1" latinLnBrk="0" hangingPunct="1">
      <a:defRPr kumimoji="1" sz="1305" kern="1200">
        <a:solidFill>
          <a:schemeClr val="tx1"/>
        </a:solidFill>
        <a:latin typeface="+mn-lt"/>
        <a:ea typeface="+mn-ea"/>
        <a:cs typeface="+mn-cs"/>
      </a:defRPr>
    </a:lvl4pPr>
    <a:lvl5pPr marL="1326246" algn="l" defTabSz="663123" rtl="0" eaLnBrk="1" latinLnBrk="0" hangingPunct="1">
      <a:defRPr kumimoji="1" sz="1305" kern="1200">
        <a:solidFill>
          <a:schemeClr val="tx1"/>
        </a:solidFill>
        <a:latin typeface="+mn-lt"/>
        <a:ea typeface="+mn-ea"/>
        <a:cs typeface="+mn-cs"/>
      </a:defRPr>
    </a:lvl5pPr>
    <a:lvl6pPr marL="1657807" algn="l" defTabSz="663123" rtl="0" eaLnBrk="1" latinLnBrk="0" hangingPunct="1">
      <a:defRPr kumimoji="1" sz="1305" kern="1200">
        <a:solidFill>
          <a:schemeClr val="tx1"/>
        </a:solidFill>
        <a:latin typeface="+mn-lt"/>
        <a:ea typeface="+mn-ea"/>
        <a:cs typeface="+mn-cs"/>
      </a:defRPr>
    </a:lvl6pPr>
    <a:lvl7pPr marL="1989369" algn="l" defTabSz="663123" rtl="0" eaLnBrk="1" latinLnBrk="0" hangingPunct="1">
      <a:defRPr kumimoji="1" sz="1305" kern="1200">
        <a:solidFill>
          <a:schemeClr val="tx1"/>
        </a:solidFill>
        <a:latin typeface="+mn-lt"/>
        <a:ea typeface="+mn-ea"/>
        <a:cs typeface="+mn-cs"/>
      </a:defRPr>
    </a:lvl7pPr>
    <a:lvl8pPr marL="2320930" algn="l" defTabSz="663123" rtl="0" eaLnBrk="1" latinLnBrk="0" hangingPunct="1">
      <a:defRPr kumimoji="1" sz="1305" kern="1200">
        <a:solidFill>
          <a:schemeClr val="tx1"/>
        </a:solidFill>
        <a:latin typeface="+mn-lt"/>
        <a:ea typeface="+mn-ea"/>
        <a:cs typeface="+mn-cs"/>
      </a:defRPr>
    </a:lvl8pPr>
    <a:lvl9pPr marL="2652492" algn="l" defTabSz="663123" rtl="0" eaLnBrk="1" latinLnBrk="0" hangingPunct="1">
      <a:defRPr kumimoji="1" sz="13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2"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2D"/>
    <a:srgbClr val="FFDD2F"/>
    <a:srgbClr val="FFE339"/>
    <a:srgbClr val="FFB603"/>
    <a:srgbClr val="B1E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07" autoAdjust="0"/>
    <p:restoredTop sz="94689"/>
  </p:normalViewPr>
  <p:slideViewPr>
    <p:cSldViewPr snapToGrid="0" snapToObjects="1" showGuides="1">
      <p:cViewPr>
        <p:scale>
          <a:sx n="112" d="100"/>
          <a:sy n="112" d="100"/>
        </p:scale>
        <p:origin x="1760" y="144"/>
      </p:cViewPr>
      <p:guideLst>
        <p:guide orient="horz" pos="2712"/>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328309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3189728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101234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291232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2561822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193691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386518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261274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290123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176516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FB38FE-C086-D14E-A2DC-999607F7EDBC}" type="datetimeFigureOut">
              <a:rPr kumimoji="1" lang="ja-JP" altLang="en-US" smtClean="0"/>
              <a:t>2018/11/30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300454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4FB38FE-C086-D14E-A2DC-999607F7EDBC}" type="datetimeFigureOut">
              <a:rPr kumimoji="1" lang="ja-JP" altLang="en-US" smtClean="0"/>
              <a:t>2018/11/30</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938E43D-A30C-FA4C-AF8C-42BD6AA8BA4B}" type="slidenum">
              <a:rPr kumimoji="1" lang="ja-JP" altLang="en-US" smtClean="0"/>
              <a:t>‹#›</a:t>
            </a:fld>
            <a:endParaRPr kumimoji="1" lang="ja-JP" altLang="en-US"/>
          </a:p>
        </p:txBody>
      </p:sp>
    </p:spTree>
    <p:extLst>
      <p:ext uri="{BB962C8B-B14F-4D97-AF65-F5344CB8AC3E}">
        <p14:creationId xmlns:p14="http://schemas.microsoft.com/office/powerpoint/2010/main" val="30643689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B9EAB0-680B-8940-8854-F637C672EE84}"/>
              </a:ext>
            </a:extLst>
          </p:cNvPr>
          <p:cNvSpPr txBox="1"/>
          <p:nvPr/>
        </p:nvSpPr>
        <p:spPr>
          <a:xfrm>
            <a:off x="4934036" y="20284"/>
            <a:ext cx="1923964" cy="415498"/>
          </a:xfrm>
          <a:prstGeom prst="rect">
            <a:avLst/>
          </a:prstGeom>
          <a:noFill/>
        </p:spPr>
        <p:txBody>
          <a:bodyPr wrap="square" rtlCol="0">
            <a:spAutoFit/>
          </a:bodyPr>
          <a:lstStyle/>
          <a:p>
            <a:pPr algn="r"/>
            <a:r>
              <a:rPr lang="en-US" altLang="ja-JP" sz="1050" dirty="0">
                <a:latin typeface="Meiryo" panose="020B0604030504040204" pitchFamily="34" charset="-128"/>
                <a:ea typeface="Meiryo" panose="020B0604030504040204" pitchFamily="34" charset="-128"/>
              </a:rPr>
              <a:t>2018</a:t>
            </a:r>
            <a:r>
              <a:rPr lang="ja-JP" altLang="en-US" sz="1050">
                <a:latin typeface="Meiryo" panose="020B0604030504040204" pitchFamily="34" charset="-128"/>
                <a:ea typeface="Meiryo" panose="020B0604030504040204" pitchFamily="34" charset="-128"/>
              </a:rPr>
              <a:t>年</a:t>
            </a:r>
            <a:r>
              <a:rPr lang="en-US" altLang="ja-JP" sz="1050" dirty="0">
                <a:latin typeface="Meiryo" panose="020B0604030504040204" pitchFamily="34" charset="-128"/>
                <a:ea typeface="Meiryo" panose="020B0604030504040204" pitchFamily="34" charset="-128"/>
              </a:rPr>
              <a:t>12</a:t>
            </a:r>
            <a:r>
              <a:rPr lang="ja-JP" altLang="en-US" sz="1050">
                <a:latin typeface="Meiryo" panose="020B0604030504040204" pitchFamily="34" charset="-128"/>
                <a:ea typeface="Meiryo" panose="020B0604030504040204" pitchFamily="34" charset="-128"/>
              </a:rPr>
              <a:t>月</a:t>
            </a:r>
            <a:r>
              <a:rPr lang="en-US" altLang="ja-JP" sz="1050" dirty="0">
                <a:latin typeface="Meiryo" panose="020B0604030504040204" pitchFamily="34" charset="-128"/>
                <a:ea typeface="Meiryo" panose="020B0604030504040204" pitchFamily="34" charset="-128"/>
              </a:rPr>
              <a:t>3</a:t>
            </a:r>
            <a:r>
              <a:rPr lang="ja-JP" altLang="en-US" sz="1050">
                <a:latin typeface="Meiryo" panose="020B0604030504040204" pitchFamily="34" charset="-128"/>
                <a:ea typeface="Meiryo" panose="020B0604030504040204" pitchFamily="34" charset="-128"/>
              </a:rPr>
              <a:t>日</a:t>
            </a:r>
            <a:endParaRPr lang="en-US" altLang="ja-JP" sz="1050" dirty="0">
              <a:latin typeface="Meiryo" panose="020B0604030504040204" pitchFamily="34" charset="-128"/>
              <a:ea typeface="Meiryo" panose="020B0604030504040204" pitchFamily="34" charset="-128"/>
            </a:endParaRPr>
          </a:p>
          <a:p>
            <a:pPr algn="r"/>
            <a:r>
              <a:rPr lang="ja-JP" altLang="en-US" sz="1050">
                <a:latin typeface="Meiryo" panose="020B0604030504040204" pitchFamily="34" charset="-128"/>
                <a:ea typeface="Meiryo" panose="020B0604030504040204" pitchFamily="34" charset="-128"/>
              </a:rPr>
              <a:t>武蔵野市</a:t>
            </a:r>
          </a:p>
        </p:txBody>
      </p:sp>
      <p:sp>
        <p:nvSpPr>
          <p:cNvPr id="17" name="正方形/長方形 16">
            <a:extLst>
              <a:ext uri="{FF2B5EF4-FFF2-40B4-BE49-F238E27FC236}">
                <a16:creationId xmlns:a16="http://schemas.microsoft.com/office/drawing/2014/main" id="{E6DB7E10-11A7-7640-91B5-39267832E43D}"/>
              </a:ext>
            </a:extLst>
          </p:cNvPr>
          <p:cNvSpPr/>
          <p:nvPr/>
        </p:nvSpPr>
        <p:spPr>
          <a:xfrm>
            <a:off x="85274" y="435783"/>
            <a:ext cx="6693531" cy="3478788"/>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3">
              <a:solidFill>
                <a:schemeClr val="bg2"/>
              </a:solidFill>
            </a:endParaRPr>
          </a:p>
        </p:txBody>
      </p:sp>
      <p:sp>
        <p:nvSpPr>
          <p:cNvPr id="29" name="正方形/長方形 28">
            <a:extLst>
              <a:ext uri="{FF2B5EF4-FFF2-40B4-BE49-F238E27FC236}">
                <a16:creationId xmlns:a16="http://schemas.microsoft.com/office/drawing/2014/main" id="{119510EE-03DD-3F4D-A2DC-870C51011FF5}"/>
              </a:ext>
            </a:extLst>
          </p:cNvPr>
          <p:cNvSpPr/>
          <p:nvPr/>
        </p:nvSpPr>
        <p:spPr>
          <a:xfrm>
            <a:off x="113902" y="2554531"/>
            <a:ext cx="6636275" cy="1318310"/>
          </a:xfrm>
          <a:prstGeom prst="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spc="-150" dirty="0">
              <a:solidFill>
                <a:schemeClr val="tx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F6B57AC7-72EC-4E40-A546-BCF1B41BB3A3}"/>
              </a:ext>
            </a:extLst>
          </p:cNvPr>
          <p:cNvSpPr/>
          <p:nvPr/>
        </p:nvSpPr>
        <p:spPr>
          <a:xfrm>
            <a:off x="102278" y="455193"/>
            <a:ext cx="6670448" cy="232462"/>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spc="-150" dirty="0">
                <a:solidFill>
                  <a:schemeClr val="bg1"/>
                </a:solidFill>
                <a:latin typeface="Meiryo" panose="020B0604030504040204" pitchFamily="34" charset="-128"/>
                <a:ea typeface="Meiryo" panose="020B0604030504040204" pitchFamily="34" charset="-128"/>
              </a:rPr>
              <a:t>“</a:t>
            </a:r>
            <a:r>
              <a:rPr lang="ja-JP" altLang="en-US" sz="1400" b="1" spc="-150">
                <a:solidFill>
                  <a:schemeClr val="bg1"/>
                </a:solidFill>
                <a:latin typeface="Meiryo" panose="020B0604030504040204" pitchFamily="34" charset="-128"/>
                <a:ea typeface="Meiryo" panose="020B0604030504040204" pitchFamily="34" charset="-128"/>
              </a:rPr>
              <a:t>住みたい街</a:t>
            </a:r>
            <a:r>
              <a:rPr lang="en-US" altLang="ja-JP" sz="1400" b="1" spc="-150" dirty="0">
                <a:solidFill>
                  <a:schemeClr val="bg1"/>
                </a:solidFill>
                <a:latin typeface="Meiryo" panose="020B0604030504040204" pitchFamily="34" charset="-128"/>
                <a:ea typeface="Meiryo" panose="020B0604030504040204" pitchFamily="34" charset="-128"/>
              </a:rPr>
              <a:t>No.1”</a:t>
            </a:r>
            <a:r>
              <a:rPr lang="ja-JP" altLang="en-US" sz="1400" b="1" spc="-150">
                <a:solidFill>
                  <a:schemeClr val="bg1"/>
                </a:solidFill>
                <a:latin typeface="Meiryo" panose="020B0604030504040204" pitchFamily="34" charset="-128"/>
                <a:ea typeface="Meiryo" panose="020B0604030504040204" pitchFamily="34" charset="-128"/>
              </a:rPr>
              <a:t>常連の街。人気の理由がまるごと詰まった</a:t>
            </a:r>
            <a:r>
              <a:rPr lang="en-US" altLang="ja-JP" sz="1400" b="1" spc="-150" dirty="0">
                <a:solidFill>
                  <a:schemeClr val="bg1"/>
                </a:solidFill>
                <a:latin typeface="Meiryo" panose="020B0604030504040204" pitchFamily="34" charset="-128"/>
                <a:ea typeface="Meiryo" panose="020B0604030504040204" pitchFamily="34" charset="-128"/>
              </a:rPr>
              <a:t>PR</a:t>
            </a:r>
            <a:r>
              <a:rPr lang="ja-JP" altLang="en-US" sz="1400" b="1" spc="-150">
                <a:solidFill>
                  <a:schemeClr val="bg1"/>
                </a:solidFill>
                <a:latin typeface="Meiryo" panose="020B0604030504040204" pitchFamily="34" charset="-128"/>
                <a:ea typeface="Meiryo" panose="020B0604030504040204" pitchFamily="34" charset="-128"/>
              </a:rPr>
              <a:t>動画！</a:t>
            </a:r>
            <a:endParaRPr lang="en-US" altLang="ja-JP" sz="1400" b="1" spc="-150" dirty="0">
              <a:solidFill>
                <a:schemeClr val="bg1"/>
              </a:solidFill>
              <a:latin typeface="Meiryo" panose="020B0604030504040204" pitchFamily="34" charset="-128"/>
              <a:ea typeface="Meiryo" panose="020B0604030504040204" pitchFamily="34" charset="-128"/>
            </a:endParaRPr>
          </a:p>
        </p:txBody>
      </p:sp>
      <p:grpSp>
        <p:nvGrpSpPr>
          <p:cNvPr id="26" name="グループ化 25">
            <a:extLst>
              <a:ext uri="{FF2B5EF4-FFF2-40B4-BE49-F238E27FC236}">
                <a16:creationId xmlns:a16="http://schemas.microsoft.com/office/drawing/2014/main" id="{00E156E1-2745-B742-85DD-7125192F1720}"/>
              </a:ext>
            </a:extLst>
          </p:cNvPr>
          <p:cNvGrpSpPr/>
          <p:nvPr/>
        </p:nvGrpSpPr>
        <p:grpSpPr>
          <a:xfrm>
            <a:off x="189262" y="1286708"/>
            <a:ext cx="6498587" cy="1214360"/>
            <a:chOff x="189262" y="1307490"/>
            <a:chExt cx="6498587" cy="1214360"/>
          </a:xfrm>
        </p:grpSpPr>
        <p:pic>
          <p:nvPicPr>
            <p:cNvPr id="3" name="図 2" descr="人, 室内, 音楽, 男性 が含まれている画像&#10;&#10;&#10;&#10;自動的に生成された説明">
              <a:extLst>
                <a:ext uri="{FF2B5EF4-FFF2-40B4-BE49-F238E27FC236}">
                  <a16:creationId xmlns:a16="http://schemas.microsoft.com/office/drawing/2014/main" id="{F765938A-03D9-CE4F-A1DB-D3221CEE76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8976" y="1307490"/>
              <a:ext cx="2178873" cy="1212305"/>
            </a:xfrm>
            <a:prstGeom prst="rect">
              <a:avLst/>
            </a:prstGeom>
          </p:spPr>
        </p:pic>
        <p:pic>
          <p:nvPicPr>
            <p:cNvPr id="19" name="図 18" descr="室内, 壁, 台所, テーブル が含まれている画像&#10;&#10;&#10;&#10;自動的に生成された説明">
              <a:extLst>
                <a:ext uri="{FF2B5EF4-FFF2-40B4-BE49-F238E27FC236}">
                  <a16:creationId xmlns:a16="http://schemas.microsoft.com/office/drawing/2014/main" id="{A9C90F15-479F-D949-B8F7-2C11B9E0C4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262" y="1307490"/>
              <a:ext cx="2184332" cy="1212304"/>
            </a:xfrm>
            <a:prstGeom prst="rect">
              <a:avLst/>
            </a:prstGeom>
          </p:spPr>
        </p:pic>
        <p:pic>
          <p:nvPicPr>
            <p:cNvPr id="25" name="図 24" descr="木, 屋外, 空, 建物 が含まれている画像&#10;&#10;&#10;&#10;自動的に生成された説明">
              <a:extLst>
                <a:ext uri="{FF2B5EF4-FFF2-40B4-BE49-F238E27FC236}">
                  <a16:creationId xmlns:a16="http://schemas.microsoft.com/office/drawing/2014/main" id="{20DDF57D-162F-CC41-A609-B77456D2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3594" y="1309546"/>
              <a:ext cx="2184332" cy="1212304"/>
            </a:xfrm>
            <a:prstGeom prst="rect">
              <a:avLst/>
            </a:prstGeom>
          </p:spPr>
        </p:pic>
      </p:grpSp>
      <p:sp>
        <p:nvSpPr>
          <p:cNvPr id="11" name="テキスト ボックス 10">
            <a:extLst>
              <a:ext uri="{FF2B5EF4-FFF2-40B4-BE49-F238E27FC236}">
                <a16:creationId xmlns:a16="http://schemas.microsoft.com/office/drawing/2014/main" id="{D440C532-76A0-4242-988F-4B8BEA15986B}"/>
              </a:ext>
            </a:extLst>
          </p:cNvPr>
          <p:cNvSpPr txBox="1"/>
          <p:nvPr/>
        </p:nvSpPr>
        <p:spPr>
          <a:xfrm>
            <a:off x="151860" y="725396"/>
            <a:ext cx="6560359" cy="523220"/>
          </a:xfrm>
          <a:prstGeom prst="rect">
            <a:avLst/>
          </a:prstGeom>
          <a:noFill/>
        </p:spPr>
        <p:txBody>
          <a:bodyPr wrap="square" rtlCol="0">
            <a:spAutoFit/>
          </a:bodyPr>
          <a:lstStyle/>
          <a:p>
            <a:pPr algn="ctr"/>
            <a:r>
              <a:rPr lang="ja-JP" altLang="en-US" sz="1400" b="1" u="sng">
                <a:latin typeface="Meiryo" panose="020B0604030504040204" pitchFamily="34" charset="-128"/>
                <a:ea typeface="Meiryo" panose="020B0604030504040204" pitchFamily="34" charset="-128"/>
              </a:rPr>
              <a:t>武蔵野市が外国人にぜひ訪れてほしいオススメスポットをご紹介</a:t>
            </a:r>
            <a:endParaRPr lang="en-US" altLang="ja-JP" sz="1400" b="1" u="sng" dirty="0">
              <a:latin typeface="Meiryo" panose="020B0604030504040204" pitchFamily="34" charset="-128"/>
              <a:ea typeface="Meiryo" panose="020B0604030504040204" pitchFamily="34" charset="-128"/>
            </a:endParaRPr>
          </a:p>
          <a:p>
            <a:pPr algn="ctr"/>
            <a:r>
              <a:rPr lang="ja-JP" altLang="en-US" sz="1400" b="1" u="sng">
                <a:latin typeface="Meiryo" panose="020B0604030504040204" pitchFamily="34" charset="-128"/>
                <a:ea typeface="Meiryo" panose="020B0604030504040204" pitchFamily="34" charset="-128"/>
              </a:rPr>
              <a:t>日本人のあなたはいくつ知ってる？「吉祥寺でやるべきユニークなこと</a:t>
            </a:r>
            <a:r>
              <a:rPr lang="en-US" altLang="ja-JP" sz="1400" b="1" u="sng" dirty="0">
                <a:latin typeface="Meiryo" panose="020B0604030504040204" pitchFamily="34" charset="-128"/>
                <a:ea typeface="Meiryo" panose="020B0604030504040204" pitchFamily="34" charset="-128"/>
              </a:rPr>
              <a:t>10</a:t>
            </a:r>
            <a:r>
              <a:rPr lang="ja-JP" altLang="en-US" sz="1400" b="1" u="sng">
                <a:latin typeface="Meiryo" panose="020B0604030504040204" pitchFamily="34" charset="-128"/>
                <a:ea typeface="Meiryo" panose="020B0604030504040204" pitchFamily="34" charset="-128"/>
              </a:rPr>
              <a:t>選」</a:t>
            </a:r>
            <a:endParaRPr lang="en-US" altLang="ja-JP" sz="1400" b="1" u="sng"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E2ADB4D8-E70B-9A47-881F-A322D6209423}"/>
              </a:ext>
            </a:extLst>
          </p:cNvPr>
          <p:cNvSpPr txBox="1"/>
          <p:nvPr/>
        </p:nvSpPr>
        <p:spPr>
          <a:xfrm>
            <a:off x="0" y="183910"/>
            <a:ext cx="1923964" cy="253916"/>
          </a:xfrm>
          <a:prstGeom prst="rect">
            <a:avLst/>
          </a:prstGeom>
          <a:noFill/>
        </p:spPr>
        <p:txBody>
          <a:bodyPr wrap="square" rtlCol="0">
            <a:spAutoFit/>
          </a:bodyPr>
          <a:lstStyle/>
          <a:p>
            <a:r>
              <a:rPr lang="en-US" altLang="ja-JP" sz="1050" dirty="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報道関係各位</a:t>
            </a:r>
            <a:r>
              <a:rPr lang="en-US" altLang="ja-JP" sz="1050" dirty="0">
                <a:latin typeface="Meiryo" panose="020B0604030504040204" pitchFamily="34" charset="-128"/>
                <a:ea typeface="Meiryo" panose="020B0604030504040204" pitchFamily="34" charset="-128"/>
              </a:rPr>
              <a:t>】</a:t>
            </a:r>
            <a:endParaRPr lang="ja-JP" altLang="en-US" sz="105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4CDD425-8514-2347-9521-E6423415F66E}"/>
              </a:ext>
            </a:extLst>
          </p:cNvPr>
          <p:cNvSpPr txBox="1"/>
          <p:nvPr/>
        </p:nvSpPr>
        <p:spPr>
          <a:xfrm>
            <a:off x="142037" y="2582555"/>
            <a:ext cx="6560359" cy="469359"/>
          </a:xfrm>
          <a:prstGeom prst="rect">
            <a:avLst/>
          </a:prstGeom>
          <a:noFill/>
        </p:spPr>
        <p:txBody>
          <a:bodyPr wrap="square" rtlCol="0">
            <a:spAutoFit/>
          </a:bodyPr>
          <a:lstStyle/>
          <a:p>
            <a:pPr>
              <a:lnSpc>
                <a:spcPts val="1520"/>
              </a:lnSpc>
            </a:pPr>
            <a:r>
              <a:rPr lang="ja-JP" altLang="en-US" sz="1100" b="1">
                <a:latin typeface="Meiryo" panose="020B0604030504040204" pitchFamily="34" charset="-128"/>
                <a:ea typeface="Meiryo" panose="020B0604030504040204" pitchFamily="34" charset="-128"/>
              </a:rPr>
              <a:t>　　■吉祥寺魅力発信動画「</a:t>
            </a:r>
            <a:r>
              <a:rPr lang="en-US" altLang="ja-JP" sz="1100" b="1" dirty="0">
                <a:latin typeface="Meiryo" panose="020B0604030504040204" pitchFamily="34" charset="-128"/>
                <a:ea typeface="Meiryo" panose="020B0604030504040204" pitchFamily="34" charset="-128"/>
              </a:rPr>
              <a:t>10 unique things to do in </a:t>
            </a:r>
            <a:r>
              <a:rPr lang="en-US" altLang="ja-JP" sz="1100" b="1" dirty="0" err="1">
                <a:latin typeface="Meiryo" panose="020B0604030504040204" pitchFamily="34" charset="-128"/>
                <a:ea typeface="Meiryo" panose="020B0604030504040204" pitchFamily="34" charset="-128"/>
              </a:rPr>
              <a:t>Kichijoji</a:t>
            </a:r>
            <a:r>
              <a:rPr lang="ja-JP" altLang="en-US" sz="1100" b="1">
                <a:latin typeface="Meiryo" panose="020B0604030504040204" pitchFamily="34" charset="-128"/>
                <a:ea typeface="Meiryo" panose="020B0604030504040204" pitchFamily="34" charset="-128"/>
              </a:rPr>
              <a:t>」</a:t>
            </a:r>
            <a:r>
              <a:rPr lang="en-US" altLang="ja-JP" sz="900" b="1" dirty="0">
                <a:latin typeface="Meiryo" panose="020B0604030504040204" pitchFamily="34" charset="-128"/>
                <a:ea typeface="Meiryo" panose="020B0604030504040204" pitchFamily="34" charset="-128"/>
              </a:rPr>
              <a:t>(1</a:t>
            </a:r>
            <a:r>
              <a:rPr lang="ja-JP" altLang="en-US" sz="900" b="1">
                <a:latin typeface="Meiryo" panose="020B0604030504040204" pitchFamily="34" charset="-128"/>
                <a:ea typeface="Meiryo" panose="020B0604030504040204" pitchFamily="34" charset="-128"/>
              </a:rPr>
              <a:t>分</a:t>
            </a:r>
            <a:r>
              <a:rPr lang="en-US" altLang="ja-JP" sz="900" b="1" dirty="0">
                <a:latin typeface="Meiryo" panose="020B0604030504040204" pitchFamily="34" charset="-128"/>
                <a:ea typeface="Meiryo" panose="020B0604030504040204" pitchFamily="34" charset="-128"/>
              </a:rPr>
              <a:t>39</a:t>
            </a:r>
            <a:r>
              <a:rPr lang="ja-JP" altLang="en-US" sz="900" b="1">
                <a:latin typeface="Meiryo" panose="020B0604030504040204" pitchFamily="34" charset="-128"/>
                <a:ea typeface="Meiryo" panose="020B0604030504040204" pitchFamily="34" charset="-128"/>
              </a:rPr>
              <a:t>秒</a:t>
            </a:r>
            <a:r>
              <a:rPr lang="en-US" altLang="ja-JP" sz="900" b="1" dirty="0">
                <a:latin typeface="Meiryo" panose="020B0604030504040204" pitchFamily="34" charset="-128"/>
                <a:ea typeface="Meiryo" panose="020B0604030504040204" pitchFamily="34" charset="-128"/>
              </a:rPr>
              <a:t>)</a:t>
            </a:r>
          </a:p>
          <a:p>
            <a:pPr>
              <a:lnSpc>
                <a:spcPts val="1520"/>
              </a:lnSpc>
            </a:pPr>
            <a:r>
              <a:rPr lang="ja-JP" altLang="en-US" sz="1050" b="1">
                <a:latin typeface="Meiryo" panose="020B0604030504040204" pitchFamily="34" charset="-128"/>
                <a:ea typeface="Meiryo" panose="020B0604030504040204" pitchFamily="34" charset="-128"/>
              </a:rPr>
              <a:t>　　　</a:t>
            </a:r>
            <a:r>
              <a:rPr lang="ja-JP" altLang="en-US" sz="1050" b="1">
                <a:ea typeface="Meiryo" panose="020B0604030504040204" pitchFamily="34" charset="-128"/>
              </a:rPr>
              <a:t>　</a:t>
            </a:r>
            <a:r>
              <a:rPr lang="en-US" altLang="ja-JP" sz="1050" b="1" dirty="0">
                <a:ea typeface="Meiryo" panose="020B0604030504040204" pitchFamily="34" charset="-128"/>
              </a:rPr>
              <a:t> </a:t>
            </a:r>
            <a:r>
              <a:rPr lang="en-US" altLang="ja-JP" sz="1050" dirty="0">
                <a:ea typeface="Meiryo" panose="020B0604030504040204" pitchFamily="34" charset="-128"/>
              </a:rPr>
              <a:t>URL</a:t>
            </a:r>
            <a:r>
              <a:rPr lang="ja-JP" altLang="en-US" sz="1050">
                <a:ea typeface="Meiryo" panose="020B0604030504040204" pitchFamily="34" charset="-128"/>
              </a:rPr>
              <a:t>：</a:t>
            </a:r>
            <a:r>
              <a:rPr lang="en-US" altLang="ja-JP" sz="1050" dirty="0"/>
              <a:t>https://</a:t>
            </a:r>
            <a:r>
              <a:rPr lang="en-US" altLang="ja-JP" sz="1050" dirty="0" err="1"/>
              <a:t>blog.gaijinpot.com</a:t>
            </a:r>
            <a:r>
              <a:rPr lang="en-US" altLang="ja-JP" sz="1050" dirty="0"/>
              <a:t>/10-unique-things-to-do-in-kichijoji/</a:t>
            </a:r>
            <a:endParaRPr lang="ja-JP" altLang="ja-JP" sz="1050"/>
          </a:p>
        </p:txBody>
      </p:sp>
      <p:sp>
        <p:nvSpPr>
          <p:cNvPr id="12" name="テキスト ボックス 11">
            <a:extLst>
              <a:ext uri="{FF2B5EF4-FFF2-40B4-BE49-F238E27FC236}">
                <a16:creationId xmlns:a16="http://schemas.microsoft.com/office/drawing/2014/main" id="{4FD658BF-5A9F-574C-9285-DB4DC08DFC62}"/>
              </a:ext>
            </a:extLst>
          </p:cNvPr>
          <p:cNvSpPr txBox="1"/>
          <p:nvPr/>
        </p:nvSpPr>
        <p:spPr>
          <a:xfrm>
            <a:off x="15239" y="3959282"/>
            <a:ext cx="6939553" cy="2785378"/>
          </a:xfrm>
          <a:prstGeom prst="rect">
            <a:avLst/>
          </a:prstGeom>
          <a:noFill/>
        </p:spPr>
        <p:txBody>
          <a:bodyPr wrap="square" rtlCol="0">
            <a:spAutoFit/>
          </a:bodyPr>
          <a:lstStyle/>
          <a:p>
            <a:pPr>
              <a:lnSpc>
                <a:spcPts val="1440"/>
              </a:lnSpc>
            </a:pPr>
            <a:r>
              <a:rPr lang="ja-JP" altLang="en-US" sz="1000">
                <a:latin typeface="Meiryo" panose="020B0604030504040204" pitchFamily="34" charset="-128"/>
                <a:ea typeface="Meiryo" panose="020B0604030504040204" pitchFamily="34" charset="-128"/>
              </a:rPr>
              <a:t>　武蔵野市（市長：松下玲子）は、</a:t>
            </a:r>
            <a:r>
              <a:rPr lang="en-US" altLang="ja-JP" sz="1000" dirty="0">
                <a:latin typeface="Meiryo" panose="020B0604030504040204" pitchFamily="34" charset="-128"/>
                <a:ea typeface="Meiryo" panose="020B0604030504040204" pitchFamily="34" charset="-128"/>
              </a:rPr>
              <a:t>2019</a:t>
            </a:r>
            <a:r>
              <a:rPr lang="ja-JP" altLang="en-US" sz="1000">
                <a:latin typeface="Meiryo" panose="020B0604030504040204" pitchFamily="34" charset="-128"/>
                <a:ea typeface="Meiryo" panose="020B0604030504040204" pitchFamily="34" charset="-128"/>
              </a:rPr>
              <a:t>年のラグビーワールドカップ日本大会や、</a:t>
            </a:r>
            <a:r>
              <a:rPr lang="en-US" altLang="ja-JP" sz="1000" dirty="0">
                <a:latin typeface="Meiryo" panose="020B0604030504040204" pitchFamily="34" charset="-128"/>
                <a:ea typeface="Meiryo" panose="020B0604030504040204" pitchFamily="34" charset="-128"/>
              </a:rPr>
              <a:t>2020</a:t>
            </a:r>
            <a:r>
              <a:rPr lang="ja-JP" altLang="en-US" sz="1000">
                <a:latin typeface="Meiryo" panose="020B0604030504040204" pitchFamily="34" charset="-128"/>
                <a:ea typeface="Meiryo" panose="020B0604030504040204" pitchFamily="34" charset="-128"/>
              </a:rPr>
              <a:t>年の東京オリンピック・</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パラリンピック競技大会を機に、世界中で日本への注目度が高まる中、食・音楽・自然・アニメなど、様々な文化を</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楽しめる街である吉祥寺／武蔵野市を外国人の皆様にも楽しんでいただけるよう、外国人向けの吉祥寺／武蔵野市の</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魅力発信動画とパンフレットを作成しました。</a:t>
            </a:r>
            <a:endParaRPr lang="en-US" altLang="ja-JP" sz="1000" dirty="0">
              <a:latin typeface="Meiryo" panose="020B0604030504040204" pitchFamily="34" charset="-128"/>
              <a:ea typeface="Meiryo" panose="020B0604030504040204" pitchFamily="34" charset="-128"/>
            </a:endParaRPr>
          </a:p>
          <a:p>
            <a:pPr>
              <a:lnSpc>
                <a:spcPts val="1360"/>
              </a:lnSpc>
            </a:pPr>
            <a:r>
              <a:rPr lang="ja-JP" altLang="en-US" sz="1000">
                <a:latin typeface="Meiryo" panose="020B0604030504040204" pitchFamily="34" charset="-128"/>
                <a:ea typeface="Meiryo" panose="020B0604030504040204" pitchFamily="34" charset="-128"/>
              </a:rPr>
              <a:t>　</a:t>
            </a:r>
            <a:r>
              <a:rPr lang="en-US" altLang="ja-JP" sz="1000" dirty="0">
                <a:latin typeface="Meiryo" panose="020B0604030504040204" pitchFamily="34" charset="-128"/>
                <a:ea typeface="Meiryo" panose="020B0604030504040204" pitchFamily="34" charset="-128"/>
              </a:rPr>
              <a:t>11</a:t>
            </a:r>
            <a:r>
              <a:rPr lang="ja-JP" altLang="en-US" sz="1000">
                <a:latin typeface="Meiryo" panose="020B0604030504040204" pitchFamily="34" charset="-128"/>
                <a:ea typeface="Meiryo" panose="020B0604030504040204" pitchFamily="34" charset="-128"/>
              </a:rPr>
              <a:t>月上旬から、武蔵野市観光機構の</a:t>
            </a:r>
            <a:r>
              <a:rPr lang="en-US" altLang="ja-JP" sz="1000" dirty="0" err="1">
                <a:latin typeface="Meiryo" panose="020B0604030504040204" pitchFamily="34" charset="-128"/>
                <a:ea typeface="Meiryo" panose="020B0604030504040204" pitchFamily="34" charset="-128"/>
              </a:rPr>
              <a:t>Youtube</a:t>
            </a:r>
            <a:r>
              <a:rPr lang="ja-JP" altLang="en-US" sz="1000">
                <a:latin typeface="Meiryo" panose="020B0604030504040204" pitchFamily="34" charset="-128"/>
                <a:ea typeface="Meiryo" panose="020B0604030504040204" pitchFamily="34" charset="-128"/>
              </a:rPr>
              <a:t>チャンネルや、在日・訪日外国人によるアクセスが多い「</a:t>
            </a:r>
            <a:r>
              <a:rPr lang="en-US" altLang="ja-JP" sz="1000" dirty="0">
                <a:latin typeface="Meiryo" panose="020B0604030504040204" pitchFamily="34" charset="-128"/>
                <a:ea typeface="Meiryo" panose="020B0604030504040204" pitchFamily="34" charset="-128"/>
              </a:rPr>
              <a:t>Gaijin-pot</a:t>
            </a:r>
            <a:r>
              <a:rPr lang="ja-JP" altLang="en-US" sz="1000">
                <a:latin typeface="Meiryo" panose="020B0604030504040204" pitchFamily="34" charset="-128"/>
                <a:ea typeface="Meiryo" panose="020B0604030504040204" pitchFamily="34" charset="-128"/>
              </a:rPr>
              <a:t>」</a:t>
            </a:r>
            <a:r>
              <a:rPr lang="en-US" altLang="ja-JP" sz="1000" dirty="0">
                <a:latin typeface="Meiryo" panose="020B0604030504040204" pitchFamily="34" charset="-128"/>
                <a:ea typeface="Meiryo" panose="020B0604030504040204" pitchFamily="34" charset="-128"/>
              </a:rPr>
              <a:t>(</a:t>
            </a:r>
            <a:r>
              <a:rPr lang="en-US" altLang="ja-JP" sz="1000" dirty="0" err="1">
                <a:latin typeface="Meiryo" panose="020B0604030504040204" pitchFamily="34" charset="-128"/>
                <a:ea typeface="Meiryo" panose="020B0604030504040204" pitchFamily="34" charset="-128"/>
              </a:rPr>
              <a:t>gaijinpot.com</a:t>
            </a:r>
            <a:r>
              <a:rPr lang="ja-JP" altLang="en-US" sz="1000">
                <a:latin typeface="Meiryo" panose="020B0604030504040204" pitchFamily="34" charset="-128"/>
                <a:ea typeface="Meiryo" panose="020B0604030504040204" pitchFamily="34" charset="-128"/>
              </a:rPr>
              <a:t>）の特集記事・</a:t>
            </a:r>
            <a:r>
              <a:rPr lang="en-US" altLang="ja-JP" sz="1000" dirty="0">
                <a:latin typeface="Meiryo" panose="020B0604030504040204" pitchFamily="34" charset="-128"/>
                <a:ea typeface="Meiryo" panose="020B0604030504040204" pitchFamily="34" charset="-128"/>
              </a:rPr>
              <a:t>Facebook</a:t>
            </a:r>
            <a:r>
              <a:rPr lang="ja-JP" altLang="en-US" sz="1000">
                <a:latin typeface="Meiryo" panose="020B0604030504040204" pitchFamily="34" charset="-128"/>
                <a:ea typeface="Meiryo" panose="020B0604030504040204" pitchFamily="34" charset="-128"/>
              </a:rPr>
              <a:t>などで公開しています。</a:t>
            </a:r>
            <a:endParaRPr lang="en-US" altLang="ja-JP" sz="1000" dirty="0">
              <a:latin typeface="Meiryo" panose="020B0604030504040204" pitchFamily="34" charset="-128"/>
              <a:ea typeface="Meiryo" panose="020B0604030504040204" pitchFamily="34" charset="-128"/>
            </a:endParaRPr>
          </a:p>
          <a:p>
            <a:pPr>
              <a:lnSpc>
                <a:spcPts val="1360"/>
              </a:lnSpc>
            </a:pP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　平成</a:t>
            </a:r>
            <a:r>
              <a:rPr lang="en-US" altLang="ja-JP" sz="1000" dirty="0">
                <a:latin typeface="Meiryo" panose="020B0604030504040204" pitchFamily="34" charset="-128"/>
                <a:ea typeface="Meiryo" panose="020B0604030504040204" pitchFamily="34" charset="-128"/>
              </a:rPr>
              <a:t>29</a:t>
            </a:r>
            <a:r>
              <a:rPr lang="ja-JP" altLang="en-US" sz="1000">
                <a:latin typeface="Meiryo" panose="020B0604030504040204" pitchFamily="34" charset="-128"/>
                <a:ea typeface="Meiryo" panose="020B0604030504040204" pitchFamily="34" charset="-128"/>
              </a:rPr>
              <a:t>年度にスタートした本プロジェクトは、成蹊大学・亜細亜大学の学生による在日外国人ビジネスパーソンへのインタビューや魅力写真公募などを実施し、約</a:t>
            </a:r>
            <a:r>
              <a:rPr lang="en-US" altLang="ja-JP" sz="1000" dirty="0">
                <a:latin typeface="Meiryo" panose="020B0604030504040204" pitchFamily="34" charset="-128"/>
                <a:ea typeface="Meiryo" panose="020B0604030504040204" pitchFamily="34" charset="-128"/>
              </a:rPr>
              <a:t>2</a:t>
            </a:r>
            <a:r>
              <a:rPr lang="ja-JP" altLang="en-US" sz="1000">
                <a:latin typeface="Meiryo" panose="020B0604030504040204" pitchFamily="34" charset="-128"/>
                <a:ea typeface="Meiryo" panose="020B0604030504040204" pitchFamily="34" charset="-128"/>
              </a:rPr>
              <a:t>年の歳月を経て完成しました。</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b="1">
                <a:latin typeface="Meiryo" panose="020B0604030504040204" pitchFamily="34" charset="-128"/>
                <a:ea typeface="Meiryo" panose="020B0604030504040204" pitchFamily="34" charset="-128"/>
              </a:rPr>
              <a:t>　</a:t>
            </a:r>
            <a:endParaRPr lang="en-US" altLang="ja-JP" sz="1000" b="1" dirty="0">
              <a:latin typeface="Meiryo" panose="020B0604030504040204" pitchFamily="34" charset="-128"/>
              <a:ea typeface="Meiryo" panose="020B0604030504040204" pitchFamily="34" charset="-128"/>
            </a:endParaRPr>
          </a:p>
          <a:p>
            <a:pPr>
              <a:lnSpc>
                <a:spcPts val="1440"/>
              </a:lnSpc>
            </a:pPr>
            <a:r>
              <a:rPr lang="ja-JP" altLang="en-US" sz="1000" b="1">
                <a:latin typeface="Meiryo" panose="020B0604030504040204" pitchFamily="34" charset="-128"/>
                <a:ea typeface="Meiryo" panose="020B0604030504040204" pitchFamily="34" charset="-128"/>
              </a:rPr>
              <a:t>　吉祥寺の魅力発信動画「</a:t>
            </a:r>
            <a:r>
              <a:rPr lang="en-US" altLang="ja-JP" sz="1000" b="1" dirty="0">
                <a:latin typeface="Meiryo" panose="020B0604030504040204" pitchFamily="34" charset="-128"/>
                <a:ea typeface="Meiryo" panose="020B0604030504040204" pitchFamily="34" charset="-128"/>
              </a:rPr>
              <a:t>10 unique things to do in </a:t>
            </a:r>
            <a:r>
              <a:rPr lang="en-US" altLang="ja-JP" sz="1000" b="1" dirty="0" err="1">
                <a:latin typeface="Meiryo" panose="020B0604030504040204" pitchFamily="34" charset="-128"/>
                <a:ea typeface="Meiryo" panose="020B0604030504040204" pitchFamily="34" charset="-128"/>
              </a:rPr>
              <a:t>Kichijoji</a:t>
            </a:r>
            <a:r>
              <a:rPr lang="ja-JP" altLang="en-US" sz="1000" b="1">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では、吉祥寺でやるべきユニークなこと</a:t>
            </a:r>
            <a:r>
              <a:rPr lang="en-US" altLang="ja-JP" sz="1000" dirty="0">
                <a:latin typeface="Meiryo" panose="020B0604030504040204" pitchFamily="34" charset="-128"/>
                <a:ea typeface="Meiryo" panose="020B0604030504040204" pitchFamily="34" charset="-128"/>
              </a:rPr>
              <a:t>10</a:t>
            </a:r>
            <a:r>
              <a:rPr lang="ja-JP" altLang="en-US" sz="1000">
                <a:latin typeface="Meiryo" panose="020B0604030504040204" pitchFamily="34" charset="-128"/>
                <a:ea typeface="Meiryo" panose="020B0604030504040204" pitchFamily="34" charset="-128"/>
              </a:rPr>
              <a:t>選を</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紹介。また、</a:t>
            </a:r>
            <a:r>
              <a:rPr lang="ja-JP" altLang="en-US" sz="1000" b="1">
                <a:latin typeface="Meiryo" panose="020B0604030504040204" pitchFamily="34" charset="-128"/>
                <a:ea typeface="Meiryo" panose="020B0604030504040204" pitchFamily="34" charset="-128"/>
              </a:rPr>
              <a:t>武蔵野市の魅力発信動画「</a:t>
            </a:r>
            <a:r>
              <a:rPr lang="en-US" altLang="ja-JP" sz="1000" b="1" dirty="0">
                <a:latin typeface="Meiryo" panose="020B0604030504040204" pitchFamily="34" charset="-128"/>
                <a:ea typeface="Meiryo" panose="020B0604030504040204" pitchFamily="34" charset="-128"/>
              </a:rPr>
              <a:t>MUSASHINO: A TRAVEL GUIDE</a:t>
            </a:r>
            <a:r>
              <a:rPr lang="ja-JP" altLang="en-US" sz="1000" b="1">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は、松下市長をはじめ、武蔵野市に</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ついて地域の皆様に語っていただき、国籍や年齢を問わず愛される本市の魅力を紹介します。</a:t>
            </a:r>
            <a:endParaRPr lang="en-US" altLang="ja-JP" sz="1000" dirty="0">
              <a:latin typeface="Meiryo" panose="020B0604030504040204" pitchFamily="34" charset="-128"/>
              <a:ea typeface="Meiryo" panose="020B0604030504040204" pitchFamily="34" charset="-128"/>
            </a:endParaRPr>
          </a:p>
          <a:p>
            <a:pPr>
              <a:lnSpc>
                <a:spcPts val="1360"/>
              </a:lnSpc>
            </a:pPr>
            <a:r>
              <a:rPr lang="ja-JP" altLang="en-US" sz="1000">
                <a:latin typeface="Meiryo" panose="020B0604030504040204" pitchFamily="34" charset="-128"/>
                <a:ea typeface="Meiryo" panose="020B0604030504040204" pitchFamily="34" charset="-128"/>
              </a:rPr>
              <a:t>　さらに、</a:t>
            </a:r>
            <a:r>
              <a:rPr lang="ja-JP" altLang="en-US" sz="1000" b="1">
                <a:latin typeface="Meiryo" panose="020B0604030504040204" pitchFamily="34" charset="-128"/>
                <a:ea typeface="Meiryo" panose="020B0604030504040204" pitchFamily="34" charset="-128"/>
              </a:rPr>
              <a:t>パンフレット「</a:t>
            </a:r>
            <a:r>
              <a:rPr lang="en-US" altLang="ja-JP" sz="1000" b="1" dirty="0">
                <a:latin typeface="Meiryo" panose="020B0604030504040204" pitchFamily="34" charset="-128"/>
                <a:ea typeface="Meiryo" panose="020B0604030504040204" pitchFamily="34" charset="-128"/>
              </a:rPr>
              <a:t>Your Guide to </a:t>
            </a:r>
            <a:r>
              <a:rPr lang="en-US" altLang="ja-JP" sz="1000" b="1" dirty="0" err="1">
                <a:latin typeface="Meiryo" panose="020B0604030504040204" pitchFamily="34" charset="-128"/>
                <a:ea typeface="Meiryo" panose="020B0604030504040204" pitchFamily="34" charset="-128"/>
              </a:rPr>
              <a:t>Musashino</a:t>
            </a:r>
            <a:r>
              <a:rPr lang="en-US" altLang="ja-JP" sz="1000" b="1" dirty="0">
                <a:latin typeface="Meiryo" panose="020B0604030504040204" pitchFamily="34" charset="-128"/>
                <a:ea typeface="Meiryo" panose="020B0604030504040204" pitchFamily="34" charset="-128"/>
              </a:rPr>
              <a:t> city</a:t>
            </a:r>
            <a:r>
              <a:rPr lang="ja-JP" altLang="en-US" sz="1000" b="1">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では、三鷹・吉祥寺・武蔵野エリアのオススメ</a:t>
            </a:r>
            <a:endParaRPr lang="en-US" altLang="ja-JP" sz="1000" dirty="0">
              <a:latin typeface="Meiryo" panose="020B0604030504040204" pitchFamily="34" charset="-128"/>
              <a:ea typeface="Meiryo" panose="020B0604030504040204" pitchFamily="34" charset="-128"/>
            </a:endParaRPr>
          </a:p>
          <a:p>
            <a:pPr>
              <a:lnSpc>
                <a:spcPts val="1360"/>
              </a:lnSpc>
            </a:pPr>
            <a:r>
              <a:rPr lang="ja-JP" altLang="en-US" sz="1000">
                <a:latin typeface="Meiryo" panose="020B0604030504040204" pitchFamily="34" charset="-128"/>
                <a:ea typeface="Meiryo" panose="020B0604030504040204" pitchFamily="34" charset="-128"/>
              </a:rPr>
              <a:t>スポット掲載しています。駅やホテルなど都内各所で配布し、外国人の皆様に魅力を発信していきます。</a:t>
            </a:r>
            <a:endParaRPr lang="en-US" altLang="ja-JP" sz="1000" dirty="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6D2B7A6-BA21-2D45-8527-3F83728CE9F3}"/>
              </a:ext>
            </a:extLst>
          </p:cNvPr>
          <p:cNvSpPr txBox="1"/>
          <p:nvPr/>
        </p:nvSpPr>
        <p:spPr>
          <a:xfrm>
            <a:off x="142037" y="3011803"/>
            <a:ext cx="6560359" cy="471283"/>
          </a:xfrm>
          <a:prstGeom prst="rect">
            <a:avLst/>
          </a:prstGeom>
          <a:noFill/>
        </p:spPr>
        <p:txBody>
          <a:bodyPr wrap="square" rtlCol="0">
            <a:spAutoFit/>
          </a:bodyPr>
          <a:lstStyle/>
          <a:p>
            <a:pPr>
              <a:lnSpc>
                <a:spcPts val="1520"/>
              </a:lnSpc>
            </a:pPr>
            <a:r>
              <a:rPr lang="ja-JP" altLang="en-US" sz="1100" b="1">
                <a:latin typeface="Meiryo" panose="020B0604030504040204" pitchFamily="34" charset="-128"/>
                <a:ea typeface="Meiryo" panose="020B0604030504040204" pitchFamily="34" charset="-128"/>
              </a:rPr>
              <a:t>　　■武蔵野市魅力発信動画「</a:t>
            </a:r>
            <a:r>
              <a:rPr lang="en-US" altLang="ja-JP" sz="1100" b="1" dirty="0">
                <a:latin typeface="Meiryo" panose="020B0604030504040204" pitchFamily="34" charset="-128"/>
                <a:ea typeface="Meiryo" panose="020B0604030504040204" pitchFamily="34" charset="-128"/>
              </a:rPr>
              <a:t>MUSASHINO: A TRAVEL GUIDE</a:t>
            </a:r>
            <a:r>
              <a:rPr lang="ja-JP" altLang="en-US" sz="1100" b="1">
                <a:latin typeface="Meiryo" panose="020B0604030504040204" pitchFamily="34" charset="-128"/>
                <a:ea typeface="Meiryo" panose="020B0604030504040204" pitchFamily="34" charset="-128"/>
              </a:rPr>
              <a:t>」</a:t>
            </a:r>
            <a:r>
              <a:rPr lang="en-US" altLang="ja-JP" sz="900" b="1" dirty="0">
                <a:latin typeface="Meiryo" panose="020B0604030504040204" pitchFamily="34" charset="-128"/>
                <a:ea typeface="Meiryo" panose="020B0604030504040204" pitchFamily="34" charset="-128"/>
              </a:rPr>
              <a:t>(9</a:t>
            </a:r>
            <a:r>
              <a:rPr lang="ja-JP" altLang="en-US" sz="900" b="1">
                <a:latin typeface="Meiryo" panose="020B0604030504040204" pitchFamily="34" charset="-128"/>
                <a:ea typeface="Meiryo" panose="020B0604030504040204" pitchFamily="34" charset="-128"/>
              </a:rPr>
              <a:t>分</a:t>
            </a:r>
            <a:r>
              <a:rPr lang="en-US" altLang="ja-JP" sz="900" b="1" dirty="0">
                <a:latin typeface="Meiryo" panose="020B0604030504040204" pitchFamily="34" charset="-128"/>
                <a:ea typeface="Meiryo" panose="020B0604030504040204" pitchFamily="34" charset="-128"/>
              </a:rPr>
              <a:t>44</a:t>
            </a:r>
            <a:r>
              <a:rPr lang="ja-JP" altLang="en-US" sz="900" b="1">
                <a:latin typeface="Meiryo" panose="020B0604030504040204" pitchFamily="34" charset="-128"/>
                <a:ea typeface="Meiryo" panose="020B0604030504040204" pitchFamily="34" charset="-128"/>
              </a:rPr>
              <a:t>秒</a:t>
            </a:r>
            <a:r>
              <a:rPr lang="en-US" altLang="ja-JP" sz="900" b="1" dirty="0">
                <a:latin typeface="Meiryo" panose="020B0604030504040204" pitchFamily="34" charset="-128"/>
                <a:ea typeface="Meiryo" panose="020B0604030504040204" pitchFamily="34" charset="-128"/>
              </a:rPr>
              <a:t>)</a:t>
            </a:r>
          </a:p>
          <a:p>
            <a:pPr>
              <a:lnSpc>
                <a:spcPts val="1520"/>
              </a:lnSpc>
            </a:pPr>
            <a:r>
              <a:rPr lang="ja-JP" altLang="en-US" sz="1100" b="1">
                <a:latin typeface="Meiryo" panose="020B0604030504040204" pitchFamily="34" charset="-128"/>
                <a:ea typeface="Meiryo" panose="020B0604030504040204" pitchFamily="34" charset="-128"/>
              </a:rPr>
              <a:t>　　　</a:t>
            </a:r>
            <a:r>
              <a:rPr lang="en-US" altLang="ja-JP" sz="1100" b="1" dirty="0">
                <a:latin typeface="Meiryo" panose="020B0604030504040204" pitchFamily="34" charset="-128"/>
                <a:ea typeface="Meiryo" panose="020B0604030504040204" pitchFamily="34" charset="-128"/>
              </a:rPr>
              <a:t>   </a:t>
            </a:r>
            <a:r>
              <a:rPr lang="en-US" altLang="ja-JP" sz="1050" dirty="0">
                <a:ea typeface="Meiryo" panose="020B0604030504040204" pitchFamily="34" charset="-128"/>
              </a:rPr>
              <a:t>URL</a:t>
            </a:r>
            <a:r>
              <a:rPr lang="ja-JP" altLang="en-US" sz="1050">
                <a:ea typeface="Meiryo" panose="020B0604030504040204" pitchFamily="34" charset="-128"/>
              </a:rPr>
              <a:t>：</a:t>
            </a:r>
            <a:r>
              <a:rPr lang="en-US" altLang="ja-JP" sz="1050" dirty="0"/>
              <a:t>http://</a:t>
            </a:r>
            <a:r>
              <a:rPr lang="en-US" altLang="ja-JP" sz="1050" dirty="0" err="1"/>
              <a:t>www.youtube.com</a:t>
            </a:r>
            <a:r>
              <a:rPr lang="en-US" altLang="ja-JP" sz="1050" dirty="0"/>
              <a:t>/</a:t>
            </a:r>
            <a:r>
              <a:rPr lang="en-US" altLang="ja-JP" sz="1050" dirty="0" err="1"/>
              <a:t>watch?v</a:t>
            </a:r>
            <a:r>
              <a:rPr lang="en-US" altLang="ja-JP" sz="1050" dirty="0"/>
              <a:t>=Ryqyo6akEkk</a:t>
            </a:r>
            <a:r>
              <a:rPr lang="ja-JP" altLang="en-US" sz="1100" b="1">
                <a:ea typeface="Meiryo" panose="020B0604030504040204" pitchFamily="34" charset="-128"/>
              </a:rPr>
              <a:t>　　　　　</a:t>
            </a:r>
            <a:endParaRPr lang="en-US" altLang="ja-JP" sz="1100" b="1" dirty="0">
              <a:ea typeface="Meiryo" panose="020B0604030504040204" pitchFamily="34" charset="-128"/>
            </a:endParaRPr>
          </a:p>
        </p:txBody>
      </p:sp>
      <p:sp>
        <p:nvSpPr>
          <p:cNvPr id="15" name="テキスト ボックス 14">
            <a:extLst>
              <a:ext uri="{FF2B5EF4-FFF2-40B4-BE49-F238E27FC236}">
                <a16:creationId xmlns:a16="http://schemas.microsoft.com/office/drawing/2014/main" id="{E2DF9915-15E8-2E4E-9931-B610E22D38F6}"/>
              </a:ext>
            </a:extLst>
          </p:cNvPr>
          <p:cNvSpPr txBox="1"/>
          <p:nvPr/>
        </p:nvSpPr>
        <p:spPr>
          <a:xfrm>
            <a:off x="6448037" y="9668784"/>
            <a:ext cx="400165" cy="215444"/>
          </a:xfrm>
          <a:prstGeom prst="rect">
            <a:avLst/>
          </a:prstGeom>
          <a:noFill/>
        </p:spPr>
        <p:txBody>
          <a:bodyPr wrap="square" rtlCol="0">
            <a:spAutoFit/>
          </a:bodyPr>
          <a:lstStyle/>
          <a:p>
            <a:pPr algn="r"/>
            <a:r>
              <a:rPr lang="en-US" altLang="ja-JP" sz="800" dirty="0">
                <a:latin typeface="Meiryo" panose="020B0604030504040204" pitchFamily="34" charset="-128"/>
                <a:ea typeface="Meiryo" panose="020B0604030504040204" pitchFamily="34" charset="-128"/>
              </a:rPr>
              <a:t>1/2</a:t>
            </a:r>
            <a:endParaRPr lang="ja-JP" altLang="ja-JP" sz="8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47B71152-E6C2-B545-8FE4-04F9CA9FB118}"/>
              </a:ext>
            </a:extLst>
          </p:cNvPr>
          <p:cNvSpPr txBox="1"/>
          <p:nvPr/>
        </p:nvSpPr>
        <p:spPr>
          <a:xfrm>
            <a:off x="149913" y="3433028"/>
            <a:ext cx="6854319" cy="481542"/>
          </a:xfrm>
          <a:prstGeom prst="rect">
            <a:avLst/>
          </a:prstGeom>
          <a:noFill/>
        </p:spPr>
        <p:txBody>
          <a:bodyPr wrap="square" rtlCol="0">
            <a:spAutoFit/>
          </a:bodyPr>
          <a:lstStyle/>
          <a:p>
            <a:pPr>
              <a:lnSpc>
                <a:spcPts val="1520"/>
              </a:lnSpc>
            </a:pPr>
            <a:r>
              <a:rPr lang="ja-JP" altLang="en-US" sz="1100" b="1">
                <a:latin typeface="Meiryo" panose="020B0604030504040204" pitchFamily="34" charset="-128"/>
                <a:ea typeface="Meiryo" panose="020B0604030504040204" pitchFamily="34" charset="-128"/>
              </a:rPr>
              <a:t>　　■パンフレット</a:t>
            </a:r>
            <a:r>
              <a:rPr lang="ja-JP" altLang="ja-JP" sz="1100" b="1">
                <a:latin typeface="Meiryo" panose="020B0604030504040204" pitchFamily="34" charset="-128"/>
                <a:ea typeface="Meiryo" panose="020B0604030504040204" pitchFamily="34" charset="-128"/>
              </a:rPr>
              <a:t>「</a:t>
            </a:r>
            <a:r>
              <a:rPr lang="en-US" altLang="ja-JP" sz="1100" b="1" dirty="0">
                <a:latin typeface="Meiryo" panose="020B0604030504040204" pitchFamily="34" charset="-128"/>
                <a:ea typeface="Meiryo" panose="020B0604030504040204" pitchFamily="34" charset="-128"/>
              </a:rPr>
              <a:t>Your Guide to </a:t>
            </a:r>
            <a:r>
              <a:rPr lang="en-US" altLang="ja-JP" sz="1100" b="1" dirty="0" err="1">
                <a:latin typeface="Meiryo" panose="020B0604030504040204" pitchFamily="34" charset="-128"/>
                <a:ea typeface="Meiryo" panose="020B0604030504040204" pitchFamily="34" charset="-128"/>
              </a:rPr>
              <a:t>Musashino</a:t>
            </a:r>
            <a:r>
              <a:rPr lang="en-US" altLang="ja-JP" sz="1100" b="1" dirty="0">
                <a:latin typeface="Meiryo" panose="020B0604030504040204" pitchFamily="34" charset="-128"/>
                <a:ea typeface="Meiryo" panose="020B0604030504040204" pitchFamily="34" charset="-128"/>
              </a:rPr>
              <a:t> city</a:t>
            </a:r>
            <a:r>
              <a:rPr lang="ja-JP" altLang="ja-JP" sz="1100" b="1">
                <a:latin typeface="Meiryo" panose="020B0604030504040204" pitchFamily="34" charset="-128"/>
                <a:ea typeface="Meiryo" panose="020B0604030504040204" pitchFamily="34" charset="-128"/>
              </a:rPr>
              <a:t>」</a:t>
            </a:r>
            <a:r>
              <a:rPr lang="ja-JP" altLang="en-US" sz="900" b="1">
                <a:latin typeface="Meiryo" panose="020B0604030504040204" pitchFamily="34" charset="-128"/>
                <a:ea typeface="Meiryo" panose="020B0604030504040204" pitchFamily="34" charset="-128"/>
              </a:rPr>
              <a:t>（全</a:t>
            </a:r>
            <a:r>
              <a:rPr lang="en-US" altLang="ja-JP" sz="900" b="1" dirty="0">
                <a:latin typeface="Meiryo" panose="020B0604030504040204" pitchFamily="34" charset="-128"/>
                <a:ea typeface="Meiryo" panose="020B0604030504040204" pitchFamily="34" charset="-128"/>
              </a:rPr>
              <a:t>16</a:t>
            </a:r>
            <a:r>
              <a:rPr lang="ja-JP" altLang="en-US" sz="900" b="1">
                <a:latin typeface="Meiryo" panose="020B0604030504040204" pitchFamily="34" charset="-128"/>
                <a:ea typeface="Meiryo" panose="020B0604030504040204" pitchFamily="34" charset="-128"/>
              </a:rPr>
              <a:t>ページ）</a:t>
            </a:r>
            <a:endParaRPr lang="en-US" altLang="ja-JP" sz="900" b="1" dirty="0">
              <a:latin typeface="Meiryo" panose="020B0604030504040204" pitchFamily="34" charset="-128"/>
              <a:ea typeface="Meiryo" panose="020B0604030504040204" pitchFamily="34" charset="-128"/>
            </a:endParaRPr>
          </a:p>
          <a:p>
            <a:pPr>
              <a:lnSpc>
                <a:spcPts val="1520"/>
              </a:lnSpc>
            </a:pPr>
            <a:r>
              <a:rPr lang="ja-JP" altLang="en-US" sz="1100" b="1">
                <a:latin typeface="Meiryo" panose="020B0604030504040204" pitchFamily="34" charset="-128"/>
                <a:ea typeface="Meiryo" panose="020B0604030504040204" pitchFamily="34" charset="-128"/>
              </a:rPr>
              <a:t>　　　</a:t>
            </a:r>
            <a:r>
              <a:rPr lang="en-US" altLang="ja-JP" sz="1100" b="1" dirty="0">
                <a:latin typeface="Meiryo" panose="020B0604030504040204" pitchFamily="34" charset="-128"/>
                <a:ea typeface="Meiryo" panose="020B0604030504040204" pitchFamily="34" charset="-128"/>
              </a:rPr>
              <a:t>   </a:t>
            </a:r>
            <a:r>
              <a:rPr lang="en-US" altLang="ja-JP" sz="1050" dirty="0">
                <a:ea typeface="Meiryo" panose="020B0604030504040204" pitchFamily="34" charset="-128"/>
              </a:rPr>
              <a:t>URL</a:t>
            </a:r>
            <a:r>
              <a:rPr lang="ja-JP" altLang="en-US" sz="1050">
                <a:ea typeface="Meiryo" panose="020B0604030504040204" pitchFamily="34" charset="-128"/>
              </a:rPr>
              <a:t>：</a:t>
            </a:r>
            <a:r>
              <a:rPr lang="en-US" altLang="ja-JP" sz="1050" dirty="0">
                <a:ea typeface="Meiryo" panose="020B0604030504040204" pitchFamily="34" charset="-128"/>
              </a:rPr>
              <a:t>http://www.city.musashino.lg.jp/_res/projects/default_project/_page_/001/021/319/mihiraki.pdf</a:t>
            </a:r>
            <a:r>
              <a:rPr lang="ja-JP" altLang="ja-JP" sz="1050">
                <a:ea typeface="Meiryo" panose="020B0604030504040204" pitchFamily="34" charset="-128"/>
              </a:rPr>
              <a:t> </a:t>
            </a:r>
            <a:r>
              <a:rPr lang="ja-JP" altLang="en-US" sz="1050" b="1">
                <a:ea typeface="Meiryo" panose="020B0604030504040204" pitchFamily="34" charset="-128"/>
              </a:rPr>
              <a:t>　</a:t>
            </a:r>
            <a:r>
              <a:rPr lang="ja-JP" altLang="en-US" sz="1100" b="1">
                <a:ea typeface="Meiryo" panose="020B0604030504040204" pitchFamily="34" charset="-128"/>
              </a:rPr>
              <a:t>　</a:t>
            </a:r>
            <a:r>
              <a:rPr lang="ja-JP" altLang="en-US" sz="1100" b="1">
                <a:latin typeface="Meiryo" panose="020B0604030504040204" pitchFamily="34" charset="-128"/>
                <a:ea typeface="Meiryo" panose="020B0604030504040204" pitchFamily="34" charset="-128"/>
              </a:rPr>
              <a:t>　　　</a:t>
            </a:r>
            <a:endParaRPr lang="en-US" altLang="ja-JP" sz="1100" b="1" dirty="0">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B4292A16-F610-2F48-9362-3534A07E805B}"/>
              </a:ext>
            </a:extLst>
          </p:cNvPr>
          <p:cNvSpPr/>
          <p:nvPr/>
        </p:nvSpPr>
        <p:spPr>
          <a:xfrm>
            <a:off x="85275" y="7146758"/>
            <a:ext cx="6687452" cy="2719481"/>
          </a:xfrm>
          <a:prstGeom prst="rect">
            <a:avLst/>
          </a:prstGeom>
          <a:noFill/>
          <a:ln w="31750" cmpd="dbl">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3">
              <a:solidFill>
                <a:schemeClr val="bg2"/>
              </a:solidFill>
            </a:endParaRPr>
          </a:p>
        </p:txBody>
      </p:sp>
      <p:sp>
        <p:nvSpPr>
          <p:cNvPr id="34" name="正方形/長方形 33">
            <a:extLst>
              <a:ext uri="{FF2B5EF4-FFF2-40B4-BE49-F238E27FC236}">
                <a16:creationId xmlns:a16="http://schemas.microsoft.com/office/drawing/2014/main" id="{FF33C33E-FB2C-A74C-98C0-3D5BF6E2238A}"/>
              </a:ext>
            </a:extLst>
          </p:cNvPr>
          <p:cNvSpPr/>
          <p:nvPr/>
        </p:nvSpPr>
        <p:spPr>
          <a:xfrm>
            <a:off x="85274" y="6758910"/>
            <a:ext cx="6701407" cy="32849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bg1"/>
                </a:solidFill>
                <a:latin typeface="Meiryo" panose="020B0604030504040204" pitchFamily="34" charset="-128"/>
                <a:ea typeface="Meiryo" panose="020B0604030504040204" pitchFamily="34" charset="-128"/>
              </a:rPr>
              <a:t>PR</a:t>
            </a:r>
            <a:r>
              <a:rPr lang="ja-JP" altLang="en-US" sz="1600" b="1">
                <a:solidFill>
                  <a:schemeClr val="bg1"/>
                </a:solidFill>
                <a:latin typeface="Meiryo" panose="020B0604030504040204" pitchFamily="34" charset="-128"/>
                <a:ea typeface="Meiryo" panose="020B0604030504040204" pitchFamily="34" charset="-128"/>
              </a:rPr>
              <a:t>動画　概要</a:t>
            </a:r>
          </a:p>
        </p:txBody>
      </p:sp>
      <p:sp>
        <p:nvSpPr>
          <p:cNvPr id="35" name="テキスト ボックス 34">
            <a:extLst>
              <a:ext uri="{FF2B5EF4-FFF2-40B4-BE49-F238E27FC236}">
                <a16:creationId xmlns:a16="http://schemas.microsoft.com/office/drawing/2014/main" id="{FD2DFE80-BEFC-7E4C-AB4A-2CC4294C88D5}"/>
              </a:ext>
            </a:extLst>
          </p:cNvPr>
          <p:cNvSpPr txBox="1"/>
          <p:nvPr/>
        </p:nvSpPr>
        <p:spPr>
          <a:xfrm>
            <a:off x="111368" y="7142813"/>
            <a:ext cx="6901823" cy="656590"/>
          </a:xfrm>
          <a:prstGeom prst="rect">
            <a:avLst/>
          </a:prstGeom>
          <a:noFill/>
        </p:spPr>
        <p:txBody>
          <a:bodyPr wrap="square" rtlCol="0">
            <a:spAutoFit/>
          </a:bodyPr>
          <a:lstStyle/>
          <a:p>
            <a:pPr>
              <a:lnSpc>
                <a:spcPts val="2160"/>
              </a:lnSpc>
            </a:pPr>
            <a:r>
              <a:rPr lang="en-US" altLang="ja-JP" sz="1400" b="1" dirty="0">
                <a:latin typeface="Meiryo" panose="020B0604030504040204" pitchFamily="34" charset="-128"/>
                <a:ea typeface="Meiryo" panose="020B0604030504040204" pitchFamily="34" charset="-128"/>
              </a:rPr>
              <a:t>①</a:t>
            </a:r>
            <a:r>
              <a:rPr lang="ja-JP" altLang="en-US" sz="1400" b="1">
                <a:latin typeface="Meiryo" panose="020B0604030504040204" pitchFamily="34" charset="-128"/>
                <a:ea typeface="Meiryo" panose="020B0604030504040204" pitchFamily="34" charset="-128"/>
              </a:rPr>
              <a:t>吉祥寺魅力発信動画</a:t>
            </a:r>
            <a:endParaRPr lang="en-US" altLang="ja-JP" sz="1400" b="1" dirty="0">
              <a:latin typeface="Meiryo" panose="020B0604030504040204" pitchFamily="34" charset="-128"/>
              <a:ea typeface="Meiryo" panose="020B0604030504040204" pitchFamily="34" charset="-128"/>
            </a:endParaRPr>
          </a:p>
          <a:p>
            <a:pPr>
              <a:lnSpc>
                <a:spcPts val="2160"/>
              </a:lnSpc>
            </a:pPr>
            <a:r>
              <a:rPr lang="ja-JP" altLang="en-US" sz="18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800" b="1" u="sng"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10 unique things to do in </a:t>
            </a:r>
            <a:r>
              <a:rPr lang="en-US" altLang="ja-JP" sz="1800" b="1" u="sng" dirty="0" err="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Kichijoji</a:t>
            </a:r>
            <a:r>
              <a:rPr lang="ja-JP" altLang="en-US" sz="18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a:t>
            </a:r>
            <a:r>
              <a:rPr lang="en-US" altLang="ja-JP" sz="1400" b="1" u="sng" dirty="0">
                <a:latin typeface="Meiryo" panose="020B0604030504040204" pitchFamily="34" charset="-128"/>
                <a:ea typeface="Meiryo" panose="020B0604030504040204" pitchFamily="34" charset="-128"/>
              </a:rPr>
              <a:t>1</a:t>
            </a:r>
            <a:r>
              <a:rPr lang="ja-JP" altLang="en-US" sz="1400" b="1" u="sng">
                <a:latin typeface="Meiryo" panose="020B0604030504040204" pitchFamily="34" charset="-128"/>
                <a:ea typeface="Meiryo" panose="020B0604030504040204" pitchFamily="34" charset="-128"/>
              </a:rPr>
              <a:t>分</a:t>
            </a:r>
            <a:r>
              <a:rPr lang="en-US" altLang="ja-JP" sz="1400" b="1" u="sng" dirty="0">
                <a:latin typeface="Meiryo" panose="020B0604030504040204" pitchFamily="34" charset="-128"/>
                <a:ea typeface="Meiryo" panose="020B0604030504040204" pitchFamily="34" charset="-128"/>
              </a:rPr>
              <a:t>39</a:t>
            </a:r>
            <a:r>
              <a:rPr lang="ja-JP" altLang="en-US" sz="1400" b="1" u="sng">
                <a:latin typeface="Meiryo" panose="020B0604030504040204" pitchFamily="34" charset="-128"/>
                <a:ea typeface="Meiryo" panose="020B0604030504040204" pitchFamily="34" charset="-128"/>
              </a:rPr>
              <a:t>秒）</a:t>
            </a:r>
            <a:endParaRPr lang="en-US" altLang="ja-JP" sz="1400" b="1" u="sng" dirty="0">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AF8D1065-E338-8A4A-8FDB-449C753F27EA}"/>
              </a:ext>
            </a:extLst>
          </p:cNvPr>
          <p:cNvSpPr txBox="1"/>
          <p:nvPr/>
        </p:nvSpPr>
        <p:spPr>
          <a:xfrm>
            <a:off x="253386" y="7767524"/>
            <a:ext cx="6701407" cy="451406"/>
          </a:xfrm>
          <a:prstGeom prst="rect">
            <a:avLst/>
          </a:prstGeom>
          <a:noFill/>
        </p:spPr>
        <p:txBody>
          <a:bodyPr wrap="square" rtlCol="0">
            <a:spAutoFit/>
          </a:bodyPr>
          <a:lstStyle/>
          <a:p>
            <a:pPr>
              <a:lnSpc>
                <a:spcPts val="1440"/>
              </a:lnSpc>
            </a:pPr>
            <a:r>
              <a:rPr lang="ja-JP" altLang="en-US" sz="1050">
                <a:latin typeface="Meiryo" panose="020B0604030504040204" pitchFamily="34" charset="-128"/>
                <a:ea typeface="Meiryo" panose="020B0604030504040204" pitchFamily="34" charset="-128"/>
              </a:rPr>
              <a:t>地元の人に愛されるハーモニカ横丁や井の頭恩賜公園での桜並木の楽しみ方など、吉祥寺に訪れた際に</a:t>
            </a:r>
            <a:endParaRPr lang="en-US" altLang="ja-JP" sz="1050" dirty="0">
              <a:latin typeface="Meiryo" panose="020B0604030504040204" pitchFamily="34" charset="-128"/>
              <a:ea typeface="Meiryo" panose="020B0604030504040204" pitchFamily="34" charset="-128"/>
            </a:endParaRPr>
          </a:p>
          <a:p>
            <a:pPr>
              <a:lnSpc>
                <a:spcPts val="1440"/>
              </a:lnSpc>
            </a:pPr>
            <a:r>
              <a:rPr lang="ja-JP" altLang="en-US" sz="1050">
                <a:latin typeface="Meiryo" panose="020B0604030504040204" pitchFamily="34" charset="-128"/>
                <a:ea typeface="Meiryo" panose="020B0604030504040204" pitchFamily="34" charset="-128"/>
              </a:rPr>
              <a:t>ぜひ体験してほしい</a:t>
            </a:r>
            <a:r>
              <a:rPr lang="en-US" altLang="ja-JP" sz="1050" dirty="0">
                <a:latin typeface="Meiryo" panose="020B0604030504040204" pitchFamily="34" charset="-128"/>
                <a:ea typeface="Meiryo" panose="020B0604030504040204" pitchFamily="34" charset="-128"/>
              </a:rPr>
              <a:t>10</a:t>
            </a:r>
            <a:r>
              <a:rPr lang="ja-JP" altLang="en-US" sz="1050">
                <a:latin typeface="Meiryo" panose="020B0604030504040204" pitchFamily="34" charset="-128"/>
                <a:ea typeface="Meiryo" panose="020B0604030504040204" pitchFamily="34" charset="-128"/>
              </a:rPr>
              <a:t>のことを紹介。 </a:t>
            </a:r>
            <a:endParaRPr lang="en-US" altLang="ja-JP" sz="1050" dirty="0">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614AC65A-5598-1B46-9148-0CC4E56C6F42}"/>
              </a:ext>
            </a:extLst>
          </p:cNvPr>
          <p:cNvSpPr txBox="1"/>
          <p:nvPr/>
        </p:nvSpPr>
        <p:spPr>
          <a:xfrm>
            <a:off x="253386" y="9383982"/>
            <a:ext cx="6436527" cy="451406"/>
          </a:xfrm>
          <a:prstGeom prst="rect">
            <a:avLst/>
          </a:prstGeom>
          <a:noFill/>
        </p:spPr>
        <p:txBody>
          <a:bodyPr wrap="square" rtlCol="0">
            <a:spAutoFit/>
          </a:bodyPr>
          <a:lstStyle/>
          <a:p>
            <a:pPr>
              <a:lnSpc>
                <a:spcPts val="1440"/>
              </a:lnSpc>
            </a:pPr>
            <a:r>
              <a:rPr lang="ja-JP" altLang="en-US" sz="1100">
                <a:latin typeface="Meiryo" panose="020B0604030504040204" pitchFamily="34" charset="-128"/>
                <a:ea typeface="Meiryo" panose="020B0604030504040204" pitchFamily="34" charset="-128"/>
              </a:rPr>
              <a:t>動画</a:t>
            </a:r>
            <a:r>
              <a:rPr lang="en-US" altLang="ja-JP" sz="1100" dirty="0">
                <a:latin typeface="Meiryo" panose="020B0604030504040204" pitchFamily="34" charset="-128"/>
                <a:ea typeface="Meiryo" panose="020B0604030504040204" pitchFamily="34" charset="-128"/>
              </a:rPr>
              <a:t>URL</a:t>
            </a:r>
            <a:r>
              <a:rPr lang="ja-JP" altLang="en-US" sz="110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https://blog.gaijinpot.com/10-unique-things-to-do-in-kichijoji/</a:t>
            </a:r>
          </a:p>
          <a:p>
            <a:pPr>
              <a:lnSpc>
                <a:spcPts val="1440"/>
              </a:lnSpc>
            </a:pPr>
            <a:r>
              <a:rPr lang="en-US" altLang="ja-JP" sz="1100" dirty="0">
                <a:latin typeface="Meiryo" panose="020B0604030504040204" pitchFamily="34" charset="-128"/>
                <a:ea typeface="Meiryo" panose="020B0604030504040204" pitchFamily="34" charset="-128"/>
              </a:rPr>
              <a:t>【11</a:t>
            </a:r>
            <a:r>
              <a:rPr lang="ja-JP" altLang="en-US" sz="1100">
                <a:latin typeface="Meiryo" panose="020B0604030504040204" pitchFamily="34" charset="-128"/>
                <a:ea typeface="Meiryo" panose="020B0604030504040204" pitchFamily="34" charset="-128"/>
              </a:rPr>
              <a:t>月</a:t>
            </a:r>
            <a:r>
              <a:rPr lang="en-US" altLang="ja-JP" sz="1100" dirty="0">
                <a:latin typeface="Meiryo" panose="020B0604030504040204" pitchFamily="34" charset="-128"/>
                <a:ea typeface="Meiryo" panose="020B0604030504040204" pitchFamily="34" charset="-128"/>
              </a:rPr>
              <a:t>5</a:t>
            </a:r>
            <a:r>
              <a:rPr lang="ja-JP" altLang="en-US" sz="1100">
                <a:latin typeface="Meiryo" panose="020B0604030504040204" pitchFamily="34" charset="-128"/>
                <a:ea typeface="Meiryo" panose="020B0604030504040204" pitchFamily="34" charset="-128"/>
              </a:rPr>
              <a:t>日公開</a:t>
            </a:r>
            <a:r>
              <a:rPr lang="en-US" altLang="ja-JP" sz="1100" dirty="0">
                <a:latin typeface="Meiryo" panose="020B0604030504040204" pitchFamily="34" charset="-128"/>
                <a:ea typeface="Meiryo" panose="020B0604030504040204" pitchFamily="34" charset="-128"/>
              </a:rPr>
              <a:t>】</a:t>
            </a:r>
          </a:p>
        </p:txBody>
      </p:sp>
      <p:sp>
        <p:nvSpPr>
          <p:cNvPr id="40" name="正方形/長方形 39">
            <a:extLst>
              <a:ext uri="{FF2B5EF4-FFF2-40B4-BE49-F238E27FC236}">
                <a16:creationId xmlns:a16="http://schemas.microsoft.com/office/drawing/2014/main" id="{6E4C4159-AEE1-234D-95B7-2A8E24D9C2E4}"/>
              </a:ext>
            </a:extLst>
          </p:cNvPr>
          <p:cNvSpPr/>
          <p:nvPr/>
        </p:nvSpPr>
        <p:spPr>
          <a:xfrm>
            <a:off x="149913" y="1256195"/>
            <a:ext cx="6565557" cy="1282752"/>
          </a:xfrm>
          <a:prstGeom prst="rect">
            <a:avLst/>
          </a:prstGeom>
          <a:solidFill>
            <a:schemeClr val="bg1">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spc="-150" dirty="0">
              <a:solidFill>
                <a:schemeClr val="tx1"/>
              </a:solidFill>
              <a:latin typeface="Meiryo" panose="020B0604030504040204" pitchFamily="34" charset="-128"/>
              <a:ea typeface="Meiryo" panose="020B0604030504040204" pitchFamily="34" charset="-128"/>
            </a:endParaRPr>
          </a:p>
        </p:txBody>
      </p:sp>
      <p:pic>
        <p:nvPicPr>
          <p:cNvPr id="8" name="図 7" descr="屋外, 建物, テキスト, 木 が含まれている画像&#10;&#10;&#10;&#10;自動的に生成された説明">
            <a:extLst>
              <a:ext uri="{FF2B5EF4-FFF2-40B4-BE49-F238E27FC236}">
                <a16:creationId xmlns:a16="http://schemas.microsoft.com/office/drawing/2014/main" id="{F213912E-0F89-C545-BCEF-F1808E55C2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9279" y="8248745"/>
            <a:ext cx="1971233" cy="1070718"/>
          </a:xfrm>
          <a:prstGeom prst="rect">
            <a:avLst/>
          </a:prstGeom>
        </p:spPr>
      </p:pic>
      <p:sp>
        <p:nvSpPr>
          <p:cNvPr id="39" name="テキスト ボックス 38">
            <a:extLst>
              <a:ext uri="{FF2B5EF4-FFF2-40B4-BE49-F238E27FC236}">
                <a16:creationId xmlns:a16="http://schemas.microsoft.com/office/drawing/2014/main" id="{2E6DC10C-8743-6D4C-81FC-B5D43691B8AF}"/>
              </a:ext>
            </a:extLst>
          </p:cNvPr>
          <p:cNvSpPr txBox="1"/>
          <p:nvPr/>
        </p:nvSpPr>
        <p:spPr>
          <a:xfrm>
            <a:off x="188222" y="1467459"/>
            <a:ext cx="6560359" cy="892552"/>
          </a:xfrm>
          <a:prstGeom prst="rect">
            <a:avLst/>
          </a:prstGeom>
          <a:noFill/>
        </p:spPr>
        <p:txBody>
          <a:bodyPr wrap="square" rtlCol="0">
            <a:spAutoFit/>
          </a:bodyPr>
          <a:lstStyle/>
          <a:p>
            <a:pPr algn="ctr"/>
            <a:r>
              <a:rPr lang="ja-JP" altLang="en-US" sz="2800" b="1">
                <a:solidFill>
                  <a:srgbClr val="FFE22D"/>
                </a:solidFill>
                <a:effectLst>
                  <a:outerShdw blurRad="50800" dist="38100" dir="2700000" algn="tl" rotWithShape="0">
                    <a:schemeClr val="tx1">
                      <a:alpha val="95000"/>
                    </a:schemeClr>
                  </a:outerShdw>
                </a:effectLst>
                <a:latin typeface="Meiryo" panose="020B0604030504040204" pitchFamily="34" charset="-128"/>
                <a:ea typeface="Meiryo" panose="020B0604030504040204" pitchFamily="34" charset="-128"/>
              </a:rPr>
              <a:t>吉祥寺／武蔵野市の魅力発信動画</a:t>
            </a:r>
            <a:r>
              <a:rPr lang="ja-JP" altLang="en-US" sz="2400" b="1">
                <a:solidFill>
                  <a:srgbClr val="FFE22D"/>
                </a:solidFill>
                <a:effectLst>
                  <a:outerShdw blurRad="50800" dist="38100" dir="2700000" algn="tl" rotWithShape="0">
                    <a:schemeClr val="tx1">
                      <a:alpha val="95000"/>
                    </a:schemeClr>
                  </a:outerShdw>
                </a:effectLst>
                <a:latin typeface="Meiryo" panose="020B0604030504040204" pitchFamily="34" charset="-128"/>
                <a:ea typeface="Meiryo" panose="020B0604030504040204" pitchFamily="34" charset="-128"/>
              </a:rPr>
              <a:t>完成！</a:t>
            </a:r>
            <a:endParaRPr lang="en-US" altLang="ja-JP" sz="2400" b="1" dirty="0">
              <a:solidFill>
                <a:srgbClr val="FFE22D"/>
              </a:solidFill>
              <a:effectLst>
                <a:outerShdw blurRad="50800" dist="38100" dir="2700000" algn="tl" rotWithShape="0">
                  <a:schemeClr val="tx1">
                    <a:alpha val="95000"/>
                  </a:schemeClr>
                </a:outerShdw>
              </a:effectLst>
              <a:latin typeface="Meiryo" panose="020B0604030504040204" pitchFamily="34" charset="-128"/>
              <a:ea typeface="Meiryo" panose="020B0604030504040204" pitchFamily="34" charset="-128"/>
            </a:endParaRPr>
          </a:p>
          <a:p>
            <a:pPr algn="ctr"/>
            <a:r>
              <a:rPr lang="ja-JP" altLang="en-US" sz="2400" b="1">
                <a:solidFill>
                  <a:srgbClr val="FFE22D"/>
                </a:solidFill>
                <a:effectLst>
                  <a:outerShdw blurRad="50800" dist="38100" dir="2700000" algn="tl" rotWithShape="0">
                    <a:schemeClr val="tx1">
                      <a:alpha val="95000"/>
                    </a:schemeClr>
                  </a:outerShdw>
                </a:effectLst>
                <a:latin typeface="Meiryo" panose="020B0604030504040204" pitchFamily="34" charset="-128"/>
                <a:ea typeface="Meiryo" panose="020B0604030504040204" pitchFamily="34" charset="-128"/>
              </a:rPr>
              <a:t>パンフレットも配布開始！</a:t>
            </a:r>
            <a:endParaRPr lang="en-US" altLang="ja-JP" sz="2400" b="1" dirty="0">
              <a:solidFill>
                <a:srgbClr val="FFE22D"/>
              </a:solidFill>
              <a:effectLst>
                <a:outerShdw blurRad="50800" dist="38100" dir="2700000" algn="tl" rotWithShape="0">
                  <a:schemeClr val="tx1">
                    <a:alpha val="95000"/>
                  </a:schemeClr>
                </a:outerShdw>
              </a:effectLst>
              <a:latin typeface="Meiryo" panose="020B0604030504040204" pitchFamily="34" charset="-128"/>
              <a:ea typeface="Meiryo" panose="020B0604030504040204" pitchFamily="34" charset="-128"/>
            </a:endParaRPr>
          </a:p>
        </p:txBody>
      </p:sp>
      <p:pic>
        <p:nvPicPr>
          <p:cNvPr id="18" name="図 17" descr="水, 屋外, ボート, 木 が含まれている画像&#10;&#10;&#10;&#10;自動的に生成された説明">
            <a:extLst>
              <a:ext uri="{FF2B5EF4-FFF2-40B4-BE49-F238E27FC236}">
                <a16:creationId xmlns:a16="http://schemas.microsoft.com/office/drawing/2014/main" id="{C9F0FB24-028D-4B48-A6AE-CDE5D5B580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1681" y="8248744"/>
            <a:ext cx="1971232" cy="1070717"/>
          </a:xfrm>
          <a:prstGeom prst="rect">
            <a:avLst/>
          </a:prstGeom>
        </p:spPr>
      </p:pic>
      <p:pic>
        <p:nvPicPr>
          <p:cNvPr id="20" name="図 19" descr="建物, 人, 立っている, 室内 が含まれている画像&#10;&#10;&#10;&#10;自動的に生成された説明">
            <a:extLst>
              <a:ext uri="{FF2B5EF4-FFF2-40B4-BE49-F238E27FC236}">
                <a16:creationId xmlns:a16="http://schemas.microsoft.com/office/drawing/2014/main" id="{DDDD9E03-ACD9-D446-A415-FF03F66237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45481" y="8248868"/>
            <a:ext cx="1971231" cy="1073105"/>
          </a:xfrm>
          <a:prstGeom prst="rect">
            <a:avLst/>
          </a:prstGeom>
        </p:spPr>
      </p:pic>
    </p:spTree>
    <p:extLst>
      <p:ext uri="{BB962C8B-B14F-4D97-AF65-F5344CB8AC3E}">
        <p14:creationId xmlns:p14="http://schemas.microsoft.com/office/powerpoint/2010/main" val="2216714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9A6E5A93-83B8-BE49-AC12-07683A756D42}"/>
              </a:ext>
            </a:extLst>
          </p:cNvPr>
          <p:cNvSpPr/>
          <p:nvPr/>
        </p:nvSpPr>
        <p:spPr>
          <a:xfrm>
            <a:off x="78296" y="6157107"/>
            <a:ext cx="6701407" cy="2907843"/>
          </a:xfrm>
          <a:prstGeom prst="rect">
            <a:avLst/>
          </a:prstGeom>
          <a:solidFill>
            <a:schemeClr val="accent1">
              <a:lumMod val="20000"/>
              <a:lumOff val="80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300" b="1">
                <a:solidFill>
                  <a:schemeClr val="accent1">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武蔵野市と国際スポーツイベント</a:t>
            </a:r>
          </a:p>
        </p:txBody>
      </p:sp>
      <p:sp>
        <p:nvSpPr>
          <p:cNvPr id="8" name="角丸四角形 7">
            <a:extLst>
              <a:ext uri="{FF2B5EF4-FFF2-40B4-BE49-F238E27FC236}">
                <a16:creationId xmlns:a16="http://schemas.microsoft.com/office/drawing/2014/main" id="{0B82BFEF-AB29-E74E-81D3-0E2B545254AD}"/>
              </a:ext>
            </a:extLst>
          </p:cNvPr>
          <p:cNvSpPr/>
          <p:nvPr/>
        </p:nvSpPr>
        <p:spPr>
          <a:xfrm>
            <a:off x="144080" y="7126360"/>
            <a:ext cx="3236223" cy="1829821"/>
          </a:xfrm>
          <a:prstGeom prst="roundRect">
            <a:avLst>
              <a:gd name="adj" fmla="val 76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07B0792E-ABAB-C44A-BEDD-747A27B2C18D}"/>
              </a:ext>
            </a:extLst>
          </p:cNvPr>
          <p:cNvSpPr txBox="1"/>
          <p:nvPr/>
        </p:nvSpPr>
        <p:spPr>
          <a:xfrm>
            <a:off x="298489" y="7129750"/>
            <a:ext cx="2859489" cy="400110"/>
          </a:xfrm>
          <a:prstGeom prst="rect">
            <a:avLst/>
          </a:prstGeom>
          <a:noFill/>
        </p:spPr>
        <p:txBody>
          <a:bodyPr wrap="square" rtlCol="0">
            <a:spAutoFit/>
          </a:bodyPr>
          <a:lstStyle/>
          <a:p>
            <a:pPr algn="ctr"/>
            <a:r>
              <a:rPr lang="en-US" altLang="ja-JP" sz="900" b="1" dirty="0">
                <a:latin typeface="Meiryo" panose="020B0604030504040204" pitchFamily="34" charset="-128"/>
                <a:ea typeface="Meiryo" panose="020B0604030504040204" pitchFamily="34" charset="-128"/>
                <a:cs typeface="Meiryo UI" panose="020B0604030504040204" pitchFamily="50" charset="-128"/>
              </a:rPr>
              <a:t>2019</a:t>
            </a:r>
            <a:r>
              <a:rPr lang="ja-JP" altLang="en-US" sz="900" b="1">
                <a:latin typeface="Meiryo" panose="020B0604030504040204" pitchFamily="34" charset="-128"/>
                <a:ea typeface="Meiryo" panose="020B0604030504040204" pitchFamily="34" charset="-128"/>
                <a:cs typeface="Meiryo UI" panose="020B0604030504040204" pitchFamily="50" charset="-128"/>
              </a:rPr>
              <a:t>年ラグビーワールドカップ日本大会</a:t>
            </a:r>
            <a:endParaRPr lang="en-US" altLang="ja-JP" sz="900" b="1" dirty="0">
              <a:latin typeface="Meiryo" panose="020B0604030504040204" pitchFamily="34" charset="-128"/>
              <a:ea typeface="Meiryo" panose="020B0604030504040204" pitchFamily="34" charset="-128"/>
              <a:cs typeface="Meiryo UI" panose="020B0604030504040204" pitchFamily="50" charset="-128"/>
            </a:endParaRPr>
          </a:p>
          <a:p>
            <a:pPr algn="ctr"/>
            <a:r>
              <a:rPr lang="en-US" altLang="ja-JP" sz="1100" b="1" dirty="0">
                <a:latin typeface="Meiryo" panose="020B0604030504040204" pitchFamily="34" charset="-128"/>
                <a:ea typeface="Meiryo" panose="020B0604030504040204" pitchFamily="34" charset="-128"/>
                <a:cs typeface="Meiryo UI" panose="020B0604030504040204" pitchFamily="50" charset="-128"/>
              </a:rPr>
              <a:t>【</a:t>
            </a:r>
            <a:r>
              <a:rPr lang="ja-JP" altLang="en-US" sz="1100" b="1">
                <a:latin typeface="Meiryo" panose="020B0604030504040204" pitchFamily="34" charset="-128"/>
                <a:ea typeface="Meiryo" panose="020B0604030504040204" pitchFamily="34" charset="-128"/>
                <a:cs typeface="Meiryo UI" panose="020B0604030504040204" pitchFamily="50" charset="-128"/>
              </a:rPr>
              <a:t>ロシア代表</a:t>
            </a:r>
            <a:r>
              <a:rPr lang="en-US" altLang="ja-JP" sz="1100" b="1" dirty="0">
                <a:latin typeface="Meiryo" panose="020B0604030504040204" pitchFamily="34" charset="-128"/>
                <a:ea typeface="Meiryo" panose="020B0604030504040204" pitchFamily="34" charset="-128"/>
                <a:cs typeface="Meiryo UI" panose="020B0604030504040204" pitchFamily="50" charset="-128"/>
              </a:rPr>
              <a:t> </a:t>
            </a:r>
            <a:r>
              <a:rPr lang="ja-JP" altLang="en-US" sz="1100" b="1">
                <a:latin typeface="Meiryo" panose="020B0604030504040204" pitchFamily="34" charset="-128"/>
                <a:ea typeface="Meiryo" panose="020B0604030504040204" pitchFamily="34" charset="-128"/>
                <a:cs typeface="Meiryo UI" panose="020B0604030504040204" pitchFamily="50" charset="-128"/>
              </a:rPr>
              <a:t>公認チームキャンプ地</a:t>
            </a:r>
            <a:r>
              <a:rPr lang="en-US" altLang="ja-JP" sz="1100" b="1" dirty="0">
                <a:latin typeface="Meiryo" panose="020B0604030504040204" pitchFamily="34" charset="-128"/>
                <a:ea typeface="Meiryo" panose="020B0604030504040204" pitchFamily="34" charset="-128"/>
                <a:cs typeface="Meiryo UI" panose="020B0604030504040204" pitchFamily="50" charset="-128"/>
              </a:rPr>
              <a:t>】</a:t>
            </a:r>
            <a:endParaRPr lang="en-US" altLang="ja-JP" sz="1000" b="1" dirty="0">
              <a:latin typeface="Meiryo" panose="020B0604030504040204" pitchFamily="34" charset="-128"/>
              <a:ea typeface="Meiryo" panose="020B0604030504040204" pitchFamily="34" charset="-128"/>
              <a:cs typeface="Meiryo UI" panose="020B0604030504040204" pitchFamily="50" charset="-128"/>
            </a:endParaRPr>
          </a:p>
        </p:txBody>
      </p:sp>
      <p:sp>
        <p:nvSpPr>
          <p:cNvPr id="32" name="角丸四角形 31">
            <a:extLst>
              <a:ext uri="{FF2B5EF4-FFF2-40B4-BE49-F238E27FC236}">
                <a16:creationId xmlns:a16="http://schemas.microsoft.com/office/drawing/2014/main" id="{1B810097-D53A-344C-B304-1134C167B14F}"/>
              </a:ext>
            </a:extLst>
          </p:cNvPr>
          <p:cNvSpPr/>
          <p:nvPr/>
        </p:nvSpPr>
        <p:spPr>
          <a:xfrm>
            <a:off x="3485975" y="7126360"/>
            <a:ext cx="3236223" cy="1829821"/>
          </a:xfrm>
          <a:prstGeom prst="roundRect">
            <a:avLst>
              <a:gd name="adj" fmla="val 76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982B462E-B9E1-8946-9475-BBB1E9A3377A}"/>
              </a:ext>
            </a:extLst>
          </p:cNvPr>
          <p:cNvCxnSpPr>
            <a:cxnSpLocks/>
          </p:cNvCxnSpPr>
          <p:nvPr/>
        </p:nvCxnSpPr>
        <p:spPr>
          <a:xfrm flipH="1">
            <a:off x="3429000" y="7157633"/>
            <a:ext cx="6976" cy="164343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F22C6779-2FD8-FA40-9D08-B59845AAEA32}"/>
              </a:ext>
            </a:extLst>
          </p:cNvPr>
          <p:cNvSpPr txBox="1"/>
          <p:nvPr/>
        </p:nvSpPr>
        <p:spPr>
          <a:xfrm>
            <a:off x="3337651" y="7133286"/>
            <a:ext cx="3532769" cy="400110"/>
          </a:xfrm>
          <a:prstGeom prst="rect">
            <a:avLst/>
          </a:prstGeom>
          <a:noFill/>
        </p:spPr>
        <p:txBody>
          <a:bodyPr wrap="square" rtlCol="0">
            <a:spAutoFit/>
          </a:bodyPr>
          <a:lstStyle/>
          <a:p>
            <a:pPr algn="ctr"/>
            <a:r>
              <a:rPr lang="en-US" altLang="ja-JP" sz="900" b="1" dirty="0">
                <a:latin typeface="Meiryo" panose="020B0604030504040204" pitchFamily="34" charset="-128"/>
                <a:ea typeface="Meiryo" panose="020B0604030504040204" pitchFamily="34" charset="-128"/>
                <a:cs typeface="Meiryo UI" panose="020B0604030504040204" pitchFamily="50" charset="-128"/>
              </a:rPr>
              <a:t>2020</a:t>
            </a:r>
            <a:r>
              <a:rPr lang="ja-JP" altLang="en-US" sz="900" b="1">
                <a:latin typeface="Meiryo" panose="020B0604030504040204" pitchFamily="34" charset="-128"/>
                <a:ea typeface="Meiryo" panose="020B0604030504040204" pitchFamily="34" charset="-128"/>
                <a:cs typeface="Meiryo UI" panose="020B0604030504040204" pitchFamily="50" charset="-128"/>
              </a:rPr>
              <a:t>年</a:t>
            </a:r>
            <a:r>
              <a:rPr lang="ja-JP" altLang="en-US" sz="900" b="1">
                <a:latin typeface="Meiryo" panose="020B0604030504040204" pitchFamily="34" charset="-128"/>
                <a:ea typeface="Meiryo" panose="020B0604030504040204" pitchFamily="34" charset="-128"/>
              </a:rPr>
              <a:t>東京オリンピック・パラリンピック競技大会</a:t>
            </a:r>
            <a:endParaRPr lang="en-US" altLang="ja-JP" sz="900" b="1" dirty="0">
              <a:latin typeface="Meiryo" panose="020B0604030504040204" pitchFamily="34" charset="-128"/>
              <a:ea typeface="Meiryo" panose="020B0604030504040204" pitchFamily="34" charset="-128"/>
            </a:endParaRPr>
          </a:p>
          <a:p>
            <a:pPr algn="ctr"/>
            <a:r>
              <a:rPr lang="en-US" altLang="ja-JP" sz="1100" b="1" dirty="0">
                <a:latin typeface="Meiryo" panose="020B0604030504040204" pitchFamily="34" charset="-128"/>
                <a:ea typeface="Meiryo" panose="020B0604030504040204" pitchFamily="34" charset="-128"/>
                <a:cs typeface="Meiryo UI" panose="020B0604030504040204" pitchFamily="50" charset="-128"/>
              </a:rPr>
              <a:t>【</a:t>
            </a:r>
            <a:r>
              <a:rPr lang="ja-JP" altLang="en-US" sz="1100" b="1">
                <a:latin typeface="Meiryo" panose="020B0604030504040204" pitchFamily="34" charset="-128"/>
                <a:ea typeface="Meiryo" panose="020B0604030504040204" pitchFamily="34" charset="-128"/>
                <a:cs typeface="Meiryo UI" panose="020B0604030504040204" pitchFamily="50" charset="-128"/>
              </a:rPr>
              <a:t>ルーマニア</a:t>
            </a:r>
            <a:r>
              <a:rPr lang="en-US" altLang="ja-JP" sz="1100" b="1" dirty="0">
                <a:latin typeface="Meiryo" panose="020B0604030504040204" pitchFamily="34" charset="-128"/>
                <a:ea typeface="Meiryo" panose="020B0604030504040204" pitchFamily="34" charset="-128"/>
                <a:cs typeface="Meiryo UI" panose="020B0604030504040204" pitchFamily="50" charset="-128"/>
              </a:rPr>
              <a:t> </a:t>
            </a:r>
            <a:r>
              <a:rPr lang="ja-JP" altLang="en-US" sz="1100" b="1">
                <a:latin typeface="Meiryo" panose="020B0604030504040204" pitchFamily="34" charset="-128"/>
                <a:ea typeface="Meiryo" panose="020B0604030504040204" pitchFamily="34" charset="-128"/>
                <a:cs typeface="Meiryo UI" panose="020B0604030504040204" pitchFamily="50" charset="-128"/>
              </a:rPr>
              <a:t>ホストタウン</a:t>
            </a:r>
            <a:r>
              <a:rPr lang="en-US" altLang="ja-JP" sz="1100" b="1" dirty="0">
                <a:latin typeface="Meiryo" panose="020B0604030504040204" pitchFamily="34" charset="-128"/>
                <a:ea typeface="Meiryo" panose="020B0604030504040204" pitchFamily="34" charset="-128"/>
                <a:cs typeface="Meiryo UI" panose="020B0604030504040204" pitchFamily="50" charset="-128"/>
              </a:rPr>
              <a:t>】</a:t>
            </a:r>
            <a:endParaRPr lang="en-US" altLang="ja-JP" sz="1000" b="1" dirty="0">
              <a:latin typeface="Meiryo" panose="020B0604030504040204" pitchFamily="34" charset="-128"/>
              <a:ea typeface="Meiryo" panose="020B0604030504040204" pitchFamily="34" charset="-128"/>
              <a:cs typeface="Meiryo UI" panose="020B0604030504040204" pitchFamily="50" charset="-128"/>
            </a:endParaRPr>
          </a:p>
        </p:txBody>
      </p:sp>
      <p:pic>
        <p:nvPicPr>
          <p:cNvPr id="5" name="図 4">
            <a:extLst>
              <a:ext uri="{FF2B5EF4-FFF2-40B4-BE49-F238E27FC236}">
                <a16:creationId xmlns:a16="http://schemas.microsoft.com/office/drawing/2014/main" id="{2D12F4C2-5971-5349-A8B7-FBC6F865D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20411" y="7522791"/>
            <a:ext cx="1014884" cy="1419367"/>
          </a:xfrm>
          <a:prstGeom prst="rect">
            <a:avLst/>
          </a:prstGeom>
        </p:spPr>
      </p:pic>
      <p:sp>
        <p:nvSpPr>
          <p:cNvPr id="24" name="テキスト ボックス 23">
            <a:extLst>
              <a:ext uri="{FF2B5EF4-FFF2-40B4-BE49-F238E27FC236}">
                <a16:creationId xmlns:a16="http://schemas.microsoft.com/office/drawing/2014/main" id="{CB23FD74-A75D-5342-B5D3-D7A20C29EE59}"/>
              </a:ext>
            </a:extLst>
          </p:cNvPr>
          <p:cNvSpPr txBox="1"/>
          <p:nvPr/>
        </p:nvSpPr>
        <p:spPr>
          <a:xfrm>
            <a:off x="4792800" y="7536844"/>
            <a:ext cx="1941430" cy="1334981"/>
          </a:xfrm>
          <a:prstGeom prst="rect">
            <a:avLst/>
          </a:prstGeom>
          <a:noFill/>
        </p:spPr>
        <p:txBody>
          <a:bodyPr wrap="square" rtlCol="0">
            <a:spAutoFit/>
          </a:bodyPr>
          <a:lstStyle/>
          <a:p>
            <a:pPr>
              <a:lnSpc>
                <a:spcPts val="1360"/>
              </a:lnSpc>
            </a:pPr>
            <a:r>
              <a:rPr lang="ja-JP" altLang="en-US" sz="800">
                <a:latin typeface="Meiryo" panose="020B0604030504040204" pitchFamily="34" charset="-128"/>
                <a:ea typeface="Meiryo" panose="020B0604030504040204" pitchFamily="34" charset="-128"/>
              </a:rPr>
              <a:t>平成</a:t>
            </a:r>
            <a:r>
              <a:rPr lang="en-US" altLang="ja-JP" sz="800" dirty="0">
                <a:latin typeface="Meiryo" panose="020B0604030504040204" pitchFamily="34" charset="-128"/>
                <a:ea typeface="Meiryo" panose="020B0604030504040204" pitchFamily="34" charset="-128"/>
              </a:rPr>
              <a:t>4</a:t>
            </a:r>
            <a:r>
              <a:rPr lang="ja-JP" altLang="en-US" sz="800">
                <a:latin typeface="Meiryo" panose="020B0604030504040204" pitchFamily="34" charset="-128"/>
                <a:ea typeface="Meiryo" panose="020B0604030504040204" pitchFamily="34" charset="-128"/>
              </a:rPr>
              <a:t>年、ルーマニアのブラショフ市の交響楽団支援から始まった交流実績が評価され、ホストタウンに登録されました。</a:t>
            </a:r>
            <a:r>
              <a:rPr lang="en-US" altLang="ja-JP" sz="800" dirty="0">
                <a:latin typeface="Meiryo" panose="020B0604030504040204" pitchFamily="34" charset="-128"/>
                <a:ea typeface="Meiryo" panose="020B0604030504040204" pitchFamily="34" charset="-128"/>
              </a:rPr>
              <a:t>2020</a:t>
            </a:r>
            <a:r>
              <a:rPr lang="ja-JP" altLang="en-US" sz="800">
                <a:latin typeface="Meiryo" panose="020B0604030504040204" pitchFamily="34" charset="-128"/>
                <a:ea typeface="Meiryo" panose="020B0604030504040204" pitchFamily="34" charset="-128"/>
              </a:rPr>
              <a:t>年の東京五輪では、</a:t>
            </a:r>
            <a:endParaRPr lang="en-US" altLang="ja-JP" sz="800" dirty="0">
              <a:latin typeface="Meiryo" panose="020B0604030504040204" pitchFamily="34" charset="-128"/>
              <a:ea typeface="Meiryo" panose="020B0604030504040204" pitchFamily="34" charset="-128"/>
            </a:endParaRPr>
          </a:p>
          <a:p>
            <a:pPr>
              <a:lnSpc>
                <a:spcPts val="1360"/>
              </a:lnSpc>
            </a:pPr>
            <a:r>
              <a:rPr lang="ja-JP" altLang="en-US" sz="800">
                <a:latin typeface="Meiryo" panose="020B0604030504040204" pitchFamily="34" charset="-128"/>
                <a:ea typeface="Meiryo" panose="020B0604030504040204" pitchFamily="34" charset="-128"/>
              </a:rPr>
              <a:t>武蔵野市としてルーマニアを応援し、</a:t>
            </a:r>
            <a:endParaRPr lang="en-US" altLang="ja-JP" sz="800" dirty="0">
              <a:latin typeface="Meiryo" panose="020B0604030504040204" pitchFamily="34" charset="-128"/>
              <a:ea typeface="Meiryo" panose="020B0604030504040204" pitchFamily="34" charset="-128"/>
            </a:endParaRPr>
          </a:p>
          <a:p>
            <a:pPr>
              <a:lnSpc>
                <a:spcPts val="1360"/>
              </a:lnSpc>
            </a:pPr>
            <a:r>
              <a:rPr lang="ja-JP" altLang="en-US" sz="800">
                <a:latin typeface="Meiryo" panose="020B0604030504040204" pitchFamily="34" charset="-128"/>
                <a:ea typeface="Meiryo" panose="020B0604030504040204" pitchFamily="34" charset="-128"/>
              </a:rPr>
              <a:t>文化・スポーツの相互交流を目的としたイベントを多数実施します。</a:t>
            </a:r>
            <a:endParaRPr lang="en-US" altLang="ja-JP" sz="800" dirty="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58361DC-ECF1-D741-8088-9C50D022232A}"/>
              </a:ext>
            </a:extLst>
          </p:cNvPr>
          <p:cNvSpPr txBox="1"/>
          <p:nvPr/>
        </p:nvSpPr>
        <p:spPr>
          <a:xfrm>
            <a:off x="1427327" y="7536844"/>
            <a:ext cx="1941430" cy="1334981"/>
          </a:xfrm>
          <a:prstGeom prst="rect">
            <a:avLst/>
          </a:prstGeom>
          <a:noFill/>
        </p:spPr>
        <p:txBody>
          <a:bodyPr wrap="square" rtlCol="0">
            <a:spAutoFit/>
          </a:bodyPr>
          <a:lstStyle/>
          <a:p>
            <a:pPr>
              <a:lnSpc>
                <a:spcPts val="1360"/>
              </a:lnSpc>
            </a:pPr>
            <a:r>
              <a:rPr lang="ja-JP" altLang="en-US" sz="800">
                <a:latin typeface="Meiryo" panose="020B0604030504040204" pitchFamily="34" charset="-128"/>
                <a:ea typeface="Meiryo" panose="020B0604030504040204" pitchFamily="34" charset="-128"/>
              </a:rPr>
              <a:t>平成</a:t>
            </a:r>
            <a:r>
              <a:rPr lang="en-US" altLang="ja-JP" sz="800" dirty="0">
                <a:latin typeface="Meiryo" panose="020B0604030504040204" pitchFamily="34" charset="-128"/>
                <a:ea typeface="Meiryo" panose="020B0604030504040204" pitchFamily="34" charset="-128"/>
              </a:rPr>
              <a:t>4</a:t>
            </a:r>
            <a:r>
              <a:rPr lang="ja-JP" altLang="en-US" sz="800">
                <a:latin typeface="Meiryo" panose="020B0604030504040204" pitchFamily="34" charset="-128"/>
                <a:ea typeface="Meiryo" panose="020B0604030504040204" pitchFamily="34" charset="-128"/>
              </a:rPr>
              <a:t>年、ロシアのハバロフスク市との青少年相互交流協定締結以降、長年にわたり交流の歴史を紡いできました。</a:t>
            </a:r>
            <a:br>
              <a:rPr lang="ja-JP" altLang="en-US" sz="800">
                <a:latin typeface="Meiryo" panose="020B0604030504040204" pitchFamily="34" charset="-128"/>
                <a:ea typeface="Meiryo" panose="020B0604030504040204" pitchFamily="34" charset="-128"/>
              </a:rPr>
            </a:br>
            <a:r>
              <a:rPr lang="ja-JP" altLang="en-US" sz="800">
                <a:latin typeface="Meiryo" panose="020B0604030504040204" pitchFamily="34" charset="-128"/>
                <a:ea typeface="Meiryo" panose="020B0604030504040204" pitchFamily="34" charset="-128"/>
              </a:rPr>
              <a:t>この交流実績を活かし、公認チームキャンプ地としてチーム支援を行うとともに市民と選手との交流機会を創出します。</a:t>
            </a:r>
            <a:endParaRPr lang="en-US" altLang="ja-JP" sz="800" dirty="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EF9D341F-C989-1E40-9FEA-69A9674230C6}"/>
              </a:ext>
            </a:extLst>
          </p:cNvPr>
          <p:cNvSpPr txBox="1"/>
          <p:nvPr/>
        </p:nvSpPr>
        <p:spPr>
          <a:xfrm>
            <a:off x="6448037" y="9668784"/>
            <a:ext cx="400165" cy="215444"/>
          </a:xfrm>
          <a:prstGeom prst="rect">
            <a:avLst/>
          </a:prstGeom>
          <a:noFill/>
        </p:spPr>
        <p:txBody>
          <a:bodyPr wrap="square" rtlCol="0">
            <a:spAutoFit/>
          </a:bodyPr>
          <a:lstStyle/>
          <a:p>
            <a:pPr algn="r"/>
            <a:r>
              <a:rPr lang="en-US" altLang="ja-JP" sz="800" dirty="0">
                <a:latin typeface="Meiryo" panose="020B0604030504040204" pitchFamily="34" charset="-128"/>
                <a:ea typeface="Meiryo" panose="020B0604030504040204" pitchFamily="34" charset="-128"/>
              </a:rPr>
              <a:t>2/2</a:t>
            </a:r>
            <a:endParaRPr lang="ja-JP" altLang="ja-JP" sz="800">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FC94AF3F-E756-6042-A5AD-BAF84D1E76C6}"/>
              </a:ext>
            </a:extLst>
          </p:cNvPr>
          <p:cNvSpPr txBox="1"/>
          <p:nvPr/>
        </p:nvSpPr>
        <p:spPr>
          <a:xfrm>
            <a:off x="82944" y="9108310"/>
            <a:ext cx="6696760" cy="543157"/>
          </a:xfrm>
          <a:prstGeom prst="rect">
            <a:avLst/>
          </a:prstGeom>
          <a:noFill/>
          <a:ln w="3175">
            <a:solidFill>
              <a:schemeClr val="tx1"/>
            </a:solidFill>
          </a:ln>
        </p:spPr>
        <p:txBody>
          <a:bodyPr wrap="square" rtlCol="0" anchor="ctr">
            <a:noAutofit/>
          </a:bodyPr>
          <a:lstStyle/>
          <a:p>
            <a:pPr algn="ctr">
              <a:lnSpc>
                <a:spcPct val="110000"/>
              </a:lnSpc>
            </a:pPr>
            <a:r>
              <a:rPr lang="ja-JP" altLang="en-US" sz="1000" b="1">
                <a:latin typeface="Meiryo" panose="020B0604030504040204" pitchFamily="34" charset="-128"/>
                <a:ea typeface="Meiryo" panose="020B0604030504040204" pitchFamily="34" charset="-128"/>
                <a:cs typeface="Meiryo UI" panose="020B0604030504040204" pitchFamily="50" charset="-128"/>
              </a:rPr>
              <a:t>＜本資料に関する報道関係者様からのお問合せ先</a:t>
            </a:r>
            <a:r>
              <a:rPr lang="en-US" altLang="ja-JP" sz="1000" b="1" dirty="0">
                <a:latin typeface="Meiryo" panose="020B0604030504040204" pitchFamily="34" charset="-128"/>
                <a:ea typeface="Meiryo" panose="020B0604030504040204" pitchFamily="34" charset="-128"/>
                <a:cs typeface="Meiryo UI" panose="020B0604030504040204" pitchFamily="50" charset="-128"/>
              </a:rPr>
              <a:t>&gt;</a:t>
            </a:r>
            <a:endParaRPr lang="ja-JP" altLang="en-US" sz="1000" b="1">
              <a:latin typeface="Meiryo" panose="020B0604030504040204" pitchFamily="34" charset="-128"/>
              <a:ea typeface="Meiryo" panose="020B0604030504040204" pitchFamily="34" charset="-128"/>
              <a:cs typeface="Meiryo UI" panose="020B0604030504040204" pitchFamily="50" charset="-128"/>
            </a:endParaRPr>
          </a:p>
          <a:p>
            <a:pPr algn="ctr">
              <a:lnSpc>
                <a:spcPct val="110000"/>
              </a:lnSpc>
            </a:pPr>
            <a:r>
              <a:rPr lang="ja-JP" altLang="en-US" sz="1000">
                <a:latin typeface="Meiryo" panose="020B0604030504040204" pitchFamily="34" charset="-128"/>
                <a:ea typeface="Meiryo" panose="020B0604030504040204" pitchFamily="34" charset="-128"/>
                <a:cs typeface="Meiryo UI" panose="020B0604030504040204" pitchFamily="50" charset="-128"/>
              </a:rPr>
              <a:t>企画調整課オリンピック・パラリンピック担当</a:t>
            </a:r>
            <a:endParaRPr lang="en-US" altLang="ja-JP" sz="1000" dirty="0">
              <a:latin typeface="Meiryo" panose="020B0604030504040204" pitchFamily="34" charset="-128"/>
              <a:ea typeface="Meiryo" panose="020B0604030504040204" pitchFamily="34" charset="-128"/>
              <a:cs typeface="Meiryo UI" panose="020B0604030504040204" pitchFamily="50" charset="-128"/>
            </a:endParaRPr>
          </a:p>
          <a:p>
            <a:pPr algn="ctr">
              <a:lnSpc>
                <a:spcPct val="110000"/>
              </a:lnSpc>
            </a:pPr>
            <a:r>
              <a:rPr lang="en-US" altLang="ja-JP" sz="1000" dirty="0">
                <a:latin typeface="Meiryo" panose="020B0604030504040204" pitchFamily="34" charset="-128"/>
                <a:ea typeface="Meiryo" panose="020B0604030504040204" pitchFamily="34" charset="-128"/>
                <a:cs typeface="Meiryo UI" panose="020B0604030504040204" pitchFamily="50" charset="-128"/>
              </a:rPr>
              <a:t>TEL :0422-60-1970</a:t>
            </a:r>
          </a:p>
        </p:txBody>
      </p:sp>
      <p:sp>
        <p:nvSpPr>
          <p:cNvPr id="6" name="テキスト ボックス 5">
            <a:extLst>
              <a:ext uri="{FF2B5EF4-FFF2-40B4-BE49-F238E27FC236}">
                <a16:creationId xmlns:a16="http://schemas.microsoft.com/office/drawing/2014/main" id="{5577377A-B626-A147-A5A9-5A8ADC5FD831}"/>
              </a:ext>
            </a:extLst>
          </p:cNvPr>
          <p:cNvSpPr txBox="1"/>
          <p:nvPr/>
        </p:nvSpPr>
        <p:spPr>
          <a:xfrm>
            <a:off x="82943" y="183048"/>
            <a:ext cx="6592814" cy="656590"/>
          </a:xfrm>
          <a:prstGeom prst="rect">
            <a:avLst/>
          </a:prstGeom>
          <a:noFill/>
        </p:spPr>
        <p:txBody>
          <a:bodyPr wrap="square" rtlCol="0">
            <a:spAutoFit/>
          </a:bodyPr>
          <a:lstStyle/>
          <a:p>
            <a:pPr>
              <a:lnSpc>
                <a:spcPts val="2160"/>
              </a:lnSpc>
            </a:pPr>
            <a:r>
              <a:rPr lang="en-US" altLang="ja-JP" sz="1400" b="1" dirty="0">
                <a:latin typeface="Meiryo" panose="020B0604030504040204" pitchFamily="34" charset="-128"/>
                <a:ea typeface="Meiryo" panose="020B0604030504040204" pitchFamily="34" charset="-128"/>
              </a:rPr>
              <a:t>②</a:t>
            </a:r>
            <a:r>
              <a:rPr lang="ja-JP" altLang="en-US" sz="1400" b="1">
                <a:latin typeface="Meiryo" panose="020B0604030504040204" pitchFamily="34" charset="-128"/>
                <a:ea typeface="Meiryo" panose="020B0604030504040204" pitchFamily="34" charset="-128"/>
              </a:rPr>
              <a:t>武蔵野市魅力発信動画</a:t>
            </a:r>
            <a:endParaRPr lang="en-US" altLang="ja-JP" sz="1400" b="1" dirty="0">
              <a:latin typeface="Meiryo" panose="020B0604030504040204" pitchFamily="34" charset="-128"/>
              <a:ea typeface="Meiryo" panose="020B0604030504040204" pitchFamily="34" charset="-128"/>
            </a:endParaRPr>
          </a:p>
          <a:p>
            <a:pPr>
              <a:lnSpc>
                <a:spcPts val="2160"/>
              </a:lnSpc>
            </a:pPr>
            <a:r>
              <a:rPr lang="ja-JP" altLang="en-US" sz="18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800" b="1" u="sng"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MUSASHINO: A TRAVEL GUIDE</a:t>
            </a:r>
            <a:r>
              <a:rPr lang="ja-JP" altLang="en-US" sz="18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400" b="1" u="sng">
                <a:latin typeface="Meiryo" panose="020B0604030504040204" pitchFamily="34" charset="-128"/>
                <a:ea typeface="Meiryo" panose="020B0604030504040204" pitchFamily="34" charset="-128"/>
              </a:rPr>
              <a:t>（</a:t>
            </a:r>
            <a:r>
              <a:rPr lang="en-US" altLang="ja-JP" sz="1400" b="1" u="sng" dirty="0">
                <a:latin typeface="Meiryo" panose="020B0604030504040204" pitchFamily="34" charset="-128"/>
                <a:ea typeface="Meiryo" panose="020B0604030504040204" pitchFamily="34" charset="-128"/>
              </a:rPr>
              <a:t>9</a:t>
            </a:r>
            <a:r>
              <a:rPr lang="ja-JP" altLang="en-US" sz="1400" b="1" u="sng">
                <a:latin typeface="Meiryo" panose="020B0604030504040204" pitchFamily="34" charset="-128"/>
                <a:ea typeface="Meiryo" panose="020B0604030504040204" pitchFamily="34" charset="-128"/>
              </a:rPr>
              <a:t>分</a:t>
            </a:r>
            <a:r>
              <a:rPr lang="en-US" altLang="ja-JP" sz="1400" b="1" u="sng" dirty="0">
                <a:latin typeface="Meiryo" panose="020B0604030504040204" pitchFamily="34" charset="-128"/>
                <a:ea typeface="Meiryo" panose="020B0604030504040204" pitchFamily="34" charset="-128"/>
              </a:rPr>
              <a:t>44</a:t>
            </a:r>
            <a:r>
              <a:rPr lang="ja-JP" altLang="en-US" sz="1400" b="1" u="sng">
                <a:latin typeface="Meiryo" panose="020B0604030504040204" pitchFamily="34" charset="-128"/>
                <a:ea typeface="Meiryo" panose="020B0604030504040204" pitchFamily="34" charset="-128"/>
              </a:rPr>
              <a:t>秒） </a:t>
            </a:r>
            <a:endParaRPr lang="en-US" altLang="ja-JP" sz="1400" b="1" u="sng" dirty="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90E9174-6CD6-0E40-B638-10B46A1C2ECB}"/>
              </a:ext>
            </a:extLst>
          </p:cNvPr>
          <p:cNvSpPr txBox="1"/>
          <p:nvPr/>
        </p:nvSpPr>
        <p:spPr>
          <a:xfrm>
            <a:off x="82943" y="3633109"/>
            <a:ext cx="6365094" cy="288541"/>
          </a:xfrm>
          <a:prstGeom prst="rect">
            <a:avLst/>
          </a:prstGeom>
          <a:noFill/>
        </p:spPr>
        <p:txBody>
          <a:bodyPr wrap="square" rtlCol="0">
            <a:spAutoFit/>
          </a:bodyPr>
          <a:lstStyle/>
          <a:p>
            <a:pPr>
              <a:lnSpc>
                <a:spcPts val="1360"/>
              </a:lnSpc>
            </a:pPr>
            <a:r>
              <a:rPr lang="ja-JP" altLang="ja-JP" sz="16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u="sng"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Your Guide to </a:t>
            </a:r>
            <a:r>
              <a:rPr lang="en-US" altLang="ja-JP" sz="1600" b="1" u="sng" dirty="0" err="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Musashino</a:t>
            </a:r>
            <a:r>
              <a:rPr lang="en-US" altLang="ja-JP" sz="1600" b="1" u="sng"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city</a:t>
            </a:r>
            <a:r>
              <a:rPr lang="ja-JP" altLang="ja-JP" sz="16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b="1" u="sng">
                <a:latin typeface="Meiryo" panose="020B0604030504040204" pitchFamily="34" charset="-128"/>
                <a:ea typeface="Meiryo" panose="020B0604030504040204" pitchFamily="34" charset="-128"/>
              </a:rPr>
              <a:t>（全</a:t>
            </a:r>
            <a:r>
              <a:rPr lang="en-US" altLang="ja-JP" sz="1200" b="1" u="sng" dirty="0">
                <a:latin typeface="Meiryo" panose="020B0604030504040204" pitchFamily="34" charset="-128"/>
                <a:ea typeface="Meiryo" panose="020B0604030504040204" pitchFamily="34" charset="-128"/>
              </a:rPr>
              <a:t>16</a:t>
            </a:r>
            <a:r>
              <a:rPr lang="ja-JP" altLang="en-US" sz="1200" b="1" u="sng">
                <a:latin typeface="Meiryo" panose="020B0604030504040204" pitchFamily="34" charset="-128"/>
                <a:ea typeface="Meiryo" panose="020B0604030504040204" pitchFamily="34" charset="-128"/>
              </a:rPr>
              <a:t>ページ）</a:t>
            </a:r>
            <a:endParaRPr lang="en-US" altLang="ja-JP" sz="1200" b="1" u="sng" dirty="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635C87D-ACB9-3645-AB50-224DFB7216C0}"/>
              </a:ext>
            </a:extLst>
          </p:cNvPr>
          <p:cNvSpPr txBox="1"/>
          <p:nvPr/>
        </p:nvSpPr>
        <p:spPr>
          <a:xfrm>
            <a:off x="253386" y="2652025"/>
            <a:ext cx="6436527" cy="451406"/>
          </a:xfrm>
          <a:prstGeom prst="rect">
            <a:avLst/>
          </a:prstGeom>
          <a:noFill/>
        </p:spPr>
        <p:txBody>
          <a:bodyPr wrap="square" rtlCol="0">
            <a:spAutoFit/>
          </a:bodyPr>
          <a:lstStyle/>
          <a:p>
            <a:pPr>
              <a:lnSpc>
                <a:spcPts val="1440"/>
              </a:lnSpc>
            </a:pPr>
            <a:r>
              <a:rPr lang="ja-JP" altLang="en-US" sz="1100">
                <a:latin typeface="Meiryo" panose="020B0604030504040204" pitchFamily="34" charset="-128"/>
                <a:ea typeface="Meiryo" panose="020B0604030504040204" pitchFamily="34" charset="-128"/>
              </a:rPr>
              <a:t>動画</a:t>
            </a:r>
            <a:r>
              <a:rPr lang="en-US" altLang="ja-JP" sz="1100" dirty="0">
                <a:latin typeface="Meiryo" panose="020B0604030504040204" pitchFamily="34" charset="-128"/>
                <a:ea typeface="Meiryo" panose="020B0604030504040204" pitchFamily="34" charset="-128"/>
              </a:rPr>
              <a:t>URL</a:t>
            </a:r>
            <a:r>
              <a:rPr lang="ja-JP" altLang="en-US" sz="110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http://</a:t>
            </a:r>
            <a:r>
              <a:rPr lang="en-US" altLang="ja-JP" sz="1100" dirty="0" err="1">
                <a:latin typeface="Meiryo" panose="020B0604030504040204" pitchFamily="34" charset="-128"/>
                <a:ea typeface="Meiryo" panose="020B0604030504040204" pitchFamily="34" charset="-128"/>
              </a:rPr>
              <a:t>www.youtube.com</a:t>
            </a:r>
            <a:r>
              <a:rPr lang="en-US" altLang="ja-JP" sz="1100" dirty="0">
                <a:latin typeface="Meiryo" panose="020B0604030504040204" pitchFamily="34" charset="-128"/>
                <a:ea typeface="Meiryo" panose="020B0604030504040204" pitchFamily="34" charset="-128"/>
              </a:rPr>
              <a:t>/</a:t>
            </a:r>
            <a:r>
              <a:rPr lang="en-US" altLang="ja-JP" sz="1100" dirty="0" err="1">
                <a:latin typeface="Meiryo" panose="020B0604030504040204" pitchFamily="34" charset="-128"/>
                <a:ea typeface="Meiryo" panose="020B0604030504040204" pitchFamily="34" charset="-128"/>
              </a:rPr>
              <a:t>watch?v</a:t>
            </a:r>
            <a:r>
              <a:rPr lang="en-US" altLang="ja-JP" sz="1100" dirty="0">
                <a:latin typeface="Meiryo" panose="020B0604030504040204" pitchFamily="34" charset="-128"/>
                <a:ea typeface="Meiryo" panose="020B0604030504040204" pitchFamily="34" charset="-128"/>
              </a:rPr>
              <a:t>=Ryqyo6akEkk</a:t>
            </a:r>
          </a:p>
          <a:p>
            <a:pPr>
              <a:lnSpc>
                <a:spcPts val="1440"/>
              </a:lnSpc>
            </a:pPr>
            <a:r>
              <a:rPr lang="en-US" altLang="ja-JP" sz="1100" dirty="0">
                <a:latin typeface="Meiryo" panose="020B0604030504040204" pitchFamily="34" charset="-128"/>
                <a:ea typeface="Meiryo" panose="020B0604030504040204" pitchFamily="34" charset="-128"/>
              </a:rPr>
              <a:t>【11</a:t>
            </a:r>
            <a:r>
              <a:rPr lang="ja-JP" altLang="en-US" sz="1100">
                <a:latin typeface="Meiryo" panose="020B0604030504040204" pitchFamily="34" charset="-128"/>
                <a:ea typeface="Meiryo" panose="020B0604030504040204" pitchFamily="34" charset="-128"/>
              </a:rPr>
              <a:t>月</a:t>
            </a:r>
            <a:r>
              <a:rPr lang="en-US" altLang="ja-JP" sz="1100" dirty="0">
                <a:latin typeface="Meiryo" panose="020B0604030504040204" pitchFamily="34" charset="-128"/>
                <a:ea typeface="Meiryo" panose="020B0604030504040204" pitchFamily="34" charset="-128"/>
              </a:rPr>
              <a:t>8</a:t>
            </a:r>
            <a:r>
              <a:rPr lang="ja-JP" altLang="en-US" sz="1100">
                <a:latin typeface="Meiryo" panose="020B0604030504040204" pitchFamily="34" charset="-128"/>
                <a:ea typeface="Meiryo" panose="020B0604030504040204" pitchFamily="34" charset="-128"/>
              </a:rPr>
              <a:t>日公開</a:t>
            </a:r>
            <a:r>
              <a:rPr lang="en-US" altLang="ja-JP" sz="1100"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　　　</a:t>
            </a:r>
            <a:endParaRPr lang="en-US" altLang="ja-JP" sz="1100" dirty="0">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0D2A3173-DAC6-D84F-9356-42D75D8E5F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089" y="3952300"/>
            <a:ext cx="2885243" cy="2038122"/>
          </a:xfrm>
          <a:prstGeom prst="rect">
            <a:avLst/>
          </a:prstGeom>
          <a:ln w="3175">
            <a:solidFill>
              <a:schemeClr val="bg1">
                <a:lumMod val="75000"/>
              </a:schemeClr>
            </a:solidFill>
          </a:ln>
        </p:spPr>
      </p:pic>
      <p:sp>
        <p:nvSpPr>
          <p:cNvPr id="18" name="正方形/長方形 17">
            <a:extLst>
              <a:ext uri="{FF2B5EF4-FFF2-40B4-BE49-F238E27FC236}">
                <a16:creationId xmlns:a16="http://schemas.microsoft.com/office/drawing/2014/main" id="{0A303016-D7A3-9547-90F8-0ED1A9E12438}"/>
              </a:ext>
            </a:extLst>
          </p:cNvPr>
          <p:cNvSpPr/>
          <p:nvPr/>
        </p:nvSpPr>
        <p:spPr>
          <a:xfrm>
            <a:off x="85274" y="3312962"/>
            <a:ext cx="6701407" cy="25355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latin typeface="Meiryo" panose="020B0604030504040204" pitchFamily="34" charset="-128"/>
                <a:ea typeface="Meiryo" panose="020B0604030504040204" pitchFamily="34" charset="-128"/>
              </a:rPr>
              <a:t>パンフレット　概要</a:t>
            </a:r>
          </a:p>
        </p:txBody>
      </p:sp>
      <p:sp>
        <p:nvSpPr>
          <p:cNvPr id="28" name="テキスト ボックス 27">
            <a:extLst>
              <a:ext uri="{FF2B5EF4-FFF2-40B4-BE49-F238E27FC236}">
                <a16:creationId xmlns:a16="http://schemas.microsoft.com/office/drawing/2014/main" id="{9727C7E2-594F-154A-8E33-E62881FD4051}"/>
              </a:ext>
            </a:extLst>
          </p:cNvPr>
          <p:cNvSpPr txBox="1"/>
          <p:nvPr/>
        </p:nvSpPr>
        <p:spPr>
          <a:xfrm>
            <a:off x="3232240" y="4088336"/>
            <a:ext cx="3964445" cy="1708160"/>
          </a:xfrm>
          <a:prstGeom prst="rect">
            <a:avLst/>
          </a:prstGeom>
          <a:noFill/>
        </p:spPr>
        <p:txBody>
          <a:bodyPr wrap="square" rtlCol="0">
            <a:spAutoFit/>
          </a:bodyPr>
          <a:lstStyle/>
          <a:p>
            <a:pPr>
              <a:lnSpc>
                <a:spcPts val="1360"/>
              </a:lnSpc>
            </a:pPr>
            <a:r>
              <a:rPr lang="ja-JP" altLang="en-US" sz="1050">
                <a:latin typeface="Meiryo" panose="020B0604030504040204" pitchFamily="34" charset="-128"/>
                <a:ea typeface="Meiryo" panose="020B0604030504040204" pitchFamily="34" charset="-128"/>
              </a:rPr>
              <a:t>吉祥寺・三鷹・武蔵野エリアのオススメスポットを掲載。</a:t>
            </a:r>
            <a:endParaRPr lang="en-US" altLang="ja-JP" sz="1050" dirty="0">
              <a:latin typeface="Meiryo" panose="020B0604030504040204" pitchFamily="34" charset="-128"/>
              <a:ea typeface="Meiryo" panose="020B0604030504040204" pitchFamily="34" charset="-128"/>
            </a:endParaRPr>
          </a:p>
          <a:p>
            <a:pPr>
              <a:lnSpc>
                <a:spcPts val="1360"/>
              </a:lnSpc>
            </a:pPr>
            <a:endParaRPr lang="en-US" altLang="ja-JP" sz="1050" dirty="0">
              <a:latin typeface="Meiryo" panose="020B0604030504040204" pitchFamily="34" charset="-128"/>
              <a:ea typeface="Meiryo" panose="020B0604030504040204" pitchFamily="34" charset="-128"/>
            </a:endParaRPr>
          </a:p>
          <a:p>
            <a:pPr>
              <a:lnSpc>
                <a:spcPts val="1360"/>
              </a:lnSpc>
            </a:pPr>
            <a:r>
              <a:rPr lang="ja-JP" altLang="en-US" sz="1050">
                <a:latin typeface="Meiryo" panose="020B0604030504040204" pitchFamily="34" charset="-128"/>
                <a:ea typeface="Meiryo" panose="020B0604030504040204" pitchFamily="34" charset="-128"/>
              </a:rPr>
              <a:t>武蔵野市観光機構や市内のホテル・飲食店等をはじめ、</a:t>
            </a:r>
            <a:endParaRPr lang="en-US" altLang="ja-JP" sz="1050" dirty="0">
              <a:latin typeface="Meiryo" panose="020B0604030504040204" pitchFamily="34" charset="-128"/>
              <a:ea typeface="Meiryo" panose="020B0604030504040204" pitchFamily="34" charset="-128"/>
            </a:endParaRPr>
          </a:p>
          <a:p>
            <a:pPr>
              <a:lnSpc>
                <a:spcPts val="1360"/>
              </a:lnSpc>
            </a:pPr>
            <a:r>
              <a:rPr lang="ja-JP" altLang="en-US" sz="1050">
                <a:latin typeface="Meiryo" panose="020B0604030504040204" pitchFamily="34" charset="-128"/>
                <a:ea typeface="Meiryo" panose="020B0604030504040204" pitchFamily="34" charset="-128"/>
              </a:rPr>
              <a:t>都内の主要地下鉄駅、外国人観光案内所、都心・横浜</a:t>
            </a:r>
            <a:endParaRPr lang="en-US" altLang="ja-JP" sz="1050" dirty="0">
              <a:latin typeface="Meiryo" panose="020B0604030504040204" pitchFamily="34" charset="-128"/>
              <a:ea typeface="Meiryo" panose="020B0604030504040204" pitchFamily="34" charset="-128"/>
            </a:endParaRPr>
          </a:p>
          <a:p>
            <a:pPr>
              <a:lnSpc>
                <a:spcPts val="1360"/>
              </a:lnSpc>
            </a:pPr>
            <a:r>
              <a:rPr lang="ja-JP" altLang="en-US" sz="1050">
                <a:latin typeface="Meiryo" panose="020B0604030504040204" pitchFamily="34" charset="-128"/>
                <a:ea typeface="Meiryo" panose="020B0604030504040204" pitchFamily="34" charset="-128"/>
              </a:rPr>
              <a:t>のホテル、インターナショナルスクール、都内企業で</a:t>
            </a:r>
            <a:endParaRPr lang="en-US" altLang="ja-JP" sz="1050" dirty="0">
              <a:latin typeface="Meiryo" panose="020B0604030504040204" pitchFamily="34" charset="-128"/>
              <a:ea typeface="Meiryo" panose="020B0604030504040204" pitchFamily="34" charset="-128"/>
            </a:endParaRPr>
          </a:p>
          <a:p>
            <a:pPr>
              <a:lnSpc>
                <a:spcPts val="1360"/>
              </a:lnSpc>
            </a:pPr>
            <a:r>
              <a:rPr lang="ja-JP" altLang="en-US" sz="1050">
                <a:latin typeface="Meiryo" panose="020B0604030504040204" pitchFamily="34" charset="-128"/>
                <a:ea typeface="Meiryo" panose="020B0604030504040204" pitchFamily="34" charset="-128"/>
              </a:rPr>
              <a:t>働く外国人の皆様などに配布。</a:t>
            </a:r>
            <a:endParaRPr lang="en-US" altLang="ja-JP" sz="1050" dirty="0">
              <a:latin typeface="Meiryo" panose="020B0604030504040204" pitchFamily="34" charset="-128"/>
              <a:ea typeface="Meiryo" panose="020B0604030504040204" pitchFamily="34" charset="-128"/>
            </a:endParaRPr>
          </a:p>
          <a:p>
            <a:pPr>
              <a:lnSpc>
                <a:spcPts val="1360"/>
              </a:lnSpc>
            </a:pPr>
            <a:endParaRPr lang="en-US" altLang="ja-JP" sz="1050" dirty="0">
              <a:latin typeface="Meiryo" panose="020B0604030504040204" pitchFamily="34" charset="-128"/>
              <a:ea typeface="Meiryo" panose="020B0604030504040204" pitchFamily="34" charset="-128"/>
            </a:endParaRPr>
          </a:p>
          <a:p>
            <a:pPr>
              <a:lnSpc>
                <a:spcPts val="1360"/>
              </a:lnSpc>
            </a:pPr>
            <a:r>
              <a:rPr lang="ja-JP" altLang="en-US" sz="1050">
                <a:latin typeface="Meiryo" panose="020B0604030504040204" pitchFamily="34" charset="-128"/>
                <a:ea typeface="Meiryo" panose="020B0604030504040204" pitchFamily="34" charset="-128"/>
              </a:rPr>
              <a:t>また、ラグビーワールドカップ</a:t>
            </a:r>
            <a:r>
              <a:rPr lang="en-US" altLang="ja-JP" sz="1050" dirty="0">
                <a:latin typeface="Meiryo" panose="020B0604030504040204" pitchFamily="34" charset="-128"/>
                <a:ea typeface="Meiryo" panose="020B0604030504040204" pitchFamily="34" charset="-128"/>
              </a:rPr>
              <a:t>2019</a:t>
            </a:r>
            <a:r>
              <a:rPr lang="ja-JP" altLang="en-US" sz="1050">
                <a:latin typeface="Meiryo" panose="020B0604030504040204" pitchFamily="34" charset="-128"/>
                <a:ea typeface="Meiryo" panose="020B0604030504040204" pitchFamily="34" charset="-128"/>
              </a:rPr>
              <a:t>および東京</a:t>
            </a:r>
            <a:r>
              <a:rPr lang="en-US" altLang="ja-JP" sz="1050" dirty="0">
                <a:latin typeface="Meiryo" panose="020B0604030504040204" pitchFamily="34" charset="-128"/>
                <a:ea typeface="Meiryo" panose="020B0604030504040204" pitchFamily="34" charset="-128"/>
              </a:rPr>
              <a:t>2020</a:t>
            </a:r>
          </a:p>
          <a:p>
            <a:pPr>
              <a:lnSpc>
                <a:spcPts val="1360"/>
              </a:lnSpc>
            </a:pPr>
            <a:r>
              <a:rPr lang="ja-JP" altLang="en-US" sz="1050">
                <a:latin typeface="Meiryo" panose="020B0604030504040204" pitchFamily="34" charset="-128"/>
                <a:ea typeface="Meiryo" panose="020B0604030504040204" pitchFamily="34" charset="-128"/>
              </a:rPr>
              <a:t>大会期間中には、駅前でも配布します。</a:t>
            </a:r>
            <a:endParaRPr lang="en-US" altLang="ja-JP" sz="1050" dirty="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57EC5DF0-8773-0D48-9D20-579FB971CB45}"/>
              </a:ext>
            </a:extLst>
          </p:cNvPr>
          <p:cNvSpPr txBox="1"/>
          <p:nvPr/>
        </p:nvSpPr>
        <p:spPr>
          <a:xfrm>
            <a:off x="243076" y="841049"/>
            <a:ext cx="6701407" cy="451406"/>
          </a:xfrm>
          <a:prstGeom prst="rect">
            <a:avLst/>
          </a:prstGeom>
          <a:noFill/>
        </p:spPr>
        <p:txBody>
          <a:bodyPr wrap="square" rtlCol="0">
            <a:spAutoFit/>
          </a:bodyPr>
          <a:lstStyle/>
          <a:p>
            <a:pPr>
              <a:lnSpc>
                <a:spcPts val="1440"/>
              </a:lnSpc>
            </a:pPr>
            <a:r>
              <a:rPr lang="ja-JP" altLang="en-US" sz="1050">
                <a:latin typeface="Meiryo" panose="020B0604030504040204" pitchFamily="34" charset="-128"/>
                <a:ea typeface="Meiryo" panose="020B0604030504040204" pitchFamily="34" charset="-128"/>
              </a:rPr>
              <a:t>夏の吉祥寺音楽祭、秋のアニメワンダーランドといった恒例のイベント、また人気の老舗焼き鳥店やカフェ</a:t>
            </a:r>
            <a:endParaRPr lang="en-US" altLang="ja-JP" sz="1050" dirty="0">
              <a:latin typeface="Meiryo" panose="020B0604030504040204" pitchFamily="34" charset="-128"/>
              <a:ea typeface="Meiryo" panose="020B0604030504040204" pitchFamily="34" charset="-128"/>
            </a:endParaRPr>
          </a:p>
          <a:p>
            <a:pPr>
              <a:lnSpc>
                <a:spcPts val="1440"/>
              </a:lnSpc>
            </a:pPr>
            <a:r>
              <a:rPr lang="ja-JP" altLang="en-US" sz="1050">
                <a:latin typeface="Meiryo" panose="020B0604030504040204" pitchFamily="34" charset="-128"/>
                <a:ea typeface="Meiryo" panose="020B0604030504040204" pitchFamily="34" charset="-128"/>
              </a:rPr>
              <a:t>など、様々な文化・個性が溢れ、国籍や年齢を問わず愛される武蔵野市の魅力を紹介。</a:t>
            </a:r>
            <a:endParaRPr lang="en-US" altLang="ja-JP" sz="1050" dirty="0">
              <a:solidFill>
                <a:srgbClr val="FF0000"/>
              </a:solidFill>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F4707C73-6C71-844A-AE0A-A4D79D0861AC}"/>
              </a:ext>
            </a:extLst>
          </p:cNvPr>
          <p:cNvSpPr/>
          <p:nvPr/>
        </p:nvSpPr>
        <p:spPr>
          <a:xfrm>
            <a:off x="85274" y="129982"/>
            <a:ext cx="6701407" cy="3058948"/>
          </a:xfrm>
          <a:prstGeom prst="rect">
            <a:avLst/>
          </a:prstGeom>
          <a:noFill/>
          <a:ln w="31750" cmpd="dbl">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3">
              <a:solidFill>
                <a:schemeClr val="bg2"/>
              </a:solidFill>
            </a:endParaRPr>
          </a:p>
        </p:txBody>
      </p:sp>
      <p:pic>
        <p:nvPicPr>
          <p:cNvPr id="7" name="図 6" descr="木, 屋外, 草 が含まれている画像&#10;&#10;&#10;&#10;自動的に生成された説明">
            <a:extLst>
              <a:ext uri="{FF2B5EF4-FFF2-40B4-BE49-F238E27FC236}">
                <a16:creationId xmlns:a16="http://schemas.microsoft.com/office/drawing/2014/main" id="{742EB938-1354-C143-B6FB-F65FF68663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9588" y="1379838"/>
            <a:ext cx="2072776" cy="1103989"/>
          </a:xfrm>
          <a:prstGeom prst="rect">
            <a:avLst/>
          </a:prstGeom>
        </p:spPr>
      </p:pic>
      <p:pic>
        <p:nvPicPr>
          <p:cNvPr id="11" name="図 10">
            <a:extLst>
              <a:ext uri="{FF2B5EF4-FFF2-40B4-BE49-F238E27FC236}">
                <a16:creationId xmlns:a16="http://schemas.microsoft.com/office/drawing/2014/main" id="{169F1B85-A083-DA46-B703-682468D05C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386" y="1381788"/>
            <a:ext cx="2066603" cy="1103989"/>
          </a:xfrm>
          <a:prstGeom prst="rect">
            <a:avLst/>
          </a:prstGeom>
          <a:ln w="3175">
            <a:solidFill>
              <a:schemeClr val="bg1">
                <a:lumMod val="75000"/>
              </a:schemeClr>
            </a:solidFill>
          </a:ln>
        </p:spPr>
      </p:pic>
      <p:pic>
        <p:nvPicPr>
          <p:cNvPr id="14" name="図 13" descr="室内, 人 が含まれている画像&#10;&#10;&#10;&#10;自動的に生成された説明">
            <a:extLst>
              <a:ext uri="{FF2B5EF4-FFF2-40B4-BE49-F238E27FC236}">
                <a16:creationId xmlns:a16="http://schemas.microsoft.com/office/drawing/2014/main" id="{CD66E7FC-CF72-A948-9EC3-0BA9E1FE07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51963" y="1377954"/>
            <a:ext cx="2066603" cy="1105873"/>
          </a:xfrm>
          <a:prstGeom prst="rect">
            <a:avLst/>
          </a:prstGeom>
        </p:spPr>
      </p:pic>
      <p:pic>
        <p:nvPicPr>
          <p:cNvPr id="9" name="図 8">
            <a:extLst>
              <a:ext uri="{FF2B5EF4-FFF2-40B4-BE49-F238E27FC236}">
                <a16:creationId xmlns:a16="http://schemas.microsoft.com/office/drawing/2014/main" id="{120217A0-E4C6-C243-BFA7-8D41D4C8B7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6457" y="7453079"/>
            <a:ext cx="1203158" cy="1588083"/>
          </a:xfrm>
          <a:prstGeom prst="rect">
            <a:avLst/>
          </a:prstGeom>
        </p:spPr>
      </p:pic>
      <p:sp>
        <p:nvSpPr>
          <p:cNvPr id="35" name="テキスト ボックス 34">
            <a:extLst>
              <a:ext uri="{FF2B5EF4-FFF2-40B4-BE49-F238E27FC236}">
                <a16:creationId xmlns:a16="http://schemas.microsoft.com/office/drawing/2014/main" id="{5084928D-F12B-7049-AD19-47BAF9B27BCA}"/>
              </a:ext>
            </a:extLst>
          </p:cNvPr>
          <p:cNvSpPr txBox="1"/>
          <p:nvPr/>
        </p:nvSpPr>
        <p:spPr>
          <a:xfrm>
            <a:off x="124002" y="6435258"/>
            <a:ext cx="6939553" cy="630942"/>
          </a:xfrm>
          <a:prstGeom prst="rect">
            <a:avLst/>
          </a:prstGeom>
          <a:noFill/>
        </p:spPr>
        <p:txBody>
          <a:bodyPr wrap="square" rtlCol="0">
            <a:spAutoFit/>
          </a:bodyPr>
          <a:lstStyle/>
          <a:p>
            <a:pPr>
              <a:lnSpc>
                <a:spcPts val="1440"/>
              </a:lnSpc>
            </a:pPr>
            <a:r>
              <a:rPr lang="en-US" altLang="ja-JP" sz="1000" dirty="0">
                <a:latin typeface="Meiryo" panose="020B0604030504040204" pitchFamily="34" charset="-128"/>
                <a:ea typeface="Meiryo" panose="020B0604030504040204" pitchFamily="34" charset="-128"/>
              </a:rPr>
              <a:t>2019</a:t>
            </a:r>
            <a:r>
              <a:rPr lang="ja-JP" altLang="en-US" sz="1000">
                <a:latin typeface="Meiryo" panose="020B0604030504040204" pitchFamily="34" charset="-128"/>
                <a:ea typeface="Meiryo" panose="020B0604030504040204" pitchFamily="34" charset="-128"/>
              </a:rPr>
              <a:t>年ラグビーワールドカップ日本大会では、ロシア代表の</a:t>
            </a:r>
            <a:r>
              <a:rPr lang="ja-JP" altLang="en-US" sz="1000">
                <a:latin typeface="Meiryo" panose="020B0604030504040204" pitchFamily="34" charset="-128"/>
                <a:ea typeface="Meiryo" panose="020B0604030504040204" pitchFamily="34" charset="-128"/>
                <a:cs typeface="Meiryo UI" panose="020B0604030504040204" pitchFamily="50" charset="-128"/>
              </a:rPr>
              <a:t>公認チームキャンプ地</a:t>
            </a:r>
            <a:r>
              <a:rPr lang="ja-JP" altLang="en-US" sz="1000">
                <a:latin typeface="Meiryo" panose="020B0604030504040204" pitchFamily="34" charset="-128"/>
                <a:ea typeface="Meiryo" panose="020B0604030504040204" pitchFamily="34" charset="-128"/>
              </a:rPr>
              <a:t>に、</a:t>
            </a:r>
            <a:r>
              <a:rPr lang="en-US" altLang="ja-JP" sz="1000" dirty="0">
                <a:latin typeface="Meiryo" panose="020B0604030504040204" pitchFamily="34" charset="-128"/>
                <a:ea typeface="Meiryo" panose="020B0604030504040204" pitchFamily="34" charset="-128"/>
              </a:rPr>
              <a:t>2020</a:t>
            </a:r>
            <a:r>
              <a:rPr lang="ja-JP" altLang="en-US" sz="1000">
                <a:latin typeface="Meiryo" panose="020B0604030504040204" pitchFamily="34" charset="-128"/>
                <a:ea typeface="Meiryo" panose="020B0604030504040204" pitchFamily="34" charset="-128"/>
              </a:rPr>
              <a:t>年東京オリンピック</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・パラリンピック競技大会では、ルーマニアのホストタウンに登録されています。</a:t>
            </a:r>
            <a:endParaRPr lang="en-US" altLang="ja-JP" sz="1000" dirty="0">
              <a:latin typeface="Meiryo" panose="020B0604030504040204" pitchFamily="34" charset="-128"/>
              <a:ea typeface="Meiryo" panose="020B0604030504040204" pitchFamily="34" charset="-128"/>
            </a:endParaRPr>
          </a:p>
          <a:p>
            <a:pPr>
              <a:lnSpc>
                <a:spcPts val="1440"/>
              </a:lnSpc>
            </a:pPr>
            <a:r>
              <a:rPr lang="ja-JP" altLang="en-US" sz="1000">
                <a:latin typeface="Meiryo" panose="020B0604030504040204" pitchFamily="34" charset="-128"/>
                <a:ea typeface="Meiryo" panose="020B0604030504040204" pitchFamily="34" charset="-128"/>
              </a:rPr>
              <a:t>大型スポーツイベントを通して、文化・スポーツの国際的な相互交流に積極的に取り組んでいます。</a:t>
            </a:r>
            <a:endParaRPr lang="en-US" altLang="ja-JP" sz="10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813747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4582</TotalTime>
  <Words>503</Words>
  <Application>Microsoft Macintosh PowerPoint</Application>
  <PresentationFormat>A4 210 x 297 mm</PresentationFormat>
  <Paragraphs>68</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Meiryo UI</vt:lpstr>
      <vt:lpstr>Meiryo</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ユーザー</dc:creator>
  <cp:lastModifiedBy>Microsoft Office ユーザー</cp:lastModifiedBy>
  <cp:revision>144</cp:revision>
  <cp:lastPrinted>2018-11-29T04:49:08Z</cp:lastPrinted>
  <dcterms:created xsi:type="dcterms:W3CDTF">2018-10-02T11:22:24Z</dcterms:created>
  <dcterms:modified xsi:type="dcterms:W3CDTF">2018-11-30T03:42:08Z</dcterms:modified>
</cp:coreProperties>
</file>