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8" r:id="rId3"/>
    <p:sldId id="259" r:id="rId4"/>
  </p:sldIdLst>
  <p:sldSz cx="6858000" cy="9906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634" y="-133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0BBE99-A242-47F8-9128-4F3C9CD67996}" type="datetimeFigureOut">
              <a:rPr kumimoji="1" lang="ja-JP" altLang="en-US" smtClean="0"/>
              <a:t>2018/12/6</a:t>
            </a:fld>
            <a:endParaRPr kumimoji="1" lang="ja-JP" altLang="en-US"/>
          </a:p>
        </p:txBody>
      </p:sp>
      <p:sp>
        <p:nvSpPr>
          <p:cNvPr id="4" name="スライド イメージ プレースホルダー 3"/>
          <p:cNvSpPr>
            <a:spLocks noGrp="1" noRot="1" noChangeAspect="1"/>
          </p:cNvSpPr>
          <p:nvPr>
            <p:ph type="sldImg" idx="2"/>
          </p:nvPr>
        </p:nvSpPr>
        <p:spPr>
          <a:xfrm>
            <a:off x="2241550" y="685800"/>
            <a:ext cx="23749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DAAD90-6A63-4E24-8B1A-53A090861CB8}" type="slidenum">
              <a:rPr kumimoji="1" lang="ja-JP" altLang="en-US" smtClean="0"/>
              <a:t>‹#›</a:t>
            </a:fld>
            <a:endParaRPr kumimoji="1" lang="ja-JP" altLang="en-US"/>
          </a:p>
        </p:txBody>
      </p:sp>
    </p:spTree>
    <p:extLst>
      <p:ext uri="{BB962C8B-B14F-4D97-AF65-F5344CB8AC3E}">
        <p14:creationId xmlns:p14="http://schemas.microsoft.com/office/powerpoint/2010/main" val="195212159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DAAD90-6A63-4E24-8B1A-53A090861CB8}" type="slidenum">
              <a:rPr kumimoji="1" lang="ja-JP" altLang="en-US" smtClean="0"/>
              <a:t>1</a:t>
            </a:fld>
            <a:endParaRPr kumimoji="1" lang="ja-JP" altLang="en-US"/>
          </a:p>
        </p:txBody>
      </p:sp>
    </p:spTree>
    <p:extLst>
      <p:ext uri="{BB962C8B-B14F-4D97-AF65-F5344CB8AC3E}">
        <p14:creationId xmlns:p14="http://schemas.microsoft.com/office/powerpoint/2010/main" val="116696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6FDD1BF-0637-48E3-9924-9893C00C68A1}" type="datetime3">
              <a:rPr kumimoji="1" lang="ja-JP" altLang="en-US" smtClean="0"/>
              <a:t>平成30年12月6日</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36AB2CA-95FB-4CFD-AF59-BDB50E277929}" type="slidenum">
              <a:rPr kumimoji="1" lang="ja-JP" altLang="en-US" smtClean="0"/>
              <a:t>‹#›</a:t>
            </a:fld>
            <a:endParaRPr kumimoji="1" lang="ja-JP" altLang="en-US"/>
          </a:p>
        </p:txBody>
      </p:sp>
    </p:spTree>
    <p:extLst>
      <p:ext uri="{BB962C8B-B14F-4D97-AF65-F5344CB8AC3E}">
        <p14:creationId xmlns:p14="http://schemas.microsoft.com/office/powerpoint/2010/main" val="3634141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01149E0-FB64-44A5-937E-E1E07CC2A8E1}" type="datetime3">
              <a:rPr kumimoji="1" lang="ja-JP" altLang="en-US" smtClean="0"/>
              <a:t>平成30年12月6日</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36AB2CA-95FB-4CFD-AF59-BDB50E277929}" type="slidenum">
              <a:rPr kumimoji="1" lang="ja-JP" altLang="en-US" smtClean="0"/>
              <a:t>‹#›</a:t>
            </a:fld>
            <a:endParaRPr kumimoji="1" lang="ja-JP" altLang="en-US"/>
          </a:p>
        </p:txBody>
      </p:sp>
    </p:spTree>
    <p:extLst>
      <p:ext uri="{BB962C8B-B14F-4D97-AF65-F5344CB8AC3E}">
        <p14:creationId xmlns:p14="http://schemas.microsoft.com/office/powerpoint/2010/main" val="1085911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29697"/>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264807-9666-4CFD-A2BE-F761ED266095}" type="datetime3">
              <a:rPr kumimoji="1" lang="ja-JP" altLang="en-US" smtClean="0"/>
              <a:t>平成30年12月6日</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36AB2CA-95FB-4CFD-AF59-BDB50E277929}" type="slidenum">
              <a:rPr kumimoji="1" lang="ja-JP" altLang="en-US" smtClean="0"/>
              <a:t>‹#›</a:t>
            </a:fld>
            <a:endParaRPr kumimoji="1" lang="ja-JP" altLang="en-US"/>
          </a:p>
        </p:txBody>
      </p:sp>
    </p:spTree>
    <p:extLst>
      <p:ext uri="{BB962C8B-B14F-4D97-AF65-F5344CB8AC3E}">
        <p14:creationId xmlns:p14="http://schemas.microsoft.com/office/powerpoint/2010/main" val="3726398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BBE0B3A-F0D4-4D79-9610-4A65FA7ECCA0}" type="datetime3">
              <a:rPr kumimoji="1" lang="ja-JP" altLang="en-US" smtClean="0"/>
              <a:t>平成30年12月6日</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36AB2CA-95FB-4CFD-AF59-BDB50E277929}" type="slidenum">
              <a:rPr kumimoji="1" lang="ja-JP" altLang="en-US" smtClean="0"/>
              <a:t>‹#›</a:t>
            </a:fld>
            <a:endParaRPr kumimoji="1" lang="ja-JP" altLang="en-US"/>
          </a:p>
        </p:txBody>
      </p:sp>
    </p:spTree>
    <p:extLst>
      <p:ext uri="{BB962C8B-B14F-4D97-AF65-F5344CB8AC3E}">
        <p14:creationId xmlns:p14="http://schemas.microsoft.com/office/powerpoint/2010/main" val="2701588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7C02026-56EF-45FA-AAA2-1F54932B7E2E}" type="datetime3">
              <a:rPr kumimoji="1" lang="ja-JP" altLang="en-US" smtClean="0"/>
              <a:t>平成30年12月6日</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36AB2CA-95FB-4CFD-AF59-BDB50E277929}" type="slidenum">
              <a:rPr kumimoji="1" lang="ja-JP" altLang="en-US" smtClean="0"/>
              <a:t>‹#›</a:t>
            </a:fld>
            <a:endParaRPr kumimoji="1" lang="ja-JP" altLang="en-US"/>
          </a:p>
        </p:txBody>
      </p:sp>
    </p:spTree>
    <p:extLst>
      <p:ext uri="{BB962C8B-B14F-4D97-AF65-F5344CB8AC3E}">
        <p14:creationId xmlns:p14="http://schemas.microsoft.com/office/powerpoint/2010/main" val="2427324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6C61546-855F-49B5-9333-8656E6E8E202}" type="datetime3">
              <a:rPr kumimoji="1" lang="ja-JP" altLang="en-US" smtClean="0"/>
              <a:t>平成30年12月6日</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36AB2CA-95FB-4CFD-AF59-BDB50E277929}" type="slidenum">
              <a:rPr kumimoji="1" lang="ja-JP" altLang="en-US" smtClean="0"/>
              <a:t>‹#›</a:t>
            </a:fld>
            <a:endParaRPr kumimoji="1" lang="ja-JP" altLang="en-US"/>
          </a:p>
        </p:txBody>
      </p:sp>
    </p:spTree>
    <p:extLst>
      <p:ext uri="{BB962C8B-B14F-4D97-AF65-F5344CB8AC3E}">
        <p14:creationId xmlns:p14="http://schemas.microsoft.com/office/powerpoint/2010/main" val="820410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5FE06F7-6071-4518-B755-D426E84848B2}" type="datetime3">
              <a:rPr kumimoji="1" lang="ja-JP" altLang="en-US" smtClean="0"/>
              <a:t>平成30年12月6日</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36AB2CA-95FB-4CFD-AF59-BDB50E277929}" type="slidenum">
              <a:rPr kumimoji="1" lang="ja-JP" altLang="en-US" smtClean="0"/>
              <a:t>‹#›</a:t>
            </a:fld>
            <a:endParaRPr kumimoji="1" lang="ja-JP" altLang="en-US"/>
          </a:p>
        </p:txBody>
      </p:sp>
    </p:spTree>
    <p:extLst>
      <p:ext uri="{BB962C8B-B14F-4D97-AF65-F5344CB8AC3E}">
        <p14:creationId xmlns:p14="http://schemas.microsoft.com/office/powerpoint/2010/main" val="4190345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D51E395-B9CF-4DE9-A4C1-AFF652AF0314}" type="datetime3">
              <a:rPr kumimoji="1" lang="ja-JP" altLang="en-US" smtClean="0"/>
              <a:t>平成30年12月6日</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36AB2CA-95FB-4CFD-AF59-BDB50E277929}" type="slidenum">
              <a:rPr kumimoji="1" lang="ja-JP" altLang="en-US" smtClean="0"/>
              <a:t>‹#›</a:t>
            </a:fld>
            <a:endParaRPr kumimoji="1" lang="ja-JP" altLang="en-US"/>
          </a:p>
        </p:txBody>
      </p:sp>
    </p:spTree>
    <p:extLst>
      <p:ext uri="{BB962C8B-B14F-4D97-AF65-F5344CB8AC3E}">
        <p14:creationId xmlns:p14="http://schemas.microsoft.com/office/powerpoint/2010/main" val="188936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E65E29D-BD8E-404D-80D7-B448D25B4EB2}" type="datetime3">
              <a:rPr kumimoji="1" lang="ja-JP" altLang="en-US" smtClean="0"/>
              <a:t>平成30年12月6日</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36AB2CA-95FB-4CFD-AF59-BDB50E277929}" type="slidenum">
              <a:rPr kumimoji="1" lang="ja-JP" altLang="en-US" smtClean="0"/>
              <a:t>‹#›</a:t>
            </a:fld>
            <a:endParaRPr kumimoji="1" lang="ja-JP" altLang="en-US"/>
          </a:p>
        </p:txBody>
      </p:sp>
    </p:spTree>
    <p:extLst>
      <p:ext uri="{BB962C8B-B14F-4D97-AF65-F5344CB8AC3E}">
        <p14:creationId xmlns:p14="http://schemas.microsoft.com/office/powerpoint/2010/main" val="3385924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CD4FDCD-870F-48E7-A512-26258875C37C}" type="datetime3">
              <a:rPr kumimoji="1" lang="ja-JP" altLang="en-US" smtClean="0"/>
              <a:t>平成30年12月6日</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36AB2CA-95FB-4CFD-AF59-BDB50E277929}" type="slidenum">
              <a:rPr kumimoji="1" lang="ja-JP" altLang="en-US" smtClean="0"/>
              <a:t>‹#›</a:t>
            </a:fld>
            <a:endParaRPr kumimoji="1" lang="ja-JP" altLang="en-US"/>
          </a:p>
        </p:txBody>
      </p:sp>
    </p:spTree>
    <p:extLst>
      <p:ext uri="{BB962C8B-B14F-4D97-AF65-F5344CB8AC3E}">
        <p14:creationId xmlns:p14="http://schemas.microsoft.com/office/powerpoint/2010/main" val="291504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C3C4B55-625F-4FB8-8B47-52EBBD95EA9F}" type="datetime3">
              <a:rPr kumimoji="1" lang="ja-JP" altLang="en-US" smtClean="0"/>
              <a:t>平成30年12月6日</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36AB2CA-95FB-4CFD-AF59-BDB50E277929}" type="slidenum">
              <a:rPr kumimoji="1" lang="ja-JP" altLang="en-US" smtClean="0"/>
              <a:t>‹#›</a:t>
            </a:fld>
            <a:endParaRPr kumimoji="1" lang="ja-JP" altLang="en-US"/>
          </a:p>
        </p:txBody>
      </p:sp>
    </p:spTree>
    <p:extLst>
      <p:ext uri="{BB962C8B-B14F-4D97-AF65-F5344CB8AC3E}">
        <p14:creationId xmlns:p14="http://schemas.microsoft.com/office/powerpoint/2010/main" val="3750962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9FC35439-7E59-41FC-B946-9ABAFA6AC323}" type="datetime3">
              <a:rPr kumimoji="1" lang="ja-JP" altLang="en-US" smtClean="0"/>
              <a:t>平成30年12月6日</a:t>
            </a:fld>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936AB2CA-95FB-4CFD-AF59-BDB50E277929}" type="slidenum">
              <a:rPr kumimoji="1" lang="ja-JP" altLang="en-US" smtClean="0"/>
              <a:t>‹#›</a:t>
            </a:fld>
            <a:endParaRPr kumimoji="1" lang="ja-JP" altLang="en-US"/>
          </a:p>
        </p:txBody>
      </p:sp>
    </p:spTree>
    <p:extLst>
      <p:ext uri="{BB962C8B-B14F-4D97-AF65-F5344CB8AC3E}">
        <p14:creationId xmlns:p14="http://schemas.microsoft.com/office/powerpoint/2010/main" val="30773758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0.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banshoji.or.jp/sujata/" TargetMode="External"/><Relationship Id="rId1" Type="http://schemas.openxmlformats.org/officeDocument/2006/relationships/slideLayout" Target="../slideLayouts/slideLayout10.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mailto:press@banshoji.or.jp" TargetMode="Externa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縦書きテキスト プレースホルダー 4"/>
          <p:cNvSpPr>
            <a:spLocks noGrp="1"/>
          </p:cNvSpPr>
          <p:nvPr>
            <p:ph type="body" orient="vert" idx="1"/>
          </p:nvPr>
        </p:nvSpPr>
        <p:spPr>
          <a:xfrm>
            <a:off x="224644" y="1286594"/>
            <a:ext cx="6408713" cy="8190909"/>
          </a:xfrm>
        </p:spPr>
        <p:txBody>
          <a:bodyPr vert="horz">
            <a:normAutofit/>
          </a:bodyPr>
          <a:lstStyle/>
          <a:p>
            <a:pPr marL="0" indent="0" algn="just">
              <a:spcAft>
                <a:spcPts val="0"/>
              </a:spcAft>
              <a:buNone/>
            </a:pPr>
            <a:r>
              <a:rPr lang="ja-JP" altLang="ja-JP" sz="1050" kern="100" dirty="0">
                <a:latin typeface="+mn-ea"/>
                <a:cs typeface="Times New Roman"/>
              </a:rPr>
              <a:t>報道関係各位</a:t>
            </a:r>
          </a:p>
          <a:p>
            <a:pPr marL="0" indent="0" algn="r">
              <a:spcAft>
                <a:spcPts val="0"/>
              </a:spcAft>
              <a:buNone/>
            </a:pPr>
            <a:r>
              <a:rPr lang="ja-JP" altLang="ja-JP" sz="1050" kern="100" dirty="0">
                <a:latin typeface="+mn-ea"/>
                <a:cs typeface="Times New Roman"/>
              </a:rPr>
              <a:t>平成</a:t>
            </a:r>
            <a:r>
              <a:rPr lang="en-US" altLang="ja-JP" sz="1050" kern="100" dirty="0">
                <a:latin typeface="+mn-ea"/>
                <a:cs typeface="Times New Roman"/>
              </a:rPr>
              <a:t>30</a:t>
            </a:r>
            <a:r>
              <a:rPr lang="ja-JP" altLang="ja-JP" sz="1050" kern="100" dirty="0">
                <a:latin typeface="+mn-ea"/>
                <a:cs typeface="Times New Roman"/>
              </a:rPr>
              <a:t>年</a:t>
            </a:r>
            <a:r>
              <a:rPr lang="en-US" altLang="ja-JP" sz="1050" kern="100" dirty="0">
                <a:latin typeface="+mn-ea"/>
                <a:cs typeface="Times New Roman"/>
              </a:rPr>
              <a:t>12</a:t>
            </a:r>
            <a:r>
              <a:rPr lang="ja-JP" altLang="ja-JP" sz="1050" kern="100" dirty="0">
                <a:latin typeface="+mn-ea"/>
                <a:cs typeface="Times New Roman"/>
              </a:rPr>
              <a:t>月</a:t>
            </a:r>
            <a:r>
              <a:rPr lang="en-US" altLang="ja-JP" sz="1050" kern="100" dirty="0">
                <a:latin typeface="+mn-ea"/>
                <a:cs typeface="Times New Roman"/>
              </a:rPr>
              <a:t>6</a:t>
            </a:r>
            <a:r>
              <a:rPr lang="ja-JP" altLang="ja-JP" sz="1050" kern="100" dirty="0">
                <a:latin typeface="+mn-ea"/>
                <a:cs typeface="Times New Roman"/>
              </a:rPr>
              <a:t>日</a:t>
            </a:r>
            <a:br>
              <a:rPr lang="en-US" altLang="ja-JP" sz="1050" kern="100" dirty="0">
                <a:latin typeface="+mn-ea"/>
                <a:cs typeface="Times New Roman"/>
              </a:rPr>
            </a:br>
            <a:r>
              <a:rPr lang="ja-JP" altLang="ja-JP" sz="1050" kern="100" dirty="0">
                <a:latin typeface="+mn-ea"/>
                <a:cs typeface="Times New Roman"/>
              </a:rPr>
              <a:t>亀岳林　万松寺</a:t>
            </a:r>
          </a:p>
          <a:p>
            <a:pPr marL="0" indent="0" algn="r">
              <a:spcAft>
                <a:spcPts val="0"/>
              </a:spcAft>
              <a:buNone/>
            </a:pPr>
            <a:r>
              <a:rPr lang="en-US" altLang="ja-JP" sz="1050" kern="100" dirty="0">
                <a:latin typeface="+mn-ea"/>
                <a:cs typeface="Times New Roman"/>
              </a:rPr>
              <a:t> </a:t>
            </a:r>
          </a:p>
          <a:p>
            <a:pPr marL="0" indent="0" algn="ctr">
              <a:spcAft>
                <a:spcPts val="0"/>
              </a:spcAft>
              <a:buNone/>
            </a:pPr>
            <a:r>
              <a:rPr lang="ja-JP" altLang="en-US" sz="2000" kern="100" dirty="0">
                <a:solidFill>
                  <a:srgbClr val="1F497D"/>
                </a:solidFill>
                <a:latin typeface="+mn-ea"/>
                <a:cs typeface="Times New Roman"/>
              </a:rPr>
              <a:t>釈尊お悟りの日</a:t>
            </a:r>
            <a:endParaRPr lang="en-US" altLang="ja-JP" sz="2000" kern="100" dirty="0">
              <a:solidFill>
                <a:srgbClr val="1F497D"/>
              </a:solidFill>
              <a:latin typeface="+mn-ea"/>
              <a:cs typeface="Times New Roman"/>
            </a:endParaRPr>
          </a:p>
          <a:p>
            <a:pPr marL="0" indent="0" algn="ctr">
              <a:spcAft>
                <a:spcPts val="0"/>
              </a:spcAft>
              <a:buNone/>
            </a:pPr>
            <a:r>
              <a:rPr lang="ja-JP" altLang="en-US" sz="2000" kern="100" dirty="0">
                <a:solidFill>
                  <a:srgbClr val="1F497D"/>
                </a:solidFill>
                <a:latin typeface="+mn-ea"/>
                <a:cs typeface="Times New Roman"/>
              </a:rPr>
              <a:t>スジャータまつりを開催します</a:t>
            </a:r>
            <a:endParaRPr lang="en-US" altLang="ja-JP" sz="2000" kern="100" dirty="0">
              <a:solidFill>
                <a:srgbClr val="1F497D"/>
              </a:solidFill>
              <a:latin typeface="+mn-ea"/>
              <a:cs typeface="Times New Roman"/>
            </a:endParaRPr>
          </a:p>
          <a:p>
            <a:pPr marL="0" indent="0" algn="ctr">
              <a:spcAft>
                <a:spcPts val="0"/>
              </a:spcAft>
              <a:buNone/>
            </a:pPr>
            <a:endParaRPr lang="ja-JP" altLang="ja-JP" sz="1050" kern="100" dirty="0">
              <a:latin typeface="+mn-ea"/>
              <a:cs typeface="Times New Roman"/>
            </a:endParaRPr>
          </a:p>
          <a:p>
            <a:pPr marL="0" indent="0" algn="just">
              <a:spcAft>
                <a:spcPts val="0"/>
              </a:spcAft>
              <a:buNone/>
            </a:pPr>
            <a:r>
              <a:rPr lang="en-US" altLang="ja-JP" sz="1050" kern="100" dirty="0">
                <a:latin typeface="+mn-ea"/>
                <a:cs typeface="Times New Roman"/>
              </a:rPr>
              <a:t> </a:t>
            </a:r>
            <a:r>
              <a:rPr lang="ja-JP" altLang="en-US" sz="1050" kern="100" dirty="0">
                <a:latin typeface="+mn-ea"/>
                <a:cs typeface="Times New Roman"/>
              </a:rPr>
              <a:t>亀岳林　万松寺（所在地：愛知県名古屋市中区大須</a:t>
            </a:r>
            <a:r>
              <a:rPr lang="en-US" altLang="ja-JP" sz="1050" kern="100" dirty="0">
                <a:latin typeface="+mn-ea"/>
                <a:cs typeface="Times New Roman"/>
              </a:rPr>
              <a:t>3</a:t>
            </a:r>
            <a:r>
              <a:rPr lang="ja-JP" altLang="en-US" sz="1050" kern="100" dirty="0">
                <a:latin typeface="+mn-ea"/>
                <a:cs typeface="Times New Roman"/>
              </a:rPr>
              <a:t>丁目</a:t>
            </a:r>
            <a:r>
              <a:rPr lang="en-US" altLang="ja-JP" sz="1050" kern="100" dirty="0">
                <a:latin typeface="+mn-ea"/>
                <a:cs typeface="Times New Roman"/>
              </a:rPr>
              <a:t>29-12</a:t>
            </a:r>
            <a:r>
              <a:rPr lang="ja-JP" altLang="en-US" sz="1050" kern="100" dirty="0" err="1">
                <a:latin typeface="+mn-ea"/>
                <a:cs typeface="Times New Roman"/>
              </a:rPr>
              <a:t>、</a:t>
            </a:r>
            <a:r>
              <a:rPr lang="ja-JP" altLang="en-US" sz="1050" kern="100" dirty="0">
                <a:latin typeface="+mn-ea"/>
                <a:cs typeface="Times New Roman"/>
              </a:rPr>
              <a:t>住職：大藤元裕）は</a:t>
            </a:r>
            <a:r>
              <a:rPr lang="en-US" altLang="ja-JP" sz="1050" kern="100" dirty="0">
                <a:latin typeface="+mn-ea"/>
                <a:cs typeface="Times New Roman"/>
              </a:rPr>
              <a:t>12</a:t>
            </a:r>
            <a:r>
              <a:rPr lang="ja-JP" altLang="en-US" sz="1050" kern="100" dirty="0">
                <a:latin typeface="+mn-ea"/>
                <a:cs typeface="Times New Roman"/>
              </a:rPr>
              <a:t>月</a:t>
            </a:r>
            <a:r>
              <a:rPr lang="en-US" altLang="ja-JP" sz="1050" kern="100" dirty="0">
                <a:latin typeface="+mn-ea"/>
                <a:cs typeface="Times New Roman"/>
              </a:rPr>
              <a:t>8</a:t>
            </a:r>
            <a:r>
              <a:rPr lang="ja-JP" altLang="en-US" sz="1050" kern="100" dirty="0">
                <a:latin typeface="+mn-ea"/>
                <a:cs typeface="Times New Roman"/>
              </a:rPr>
              <a:t>日（土）に、釈尊が悟りを開かれた日を祝う行事「スジャータまつり」を開催します。地域に開かれたお寺を目指す万松寺では、商店街への集客、活性化を図り、お悟りを祝う成道会法要だけでなく、一般の方々に広く知ってほしいという思いから地元アイドルグループと大須地域の子供たちによるパレード「スジャータ姫道中」をなど、親しみやすい行事を目指しています。</a:t>
            </a: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endParaRPr lang="en-US" altLang="ja-JP" sz="1050" kern="100" dirty="0">
              <a:latin typeface="+mn-ea"/>
              <a:cs typeface="Times New Roman"/>
            </a:endParaRPr>
          </a:p>
          <a:p>
            <a:pPr marL="0" indent="0" algn="just">
              <a:spcAft>
                <a:spcPts val="0"/>
              </a:spcAft>
              <a:buNone/>
            </a:pPr>
            <a:r>
              <a:rPr lang="ja-JP" altLang="en-US" sz="1600" kern="100" dirty="0">
                <a:latin typeface="+mn-ea"/>
                <a:cs typeface="Times New Roman"/>
              </a:rPr>
              <a:t>◆スジャータとは？</a:t>
            </a:r>
            <a:endParaRPr lang="en-US" altLang="ja-JP" sz="1600" kern="100" dirty="0">
              <a:latin typeface="+mn-ea"/>
              <a:cs typeface="Times New Roman"/>
            </a:endParaRPr>
          </a:p>
          <a:p>
            <a:pPr marL="0" indent="0">
              <a:buNone/>
            </a:pPr>
            <a:r>
              <a:rPr lang="ja-JP" altLang="ja-JP" sz="1050" dirty="0"/>
              <a:t>お釈迦様を救った女性の名前です。</a:t>
            </a:r>
          </a:p>
          <a:p>
            <a:pPr marL="0" indent="0">
              <a:buNone/>
            </a:pPr>
            <a:r>
              <a:rPr lang="ja-JP" altLang="ja-JP" sz="1050" dirty="0"/>
              <a:t>飲まず食わずの修行をして倒れたお釈迦様にスジャータという女性が乳粥（ちちがゆ）を施しました。 この乳粥を食べたお釈迦様は元気を取り戻し、命の尊さを実感されました。その後、菩提樹の下で瞑想し、お悟りを開かれました。 </a:t>
            </a:r>
          </a:p>
          <a:p>
            <a:pPr marL="0" indent="0">
              <a:buNone/>
            </a:pPr>
            <a:r>
              <a:rPr lang="ja-JP" altLang="ja-JP" sz="1050" dirty="0"/>
              <a:t>スジャータの施しがなければ仏教は誕生していなかったとも言われていることから、スジャータの功績を称え、万松寺では「スジャータまつり」としてお釈迦様がお悟りを開かれた日を祝う行事を開催しています。</a:t>
            </a:r>
          </a:p>
          <a:p>
            <a:pPr marL="0" indent="0" algn="just">
              <a:spcAft>
                <a:spcPts val="0"/>
              </a:spcAft>
              <a:buNone/>
            </a:pPr>
            <a:endParaRPr lang="en-US" altLang="ja-JP" sz="1050" kern="100" dirty="0">
              <a:latin typeface="+mn-ea"/>
              <a:cs typeface="Times New Roman"/>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4644" y="43610"/>
            <a:ext cx="6516724" cy="1308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スライド番号プレースホルダー 1"/>
          <p:cNvSpPr>
            <a:spLocks noGrp="1"/>
          </p:cNvSpPr>
          <p:nvPr>
            <p:ph type="sldNum" sz="quarter" idx="12"/>
          </p:nvPr>
        </p:nvSpPr>
        <p:spPr/>
        <p:txBody>
          <a:bodyPr/>
          <a:lstStyle/>
          <a:p>
            <a:fld id="{936AB2CA-95FB-4CFD-AF59-BDB50E277929}" type="slidenum">
              <a:rPr kumimoji="1" lang="ja-JP" altLang="en-US" smtClean="0"/>
              <a:t>1</a:t>
            </a:fld>
            <a:endParaRPr kumimoji="1" lang="ja-JP" altLang="en-US"/>
          </a:p>
        </p:txBody>
      </p:sp>
      <p:pic>
        <p:nvPicPr>
          <p:cNvPr id="4" name="図 3">
            <a:extLst>
              <a:ext uri="{FF2B5EF4-FFF2-40B4-BE49-F238E27FC236}">
                <a16:creationId xmlns:a16="http://schemas.microsoft.com/office/drawing/2014/main" id="{85F8780E-B977-4784-8EEB-5C2FB9A748B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72981" y="3944888"/>
            <a:ext cx="3312038" cy="3312038"/>
          </a:xfrm>
          <a:prstGeom prst="rect">
            <a:avLst/>
          </a:prstGeom>
        </p:spPr>
      </p:pic>
    </p:spTree>
    <p:extLst>
      <p:ext uri="{BB962C8B-B14F-4D97-AF65-F5344CB8AC3E}">
        <p14:creationId xmlns:p14="http://schemas.microsoft.com/office/powerpoint/2010/main" val="595327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縦書きテキスト プレースホルダー 4"/>
          <p:cNvSpPr>
            <a:spLocks noGrp="1"/>
          </p:cNvSpPr>
          <p:nvPr>
            <p:ph type="body" orient="vert" idx="1"/>
          </p:nvPr>
        </p:nvSpPr>
        <p:spPr>
          <a:xfrm>
            <a:off x="224644" y="1286594"/>
            <a:ext cx="6408713" cy="8190909"/>
          </a:xfrm>
        </p:spPr>
        <p:txBody>
          <a:bodyPr vert="horz">
            <a:normAutofit/>
          </a:bodyPr>
          <a:lstStyle/>
          <a:p>
            <a:pPr marL="0" lvl="0" indent="0" algn="just">
              <a:buNone/>
            </a:pPr>
            <a:r>
              <a:rPr lang="ja-JP" altLang="en-US" sz="1600" kern="100" dirty="0">
                <a:solidFill>
                  <a:prstClr val="black"/>
                </a:solidFill>
                <a:latin typeface="ＭＳ Ｐゴシック" panose="020B0600070205080204" pitchFamily="50" charset="-128"/>
                <a:cs typeface="Times New Roman"/>
              </a:rPr>
              <a:t>◆行事概要</a:t>
            </a:r>
            <a:endParaRPr lang="en-US" altLang="ja-JP" sz="1600" kern="100" dirty="0">
              <a:solidFill>
                <a:prstClr val="black"/>
              </a:solidFill>
              <a:latin typeface="ＭＳ Ｐゴシック" panose="020B0600070205080204" pitchFamily="50" charset="-128"/>
              <a:cs typeface="Times New Roman"/>
            </a:endParaRPr>
          </a:p>
          <a:p>
            <a:pPr marL="0" lvl="0" indent="0" algn="just">
              <a:buNone/>
            </a:pPr>
            <a:r>
              <a:rPr lang="ja-JP" altLang="en-US" sz="1050" kern="100" dirty="0">
                <a:solidFill>
                  <a:prstClr val="black"/>
                </a:solidFill>
                <a:latin typeface="ＭＳ Ｐゴシック" panose="020B0600070205080204" pitchFamily="50" charset="-128"/>
                <a:cs typeface="Times New Roman"/>
              </a:rPr>
              <a:t>日時：平成</a:t>
            </a:r>
            <a:r>
              <a:rPr lang="en-US" altLang="ja-JP" sz="1050" kern="100" dirty="0">
                <a:solidFill>
                  <a:prstClr val="black"/>
                </a:solidFill>
                <a:latin typeface="ＭＳ Ｐゴシック" panose="020B0600070205080204" pitchFamily="50" charset="-128"/>
                <a:cs typeface="Times New Roman"/>
              </a:rPr>
              <a:t>30</a:t>
            </a:r>
            <a:r>
              <a:rPr lang="ja-JP" altLang="en-US" sz="1050" kern="100" dirty="0">
                <a:solidFill>
                  <a:prstClr val="black"/>
                </a:solidFill>
                <a:latin typeface="ＭＳ Ｐゴシック" panose="020B0600070205080204" pitchFamily="50" charset="-128"/>
                <a:cs typeface="Times New Roman"/>
              </a:rPr>
              <a:t>年</a:t>
            </a:r>
            <a:r>
              <a:rPr lang="en-US" altLang="ja-JP" sz="1050" kern="100" dirty="0">
                <a:solidFill>
                  <a:prstClr val="black"/>
                </a:solidFill>
                <a:latin typeface="ＭＳ Ｐゴシック" panose="020B0600070205080204" pitchFamily="50" charset="-128"/>
                <a:cs typeface="Times New Roman"/>
              </a:rPr>
              <a:t>12</a:t>
            </a:r>
            <a:r>
              <a:rPr lang="ja-JP" altLang="en-US" sz="1050" kern="100" dirty="0">
                <a:solidFill>
                  <a:prstClr val="black"/>
                </a:solidFill>
                <a:latin typeface="ＭＳ Ｐゴシック" panose="020B0600070205080204" pitchFamily="50" charset="-128"/>
                <a:cs typeface="Times New Roman"/>
              </a:rPr>
              <a:t>月</a:t>
            </a:r>
            <a:r>
              <a:rPr lang="en-US" altLang="ja-JP" sz="1050" kern="100" dirty="0">
                <a:solidFill>
                  <a:prstClr val="black"/>
                </a:solidFill>
                <a:latin typeface="ＭＳ Ｐゴシック" panose="020B0600070205080204" pitchFamily="50" charset="-128"/>
                <a:cs typeface="Times New Roman"/>
              </a:rPr>
              <a:t>8</a:t>
            </a:r>
            <a:r>
              <a:rPr lang="ja-JP" altLang="en-US" sz="1050" kern="100" dirty="0">
                <a:solidFill>
                  <a:prstClr val="black"/>
                </a:solidFill>
                <a:latin typeface="ＭＳ Ｐゴシック" panose="020B0600070205080204" pitchFamily="50" charset="-128"/>
                <a:cs typeface="Times New Roman"/>
              </a:rPr>
              <a:t>日（土）　</a:t>
            </a:r>
            <a:r>
              <a:rPr lang="en-US" altLang="ja-JP" sz="1050" kern="100" dirty="0">
                <a:solidFill>
                  <a:prstClr val="black"/>
                </a:solidFill>
                <a:latin typeface="ＭＳ Ｐゴシック" panose="020B0600070205080204" pitchFamily="50" charset="-128"/>
                <a:cs typeface="Times New Roman"/>
              </a:rPr>
              <a:t>10</a:t>
            </a:r>
            <a:r>
              <a:rPr lang="ja-JP" altLang="en-US" sz="1050" kern="100" dirty="0">
                <a:solidFill>
                  <a:prstClr val="black"/>
                </a:solidFill>
                <a:latin typeface="ＭＳ Ｐゴシック" panose="020B0600070205080204" pitchFamily="50" charset="-128"/>
                <a:cs typeface="Times New Roman"/>
              </a:rPr>
              <a:t>：</a:t>
            </a:r>
            <a:r>
              <a:rPr lang="en-US" altLang="ja-JP" sz="1050" kern="100" dirty="0">
                <a:solidFill>
                  <a:prstClr val="black"/>
                </a:solidFill>
                <a:latin typeface="ＭＳ Ｐゴシック" panose="020B0600070205080204" pitchFamily="50" charset="-128"/>
                <a:cs typeface="Times New Roman"/>
              </a:rPr>
              <a:t>30</a:t>
            </a:r>
            <a:r>
              <a:rPr lang="ja-JP" altLang="en-US" sz="1050" kern="100" dirty="0">
                <a:solidFill>
                  <a:prstClr val="black"/>
                </a:solidFill>
                <a:latin typeface="ＭＳ Ｐゴシック" panose="020B0600070205080204" pitchFamily="50" charset="-128"/>
                <a:cs typeface="Times New Roman"/>
              </a:rPr>
              <a:t>～</a:t>
            </a:r>
            <a:r>
              <a:rPr lang="en-US" altLang="ja-JP" sz="1050" kern="100" dirty="0">
                <a:solidFill>
                  <a:prstClr val="black"/>
                </a:solidFill>
                <a:latin typeface="ＭＳ Ｐゴシック" panose="020B0600070205080204" pitchFamily="50" charset="-128"/>
                <a:cs typeface="Times New Roman"/>
              </a:rPr>
              <a:t>15</a:t>
            </a:r>
            <a:r>
              <a:rPr lang="ja-JP" altLang="en-US" sz="1050" kern="100" dirty="0">
                <a:solidFill>
                  <a:prstClr val="black"/>
                </a:solidFill>
                <a:latin typeface="ＭＳ Ｐゴシック" panose="020B0600070205080204" pitchFamily="50" charset="-128"/>
                <a:cs typeface="Times New Roman"/>
              </a:rPr>
              <a:t>：</a:t>
            </a:r>
            <a:r>
              <a:rPr lang="en-US" altLang="ja-JP" sz="1050" kern="100" dirty="0">
                <a:solidFill>
                  <a:prstClr val="black"/>
                </a:solidFill>
                <a:latin typeface="ＭＳ Ｐゴシック" panose="020B0600070205080204" pitchFamily="50" charset="-128"/>
                <a:cs typeface="Times New Roman"/>
              </a:rPr>
              <a:t>15</a:t>
            </a:r>
          </a:p>
          <a:p>
            <a:pPr marL="0" lvl="0" indent="0" algn="just">
              <a:buNone/>
            </a:pPr>
            <a:r>
              <a:rPr lang="en-US" altLang="ja-JP" sz="1050" kern="100" dirty="0">
                <a:solidFill>
                  <a:prstClr val="black"/>
                </a:solidFill>
                <a:latin typeface="ＭＳ Ｐゴシック" panose="020B0600070205080204" pitchFamily="50" charset="-128"/>
                <a:cs typeface="Times New Roman"/>
              </a:rPr>
              <a:t>※</a:t>
            </a:r>
            <a:r>
              <a:rPr lang="ja-JP" altLang="en-US" sz="1050" kern="100" dirty="0">
                <a:solidFill>
                  <a:prstClr val="black"/>
                </a:solidFill>
                <a:latin typeface="ＭＳ Ｐゴシック" panose="020B0600070205080204" pitchFamily="50" charset="-128"/>
                <a:cs typeface="Times New Roman"/>
              </a:rPr>
              <a:t>宵山（前夜祭） 平成</a:t>
            </a:r>
            <a:r>
              <a:rPr lang="en-US" altLang="ja-JP" sz="1050" kern="100" dirty="0">
                <a:solidFill>
                  <a:prstClr val="black"/>
                </a:solidFill>
                <a:latin typeface="ＭＳ Ｐゴシック" panose="020B0600070205080204" pitchFamily="50" charset="-128"/>
                <a:cs typeface="Times New Roman"/>
              </a:rPr>
              <a:t>30</a:t>
            </a:r>
            <a:r>
              <a:rPr lang="ja-JP" altLang="en-US" sz="1050" kern="100" dirty="0">
                <a:solidFill>
                  <a:prstClr val="black"/>
                </a:solidFill>
                <a:latin typeface="ＭＳ Ｐゴシック" panose="020B0600070205080204" pitchFamily="50" charset="-128"/>
                <a:cs typeface="Times New Roman"/>
              </a:rPr>
              <a:t>年</a:t>
            </a:r>
            <a:r>
              <a:rPr lang="en-US" altLang="ja-JP" sz="1050" kern="100" dirty="0">
                <a:solidFill>
                  <a:prstClr val="black"/>
                </a:solidFill>
                <a:latin typeface="ＭＳ Ｐゴシック" panose="020B0600070205080204" pitchFamily="50" charset="-128"/>
                <a:cs typeface="Times New Roman"/>
              </a:rPr>
              <a:t>12</a:t>
            </a:r>
            <a:r>
              <a:rPr lang="ja-JP" altLang="en-US" sz="1050" kern="100" dirty="0">
                <a:solidFill>
                  <a:prstClr val="black"/>
                </a:solidFill>
                <a:latin typeface="ＭＳ Ｐゴシック" panose="020B0600070205080204" pitchFamily="50" charset="-128"/>
                <a:cs typeface="Times New Roman"/>
              </a:rPr>
              <a:t>月</a:t>
            </a:r>
            <a:r>
              <a:rPr lang="en-US" altLang="ja-JP" sz="1050" kern="100" dirty="0">
                <a:solidFill>
                  <a:prstClr val="black"/>
                </a:solidFill>
                <a:latin typeface="ＭＳ Ｐゴシック" panose="020B0600070205080204" pitchFamily="50" charset="-128"/>
                <a:cs typeface="Times New Roman"/>
              </a:rPr>
              <a:t>7</a:t>
            </a:r>
            <a:r>
              <a:rPr lang="ja-JP" altLang="en-US" sz="1050" kern="100" dirty="0">
                <a:solidFill>
                  <a:prstClr val="black"/>
                </a:solidFill>
                <a:latin typeface="ＭＳ Ｐゴシック" panose="020B0600070205080204" pitchFamily="50" charset="-128"/>
                <a:cs typeface="Times New Roman"/>
              </a:rPr>
              <a:t>日（金）　</a:t>
            </a:r>
            <a:r>
              <a:rPr lang="en-US" altLang="ja-JP" sz="1050" kern="100" dirty="0">
                <a:solidFill>
                  <a:prstClr val="black"/>
                </a:solidFill>
                <a:latin typeface="ＭＳ Ｐゴシック" panose="020B0600070205080204" pitchFamily="50" charset="-128"/>
                <a:cs typeface="Times New Roman"/>
              </a:rPr>
              <a:t>18</a:t>
            </a:r>
            <a:r>
              <a:rPr lang="ja-JP" altLang="en-US" sz="1050" kern="100" dirty="0">
                <a:solidFill>
                  <a:prstClr val="black"/>
                </a:solidFill>
                <a:latin typeface="ＭＳ Ｐゴシック" panose="020B0600070205080204" pitchFamily="50" charset="-128"/>
                <a:cs typeface="Times New Roman"/>
              </a:rPr>
              <a:t>：</a:t>
            </a:r>
            <a:r>
              <a:rPr lang="en-US" altLang="ja-JP" sz="1050" kern="100" dirty="0">
                <a:solidFill>
                  <a:prstClr val="black"/>
                </a:solidFill>
                <a:latin typeface="ＭＳ Ｐゴシック" panose="020B0600070205080204" pitchFamily="50" charset="-128"/>
                <a:cs typeface="Times New Roman"/>
              </a:rPr>
              <a:t>00</a:t>
            </a:r>
            <a:r>
              <a:rPr lang="ja-JP" altLang="en-US" sz="1050" kern="100" dirty="0">
                <a:solidFill>
                  <a:prstClr val="black"/>
                </a:solidFill>
                <a:latin typeface="ＭＳ Ｐゴシック" panose="020B0600070205080204" pitchFamily="50" charset="-128"/>
                <a:cs typeface="Times New Roman"/>
              </a:rPr>
              <a:t>～</a:t>
            </a:r>
            <a:r>
              <a:rPr lang="en-US" altLang="ja-JP" sz="1050" kern="100" dirty="0">
                <a:solidFill>
                  <a:prstClr val="black"/>
                </a:solidFill>
                <a:latin typeface="ＭＳ Ｐゴシック" panose="020B0600070205080204" pitchFamily="50" charset="-128"/>
                <a:cs typeface="Times New Roman"/>
              </a:rPr>
              <a:t>18</a:t>
            </a:r>
            <a:r>
              <a:rPr lang="ja-JP" altLang="en-US" sz="1050" kern="100" dirty="0">
                <a:solidFill>
                  <a:prstClr val="black"/>
                </a:solidFill>
                <a:latin typeface="ＭＳ Ｐゴシック" panose="020B0600070205080204" pitchFamily="50" charset="-128"/>
                <a:cs typeface="Times New Roman"/>
              </a:rPr>
              <a:t>：</a:t>
            </a:r>
            <a:r>
              <a:rPr lang="en-US" altLang="ja-JP" sz="1050" kern="100" dirty="0">
                <a:solidFill>
                  <a:prstClr val="black"/>
                </a:solidFill>
                <a:latin typeface="ＭＳ Ｐゴシック" panose="020B0600070205080204" pitchFamily="50" charset="-128"/>
                <a:cs typeface="Times New Roman"/>
              </a:rPr>
              <a:t>55</a:t>
            </a:r>
          </a:p>
          <a:p>
            <a:pPr marL="0" lvl="0" indent="0" algn="just">
              <a:buNone/>
            </a:pPr>
            <a:r>
              <a:rPr lang="ja-JP" altLang="en-US" sz="1050" kern="100" dirty="0">
                <a:solidFill>
                  <a:prstClr val="black"/>
                </a:solidFill>
                <a:latin typeface="ＭＳ Ｐゴシック" panose="020B0600070205080204" pitchFamily="50" charset="-128"/>
                <a:cs typeface="Times New Roman"/>
              </a:rPr>
              <a:t>場所：万松寺および大須商店街・大須観音</a:t>
            </a: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r>
              <a:rPr lang="ja-JP" altLang="en-US" sz="1050" kern="100" dirty="0">
                <a:solidFill>
                  <a:prstClr val="black"/>
                </a:solidFill>
                <a:latin typeface="ＭＳ Ｐゴシック" panose="020B0600070205080204" pitchFamily="50" charset="-128"/>
                <a:cs typeface="Times New Roman"/>
              </a:rPr>
              <a:t>主催：亀岳林 万松寺</a:t>
            </a: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r>
              <a:rPr lang="ja-JP" altLang="en-US" sz="1050" kern="100" dirty="0">
                <a:solidFill>
                  <a:prstClr val="black"/>
                </a:solidFill>
                <a:latin typeface="ＭＳ Ｐゴシック" panose="020B0600070205080204" pitchFamily="50" charset="-128"/>
                <a:cs typeface="Times New Roman"/>
              </a:rPr>
              <a:t>協賛：</a:t>
            </a:r>
            <a:r>
              <a:rPr lang="ja-JP" altLang="en-US" sz="1050" kern="100" dirty="0" err="1">
                <a:solidFill>
                  <a:prstClr val="black"/>
                </a:solidFill>
                <a:latin typeface="ＭＳ Ｐゴシック" panose="020B0600070205080204" pitchFamily="50" charset="-128"/>
                <a:cs typeface="Times New Roman"/>
              </a:rPr>
              <a:t>めい</a:t>
            </a:r>
            <a:r>
              <a:rPr lang="ja-JP" altLang="en-US" sz="1050" kern="100" dirty="0">
                <a:solidFill>
                  <a:prstClr val="black"/>
                </a:solidFill>
                <a:latin typeface="ＭＳ Ｐゴシック" panose="020B0600070205080204" pitchFamily="50" charset="-128"/>
                <a:cs typeface="Times New Roman"/>
              </a:rPr>
              <a:t>らくグループ</a:t>
            </a: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r>
              <a:rPr lang="ja-JP" altLang="en-US" sz="1050" kern="100" dirty="0">
                <a:solidFill>
                  <a:prstClr val="black"/>
                </a:solidFill>
                <a:latin typeface="ＭＳ Ｐゴシック" panose="020B0600070205080204" pitchFamily="50" charset="-128"/>
                <a:cs typeface="Times New Roman"/>
              </a:rPr>
              <a:t>協力：宝生院 大須観音、大須商店街連盟、大須新天地通商店街振興組合、㈱にぎわいファクトリー名古屋、</a:t>
            </a: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r>
              <a:rPr lang="ja-JP" altLang="en-US" sz="1050" kern="100" dirty="0">
                <a:solidFill>
                  <a:prstClr val="black"/>
                </a:solidFill>
                <a:latin typeface="ＭＳ Ｐゴシック" panose="020B0600070205080204" pitchFamily="50" charset="-128"/>
                <a:cs typeface="Times New Roman"/>
              </a:rPr>
              <a:t>　　　　 ㈱ </a:t>
            </a:r>
            <a:r>
              <a:rPr lang="en-US" altLang="ja-JP" sz="1050" kern="100" dirty="0">
                <a:solidFill>
                  <a:prstClr val="black"/>
                </a:solidFill>
                <a:latin typeface="ＭＳ Ｐゴシック" panose="020B0600070205080204" pitchFamily="50" charset="-128"/>
                <a:cs typeface="Times New Roman"/>
              </a:rPr>
              <a:t>BSJ</a:t>
            </a:r>
            <a:r>
              <a:rPr lang="ja-JP" altLang="en-US" sz="1050" kern="100" dirty="0" err="1">
                <a:solidFill>
                  <a:prstClr val="black"/>
                </a:solidFill>
                <a:latin typeface="ＭＳ Ｐゴシック" panose="020B0600070205080204" pitchFamily="50" charset="-128"/>
                <a:cs typeface="Times New Roman"/>
              </a:rPr>
              <a:t>、</a:t>
            </a:r>
            <a:r>
              <a:rPr lang="ja-JP" altLang="en-US" sz="1050" kern="100" dirty="0">
                <a:solidFill>
                  <a:prstClr val="black"/>
                </a:solidFill>
                <a:latin typeface="ＭＳ Ｐゴシック" panose="020B0600070205080204" pitchFamily="50" charset="-128"/>
                <a:cs typeface="Times New Roman"/>
              </a:rPr>
              <a:t>㈱アルファポイント</a:t>
            </a: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r>
              <a:rPr lang="ja-JP" altLang="en-US" sz="1050" kern="100" dirty="0">
                <a:solidFill>
                  <a:prstClr val="black"/>
                </a:solidFill>
                <a:latin typeface="ＭＳ Ｐゴシック" panose="020B0600070205080204" pitchFamily="50" charset="-128"/>
                <a:cs typeface="Times New Roman"/>
              </a:rPr>
              <a:t>スジャータまつり公式</a:t>
            </a:r>
            <a:r>
              <a:rPr lang="en-US" altLang="ja-JP" sz="1050" kern="100" dirty="0">
                <a:solidFill>
                  <a:prstClr val="black"/>
                </a:solidFill>
                <a:latin typeface="ＭＳ Ｐゴシック" panose="020B0600070205080204" pitchFamily="50" charset="-128"/>
                <a:cs typeface="Times New Roman"/>
              </a:rPr>
              <a:t>HP</a:t>
            </a:r>
            <a:r>
              <a:rPr lang="ja-JP" altLang="en-US" sz="1050" kern="100" dirty="0">
                <a:solidFill>
                  <a:prstClr val="black"/>
                </a:solidFill>
                <a:latin typeface="ＭＳ Ｐゴシック" panose="020B0600070205080204" pitchFamily="50" charset="-128"/>
                <a:cs typeface="Times New Roman"/>
              </a:rPr>
              <a:t>：</a:t>
            </a:r>
            <a:r>
              <a:rPr lang="en-US" altLang="ja-JP" sz="1050" kern="100" dirty="0">
                <a:solidFill>
                  <a:prstClr val="black"/>
                </a:solidFill>
                <a:latin typeface="ＭＳ Ｐゴシック" panose="020B0600070205080204" pitchFamily="50" charset="-128"/>
                <a:cs typeface="Times New Roman"/>
                <a:hlinkClick r:id="rId2"/>
              </a:rPr>
              <a:t>http://banshoji.or.jp/sujata/</a:t>
            </a: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r>
              <a:rPr lang="ja-JP" altLang="en-US" sz="1600" kern="100" dirty="0">
                <a:solidFill>
                  <a:prstClr val="black"/>
                </a:solidFill>
                <a:latin typeface="ＭＳ Ｐゴシック" panose="020B0600070205080204" pitchFamily="50" charset="-128"/>
                <a:cs typeface="Times New Roman"/>
              </a:rPr>
              <a:t>◆行事スケジュール</a:t>
            </a:r>
            <a:endParaRPr lang="en-US" altLang="ja-JP" sz="1600" kern="100" dirty="0">
              <a:solidFill>
                <a:prstClr val="black"/>
              </a:solidFill>
              <a:latin typeface="ＭＳ Ｐゴシック" panose="020B0600070205080204" pitchFamily="50" charset="-128"/>
              <a:cs typeface="Times New Roman"/>
            </a:endParaRPr>
          </a:p>
          <a:p>
            <a:pPr marL="0" lvl="0" indent="0" algn="just">
              <a:buNone/>
            </a:pPr>
            <a:r>
              <a:rPr lang="en-US" altLang="ja-JP" sz="1200" b="1" u="sng" kern="100" dirty="0">
                <a:solidFill>
                  <a:prstClr val="black"/>
                </a:solidFill>
                <a:latin typeface="ＭＳ Ｐゴシック" panose="020B0600070205080204" pitchFamily="50" charset="-128"/>
                <a:cs typeface="Times New Roman"/>
              </a:rPr>
              <a:t>12</a:t>
            </a:r>
            <a:r>
              <a:rPr lang="ja-JP" altLang="en-US" sz="1200" b="1" u="sng" kern="100" dirty="0">
                <a:solidFill>
                  <a:prstClr val="black"/>
                </a:solidFill>
                <a:latin typeface="ＭＳ Ｐゴシック" panose="020B0600070205080204" pitchFamily="50" charset="-128"/>
                <a:cs typeface="Times New Roman"/>
              </a:rPr>
              <a:t>月</a:t>
            </a:r>
            <a:r>
              <a:rPr lang="en-US" altLang="ja-JP" sz="1200" b="1" u="sng" kern="100" dirty="0">
                <a:solidFill>
                  <a:prstClr val="black"/>
                </a:solidFill>
                <a:latin typeface="ＭＳ Ｐゴシック" panose="020B0600070205080204" pitchFamily="50" charset="-128"/>
                <a:cs typeface="Times New Roman"/>
              </a:rPr>
              <a:t>8</a:t>
            </a:r>
            <a:r>
              <a:rPr lang="ja-JP" altLang="en-US" sz="1200" b="1" u="sng" kern="100" dirty="0">
                <a:solidFill>
                  <a:prstClr val="black"/>
                </a:solidFill>
                <a:latin typeface="ＭＳ Ｐゴシック" panose="020B0600070205080204" pitchFamily="50" charset="-128"/>
                <a:cs typeface="Times New Roman"/>
              </a:rPr>
              <a:t>日（土）</a:t>
            </a:r>
            <a:endParaRPr lang="en-US" altLang="ja-JP" sz="1200" b="1" u="sng" kern="100" dirty="0">
              <a:solidFill>
                <a:prstClr val="black"/>
              </a:solidFill>
              <a:latin typeface="ＭＳ Ｐゴシック" panose="020B0600070205080204" pitchFamily="50" charset="-128"/>
              <a:cs typeface="Times New Roman"/>
            </a:endParaRPr>
          </a:p>
          <a:p>
            <a:pPr marL="0" lvl="0" indent="0" algn="just">
              <a:buNone/>
            </a:pPr>
            <a:r>
              <a:rPr lang="en-US" altLang="ja-JP" sz="1050" kern="100" dirty="0">
                <a:solidFill>
                  <a:prstClr val="black"/>
                </a:solidFill>
                <a:latin typeface="ＭＳ Ｐゴシック" panose="020B0600070205080204" pitchFamily="50" charset="-128"/>
                <a:cs typeface="Times New Roman"/>
              </a:rPr>
              <a:t>10</a:t>
            </a:r>
            <a:r>
              <a:rPr lang="ja-JP" altLang="en-US" sz="1050" kern="100" dirty="0">
                <a:solidFill>
                  <a:prstClr val="black"/>
                </a:solidFill>
                <a:latin typeface="ＭＳ Ｐゴシック" panose="020B0600070205080204" pitchFamily="50" charset="-128"/>
                <a:cs typeface="Times New Roman"/>
              </a:rPr>
              <a:t>：</a:t>
            </a:r>
            <a:r>
              <a:rPr lang="en-US" altLang="ja-JP" sz="1050" kern="100" dirty="0">
                <a:solidFill>
                  <a:prstClr val="black"/>
                </a:solidFill>
                <a:latin typeface="ＭＳ Ｐゴシック" panose="020B0600070205080204" pitchFamily="50" charset="-128"/>
                <a:cs typeface="Times New Roman"/>
              </a:rPr>
              <a:t>30</a:t>
            </a:r>
            <a:r>
              <a:rPr lang="ja-JP" altLang="en-US" sz="1050" kern="100" dirty="0">
                <a:solidFill>
                  <a:prstClr val="black"/>
                </a:solidFill>
                <a:latin typeface="ＭＳ Ｐゴシック" panose="020B0600070205080204" pitchFamily="50" charset="-128"/>
                <a:cs typeface="Times New Roman"/>
              </a:rPr>
              <a:t>　大人の寺子屋</a:t>
            </a: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r>
              <a:rPr lang="ja-JP" altLang="en-US" sz="1050" kern="100" dirty="0">
                <a:solidFill>
                  <a:prstClr val="black"/>
                </a:solidFill>
                <a:latin typeface="ＭＳ Ｐゴシック" panose="020B0600070205080204" pitchFamily="50" charset="-128"/>
                <a:cs typeface="Times New Roman"/>
              </a:rPr>
              <a:t>「ブッダに学ぶ幸せな生き方」と題し、住職が釈尊の智慧をもとに、幸せに生きるヒントについてお話しします。</a:t>
            </a: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r>
              <a:rPr lang="en-US" altLang="ja-JP" sz="1050" kern="100" dirty="0">
                <a:solidFill>
                  <a:prstClr val="black"/>
                </a:solidFill>
                <a:latin typeface="ＭＳ Ｐゴシック" panose="020B0600070205080204" pitchFamily="50" charset="-128"/>
                <a:cs typeface="Times New Roman"/>
              </a:rPr>
              <a:t>13</a:t>
            </a:r>
            <a:r>
              <a:rPr lang="ja-JP" altLang="en-US" sz="1050" kern="100" dirty="0">
                <a:solidFill>
                  <a:prstClr val="black"/>
                </a:solidFill>
                <a:latin typeface="ＭＳ Ｐゴシック" panose="020B0600070205080204" pitchFamily="50" charset="-128"/>
                <a:cs typeface="Times New Roman"/>
              </a:rPr>
              <a:t>：</a:t>
            </a:r>
            <a:r>
              <a:rPr lang="en-US" altLang="ja-JP" sz="1050" kern="100" dirty="0">
                <a:solidFill>
                  <a:prstClr val="black"/>
                </a:solidFill>
                <a:latin typeface="ＭＳ Ｐゴシック" panose="020B0600070205080204" pitchFamily="50" charset="-128"/>
                <a:cs typeface="Times New Roman"/>
              </a:rPr>
              <a:t>00</a:t>
            </a:r>
            <a:r>
              <a:rPr lang="ja-JP" altLang="en-US" sz="1050" kern="100" dirty="0">
                <a:solidFill>
                  <a:prstClr val="black"/>
                </a:solidFill>
                <a:latin typeface="ＭＳ Ｐゴシック" panose="020B0600070205080204" pitchFamily="50" charset="-128"/>
                <a:cs typeface="Times New Roman"/>
              </a:rPr>
              <a:t>　スジャータ姫道中</a:t>
            </a: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r>
              <a:rPr lang="ja-JP" altLang="en-US" sz="1050" kern="100" dirty="0">
                <a:solidFill>
                  <a:prstClr val="black"/>
                </a:solidFill>
                <a:latin typeface="ＭＳ Ｐゴシック" panose="020B0600070205080204" pitchFamily="50" charset="-128"/>
                <a:cs typeface="Times New Roman"/>
              </a:rPr>
              <a:t>インドの民族衣装サリーを身に纏ったスジャータ姫と万松寺のマスコットキャラクター・ブッタ君が、山車と共に大須商店街をパレードします。</a:t>
            </a: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r>
              <a:rPr lang="en-US" altLang="ja-JP" sz="1050" kern="100" dirty="0">
                <a:solidFill>
                  <a:prstClr val="black"/>
                </a:solidFill>
                <a:latin typeface="ＭＳ Ｐゴシック" panose="020B0600070205080204" pitchFamily="50" charset="-128"/>
                <a:cs typeface="Times New Roman"/>
              </a:rPr>
              <a:t>14</a:t>
            </a:r>
            <a:r>
              <a:rPr lang="ja-JP" altLang="en-US" sz="1050" kern="100" dirty="0">
                <a:solidFill>
                  <a:prstClr val="black"/>
                </a:solidFill>
                <a:latin typeface="ＭＳ Ｐゴシック" panose="020B0600070205080204" pitchFamily="50" charset="-128"/>
                <a:cs typeface="Times New Roman"/>
              </a:rPr>
              <a:t>：</a:t>
            </a:r>
            <a:r>
              <a:rPr lang="en-US" altLang="ja-JP" sz="1050" kern="100" dirty="0">
                <a:solidFill>
                  <a:prstClr val="black"/>
                </a:solidFill>
                <a:latin typeface="ＭＳ Ｐゴシック" panose="020B0600070205080204" pitchFamily="50" charset="-128"/>
                <a:cs typeface="Times New Roman"/>
              </a:rPr>
              <a:t>00</a:t>
            </a:r>
            <a:r>
              <a:rPr lang="ja-JP" altLang="en-US" sz="1050" kern="100" dirty="0">
                <a:solidFill>
                  <a:prstClr val="black"/>
                </a:solidFill>
                <a:latin typeface="ＭＳ Ｐゴシック" panose="020B0600070205080204" pitchFamily="50" charset="-128"/>
                <a:cs typeface="Times New Roman"/>
              </a:rPr>
              <a:t>　成道会法要</a:t>
            </a: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r>
              <a:rPr lang="ja-JP" altLang="en-US" sz="1050" kern="100" dirty="0">
                <a:solidFill>
                  <a:prstClr val="black"/>
                </a:solidFill>
                <a:latin typeface="ＭＳ Ｐゴシック" panose="020B0600070205080204" pitchFamily="50" charset="-128"/>
                <a:cs typeface="Times New Roman"/>
              </a:rPr>
              <a:t>釈尊が悟りを開いたことを尊び讃える法要。一般の方々もご参加いただけます。</a:t>
            </a: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r>
              <a:rPr lang="en-US" altLang="ja-JP" sz="1050" kern="100" dirty="0">
                <a:solidFill>
                  <a:prstClr val="black"/>
                </a:solidFill>
                <a:latin typeface="ＭＳ Ｐゴシック" panose="020B0600070205080204" pitchFamily="50" charset="-128"/>
                <a:cs typeface="Times New Roman"/>
              </a:rPr>
              <a:t>14</a:t>
            </a:r>
            <a:r>
              <a:rPr lang="ja-JP" altLang="en-US" sz="1050" kern="100" dirty="0">
                <a:solidFill>
                  <a:prstClr val="black"/>
                </a:solidFill>
                <a:latin typeface="ＭＳ Ｐゴシック" panose="020B0600070205080204" pitchFamily="50" charset="-128"/>
                <a:cs typeface="Times New Roman"/>
              </a:rPr>
              <a:t>：</a:t>
            </a:r>
            <a:r>
              <a:rPr lang="en-US" altLang="ja-JP" sz="1050" kern="100" dirty="0">
                <a:solidFill>
                  <a:prstClr val="black"/>
                </a:solidFill>
                <a:latin typeface="ＭＳ Ｐゴシック" panose="020B0600070205080204" pitchFamily="50" charset="-128"/>
                <a:cs typeface="Times New Roman"/>
              </a:rPr>
              <a:t>30</a:t>
            </a:r>
            <a:r>
              <a:rPr lang="ja-JP" altLang="en-US" sz="1050" kern="100" dirty="0">
                <a:solidFill>
                  <a:prstClr val="black"/>
                </a:solidFill>
                <a:latin typeface="ＭＳ Ｐゴシック" panose="020B0600070205080204" pitchFamily="50" charset="-128"/>
                <a:cs typeface="Times New Roman"/>
              </a:rPr>
              <a:t>　奉納太鼓</a:t>
            </a: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r>
              <a:rPr lang="ja-JP" altLang="en-US" sz="1050" kern="100" dirty="0">
                <a:solidFill>
                  <a:prstClr val="black"/>
                </a:solidFill>
                <a:latin typeface="ＭＳ Ｐゴシック" panose="020B0600070205080204" pitchFamily="50" charset="-128"/>
                <a:cs typeface="Times New Roman"/>
              </a:rPr>
              <a:t>海東流神楽太鼓による奉納太鼓を演奏します。</a:t>
            </a: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r>
              <a:rPr lang="en-US" altLang="ja-JP" sz="1050" kern="100" dirty="0">
                <a:solidFill>
                  <a:prstClr val="black"/>
                </a:solidFill>
                <a:latin typeface="ＭＳ Ｐゴシック" panose="020B0600070205080204" pitchFamily="50" charset="-128"/>
                <a:cs typeface="Times New Roman"/>
              </a:rPr>
              <a:t>14</a:t>
            </a:r>
            <a:r>
              <a:rPr lang="ja-JP" altLang="en-US" sz="1050" kern="100" dirty="0">
                <a:solidFill>
                  <a:prstClr val="black"/>
                </a:solidFill>
                <a:latin typeface="ＭＳ Ｐゴシック" panose="020B0600070205080204" pitchFamily="50" charset="-128"/>
                <a:cs typeface="Times New Roman"/>
              </a:rPr>
              <a:t>：</a:t>
            </a:r>
            <a:r>
              <a:rPr lang="en-US" altLang="ja-JP" sz="1050" kern="100" dirty="0">
                <a:solidFill>
                  <a:prstClr val="black"/>
                </a:solidFill>
                <a:latin typeface="ＭＳ Ｐゴシック" panose="020B0600070205080204" pitchFamily="50" charset="-128"/>
                <a:cs typeface="Times New Roman"/>
              </a:rPr>
              <a:t>45</a:t>
            </a:r>
            <a:r>
              <a:rPr lang="ja-JP" altLang="en-US" sz="1050" kern="100" dirty="0">
                <a:solidFill>
                  <a:prstClr val="black"/>
                </a:solidFill>
                <a:latin typeface="ＭＳ Ｐゴシック" panose="020B0600070205080204" pitchFamily="50" charset="-128"/>
                <a:cs typeface="Times New Roman"/>
              </a:rPr>
              <a:t>　牛乳振る舞い</a:t>
            </a: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r>
              <a:rPr lang="ja-JP" altLang="en-US" sz="1050" kern="100" dirty="0">
                <a:solidFill>
                  <a:prstClr val="black"/>
                </a:solidFill>
                <a:latin typeface="ＭＳ Ｐゴシック" panose="020B0600070205080204" pitchFamily="50" charset="-128"/>
                <a:cs typeface="Times New Roman"/>
              </a:rPr>
              <a:t>スジャータ姫が乳粥の代わりに牛乳を皆様に振る舞います。牛乳を飲み終えた紙コップは、皆様のお名前・願い事を書いてお納めいただきます。このコップは万松寺で成就のご祈祷を行います。　</a:t>
            </a:r>
            <a:r>
              <a:rPr lang="en-US" altLang="ja-JP" sz="1050" kern="100" dirty="0">
                <a:solidFill>
                  <a:prstClr val="black"/>
                </a:solidFill>
                <a:latin typeface="ＭＳ Ｐゴシック" panose="020B0600070205080204" pitchFamily="50" charset="-128"/>
                <a:cs typeface="Times New Roman"/>
              </a:rPr>
              <a:t>(</a:t>
            </a:r>
            <a:r>
              <a:rPr lang="ja-JP" altLang="en-US" sz="1050" kern="100" dirty="0">
                <a:solidFill>
                  <a:prstClr val="black"/>
                </a:solidFill>
                <a:latin typeface="ＭＳ Ｐゴシック" panose="020B0600070205080204" pitchFamily="50" charset="-128"/>
                <a:cs typeface="Times New Roman"/>
              </a:rPr>
              <a:t>限定</a:t>
            </a:r>
            <a:r>
              <a:rPr lang="en-US" altLang="ja-JP" sz="1050" kern="100" dirty="0">
                <a:solidFill>
                  <a:prstClr val="black"/>
                </a:solidFill>
                <a:latin typeface="ＭＳ Ｐゴシック" panose="020B0600070205080204" pitchFamily="50" charset="-128"/>
                <a:cs typeface="Times New Roman"/>
              </a:rPr>
              <a:t>1000</a:t>
            </a:r>
            <a:r>
              <a:rPr lang="ja-JP" altLang="en-US" sz="1050" kern="100" dirty="0">
                <a:solidFill>
                  <a:prstClr val="black"/>
                </a:solidFill>
                <a:latin typeface="ＭＳ Ｐゴシック" panose="020B0600070205080204" pitchFamily="50" charset="-128"/>
                <a:cs typeface="Times New Roman"/>
              </a:rPr>
              <a:t>杯</a:t>
            </a:r>
            <a:r>
              <a:rPr lang="en-US" altLang="ja-JP" sz="1050" kern="100" dirty="0">
                <a:solidFill>
                  <a:prstClr val="black"/>
                </a:solidFill>
                <a:latin typeface="ＭＳ Ｐゴシック" panose="020B0600070205080204" pitchFamily="50" charset="-128"/>
                <a:cs typeface="Times New Roman"/>
              </a:rPr>
              <a:t>)</a:t>
            </a:r>
          </a:p>
          <a:p>
            <a:pPr marL="0" lvl="0" indent="0" algn="just">
              <a:buNone/>
            </a:pPr>
            <a:r>
              <a:rPr lang="en-US" altLang="ja-JP" sz="1200" b="1" u="sng" kern="100" dirty="0">
                <a:solidFill>
                  <a:prstClr val="black"/>
                </a:solidFill>
                <a:latin typeface="ＭＳ Ｐゴシック" panose="020B0600070205080204" pitchFamily="50" charset="-128"/>
                <a:cs typeface="Times New Roman"/>
              </a:rPr>
              <a:t>12</a:t>
            </a:r>
            <a:r>
              <a:rPr lang="ja-JP" altLang="en-US" sz="1200" b="1" u="sng" kern="100" dirty="0">
                <a:solidFill>
                  <a:prstClr val="black"/>
                </a:solidFill>
                <a:latin typeface="ＭＳ Ｐゴシック" panose="020B0600070205080204" pitchFamily="50" charset="-128"/>
                <a:cs typeface="Times New Roman"/>
              </a:rPr>
              <a:t>月</a:t>
            </a:r>
            <a:r>
              <a:rPr lang="en-US" altLang="ja-JP" sz="1200" b="1" u="sng" kern="100" dirty="0">
                <a:solidFill>
                  <a:prstClr val="black"/>
                </a:solidFill>
                <a:latin typeface="ＭＳ Ｐゴシック" panose="020B0600070205080204" pitchFamily="50" charset="-128"/>
                <a:cs typeface="Times New Roman"/>
              </a:rPr>
              <a:t>7</a:t>
            </a:r>
            <a:r>
              <a:rPr lang="ja-JP" altLang="en-US" sz="1200" b="1" u="sng" kern="100" dirty="0">
                <a:solidFill>
                  <a:prstClr val="black"/>
                </a:solidFill>
                <a:latin typeface="ＭＳ Ｐゴシック" panose="020B0600070205080204" pitchFamily="50" charset="-128"/>
                <a:cs typeface="Times New Roman"/>
              </a:rPr>
              <a:t>日（金）</a:t>
            </a:r>
            <a:endParaRPr lang="en-US" altLang="ja-JP" sz="1200" b="1" u="sng" kern="100" dirty="0">
              <a:solidFill>
                <a:prstClr val="black"/>
              </a:solidFill>
              <a:latin typeface="ＭＳ Ｐゴシック" panose="020B0600070205080204" pitchFamily="50" charset="-128"/>
              <a:cs typeface="Times New Roman"/>
            </a:endParaRPr>
          </a:p>
          <a:p>
            <a:pPr marL="0" lvl="0" indent="0" algn="just">
              <a:buNone/>
            </a:pPr>
            <a:r>
              <a:rPr lang="en-US" altLang="ja-JP" sz="1050" kern="100" dirty="0">
                <a:solidFill>
                  <a:prstClr val="black"/>
                </a:solidFill>
                <a:latin typeface="ＭＳ Ｐゴシック" panose="020B0600070205080204" pitchFamily="50" charset="-128"/>
                <a:cs typeface="Times New Roman"/>
              </a:rPr>
              <a:t>18</a:t>
            </a:r>
            <a:r>
              <a:rPr lang="ja-JP" altLang="en-US" sz="1050" kern="100" dirty="0">
                <a:solidFill>
                  <a:prstClr val="black"/>
                </a:solidFill>
                <a:latin typeface="ＭＳ Ｐゴシック" panose="020B0600070205080204" pitchFamily="50" charset="-128"/>
                <a:cs typeface="Times New Roman"/>
              </a:rPr>
              <a:t>：</a:t>
            </a:r>
            <a:r>
              <a:rPr lang="en-US" altLang="ja-JP" sz="1050" kern="100" dirty="0">
                <a:solidFill>
                  <a:prstClr val="black"/>
                </a:solidFill>
                <a:latin typeface="ＭＳ Ｐゴシック" panose="020B0600070205080204" pitchFamily="50" charset="-128"/>
                <a:cs typeface="Times New Roman"/>
              </a:rPr>
              <a:t>00</a:t>
            </a:r>
            <a:r>
              <a:rPr lang="ja-JP" altLang="en-US" sz="1050" kern="100" dirty="0">
                <a:solidFill>
                  <a:prstClr val="black"/>
                </a:solidFill>
                <a:latin typeface="ＭＳ Ｐゴシック" panose="020B0600070205080204" pitchFamily="50" charset="-128"/>
                <a:cs typeface="Times New Roman"/>
              </a:rPr>
              <a:t>　宵山（前夜祭）</a:t>
            </a: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r>
              <a:rPr lang="ja-JP" altLang="en-US" sz="1050" kern="100" dirty="0">
                <a:solidFill>
                  <a:prstClr val="black"/>
                </a:solidFill>
                <a:latin typeface="ＭＳ Ｐゴシック" panose="020B0600070205080204" pitchFamily="50" charset="-128"/>
                <a:cs typeface="Times New Roman"/>
              </a:rPr>
              <a:t>スジャータ姫道中（パレード）の山車に献灯提灯約</a:t>
            </a:r>
            <a:r>
              <a:rPr lang="en-US" altLang="ja-JP" sz="1050" kern="100" dirty="0">
                <a:solidFill>
                  <a:prstClr val="black"/>
                </a:solidFill>
                <a:latin typeface="ＭＳ Ｐゴシック" panose="020B0600070205080204" pitchFamily="50" charset="-128"/>
                <a:cs typeface="Times New Roman"/>
              </a:rPr>
              <a:t>200</a:t>
            </a:r>
            <a:r>
              <a:rPr lang="ja-JP" altLang="en-US" sz="1050" kern="100" dirty="0">
                <a:solidFill>
                  <a:prstClr val="black"/>
                </a:solidFill>
                <a:latin typeface="ＭＳ Ｐゴシック" panose="020B0600070205080204" pitchFamily="50" charset="-128"/>
                <a:cs typeface="Times New Roman"/>
              </a:rPr>
              <a:t>灯を掲げ、万松寺でお披露目と点灯式を行います。</a:t>
            </a:r>
            <a:endParaRPr lang="en-US" altLang="ja-JP" sz="1050" kern="100" dirty="0">
              <a:solidFill>
                <a:prstClr val="black"/>
              </a:solidFill>
              <a:latin typeface="ＭＳ Ｐゴシック" panose="020B0600070205080204" pitchFamily="50" charset="-128"/>
              <a:cs typeface="Times New Roman"/>
            </a:endParaRPr>
          </a:p>
          <a:p>
            <a:pPr marL="0" lvl="0" indent="0" algn="just">
              <a:buNone/>
            </a:pPr>
            <a:r>
              <a:rPr lang="ja-JP" altLang="en-US" sz="1050" kern="100" dirty="0">
                <a:solidFill>
                  <a:prstClr val="black"/>
                </a:solidFill>
                <a:latin typeface="ＭＳ Ｐゴシック" panose="020B0600070205080204" pitchFamily="50" charset="-128"/>
                <a:cs typeface="Times New Roman"/>
              </a:rPr>
              <a:t>その他、法要と奉納太鼓の演奏をいたします。</a:t>
            </a:r>
            <a:endParaRPr lang="en-US" altLang="ja-JP" sz="1050" kern="100" dirty="0">
              <a:solidFill>
                <a:prstClr val="black"/>
              </a:solidFill>
              <a:latin typeface="ＭＳ Ｐゴシック" panose="020B0600070205080204" pitchFamily="50" charset="-128"/>
              <a:cs typeface="Times New Roman"/>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4644" y="43610"/>
            <a:ext cx="6516724" cy="1308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p:cNvSpPr>
            <a:spLocks noGrp="1"/>
          </p:cNvSpPr>
          <p:nvPr>
            <p:ph type="sldNum" sz="quarter" idx="12"/>
          </p:nvPr>
        </p:nvSpPr>
        <p:spPr/>
        <p:txBody>
          <a:bodyPr/>
          <a:lstStyle/>
          <a:p>
            <a:fld id="{936AB2CA-95FB-4CFD-AF59-BDB50E277929}" type="slidenum">
              <a:rPr kumimoji="1" lang="ja-JP" altLang="en-US" smtClean="0"/>
              <a:t>2</a:t>
            </a:fld>
            <a:endParaRPr kumimoji="1" lang="ja-JP" altLang="en-US" dirty="0"/>
          </a:p>
        </p:txBody>
      </p:sp>
      <p:pic>
        <p:nvPicPr>
          <p:cNvPr id="10" name="図 9">
            <a:extLst>
              <a:ext uri="{FF2B5EF4-FFF2-40B4-BE49-F238E27FC236}">
                <a16:creationId xmlns:a16="http://schemas.microsoft.com/office/drawing/2014/main" id="{D5DF438A-FFC9-485D-8DB0-2319D346DFD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65227" y="7923130"/>
            <a:ext cx="1736812" cy="1736812"/>
          </a:xfrm>
          <a:prstGeom prst="rect">
            <a:avLst/>
          </a:prstGeom>
        </p:spPr>
      </p:pic>
      <p:pic>
        <p:nvPicPr>
          <p:cNvPr id="17" name="図 16">
            <a:extLst>
              <a:ext uri="{FF2B5EF4-FFF2-40B4-BE49-F238E27FC236}">
                <a16:creationId xmlns:a16="http://schemas.microsoft.com/office/drawing/2014/main" id="{89E646E4-DCBF-490A-B158-1A3F3E5F1FB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53501" y="7921353"/>
            <a:ext cx="1727827" cy="1727827"/>
          </a:xfrm>
          <a:prstGeom prst="rect">
            <a:avLst/>
          </a:prstGeom>
        </p:spPr>
      </p:pic>
      <p:pic>
        <p:nvPicPr>
          <p:cNvPr id="19" name="図 18">
            <a:extLst>
              <a:ext uri="{FF2B5EF4-FFF2-40B4-BE49-F238E27FC236}">
                <a16:creationId xmlns:a16="http://schemas.microsoft.com/office/drawing/2014/main" id="{F08B6DEF-4BF7-497E-8D46-B97A0A859B4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10765" y="7923130"/>
            <a:ext cx="1727827" cy="1727827"/>
          </a:xfrm>
          <a:prstGeom prst="rect">
            <a:avLst/>
          </a:prstGeom>
        </p:spPr>
      </p:pic>
      <p:sp>
        <p:nvSpPr>
          <p:cNvPr id="20" name="テキスト ボックス 19">
            <a:extLst>
              <a:ext uri="{FF2B5EF4-FFF2-40B4-BE49-F238E27FC236}">
                <a16:creationId xmlns:a16="http://schemas.microsoft.com/office/drawing/2014/main" id="{B82AAF24-8575-4F93-9908-4EF9C2DC40F9}"/>
              </a:ext>
            </a:extLst>
          </p:cNvPr>
          <p:cNvSpPr txBox="1"/>
          <p:nvPr/>
        </p:nvSpPr>
        <p:spPr>
          <a:xfrm>
            <a:off x="499125" y="9603323"/>
            <a:ext cx="697627" cy="246221"/>
          </a:xfrm>
          <a:prstGeom prst="rect">
            <a:avLst/>
          </a:prstGeom>
          <a:noFill/>
        </p:spPr>
        <p:txBody>
          <a:bodyPr wrap="none" rtlCol="0">
            <a:spAutoFit/>
          </a:bodyPr>
          <a:lstStyle/>
          <a:p>
            <a:r>
              <a:rPr kumimoji="1" lang="ja-JP" altLang="en-US" sz="1000" dirty="0"/>
              <a:t>▲成道会</a:t>
            </a:r>
          </a:p>
        </p:txBody>
      </p:sp>
      <p:sp>
        <p:nvSpPr>
          <p:cNvPr id="22" name="テキスト ボックス 21">
            <a:extLst>
              <a:ext uri="{FF2B5EF4-FFF2-40B4-BE49-F238E27FC236}">
                <a16:creationId xmlns:a16="http://schemas.microsoft.com/office/drawing/2014/main" id="{6C8BEEE2-9A1D-43CF-9565-CF16714DE72C}"/>
              </a:ext>
            </a:extLst>
          </p:cNvPr>
          <p:cNvSpPr txBox="1"/>
          <p:nvPr/>
        </p:nvSpPr>
        <p:spPr>
          <a:xfrm>
            <a:off x="2565227" y="9599208"/>
            <a:ext cx="1252266" cy="246221"/>
          </a:xfrm>
          <a:prstGeom prst="rect">
            <a:avLst/>
          </a:prstGeom>
          <a:noFill/>
        </p:spPr>
        <p:txBody>
          <a:bodyPr wrap="none" rtlCol="0">
            <a:spAutoFit/>
          </a:bodyPr>
          <a:lstStyle/>
          <a:p>
            <a:r>
              <a:rPr kumimoji="1" lang="ja-JP" altLang="en-US" sz="1000" dirty="0"/>
              <a:t>▲スジャータ姫道中</a:t>
            </a:r>
          </a:p>
        </p:txBody>
      </p:sp>
      <p:sp>
        <p:nvSpPr>
          <p:cNvPr id="23" name="テキスト ボックス 22">
            <a:extLst>
              <a:ext uri="{FF2B5EF4-FFF2-40B4-BE49-F238E27FC236}">
                <a16:creationId xmlns:a16="http://schemas.microsoft.com/office/drawing/2014/main" id="{6C85D5C3-AEEF-4E24-9B85-42F4B0A7E585}"/>
              </a:ext>
            </a:extLst>
          </p:cNvPr>
          <p:cNvSpPr txBox="1"/>
          <p:nvPr/>
        </p:nvSpPr>
        <p:spPr>
          <a:xfrm>
            <a:off x="4653501" y="9599208"/>
            <a:ext cx="1058303" cy="246221"/>
          </a:xfrm>
          <a:prstGeom prst="rect">
            <a:avLst/>
          </a:prstGeom>
          <a:noFill/>
        </p:spPr>
        <p:txBody>
          <a:bodyPr wrap="none" rtlCol="0">
            <a:spAutoFit/>
          </a:bodyPr>
          <a:lstStyle/>
          <a:p>
            <a:r>
              <a:rPr kumimoji="1" lang="ja-JP" altLang="en-US" sz="1000" dirty="0"/>
              <a:t>▲牛乳振る舞い</a:t>
            </a:r>
          </a:p>
        </p:txBody>
      </p:sp>
    </p:spTree>
    <p:extLst>
      <p:ext uri="{BB962C8B-B14F-4D97-AF65-F5344CB8AC3E}">
        <p14:creationId xmlns:p14="http://schemas.microsoft.com/office/powerpoint/2010/main" val="741802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縦書きテキスト プレースホルダー 4"/>
          <p:cNvSpPr>
            <a:spLocks noGrp="1"/>
          </p:cNvSpPr>
          <p:nvPr>
            <p:ph type="body" orient="vert" idx="1"/>
          </p:nvPr>
        </p:nvSpPr>
        <p:spPr>
          <a:xfrm>
            <a:off x="224644" y="1286594"/>
            <a:ext cx="6408713" cy="8190909"/>
          </a:xfrm>
        </p:spPr>
        <p:txBody>
          <a:bodyPr vert="horz">
            <a:normAutofit/>
          </a:bodyPr>
          <a:lstStyle/>
          <a:p>
            <a:pPr marL="0" lvl="0" indent="0">
              <a:spcBef>
                <a:spcPts val="0"/>
              </a:spcBef>
              <a:buNone/>
            </a:pPr>
            <a:r>
              <a:rPr lang="ja-JP" altLang="en-US" sz="1400" b="1" dirty="0">
                <a:solidFill>
                  <a:prstClr val="black"/>
                </a:solidFill>
                <a:latin typeface="ＭＳ Ｐゴシック" panose="020B0600070205080204" pitchFamily="50" charset="-128"/>
              </a:rPr>
              <a:t>◆寺院概要</a:t>
            </a:r>
          </a:p>
          <a:p>
            <a:pPr marL="0" lvl="0" indent="0">
              <a:spcBef>
                <a:spcPts val="0"/>
              </a:spcBef>
              <a:buNone/>
            </a:pPr>
            <a:r>
              <a:rPr lang="ja-JP" altLang="en-US" sz="1050" dirty="0">
                <a:solidFill>
                  <a:prstClr val="black"/>
                </a:solidFill>
                <a:latin typeface="ＭＳ Ｐゴシック" panose="020B0600070205080204" pitchFamily="50" charset="-128"/>
              </a:rPr>
              <a:t>寺号：亀岳林　万松寺（きがくりん ばんしょうじ）</a:t>
            </a:r>
          </a:p>
          <a:p>
            <a:pPr marL="0" lvl="0" indent="0">
              <a:spcBef>
                <a:spcPts val="0"/>
              </a:spcBef>
              <a:buNone/>
            </a:pPr>
            <a:r>
              <a:rPr lang="ja-JP" altLang="en-US" sz="1050" dirty="0">
                <a:solidFill>
                  <a:prstClr val="black"/>
                </a:solidFill>
                <a:latin typeface="ＭＳ Ｐゴシック" panose="020B0600070205080204" pitchFamily="50" charset="-128"/>
              </a:rPr>
              <a:t>住職：大藤　元裕（だいとう　げんゆう）</a:t>
            </a:r>
          </a:p>
          <a:p>
            <a:pPr marL="0" lvl="0" indent="0">
              <a:spcBef>
                <a:spcPts val="0"/>
              </a:spcBef>
              <a:buNone/>
            </a:pPr>
            <a:r>
              <a:rPr lang="ja-JP" altLang="en-US" sz="1050" dirty="0">
                <a:solidFill>
                  <a:prstClr val="black"/>
                </a:solidFill>
                <a:latin typeface="ＭＳ Ｐゴシック" panose="020B0600070205080204" pitchFamily="50" charset="-128"/>
              </a:rPr>
              <a:t>所在地：〒</a:t>
            </a:r>
            <a:r>
              <a:rPr lang="en-US" altLang="ja-JP" sz="1050" dirty="0">
                <a:solidFill>
                  <a:prstClr val="black"/>
                </a:solidFill>
                <a:latin typeface="ＭＳ Ｐゴシック" panose="020B0600070205080204" pitchFamily="50" charset="-128"/>
              </a:rPr>
              <a:t>460-0011</a:t>
            </a:r>
            <a:r>
              <a:rPr lang="ja-JP" altLang="en-US" sz="1050" dirty="0">
                <a:solidFill>
                  <a:prstClr val="black"/>
                </a:solidFill>
                <a:latin typeface="ＭＳ Ｐゴシック" panose="020B0600070205080204" pitchFamily="50" charset="-128"/>
              </a:rPr>
              <a:t>　愛知県名古屋市中区大須三丁目</a:t>
            </a:r>
            <a:r>
              <a:rPr lang="en-US" altLang="ja-JP" sz="1050" dirty="0">
                <a:solidFill>
                  <a:prstClr val="black"/>
                </a:solidFill>
                <a:latin typeface="ＭＳ Ｐゴシック" panose="020B0600070205080204" pitchFamily="50" charset="-128"/>
              </a:rPr>
              <a:t>29-12</a:t>
            </a:r>
          </a:p>
          <a:p>
            <a:pPr marL="0" lvl="0" indent="0">
              <a:spcBef>
                <a:spcPts val="0"/>
              </a:spcBef>
              <a:buNone/>
            </a:pPr>
            <a:r>
              <a:rPr lang="ja-JP" altLang="en-US" sz="1050" dirty="0">
                <a:solidFill>
                  <a:prstClr val="black"/>
                </a:solidFill>
                <a:latin typeface="ＭＳ Ｐゴシック" panose="020B0600070205080204" pitchFamily="50" charset="-128"/>
              </a:rPr>
              <a:t>名古屋・大須にある万松寺は</a:t>
            </a:r>
            <a:r>
              <a:rPr lang="en-US" altLang="ja-JP" sz="1050" dirty="0">
                <a:solidFill>
                  <a:prstClr val="black"/>
                </a:solidFill>
                <a:latin typeface="ＭＳ Ｐゴシック" panose="020B0600070205080204" pitchFamily="50" charset="-128"/>
              </a:rPr>
              <a:t>1540</a:t>
            </a:r>
            <a:r>
              <a:rPr lang="ja-JP" altLang="en-US" sz="1050" dirty="0">
                <a:solidFill>
                  <a:prstClr val="black"/>
                </a:solidFill>
                <a:latin typeface="ＭＳ Ｐゴシック" panose="020B0600070205080204" pitchFamily="50" charset="-128"/>
              </a:rPr>
              <a:t>年に織田信長の父・信秀が織田家の菩提寺として開基。信長や家康をはじめ、戦国武将と縁深い寺であり、名古屋の歴史的観光スポットとして、多くの参拝客や観光客が訪れる。境内には信長公ゆかりの身代不動明王、からくり人形「信長」などがある。</a:t>
            </a:r>
            <a:r>
              <a:rPr lang="en-US" altLang="ja-JP" sz="1050" dirty="0">
                <a:solidFill>
                  <a:prstClr val="black"/>
                </a:solidFill>
                <a:latin typeface="ＭＳ Ｐゴシック" panose="020B0600070205080204" pitchFamily="50" charset="-128"/>
              </a:rPr>
              <a:t>2017</a:t>
            </a:r>
            <a:r>
              <a:rPr lang="ja-JP" altLang="en-US" sz="1050" dirty="0">
                <a:solidFill>
                  <a:prstClr val="black"/>
                </a:solidFill>
                <a:latin typeface="ＭＳ Ｐゴシック" panose="020B0600070205080204" pitchFamily="50" charset="-128"/>
              </a:rPr>
              <a:t>年</a:t>
            </a:r>
            <a:r>
              <a:rPr lang="en-US" altLang="ja-JP" sz="1050" dirty="0">
                <a:solidFill>
                  <a:prstClr val="black"/>
                </a:solidFill>
                <a:latin typeface="ＭＳ Ｐゴシック" panose="020B0600070205080204" pitchFamily="50" charset="-128"/>
              </a:rPr>
              <a:t>5</a:t>
            </a:r>
            <a:r>
              <a:rPr lang="ja-JP" altLang="en-US" sz="1050" dirty="0">
                <a:solidFill>
                  <a:prstClr val="black"/>
                </a:solidFill>
                <a:latin typeface="ＭＳ Ｐゴシック" panose="020B0600070205080204" pitchFamily="50" charset="-128"/>
              </a:rPr>
              <a:t>月にイベントホールや最新の納骨堂を備えた新諸堂「白龍館（はくりゅうかん）」が完成。</a:t>
            </a:r>
          </a:p>
          <a:p>
            <a:pPr marL="0" lvl="0" indent="0">
              <a:spcBef>
                <a:spcPts val="0"/>
              </a:spcBef>
              <a:buNone/>
            </a:pPr>
            <a:r>
              <a:rPr lang="en-US" altLang="ja-JP" sz="1050" dirty="0">
                <a:solidFill>
                  <a:prstClr val="black"/>
                </a:solidFill>
                <a:latin typeface="ＭＳ Ｐゴシック" panose="020B0600070205080204" pitchFamily="50" charset="-128"/>
              </a:rPr>
              <a:t>【</a:t>
            </a:r>
            <a:r>
              <a:rPr lang="ja-JP" altLang="en-US" sz="1050" dirty="0">
                <a:solidFill>
                  <a:prstClr val="black"/>
                </a:solidFill>
                <a:latin typeface="ＭＳ Ｐゴシック" panose="020B0600070205080204" pitchFamily="50" charset="-128"/>
              </a:rPr>
              <a:t>交通</a:t>
            </a:r>
            <a:r>
              <a:rPr lang="en-US" altLang="ja-JP" sz="1050" dirty="0">
                <a:solidFill>
                  <a:prstClr val="black"/>
                </a:solidFill>
                <a:latin typeface="ＭＳ Ｐゴシック" panose="020B0600070205080204" pitchFamily="50" charset="-128"/>
              </a:rPr>
              <a:t>】</a:t>
            </a:r>
            <a:r>
              <a:rPr lang="ja-JP" altLang="en-US" sz="1050" dirty="0">
                <a:solidFill>
                  <a:prstClr val="black"/>
                </a:solidFill>
                <a:latin typeface="ＭＳ Ｐゴシック" panose="020B0600070205080204" pitchFamily="50" charset="-128"/>
              </a:rPr>
              <a:t>地下鉄鶴舞線・名城線「上前津駅」より徒歩</a:t>
            </a:r>
            <a:r>
              <a:rPr lang="en-US" altLang="ja-JP" sz="1050" dirty="0">
                <a:solidFill>
                  <a:prstClr val="black"/>
                </a:solidFill>
                <a:latin typeface="ＭＳ Ｐゴシック" panose="020B0600070205080204" pitchFamily="50" charset="-128"/>
              </a:rPr>
              <a:t>3</a:t>
            </a:r>
            <a:r>
              <a:rPr lang="ja-JP" altLang="en-US" sz="1050" dirty="0">
                <a:solidFill>
                  <a:prstClr val="black"/>
                </a:solidFill>
                <a:latin typeface="ＭＳ Ｐゴシック" panose="020B0600070205080204" pitchFamily="50" charset="-128"/>
              </a:rPr>
              <a:t>分／駐車場・近隣に有料大型駐車場あり</a:t>
            </a:r>
          </a:p>
          <a:p>
            <a:pPr marL="0" lvl="0" indent="0">
              <a:spcBef>
                <a:spcPts val="0"/>
              </a:spcBef>
              <a:buNone/>
            </a:pPr>
            <a:r>
              <a:rPr lang="en-US" altLang="ja-JP" sz="1050" dirty="0">
                <a:solidFill>
                  <a:prstClr val="black"/>
                </a:solidFill>
                <a:latin typeface="ＭＳ Ｐゴシック" panose="020B0600070205080204" pitchFamily="50" charset="-128"/>
              </a:rPr>
              <a:t>【</a:t>
            </a:r>
            <a:r>
              <a:rPr lang="ja-JP" altLang="en-US" sz="1050" dirty="0">
                <a:solidFill>
                  <a:prstClr val="black"/>
                </a:solidFill>
                <a:latin typeface="ＭＳ Ｐゴシック" panose="020B0600070205080204" pitchFamily="50" charset="-128"/>
              </a:rPr>
              <a:t>その他</a:t>
            </a:r>
            <a:r>
              <a:rPr lang="en-US" altLang="ja-JP" sz="1050" dirty="0">
                <a:solidFill>
                  <a:prstClr val="black"/>
                </a:solidFill>
                <a:latin typeface="ＭＳ Ｐゴシック" panose="020B0600070205080204" pitchFamily="50" charset="-128"/>
              </a:rPr>
              <a:t>】</a:t>
            </a:r>
            <a:r>
              <a:rPr lang="ja-JP" altLang="en-US" sz="1050" dirty="0">
                <a:solidFill>
                  <a:prstClr val="black"/>
                </a:solidFill>
                <a:latin typeface="ＭＳ Ｐゴシック" panose="020B0600070205080204" pitchFamily="50" charset="-128"/>
              </a:rPr>
              <a:t>からくり人形「信長」は毎日</a:t>
            </a:r>
            <a:r>
              <a:rPr lang="en-US" altLang="ja-JP" sz="1050" dirty="0">
                <a:solidFill>
                  <a:prstClr val="black"/>
                </a:solidFill>
                <a:latin typeface="ＭＳ Ｐゴシック" panose="020B0600070205080204" pitchFamily="50" charset="-128"/>
              </a:rPr>
              <a:t>10</a:t>
            </a:r>
            <a:r>
              <a:rPr lang="ja-JP" altLang="en-US" sz="1050" dirty="0">
                <a:solidFill>
                  <a:prstClr val="black"/>
                </a:solidFill>
                <a:latin typeface="ＭＳ Ｐゴシック" panose="020B0600070205080204" pitchFamily="50" charset="-128"/>
              </a:rPr>
              <a:t>時、</a:t>
            </a:r>
            <a:r>
              <a:rPr lang="en-US" altLang="ja-JP" sz="1050" dirty="0">
                <a:solidFill>
                  <a:prstClr val="black"/>
                </a:solidFill>
                <a:latin typeface="ＭＳ Ｐゴシック" panose="020B0600070205080204" pitchFamily="50" charset="-128"/>
              </a:rPr>
              <a:t>12</a:t>
            </a:r>
            <a:r>
              <a:rPr lang="ja-JP" altLang="en-US" sz="1050" dirty="0">
                <a:solidFill>
                  <a:prstClr val="black"/>
                </a:solidFill>
                <a:latin typeface="ＭＳ Ｐゴシック" panose="020B0600070205080204" pitchFamily="50" charset="-128"/>
              </a:rPr>
              <a:t>時、</a:t>
            </a:r>
            <a:r>
              <a:rPr lang="en-US" altLang="ja-JP" sz="1050" dirty="0">
                <a:solidFill>
                  <a:prstClr val="black"/>
                </a:solidFill>
                <a:latin typeface="ＭＳ Ｐゴシック" panose="020B0600070205080204" pitchFamily="50" charset="-128"/>
              </a:rPr>
              <a:t>14</a:t>
            </a:r>
            <a:r>
              <a:rPr lang="ja-JP" altLang="en-US" sz="1050" dirty="0">
                <a:solidFill>
                  <a:prstClr val="black"/>
                </a:solidFill>
                <a:latin typeface="ＭＳ Ｐゴシック" panose="020B0600070205080204" pitchFamily="50" charset="-128"/>
              </a:rPr>
              <a:t>時、</a:t>
            </a:r>
            <a:r>
              <a:rPr lang="en-US" altLang="ja-JP" sz="1050" dirty="0">
                <a:solidFill>
                  <a:prstClr val="black"/>
                </a:solidFill>
                <a:latin typeface="ＭＳ Ｐゴシック" panose="020B0600070205080204" pitchFamily="50" charset="-128"/>
              </a:rPr>
              <a:t>16</a:t>
            </a:r>
            <a:r>
              <a:rPr lang="ja-JP" altLang="en-US" sz="1050" dirty="0">
                <a:solidFill>
                  <a:prstClr val="black"/>
                </a:solidFill>
                <a:latin typeface="ＭＳ Ｐゴシック" panose="020B0600070205080204" pitchFamily="50" charset="-128"/>
              </a:rPr>
              <a:t>時、</a:t>
            </a:r>
            <a:r>
              <a:rPr lang="en-US" altLang="ja-JP" sz="1050" dirty="0">
                <a:solidFill>
                  <a:prstClr val="black"/>
                </a:solidFill>
                <a:latin typeface="ＭＳ Ｐゴシック" panose="020B0600070205080204" pitchFamily="50" charset="-128"/>
              </a:rPr>
              <a:t>18</a:t>
            </a:r>
            <a:r>
              <a:rPr lang="ja-JP" altLang="en-US" sz="1050" dirty="0">
                <a:solidFill>
                  <a:prstClr val="black"/>
                </a:solidFill>
                <a:latin typeface="ＭＳ Ｐゴシック" panose="020B0600070205080204" pitchFamily="50" charset="-128"/>
              </a:rPr>
              <a:t>時に上演（雨天強風時は中止）。／白龍（モニュメント演出）は毎日</a:t>
            </a:r>
            <a:r>
              <a:rPr lang="en-US" altLang="ja-JP" sz="1050" dirty="0">
                <a:solidFill>
                  <a:prstClr val="black"/>
                </a:solidFill>
                <a:latin typeface="ＭＳ Ｐゴシック" panose="020B0600070205080204" pitchFamily="50" charset="-128"/>
              </a:rPr>
              <a:t>11</a:t>
            </a:r>
            <a:r>
              <a:rPr lang="ja-JP" altLang="en-US" sz="1050" dirty="0">
                <a:solidFill>
                  <a:prstClr val="black"/>
                </a:solidFill>
                <a:latin typeface="ＭＳ Ｐゴシック" panose="020B0600070205080204" pitchFamily="50" charset="-128"/>
              </a:rPr>
              <a:t>時、</a:t>
            </a:r>
            <a:r>
              <a:rPr lang="en-US" altLang="ja-JP" sz="1050" dirty="0">
                <a:solidFill>
                  <a:prstClr val="black"/>
                </a:solidFill>
                <a:latin typeface="ＭＳ Ｐゴシック" panose="020B0600070205080204" pitchFamily="50" charset="-128"/>
              </a:rPr>
              <a:t>13</a:t>
            </a:r>
            <a:r>
              <a:rPr lang="ja-JP" altLang="en-US" sz="1050" dirty="0">
                <a:solidFill>
                  <a:prstClr val="black"/>
                </a:solidFill>
                <a:latin typeface="ＭＳ Ｐゴシック" panose="020B0600070205080204" pitchFamily="50" charset="-128"/>
              </a:rPr>
              <a:t>時、</a:t>
            </a:r>
            <a:r>
              <a:rPr lang="en-US" altLang="ja-JP" sz="1050" dirty="0">
                <a:solidFill>
                  <a:prstClr val="black"/>
                </a:solidFill>
                <a:latin typeface="ＭＳ Ｐゴシック" panose="020B0600070205080204" pitchFamily="50" charset="-128"/>
              </a:rPr>
              <a:t>15</a:t>
            </a:r>
            <a:r>
              <a:rPr lang="ja-JP" altLang="en-US" sz="1050" dirty="0">
                <a:solidFill>
                  <a:prstClr val="black"/>
                </a:solidFill>
                <a:latin typeface="ＭＳ Ｐゴシック" panose="020B0600070205080204" pitchFamily="50" charset="-128"/>
              </a:rPr>
              <a:t>時、</a:t>
            </a:r>
            <a:r>
              <a:rPr lang="en-US" altLang="ja-JP" sz="1050" dirty="0">
                <a:solidFill>
                  <a:prstClr val="black"/>
                </a:solidFill>
                <a:latin typeface="ＭＳ Ｐゴシック" panose="020B0600070205080204" pitchFamily="50" charset="-128"/>
              </a:rPr>
              <a:t>17</a:t>
            </a:r>
            <a:r>
              <a:rPr lang="ja-JP" altLang="en-US" sz="1050" dirty="0">
                <a:solidFill>
                  <a:prstClr val="black"/>
                </a:solidFill>
                <a:latin typeface="ＭＳ Ｐゴシック" panose="020B0600070205080204" pitchFamily="50" charset="-128"/>
              </a:rPr>
              <a:t>時、</a:t>
            </a:r>
            <a:r>
              <a:rPr lang="en-US" altLang="ja-JP" sz="1050" dirty="0">
                <a:solidFill>
                  <a:prstClr val="black"/>
                </a:solidFill>
                <a:latin typeface="ＭＳ Ｐゴシック" panose="020B0600070205080204" pitchFamily="50" charset="-128"/>
              </a:rPr>
              <a:t>19</a:t>
            </a:r>
            <a:r>
              <a:rPr lang="ja-JP" altLang="en-US" sz="1050" dirty="0">
                <a:solidFill>
                  <a:prstClr val="black"/>
                </a:solidFill>
                <a:latin typeface="ＭＳ Ｐゴシック" panose="020B0600070205080204" pitchFamily="50" charset="-128"/>
              </a:rPr>
              <a:t>時、</a:t>
            </a:r>
            <a:r>
              <a:rPr lang="en-US" altLang="ja-JP" sz="1050" dirty="0">
                <a:solidFill>
                  <a:prstClr val="black"/>
                </a:solidFill>
                <a:latin typeface="ＭＳ Ｐゴシック" panose="020B0600070205080204" pitchFamily="50" charset="-128"/>
              </a:rPr>
              <a:t>20</a:t>
            </a:r>
            <a:r>
              <a:rPr lang="ja-JP" altLang="en-US" sz="1050" dirty="0">
                <a:solidFill>
                  <a:prstClr val="black"/>
                </a:solidFill>
                <a:latin typeface="ＭＳ Ｐゴシック" panose="020B0600070205080204" pitchFamily="50" charset="-128"/>
              </a:rPr>
              <a:t>時に上演。／毎月</a:t>
            </a:r>
            <a:r>
              <a:rPr lang="en-US" altLang="ja-JP" sz="1050" dirty="0">
                <a:solidFill>
                  <a:prstClr val="black"/>
                </a:solidFill>
                <a:latin typeface="ＭＳ Ｐゴシック" panose="020B0600070205080204" pitchFamily="50" charset="-128"/>
              </a:rPr>
              <a:t>28</a:t>
            </a:r>
            <a:r>
              <a:rPr lang="ja-JP" altLang="en-US" sz="1050" dirty="0">
                <a:solidFill>
                  <a:prstClr val="black"/>
                </a:solidFill>
                <a:latin typeface="ＭＳ Ｐゴシック" panose="020B0600070205080204" pitchFamily="50" charset="-128"/>
              </a:rPr>
              <a:t>日は身代不動明王の縁日。境内で「身代わり餅つき」が行われ、参拝客の方々に無料でつきたてのお餅が振る舞われる。</a:t>
            </a:r>
          </a:p>
          <a:p>
            <a:pPr marL="0" lvl="0" indent="0">
              <a:spcBef>
                <a:spcPts val="0"/>
              </a:spcBef>
              <a:buNone/>
            </a:pPr>
            <a:endParaRPr lang="ja-JP" altLang="en-US" sz="1000" dirty="0">
              <a:solidFill>
                <a:prstClr val="black"/>
              </a:solidFill>
              <a:latin typeface="ＭＳ Ｐゴシック" panose="020B0600070205080204" pitchFamily="50" charset="-128"/>
            </a:endParaRPr>
          </a:p>
          <a:p>
            <a:pPr marL="0" lvl="0" indent="0">
              <a:spcBef>
                <a:spcPts val="0"/>
              </a:spcBef>
              <a:buNone/>
            </a:pPr>
            <a:endParaRPr lang="ja-JP" altLang="en-US" sz="1200" dirty="0">
              <a:solidFill>
                <a:prstClr val="black"/>
              </a:solidFill>
              <a:latin typeface="ＭＳ Ｐゴシック" panose="020B0600070205080204" pitchFamily="50" charset="-128"/>
            </a:endParaRPr>
          </a:p>
          <a:p>
            <a:pPr marL="0" lvl="0" indent="0">
              <a:spcBef>
                <a:spcPts val="0"/>
              </a:spcBef>
              <a:buNone/>
            </a:pPr>
            <a:r>
              <a:rPr lang="ja-JP" altLang="en-US" sz="1400" b="1" dirty="0">
                <a:solidFill>
                  <a:prstClr val="black"/>
                </a:solidFill>
                <a:latin typeface="ＭＳ Ｐゴシック" panose="020B0600070205080204" pitchFamily="50" charset="-128"/>
              </a:rPr>
              <a:t>◆本リリースに関するお問い合わせ</a:t>
            </a:r>
          </a:p>
          <a:p>
            <a:pPr marL="0" lvl="0" indent="0">
              <a:spcBef>
                <a:spcPts val="0"/>
              </a:spcBef>
              <a:buNone/>
            </a:pPr>
            <a:r>
              <a:rPr lang="ja-JP" altLang="en-US" sz="1050" dirty="0">
                <a:solidFill>
                  <a:prstClr val="black"/>
                </a:solidFill>
                <a:latin typeface="ＭＳ Ｐゴシック" panose="020B0600070205080204" pitchFamily="50" charset="-128"/>
              </a:rPr>
              <a:t>亀岳林　万松寺　（担当：潮谷）</a:t>
            </a:r>
          </a:p>
          <a:p>
            <a:pPr marL="0" lvl="0" indent="0">
              <a:spcBef>
                <a:spcPts val="0"/>
              </a:spcBef>
              <a:buNone/>
            </a:pPr>
            <a:r>
              <a:rPr lang="en-US" altLang="ja-JP" sz="1050" dirty="0">
                <a:solidFill>
                  <a:prstClr val="black"/>
                </a:solidFill>
                <a:latin typeface="ＭＳ Ｐゴシック" panose="020B0600070205080204" pitchFamily="50" charset="-128"/>
              </a:rPr>
              <a:t>TEL</a:t>
            </a:r>
            <a:r>
              <a:rPr lang="ja-JP" altLang="en-US" sz="1050" dirty="0">
                <a:solidFill>
                  <a:prstClr val="black"/>
                </a:solidFill>
                <a:latin typeface="ＭＳ Ｐゴシック" panose="020B0600070205080204" pitchFamily="50" charset="-128"/>
              </a:rPr>
              <a:t>：</a:t>
            </a:r>
            <a:r>
              <a:rPr lang="en-US" altLang="ja-JP" sz="1050" dirty="0">
                <a:solidFill>
                  <a:prstClr val="black"/>
                </a:solidFill>
                <a:latin typeface="ＭＳ Ｐゴシック" panose="020B0600070205080204" pitchFamily="50" charset="-128"/>
              </a:rPr>
              <a:t>052-262-0735</a:t>
            </a:r>
          </a:p>
          <a:p>
            <a:pPr marL="0" lvl="0" indent="0">
              <a:spcBef>
                <a:spcPts val="0"/>
              </a:spcBef>
              <a:buNone/>
            </a:pPr>
            <a:r>
              <a:rPr lang="en-US" altLang="ja-JP" sz="1050" dirty="0">
                <a:solidFill>
                  <a:prstClr val="black"/>
                </a:solidFill>
                <a:latin typeface="ＭＳ Ｐゴシック" panose="020B0600070205080204" pitchFamily="50" charset="-128"/>
              </a:rPr>
              <a:t>E-mail</a:t>
            </a:r>
            <a:r>
              <a:rPr lang="ja-JP" altLang="en-US" sz="1050" dirty="0">
                <a:solidFill>
                  <a:prstClr val="black"/>
                </a:solidFill>
                <a:latin typeface="ＭＳ Ｐゴシック" panose="020B0600070205080204" pitchFamily="50" charset="-128"/>
              </a:rPr>
              <a:t>：</a:t>
            </a:r>
            <a:r>
              <a:rPr lang="en-US" altLang="ja-JP" sz="1050" dirty="0">
                <a:solidFill>
                  <a:prstClr val="black"/>
                </a:solidFill>
                <a:latin typeface="ＭＳ Ｐゴシック" panose="020B0600070205080204" pitchFamily="50" charset="-128"/>
                <a:hlinkClick r:id="rId2"/>
              </a:rPr>
              <a:t>press@banshoji.or.jp</a:t>
            </a:r>
            <a:endParaRPr lang="en-US" altLang="ja-JP" sz="1050" dirty="0">
              <a:solidFill>
                <a:prstClr val="black"/>
              </a:solidFill>
              <a:latin typeface="ＭＳ Ｐゴシック" panose="020B0600070205080204" pitchFamily="50" charset="-128"/>
            </a:endParaRPr>
          </a:p>
          <a:p>
            <a:pPr marL="0" lvl="0" indent="0">
              <a:spcBef>
                <a:spcPts val="0"/>
              </a:spcBef>
              <a:buNone/>
            </a:pPr>
            <a:r>
              <a:rPr lang="en-US" altLang="ja-JP" sz="1050" dirty="0">
                <a:solidFill>
                  <a:prstClr val="black"/>
                </a:solidFill>
                <a:latin typeface="ＭＳ Ｐゴシック" panose="020B0600070205080204" pitchFamily="50" charset="-128"/>
              </a:rPr>
              <a:t>URL</a:t>
            </a:r>
            <a:r>
              <a:rPr lang="ja-JP" altLang="en-US" sz="1050" dirty="0">
                <a:solidFill>
                  <a:prstClr val="black"/>
                </a:solidFill>
                <a:latin typeface="ＭＳ Ｐゴシック" panose="020B0600070205080204" pitchFamily="50" charset="-128"/>
              </a:rPr>
              <a:t>：</a:t>
            </a:r>
            <a:r>
              <a:rPr lang="en-US" altLang="ja-JP" sz="1050" dirty="0">
                <a:solidFill>
                  <a:prstClr val="black"/>
                </a:solidFill>
                <a:latin typeface="ＭＳ Ｐゴシック" panose="020B0600070205080204" pitchFamily="50" charset="-128"/>
              </a:rPr>
              <a:t>http://banshoji.or.jp 	</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4644" y="43610"/>
            <a:ext cx="6516724" cy="1308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p:cNvSpPr>
            <a:spLocks noGrp="1"/>
          </p:cNvSpPr>
          <p:nvPr>
            <p:ph type="sldNum" sz="quarter" idx="12"/>
          </p:nvPr>
        </p:nvSpPr>
        <p:spPr/>
        <p:txBody>
          <a:bodyPr/>
          <a:lstStyle/>
          <a:p>
            <a:fld id="{936AB2CA-95FB-4CFD-AF59-BDB50E277929}" type="slidenum">
              <a:rPr kumimoji="1" lang="ja-JP" altLang="en-US" smtClean="0"/>
              <a:t>3</a:t>
            </a:fld>
            <a:endParaRPr kumimoji="1" lang="ja-JP" altLang="en-US"/>
          </a:p>
        </p:txBody>
      </p:sp>
    </p:spTree>
    <p:extLst>
      <p:ext uri="{BB962C8B-B14F-4D97-AF65-F5344CB8AC3E}">
        <p14:creationId xmlns:p14="http://schemas.microsoft.com/office/powerpoint/2010/main" val="331313986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544</TotalTime>
  <Words>46</Words>
  <Application>Microsoft Office PowerPoint</Application>
  <PresentationFormat>A4 210 x 297 mm</PresentationFormat>
  <Paragraphs>81</Paragraphs>
  <Slides>3</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ＭＳ Ｐゴシック</vt:lpstr>
      <vt:lpstr>Arial</vt:lpstr>
      <vt:lpstr>Calibri</vt:lpstr>
      <vt:lpstr>Times New Roman</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oda kozue</dc:creator>
  <cp:lastModifiedBy>shioya_r90</cp:lastModifiedBy>
  <cp:revision>44</cp:revision>
  <dcterms:created xsi:type="dcterms:W3CDTF">2017-02-23T04:17:54Z</dcterms:created>
  <dcterms:modified xsi:type="dcterms:W3CDTF">2018-12-06T00:24:11Z</dcterms:modified>
</cp:coreProperties>
</file>